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4"/>
  </p:notesMasterIdLst>
  <p:sldIdLst>
    <p:sldId id="310" r:id="rId2"/>
    <p:sldId id="1343" r:id="rId3"/>
    <p:sldId id="2099" r:id="rId4"/>
    <p:sldId id="2290" r:id="rId5"/>
    <p:sldId id="2286" r:id="rId6"/>
    <p:sldId id="1285" r:id="rId7"/>
    <p:sldId id="1289" r:id="rId8"/>
    <p:sldId id="1290" r:id="rId9"/>
    <p:sldId id="1292" r:id="rId10"/>
    <p:sldId id="2288" r:id="rId11"/>
    <p:sldId id="1245" r:id="rId12"/>
    <p:sldId id="1294" r:id="rId13"/>
    <p:sldId id="1295" r:id="rId14"/>
    <p:sldId id="1296" r:id="rId15"/>
    <p:sldId id="2287" r:id="rId16"/>
    <p:sldId id="2238" r:id="rId17"/>
    <p:sldId id="2273" r:id="rId18"/>
    <p:sldId id="1345" r:id="rId19"/>
    <p:sldId id="1329" r:id="rId20"/>
    <p:sldId id="1330" r:id="rId21"/>
    <p:sldId id="1331" r:id="rId22"/>
    <p:sldId id="1332" r:id="rId23"/>
    <p:sldId id="2289" r:id="rId24"/>
    <p:sldId id="1339" r:id="rId25"/>
    <p:sldId id="1341" r:id="rId26"/>
    <p:sldId id="1342" r:id="rId27"/>
    <p:sldId id="1300" r:id="rId28"/>
    <p:sldId id="1333" r:id="rId29"/>
    <p:sldId id="1334" r:id="rId30"/>
    <p:sldId id="1335" r:id="rId31"/>
    <p:sldId id="1304" r:id="rId32"/>
    <p:sldId id="1305" r:id="rId33"/>
    <p:sldId id="1306" r:id="rId34"/>
    <p:sldId id="1314" r:id="rId35"/>
    <p:sldId id="1307" r:id="rId36"/>
    <p:sldId id="1315" r:id="rId37"/>
    <p:sldId id="1309" r:id="rId38"/>
    <p:sldId id="1349" r:id="rId39"/>
    <p:sldId id="2048" r:id="rId40"/>
    <p:sldId id="2060" r:id="rId41"/>
    <p:sldId id="2061" r:id="rId42"/>
    <p:sldId id="2062" r:id="rId43"/>
    <p:sldId id="2134" r:id="rId44"/>
    <p:sldId id="2138" r:id="rId45"/>
    <p:sldId id="2137" r:id="rId46"/>
    <p:sldId id="2136" r:id="rId47"/>
    <p:sldId id="2147" r:id="rId48"/>
    <p:sldId id="2139" r:id="rId49"/>
    <p:sldId id="2140" r:id="rId50"/>
    <p:sldId id="2141" r:id="rId51"/>
    <p:sldId id="2142" r:id="rId52"/>
    <p:sldId id="2143" r:id="rId53"/>
    <p:sldId id="2145" r:id="rId54"/>
    <p:sldId id="2146" r:id="rId55"/>
    <p:sldId id="2274" r:id="rId56"/>
    <p:sldId id="2282" r:id="rId57"/>
    <p:sldId id="2283" r:id="rId58"/>
    <p:sldId id="2278" r:id="rId59"/>
    <p:sldId id="2085" r:id="rId60"/>
    <p:sldId id="2280" r:id="rId61"/>
    <p:sldId id="2277" r:id="rId62"/>
    <p:sldId id="2275" r:id="rId63"/>
    <p:sldId id="2281" r:id="rId64"/>
    <p:sldId id="1297" r:id="rId65"/>
    <p:sldId id="1298" r:id="rId66"/>
    <p:sldId id="1299" r:id="rId67"/>
    <p:sldId id="1350" r:id="rId68"/>
    <p:sldId id="1301" r:id="rId69"/>
    <p:sldId id="1242" r:id="rId70"/>
    <p:sldId id="1246" r:id="rId71"/>
    <p:sldId id="1244" r:id="rId72"/>
    <p:sldId id="1279" r:id="rId73"/>
    <p:sldId id="1248" r:id="rId74"/>
    <p:sldId id="1249" r:id="rId75"/>
    <p:sldId id="1250" r:id="rId76"/>
    <p:sldId id="1251" r:id="rId77"/>
    <p:sldId id="1284" r:id="rId78"/>
    <p:sldId id="1252" r:id="rId79"/>
    <p:sldId id="1253" r:id="rId80"/>
    <p:sldId id="1254" r:id="rId81"/>
    <p:sldId id="1255" r:id="rId82"/>
    <p:sldId id="1256" r:id="rId83"/>
    <p:sldId id="1266" r:id="rId84"/>
    <p:sldId id="1270" r:id="rId85"/>
    <p:sldId id="1268" r:id="rId86"/>
    <p:sldId id="1269" r:id="rId87"/>
    <p:sldId id="1271" r:id="rId88"/>
    <p:sldId id="1267" r:id="rId89"/>
    <p:sldId id="1273" r:id="rId90"/>
    <p:sldId id="1274" r:id="rId91"/>
    <p:sldId id="1348" r:id="rId92"/>
    <p:sldId id="1277" r:id="rId93"/>
    <p:sldId id="1313" r:id="rId94"/>
    <p:sldId id="1346" r:id="rId95"/>
    <p:sldId id="1280" r:id="rId96"/>
    <p:sldId id="1337" r:id="rId97"/>
    <p:sldId id="1291" r:id="rId98"/>
    <p:sldId id="1312" r:id="rId99"/>
    <p:sldId id="1321" r:id="rId100"/>
    <p:sldId id="1338" r:id="rId101"/>
    <p:sldId id="1322" r:id="rId102"/>
    <p:sldId id="1323" r:id="rId103"/>
    <p:sldId id="1340" r:id="rId104"/>
    <p:sldId id="1324" r:id="rId105"/>
    <p:sldId id="1325" r:id="rId106"/>
    <p:sldId id="1326" r:id="rId107"/>
    <p:sldId id="1327" r:id="rId108"/>
    <p:sldId id="1328" r:id="rId109"/>
    <p:sldId id="1336" r:id="rId110"/>
    <p:sldId id="1281" r:id="rId111"/>
    <p:sldId id="1282" r:id="rId112"/>
    <p:sldId id="1344"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CD619791-EFB4-C74D-A98A-27C14C1853EA}" type="slidenum">
              <a:rPr lang="en-US" sz="1200"/>
              <a:pPr/>
              <a:t>5</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73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111</a:t>
            </a:fld>
            <a:endParaRPr lang="en-US"/>
          </a:p>
        </p:txBody>
      </p:sp>
    </p:spTree>
    <p:extLst>
      <p:ext uri="{BB962C8B-B14F-4D97-AF65-F5344CB8AC3E}">
        <p14:creationId xmlns:p14="http://schemas.microsoft.com/office/powerpoint/2010/main" val="41451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52555321-367F-F945-8E7B-EC10C52C1B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22BB09C7-C433-134C-BB08-5B84916CD9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8F47DB82-BDCB-C241-9844-30B7FDAA8D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D4B1ED71-E6FD-AD4F-BDFF-92884E69D0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7ED1E050-FCB8-9745-B877-64D92500DE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9" name="Picture 2" descr="Animated Money Tree Wallpaper | Clipart Panda - Free Clipart Images">
            <a:extLst>
              <a:ext uri="{FF2B5EF4-FFF2-40B4-BE49-F238E27FC236}">
                <a16:creationId xmlns:a16="http://schemas.microsoft.com/office/drawing/2014/main" id="{65685FDF-A090-3A4F-AF63-BC1B37BAA5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1026" name="Picture 2" descr="Animated Money Tree Wallpaper | Clipart Panda - Free Clipart Images">
            <a:extLst>
              <a:ext uri="{FF2B5EF4-FFF2-40B4-BE49-F238E27FC236}">
                <a16:creationId xmlns:a16="http://schemas.microsoft.com/office/drawing/2014/main" id="{59F8C17D-C1F6-194D-A448-5D87347C66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2" descr="Animated Money Tree Wallpaper | Clipart Panda - Free Clipart Images">
            <a:extLst>
              <a:ext uri="{FF2B5EF4-FFF2-40B4-BE49-F238E27FC236}">
                <a16:creationId xmlns:a16="http://schemas.microsoft.com/office/drawing/2014/main" id="{07E700E3-48D7-9B4D-BCB6-AFBDEF001A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4CA905C7-D12A-2540-8F8A-8DF009D73F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95ACE43C-5665-0C40-883F-9F13D69063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3/23/24</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862927" y="527286"/>
            <a:ext cx="10466146" cy="5324535"/>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PERSONAL FINANCIAL PLANNING</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Using different financial strategies and tools</a:t>
            </a:r>
            <a:b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to support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UNIV 100</a:t>
            </a:r>
          </a:p>
          <a:p>
            <a:pPr algn="ctr"/>
            <a:r>
              <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October 18, 2023</a:t>
            </a:r>
          </a:p>
        </p:txBody>
      </p:sp>
      <p:pic>
        <p:nvPicPr>
          <p:cNvPr id="5" name="Picture 2" descr="Animated Money Tree Wallpaper | Clipart Panda - Free Clipart Images">
            <a:extLst>
              <a:ext uri="{FF2B5EF4-FFF2-40B4-BE49-F238E27FC236}">
                <a16:creationId xmlns:a16="http://schemas.microsoft.com/office/drawing/2014/main" id="{0B0D219C-FF49-1342-B148-F0B447781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4797954"/>
            <a:ext cx="1646998" cy="17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A goal without a plan</a:t>
            </a:r>
          </a:p>
          <a:p>
            <a:pPr algn="ctr"/>
            <a:r>
              <a:rPr lang="en-US" sz="3500" b="1" i="1" dirty="0">
                <a:solidFill>
                  <a:srgbClr val="0000CC"/>
                </a:solidFill>
              </a:rPr>
              <a:t>Is just a dream.</a:t>
            </a:r>
          </a:p>
          <a:p>
            <a:pPr algn="ctr"/>
            <a:endParaRPr lang="en-US" sz="1500" b="1" i="1" dirty="0">
              <a:solidFill>
                <a:srgbClr val="0000CC"/>
              </a:solidFill>
            </a:endParaRPr>
          </a:p>
          <a:p>
            <a:pPr algn="ctr"/>
            <a:r>
              <a:rPr lang="en-US" sz="3500" b="1" i="1" dirty="0">
                <a:solidFill>
                  <a:srgbClr val="0000CC"/>
                </a:solidFill>
              </a:rPr>
              <a:t> ~ </a:t>
            </a:r>
            <a:r>
              <a:rPr lang="fr-FR" sz="3500" b="1" i="1" dirty="0">
                <a:solidFill>
                  <a:srgbClr val="0000CC"/>
                </a:solidFill>
              </a:rPr>
              <a:t>Antoine de Saint-Exupéry</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86809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pPr marL="0" indent="0" algn="ctr">
              <a:buNone/>
            </a:pPr>
            <a:r>
              <a:rPr lang="en-US" sz="2500" b="1" u="sng" dirty="0"/>
              <a:t>My challenge to you:</a:t>
            </a:r>
          </a:p>
          <a:p>
            <a:pPr marL="0" indent="0" algn="ctr">
              <a:buNone/>
            </a:pPr>
            <a:r>
              <a:rPr lang="en-US" sz="2500" dirty="0"/>
              <a:t>Take $10 of every paycheck and move it into a savings account.</a:t>
            </a:r>
            <a:br>
              <a:rPr lang="en-US" sz="2500" dirty="0"/>
            </a:br>
            <a:r>
              <a:rPr lang="en-US" sz="2500" dirty="0"/>
              <a:t>If you can save more, do it.</a:t>
            </a:r>
          </a:p>
          <a:p>
            <a:pPr marL="0" indent="0" algn="ctr">
              <a:buNone/>
            </a:pPr>
            <a:endParaRPr lang="en-US" sz="1200" dirty="0"/>
          </a:p>
          <a:p>
            <a:pPr marL="0" indent="0" algn="ctr">
              <a:buNone/>
            </a:pPr>
            <a:r>
              <a:rPr lang="en-US" sz="2500" dirty="0"/>
              <a:t>But at a minimum, save $10 of every paycheck to develop the habit.</a:t>
            </a:r>
          </a:p>
          <a:p>
            <a:pPr marL="0" indent="0" algn="ctr">
              <a:buNone/>
            </a:pPr>
            <a:endParaRPr lang="en-US" sz="2500" dirty="0"/>
          </a:p>
          <a:p>
            <a:pPr marL="0" indent="0" algn="ctr">
              <a:buNone/>
            </a:pPr>
            <a:r>
              <a:rPr lang="en-US" sz="2500" b="1" u="sng" dirty="0">
                <a:solidFill>
                  <a:srgbClr val="C00000"/>
                </a:solidFill>
              </a:rPr>
              <a:t>My advanced challenge to you:</a:t>
            </a:r>
          </a:p>
          <a:p>
            <a:pPr marL="0" indent="0" algn="ctr">
              <a:buNone/>
            </a:pPr>
            <a:r>
              <a:rPr lang="en-US" sz="2500" dirty="0">
                <a:solidFill>
                  <a:srgbClr val="C00000"/>
                </a:solidFill>
              </a:rPr>
              <a:t>Take half of what you save each month and invest it in the stock market.</a:t>
            </a:r>
          </a:p>
          <a:p>
            <a:pPr algn="ctr"/>
            <a:endParaRPr lang="en-US" sz="2200" dirty="0"/>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3411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Stary by asking yourself a few questions:</a:t>
            </a:r>
          </a:p>
          <a:p>
            <a:pPr lvl="1"/>
            <a:r>
              <a:rPr lang="en-US" sz="2500" dirty="0"/>
              <a:t>How much do I need to save?</a:t>
            </a:r>
          </a:p>
          <a:p>
            <a:pPr lvl="1"/>
            <a:r>
              <a:rPr lang="en-US" sz="2500" dirty="0"/>
              <a:t>When am I going to make this purchase?</a:t>
            </a:r>
          </a:p>
          <a:p>
            <a:pPr lvl="1"/>
            <a:r>
              <a:rPr lang="en-US" sz="2500" dirty="0"/>
              <a:t>Is this essential or discretionary?  (A refrigerator or car vs. a vacation)</a:t>
            </a:r>
          </a:p>
          <a:p>
            <a:endParaRPr lang="en-US" sz="2500" dirty="0"/>
          </a:p>
          <a:p>
            <a:r>
              <a:rPr lang="en-US" sz="2500" dirty="0"/>
              <a:t>These questions will help identify timing and priority.</a:t>
            </a:r>
          </a:p>
          <a:p>
            <a:pPr lvl="1"/>
            <a:r>
              <a:rPr lang="en-US" sz="2500" dirty="0"/>
              <a:t>Knowing timing &amp; priority will help determine how you save.</a:t>
            </a:r>
          </a:p>
          <a:p>
            <a:pPr lvl="2"/>
            <a:r>
              <a:rPr lang="en-US" sz="2500" dirty="0"/>
              <a:t>Do you use a bank savings account or do you have time to invest in the stock market?</a:t>
            </a:r>
          </a:p>
        </p:txBody>
      </p:sp>
      <p:sp>
        <p:nvSpPr>
          <p:cNvPr id="4" name="Rectangle 2">
            <a:extLst>
              <a:ext uri="{FF2B5EF4-FFF2-40B4-BE49-F238E27FC236}">
                <a16:creationId xmlns:a16="http://schemas.microsoft.com/office/drawing/2014/main" id="{B4F1FC66-8E37-FA4B-A800-F941FDA3410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41241695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32263083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We will talk about my 5 buckets for saving-</a:t>
            </a:r>
            <a:br>
              <a:rPr lang="en-US" sz="2500" dirty="0"/>
            </a:br>
            <a:r>
              <a:rPr lang="en-US" sz="2500" dirty="0"/>
              <a:t>investing in a few slides. </a:t>
            </a:r>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7" name="Rounded Rectangle 6">
            <a:extLst>
              <a:ext uri="{FF2B5EF4-FFF2-40B4-BE49-F238E27FC236}">
                <a16:creationId xmlns:a16="http://schemas.microsoft.com/office/drawing/2014/main" id="{F6F31585-3277-BD44-B7C3-FB50324CBD7D}"/>
              </a:ext>
            </a:extLst>
          </p:cNvPr>
          <p:cNvSpPr/>
          <p:nvPr/>
        </p:nvSpPr>
        <p:spPr>
          <a:xfrm>
            <a:off x="1287572" y="2967227"/>
            <a:ext cx="5673701" cy="2414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These budgeting templates are in the handbook on pages 24-25.</a:t>
            </a:r>
          </a:p>
          <a:p>
            <a:pPr algn="ctr"/>
            <a:r>
              <a:rPr lang="en-US" sz="2000" b="1" dirty="0"/>
              <a:t>You can download them from the MCOBA website, search for “Personal Financial Planning.”</a:t>
            </a:r>
          </a:p>
          <a:p>
            <a:pPr algn="ctr"/>
            <a:r>
              <a:rPr lang="en-US" sz="2000" b="1" dirty="0"/>
              <a:t>Or you can email me and I will send them to you.</a:t>
            </a:r>
            <a:r>
              <a:rPr lang="en-US" sz="3000" b="1" dirty="0"/>
              <a:t> </a:t>
            </a:r>
          </a:p>
        </p:txBody>
      </p:sp>
    </p:spTree>
    <p:extLst>
      <p:ext uri="{BB962C8B-B14F-4D97-AF65-F5344CB8AC3E}">
        <p14:creationId xmlns:p14="http://schemas.microsoft.com/office/powerpoint/2010/main" val="14473300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investing</a:t>
            </a:r>
            <a:r>
              <a:rPr lang="en-US" b="1" i="1" dirty="0">
                <a:solidFill>
                  <a:srgbClr val="006600"/>
                </a:solidFill>
              </a:rPr>
              <a:t> each month?</a:t>
            </a:r>
          </a:p>
          <a:p>
            <a:pPr marL="0" indent="0" algn="ctr">
              <a:buNone/>
            </a:pPr>
            <a:endParaRPr lang="en-US" b="1" i="1" dirty="0">
              <a:solidFill>
                <a:srgbClr val="006600"/>
              </a:solidFill>
            </a:endParaRPr>
          </a:p>
          <a:p>
            <a:r>
              <a:rPr lang="en-US" dirty="0">
                <a:solidFill>
                  <a:srgbClr val="006600"/>
                </a:solidFill>
              </a:rPr>
              <a:t>Again, only you can answer this. Nobody can answer this for you.</a:t>
            </a:r>
          </a:p>
          <a:p>
            <a:r>
              <a:rPr lang="en-US" dirty="0">
                <a:solidFill>
                  <a:srgbClr val="006600"/>
                </a:solidFill>
              </a:rPr>
              <a:t>Your goals, values and resources are unique to you…and only you.</a:t>
            </a:r>
          </a:p>
          <a:p>
            <a:r>
              <a:rPr lang="en-US" dirty="0">
                <a:solidFill>
                  <a:srgbClr val="006600"/>
                </a:solidFill>
              </a:rPr>
              <a:t>You may read reports about how much you should have saved by a certain age or whatever.</a:t>
            </a:r>
          </a:p>
          <a:p>
            <a:pPr lvl="1"/>
            <a:r>
              <a:rPr lang="en-US" dirty="0">
                <a:solidFill>
                  <a:srgbClr val="006600"/>
                </a:solidFill>
              </a:rPr>
              <a:t>It’s okay to read those, but be sure to put them into your own perspective.</a:t>
            </a:r>
          </a:p>
          <a:p>
            <a:pPr lvl="1"/>
            <a:r>
              <a:rPr lang="en-US" dirty="0">
                <a:solidFill>
                  <a:srgbClr val="006600"/>
                </a:solidFill>
              </a:rPr>
              <a:t>Those articles do not know what your goals are, do not know that you are in graduate school and do not know what your future plans are.</a:t>
            </a:r>
          </a:p>
          <a:p>
            <a:pPr lvl="1"/>
            <a:r>
              <a:rPr lang="en-US" dirty="0">
                <a:solidFill>
                  <a:srgbClr val="006600"/>
                </a:solidFill>
              </a:rPr>
              <a:t>It is important to have a plan – but it is critical that that plan is unique to you and your situation. </a:t>
            </a:r>
          </a:p>
          <a:p>
            <a:pPr marL="0" indent="0">
              <a:buNone/>
            </a:pPr>
            <a:endParaRPr lang="en-US" b="1" i="1" dirty="0">
              <a:solidFill>
                <a:srgbClr val="C00000"/>
              </a:solidFill>
            </a:endParaRPr>
          </a:p>
          <a:p>
            <a:pPr marL="0" indent="0">
              <a:buNone/>
            </a:pPr>
            <a:endParaRPr lang="en-US" dirty="0"/>
          </a:p>
        </p:txBody>
      </p:sp>
      <p:sp>
        <p:nvSpPr>
          <p:cNvPr id="4" name="Rectangle 2">
            <a:extLst>
              <a:ext uri="{FF2B5EF4-FFF2-40B4-BE49-F238E27FC236}">
                <a16:creationId xmlns:a16="http://schemas.microsoft.com/office/drawing/2014/main" id="{05FBEC9A-CD07-B843-870C-A8E233B42CF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9688075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W</a:t>
            </a:r>
            <a:r>
              <a:rPr lang="en-US" sz="2600" b="1" i="1" dirty="0"/>
              <a:t>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Me? I have 4-5 bank and investing accounts.</a:t>
            </a:r>
            <a:br>
              <a:rPr lang="en-US" b="1" i="1" dirty="0">
                <a:solidFill>
                  <a:srgbClr val="C00000"/>
                </a:solidFill>
              </a:rPr>
            </a:br>
            <a:endParaRPr lang="en-US" b="1" i="1" dirty="0">
              <a:solidFill>
                <a:srgbClr val="C00000"/>
              </a:solidFill>
            </a:endParaRPr>
          </a:p>
          <a:p>
            <a:pPr marL="514350" indent="-514350">
              <a:buFont typeface="+mj-lt"/>
              <a:buAutoNum type="arabicPeriod"/>
            </a:pPr>
            <a:r>
              <a:rPr lang="en-US" sz="2600" dirty="0">
                <a:solidFill>
                  <a:srgbClr val="C00000"/>
                </a:solidFill>
              </a:rPr>
              <a:t>A basic checking &amp; transactions account. My paycheck is deposited here. And all bills are paid out of this account.</a:t>
            </a:r>
          </a:p>
          <a:p>
            <a:pPr marL="514350" indent="-514350">
              <a:buFont typeface="+mj-lt"/>
              <a:buAutoNum type="arabicPeriod"/>
            </a:pPr>
            <a:r>
              <a:rPr lang="en-US" sz="2600" dirty="0">
                <a:solidFill>
                  <a:srgbClr val="C00000"/>
                </a:solidFill>
              </a:rPr>
              <a:t>A savings account. This is dedicated to short-to-medium term goals, such as paying down debt or paying for a vacation.</a:t>
            </a:r>
          </a:p>
          <a:p>
            <a:pPr marL="514350" indent="-514350">
              <a:buFont typeface="+mj-lt"/>
              <a:buAutoNum type="arabicPeriod"/>
            </a:pPr>
            <a:r>
              <a:rPr lang="en-US" sz="2600" dirty="0">
                <a:solidFill>
                  <a:srgbClr val="C00000"/>
                </a:solidFill>
              </a:rPr>
              <a:t>An investment account. This is dedicated to long term goals, such as buying a house, children’s education or even retirement.</a:t>
            </a:r>
          </a:p>
          <a:p>
            <a:pPr marL="514350" indent="-514350">
              <a:buFont typeface="+mj-lt"/>
              <a:buAutoNum type="arabicPeriod"/>
            </a:pPr>
            <a:r>
              <a:rPr lang="en-US" sz="2600" dirty="0">
                <a:solidFill>
                  <a:srgbClr val="C00000"/>
                </a:solidFill>
              </a:rPr>
              <a:t>And 2 retirement accounts: 1 through work and 1 that I manage outside of my work retirement account.</a:t>
            </a:r>
          </a:p>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solidFill>
                <a:srgbClr val="C00000"/>
              </a:solidFill>
            </a:endParaRPr>
          </a:p>
        </p:txBody>
      </p:sp>
      <p:sp>
        <p:nvSpPr>
          <p:cNvPr id="4" name="Rectangle 2">
            <a:extLst>
              <a:ext uri="{FF2B5EF4-FFF2-40B4-BE49-F238E27FC236}">
                <a16:creationId xmlns:a16="http://schemas.microsoft.com/office/drawing/2014/main" id="{C3CF503B-EA18-C04F-9883-3671E97971D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9835428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ULL</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617AF88B-0A5C-8144-8277-AB76390A27E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What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I have 4-5 bank and investing accounts. </a:t>
            </a:r>
          </a:p>
          <a:p>
            <a:pPr marL="0" indent="0" algn="ctr">
              <a:buNone/>
            </a:pPr>
            <a:r>
              <a:rPr lang="en-US" b="1" i="1" dirty="0">
                <a:solidFill>
                  <a:srgbClr val="C00000"/>
                </a:solidFill>
              </a:rPr>
              <a:t>Why does this work?</a:t>
            </a:r>
          </a:p>
          <a:p>
            <a:pPr marL="0" indent="0" algn="ctr">
              <a:buNone/>
            </a:pPr>
            <a:endParaRPr lang="en-US" sz="1500" b="1" i="1" dirty="0">
              <a:solidFill>
                <a:srgbClr val="C00000"/>
              </a:solidFill>
            </a:endParaRPr>
          </a:p>
          <a:p>
            <a:pPr marL="0" indent="0" algn="ctr">
              <a:buNone/>
            </a:pPr>
            <a:r>
              <a:rPr lang="en-US" dirty="0">
                <a:solidFill>
                  <a:srgbClr val="C00000"/>
                </a:solidFill>
              </a:rPr>
              <a:t>Research has found that humans engage in “mental budgeting.” </a:t>
            </a:r>
            <a:br>
              <a:rPr lang="en-US" dirty="0">
                <a:solidFill>
                  <a:srgbClr val="C00000"/>
                </a:solidFill>
              </a:rPr>
            </a:br>
            <a:endParaRPr lang="en-US" sz="1500" dirty="0"/>
          </a:p>
          <a:p>
            <a:pPr marL="0" indent="0" algn="ctr">
              <a:buNone/>
            </a:pPr>
            <a:r>
              <a:rPr lang="en-US" dirty="0"/>
              <a:t>Imagine that you have $10,000. </a:t>
            </a:r>
            <a:br>
              <a:rPr lang="en-US" dirty="0"/>
            </a:br>
            <a:br>
              <a:rPr lang="en-US" sz="1500" dirty="0"/>
            </a:br>
            <a:r>
              <a:rPr lang="en-US" dirty="0"/>
              <a:t>You might manage (or spend) this $10,000 differently if you have it one account for “My Money” versus having $2,000 in a </a:t>
            </a:r>
            <a:br>
              <a:rPr lang="en-US" dirty="0"/>
            </a:br>
            <a:r>
              <a:rPr lang="en-US" dirty="0"/>
              <a:t>checking account + $8,000 in different savings &amp; investment accounts.</a:t>
            </a:r>
          </a:p>
        </p:txBody>
      </p:sp>
      <p:sp>
        <p:nvSpPr>
          <p:cNvPr id="4" name="Rectangle 2">
            <a:extLst>
              <a:ext uri="{FF2B5EF4-FFF2-40B4-BE49-F238E27FC236}">
                <a16:creationId xmlns:a16="http://schemas.microsoft.com/office/drawing/2014/main" id="{16F1FC05-04C5-EC49-AB3F-10AE709ABE3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5267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94454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89901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b="1" i="1" dirty="0">
              <a:solidFill>
                <a:srgbClr val="C00000"/>
              </a:solidFill>
            </a:endParaRPr>
          </a:p>
          <a:p>
            <a:pPr algn="ctr"/>
            <a:r>
              <a:rPr lang="en-US" dirty="0"/>
              <a:t>Because it allows me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89716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89147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59678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58425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39FC4EAF-D96D-9B40-8122-19F95BC7452D}"/>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639652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76591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40363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10685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5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#1</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 going to be doing in 2030?</a:t>
            </a:r>
          </a:p>
          <a:p>
            <a:pPr marL="0" indent="0" algn="ctr">
              <a:buNone/>
            </a:pPr>
            <a:endParaRPr lang="en-US" b="1" i="1" dirty="0">
              <a:solidFill>
                <a:srgbClr val="006600"/>
              </a:solidFill>
            </a:endParaRPr>
          </a:p>
          <a:p>
            <a:pPr marL="0" indent="0" algn="ctr">
              <a:buNone/>
            </a:pPr>
            <a:r>
              <a:rPr lang="en-US" i="1" dirty="0">
                <a:solidFill>
                  <a:srgbClr val="0000CC"/>
                </a:solidFill>
              </a:rPr>
              <a:t>Will you be in graduate school? If so, what are you studying?</a:t>
            </a:r>
          </a:p>
          <a:p>
            <a:pPr marL="0" indent="0" algn="ctr">
              <a:buNone/>
            </a:pPr>
            <a:r>
              <a:rPr lang="en-US" i="1" dirty="0">
                <a:solidFill>
                  <a:srgbClr val="0000CC"/>
                </a:solidFill>
              </a:rPr>
              <a:t>Are you working? If so, what is your job? </a:t>
            </a:r>
          </a:p>
          <a:p>
            <a:pPr marL="0" indent="0" algn="ctr">
              <a:buNone/>
            </a:pPr>
            <a:r>
              <a:rPr lang="en-US" i="1" dirty="0">
                <a:solidFill>
                  <a:srgbClr val="0000CC"/>
                </a:solidFill>
              </a:rPr>
              <a:t>Where do you live? Who do you live with? </a:t>
            </a:r>
          </a:p>
          <a:p>
            <a:pPr marL="0" indent="0" algn="ctr">
              <a:buNone/>
            </a:pPr>
            <a:r>
              <a:rPr lang="en-US" i="1" dirty="0">
                <a:solidFill>
                  <a:srgbClr val="0000CC"/>
                </a:solidFill>
              </a:rPr>
              <a:t>How do you spend your free time?</a:t>
            </a:r>
          </a:p>
        </p:txBody>
      </p:sp>
    </p:spTree>
    <p:extLst>
      <p:ext uri="{BB962C8B-B14F-4D97-AF65-F5344CB8AC3E}">
        <p14:creationId xmlns:p14="http://schemas.microsoft.com/office/powerpoint/2010/main" val="41312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calcmode="lin" valueType="num">
                                      <p:cBhvr>
                                        <p:cTn id="2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#2</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400" i="1" dirty="0">
                <a:solidFill>
                  <a:srgbClr val="0000CC"/>
                </a:solidFill>
              </a:rPr>
              <a:t>For now, exclude your undergraduate education.</a:t>
            </a:r>
          </a:p>
          <a:p>
            <a:pPr marL="0" indent="0" algn="ctr">
              <a:buNone/>
            </a:pPr>
            <a:r>
              <a:rPr lang="en-US" sz="2400" i="1" dirty="0">
                <a:solidFill>
                  <a:srgbClr val="0000CC"/>
                </a:solidFill>
              </a:rPr>
              <a:t>But if you’re planning on graduate school, do include that.</a:t>
            </a:r>
          </a:p>
          <a:p>
            <a:pPr marL="0" indent="0" algn="ctr">
              <a:buNone/>
            </a:pPr>
            <a:r>
              <a:rPr lang="en-US" sz="2400" i="1" dirty="0">
                <a:solidFill>
                  <a:srgbClr val="0000CC"/>
                </a:solidFill>
              </a:rPr>
              <a:t>Or maybe it’s a house, a car, a vacation, a baby, a new pair of shoes. Anything.</a:t>
            </a:r>
            <a:endParaRPr lang="en-US" sz="2200" i="1" dirty="0">
              <a:solidFill>
                <a:srgbClr val="0000CC"/>
              </a:solidFill>
            </a:endParaRPr>
          </a:p>
        </p:txBody>
      </p:sp>
    </p:spTree>
    <p:extLst>
      <p:ext uri="{BB962C8B-B14F-4D97-AF65-F5344CB8AC3E}">
        <p14:creationId xmlns:p14="http://schemas.microsoft.com/office/powerpoint/2010/main" val="140531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Question #2</a:t>
            </a:r>
          </a:p>
          <a:p>
            <a:pPr marL="0" indent="0" algn="ctr">
              <a:buNone/>
            </a:pPr>
            <a:endParaRPr lang="en-US" sz="3200" b="1" i="1" dirty="0">
              <a:solidFill>
                <a:srgbClr val="C00000"/>
              </a:solidFill>
            </a:endParaRPr>
          </a:p>
          <a:p>
            <a:pPr marL="0" indent="0" algn="ctr">
              <a:buNone/>
            </a:pPr>
            <a:r>
              <a:rPr lang="en-US" sz="3200" b="1" i="1" dirty="0">
                <a:solidFill>
                  <a:srgbClr val="006600"/>
                </a:solidFill>
              </a:rPr>
              <a:t>What are the 3 most expensive things you plan on buying in the next 10 years.</a:t>
            </a:r>
          </a:p>
          <a:p>
            <a:pPr marL="0" indent="0" algn="ctr">
              <a:buNone/>
            </a:pPr>
            <a:endParaRPr lang="en-US" sz="2400" b="1" i="1" dirty="0">
              <a:solidFill>
                <a:srgbClr val="006600"/>
              </a:solidFill>
            </a:endParaRPr>
          </a:p>
          <a:p>
            <a:pPr marL="0" indent="0" algn="ctr">
              <a:buNone/>
            </a:pPr>
            <a:r>
              <a:rPr lang="en-US" sz="2300" i="1" dirty="0">
                <a:solidFill>
                  <a:srgbClr val="0000CC"/>
                </a:solidFill>
              </a:rPr>
              <a:t>We do these thought exercises to begin thinking about how we might make it happen. Yes, we are just making things up in our responses – but that’s where planning begins.</a:t>
            </a:r>
          </a:p>
          <a:p>
            <a:pPr marL="0" indent="0" algn="ctr">
              <a:buNone/>
            </a:pPr>
            <a:endParaRPr lang="en-US" sz="2300" i="1" dirty="0">
              <a:solidFill>
                <a:srgbClr val="0000CC"/>
              </a:solidFill>
            </a:endParaRPr>
          </a:p>
          <a:p>
            <a:pPr marL="0" indent="0" algn="ctr">
              <a:buNone/>
            </a:pPr>
            <a:r>
              <a:rPr lang="en-US" sz="2300" i="1" dirty="0">
                <a:solidFill>
                  <a:srgbClr val="0000CC"/>
                </a:solidFill>
              </a:rPr>
              <a:t>For most of us, owing our financial futures begins with identifying our goals and designing a plan to achieve those goals.</a:t>
            </a:r>
          </a:p>
        </p:txBody>
      </p:sp>
    </p:spTree>
    <p:extLst>
      <p:ext uri="{BB962C8B-B14F-4D97-AF65-F5344CB8AC3E}">
        <p14:creationId xmlns:p14="http://schemas.microsoft.com/office/powerpoint/2010/main" val="106905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#3</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your financial goals?</a:t>
            </a:r>
          </a:p>
          <a:p>
            <a:pPr marL="0" indent="0" algn="ctr">
              <a:buNone/>
            </a:pPr>
            <a:endParaRPr lang="en-US" sz="3200" b="1" i="1" dirty="0">
              <a:solidFill>
                <a:srgbClr val="0000CC"/>
              </a:solidFill>
            </a:endParaRPr>
          </a:p>
          <a:p>
            <a:pPr marL="457200" lvl="1" indent="0" algn="ctr">
              <a:buNone/>
            </a:pPr>
            <a:r>
              <a:rPr lang="en-US" sz="2400" b="1" i="1" dirty="0">
                <a:solidFill>
                  <a:srgbClr val="0000CC"/>
                </a:solidFill>
              </a:rPr>
              <a:t>What financial goals do you want to achieve in the next 3 months?</a:t>
            </a:r>
          </a:p>
          <a:p>
            <a:pPr marL="914400" lvl="2" indent="0" algn="ctr">
              <a:buNone/>
            </a:pPr>
            <a:endParaRPr lang="en-US" b="1" i="1" dirty="0">
              <a:solidFill>
                <a:srgbClr val="0000CC"/>
              </a:solidFill>
            </a:endParaRPr>
          </a:p>
          <a:p>
            <a:pPr marL="457200" lvl="1" indent="0" algn="ctr">
              <a:buNone/>
            </a:pPr>
            <a:r>
              <a:rPr lang="en-US" sz="2400" b="1" i="1" dirty="0">
                <a:solidFill>
                  <a:srgbClr val="0000CC"/>
                </a:solidFill>
              </a:rPr>
              <a:t>What financial goals do you want to achieve in the next 12 months?</a:t>
            </a:r>
            <a:br>
              <a:rPr lang="en-US" sz="2400" b="1" i="1" dirty="0">
                <a:solidFill>
                  <a:srgbClr val="0000CC"/>
                </a:solidFill>
              </a:rPr>
            </a:br>
            <a:endParaRPr lang="en-US" sz="2400" b="1" i="1" dirty="0">
              <a:solidFill>
                <a:srgbClr val="0000CC"/>
              </a:solidFill>
            </a:endParaRPr>
          </a:p>
          <a:p>
            <a:pPr marL="457200" lvl="1" indent="0" algn="ctr">
              <a:buNone/>
            </a:pPr>
            <a:r>
              <a:rPr lang="en-US" sz="2400" b="1" i="1" dirty="0">
                <a:solidFill>
                  <a:srgbClr val="0000CC"/>
                </a:solidFill>
              </a:rPr>
              <a:t>What financial goals do you want to achieve in the next 3 years?</a:t>
            </a:r>
            <a:endParaRPr lang="en-US" sz="2300" b="1" i="1" dirty="0">
              <a:solidFill>
                <a:srgbClr val="0000CC"/>
              </a:solidFill>
            </a:endParaRPr>
          </a:p>
        </p:txBody>
      </p:sp>
    </p:spTree>
    <p:extLst>
      <p:ext uri="{BB962C8B-B14F-4D97-AF65-F5344CB8AC3E}">
        <p14:creationId xmlns:p14="http://schemas.microsoft.com/office/powerpoint/2010/main" val="133456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Think about why you are in college.</a:t>
            </a:r>
          </a:p>
          <a:p>
            <a:pPr marL="0" indent="0" algn="ctr">
              <a:buNone/>
            </a:pPr>
            <a:endParaRPr lang="en-US" sz="3600" b="1" i="1" dirty="0">
              <a:solidFill>
                <a:srgbClr val="30317F"/>
              </a:solidFill>
            </a:endParaRPr>
          </a:p>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p>
          <a:p>
            <a:pPr marL="0" indent="0" algn="ctr">
              <a:buNone/>
            </a:pPr>
            <a:r>
              <a:rPr lang="en-US" sz="1800" b="1" i="1" dirty="0">
                <a:solidFill>
                  <a:srgbClr val="30317F"/>
                </a:solidFill>
              </a:rPr>
              <a:t>(And if you don’t know what your values are, take 30 minutes to identify them and commit to them.)</a:t>
            </a:r>
            <a:endParaRPr lang="en-US" sz="1800" i="1" dirty="0">
              <a:solidFill>
                <a:srgbClr val="30317F"/>
              </a:solidFill>
            </a:endParaRPr>
          </a:p>
        </p:txBody>
      </p:sp>
    </p:spTree>
    <p:extLst>
      <p:ext uri="{BB962C8B-B14F-4D97-AF65-F5344CB8AC3E}">
        <p14:creationId xmlns:p14="http://schemas.microsoft.com/office/powerpoint/2010/main" val="361341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college – and your </a:t>
            </a:r>
            <a:br>
              <a:rPr lang="en-US" sz="3300" b="1" i="1" dirty="0">
                <a:solidFill>
                  <a:srgbClr val="C00000"/>
                </a:solidFill>
              </a:rPr>
            </a:br>
            <a:r>
              <a:rPr lang="en-US" sz="3300" b="1" i="1" dirty="0">
                <a:solidFill>
                  <a:srgbClr val="C00000"/>
                </a:solidFill>
              </a:rPr>
              <a:t>			   future job – serves your values over the </a:t>
            </a:r>
            <a:br>
              <a:rPr lang="en-US" sz="3300" b="1" i="1" dirty="0">
                <a:solidFill>
                  <a:srgbClr val="C00000"/>
                </a:solidFill>
              </a:rPr>
            </a:br>
            <a:r>
              <a:rPr lang="en-US" sz="3300" b="1" i="1" dirty="0">
                <a:solidFill>
                  <a:srgbClr val="C00000"/>
                </a:solidFill>
              </a:rPr>
              <a:t>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285330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63211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1000" tmFilter="0, 0; .2, .5; .8, .5; 1, 0"/>
                                        <p:tgtEl>
                                          <p:spTgt spid="32"/>
                                        </p:tgtEl>
                                      </p:cBhvr>
                                    </p:animEffect>
                                    <p:animScale>
                                      <p:cBhvr>
                                        <p:cTn id="7" dur="5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Rule About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Budgeting is philosophically very easy but practically very difficult because there is just one basic rule that applies to Budgeting:</a:t>
            </a:r>
          </a:p>
          <a:p>
            <a:pPr marL="0" indent="0" algn="ctr">
              <a:buNone/>
            </a:pPr>
            <a:br>
              <a:rPr lang="en-US" b="1" dirty="0"/>
            </a:br>
            <a:r>
              <a:rPr lang="en-US" sz="3600" b="1" i="1" dirty="0">
                <a:highlight>
                  <a:srgbClr val="FFFF00"/>
                </a:highlight>
              </a:rPr>
              <a:t>Spend less than you earn.</a:t>
            </a:r>
            <a:br>
              <a:rPr lang="en-US" b="1" dirty="0">
                <a:highlight>
                  <a:srgbClr val="FFFF00"/>
                </a:highlight>
              </a:rPr>
            </a:br>
            <a:endParaRPr lang="en-US" b="1" dirty="0">
              <a:highlight>
                <a:srgbClr val="FFFF00"/>
              </a:highlight>
            </a:endParaRPr>
          </a:p>
          <a:p>
            <a:r>
              <a:rPr lang="en-US" dirty="0"/>
              <a:t>Of course, this is much easier said than done…Especially for students with limited income and fixed expenses.</a:t>
            </a:r>
          </a:p>
          <a:p>
            <a:r>
              <a:rPr lang="en-US" dirty="0"/>
              <a:t>If you spend more than you earn, you have to make up the difference somehow - student loans, credit cards, savings. </a:t>
            </a:r>
          </a:p>
          <a:p>
            <a:pPr lvl="1"/>
            <a:r>
              <a:rPr lang="en-US" dirty="0"/>
              <a:t>And this borrowing will set your goals back when it comes time to repay this borrowing. You are borrowing from your future.</a:t>
            </a:r>
            <a:endParaRPr lang="en-US" dirty="0">
              <a:solidFill>
                <a:srgbClr val="006600"/>
              </a:solidFill>
            </a:endParaRPr>
          </a:p>
        </p:txBody>
      </p:sp>
    </p:spTree>
    <p:extLst>
      <p:ext uri="{BB962C8B-B14F-4D97-AF65-F5344CB8AC3E}">
        <p14:creationId xmlns:p14="http://schemas.microsoft.com/office/powerpoint/2010/main" val="292484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Be intentional. Know what you’re spending. Know what your income is.</a:t>
            </a:r>
          </a:p>
          <a:p>
            <a:r>
              <a:rPr lang="en-US" dirty="0">
                <a:solidFill>
                  <a:srgbClr val="C00000"/>
                </a:solidFill>
              </a:rPr>
              <a:t>Look in the mirror. Analyze yourself. </a:t>
            </a:r>
          </a:p>
          <a:p>
            <a:pPr lvl="1"/>
            <a:r>
              <a:rPr lang="en-US" dirty="0">
                <a:solidFill>
                  <a:srgbClr val="C00000"/>
                </a:solidFill>
              </a:rPr>
              <a:t>This can be painful. You may see some habits you do not like. But recognizing those habits is the first step to correcting them.</a:t>
            </a:r>
          </a:p>
          <a:p>
            <a:r>
              <a:rPr lang="en-US" dirty="0">
                <a:solidFill>
                  <a:srgbClr val="C00000"/>
                </a:solidFill>
              </a:rPr>
              <a:t>Think both short-term and long-term.</a:t>
            </a:r>
          </a:p>
          <a:p>
            <a:pPr lvl="1"/>
            <a:r>
              <a:rPr lang="en-US" dirty="0">
                <a:solidFill>
                  <a:srgbClr val="C00000"/>
                </a:solidFill>
              </a:rPr>
              <a:t>At its core, budgeting is about balancing monthly income and expenses.</a:t>
            </a:r>
          </a:p>
          <a:p>
            <a:pPr lvl="1"/>
            <a:r>
              <a:rPr lang="en-US" dirty="0">
                <a:solidFill>
                  <a:srgbClr val="C00000"/>
                </a:solidFill>
              </a:rPr>
              <a:t>But, be sure to connect your income and expenses to your long-term goals.</a:t>
            </a:r>
            <a:br>
              <a:rPr lang="en-US" dirty="0">
                <a:solidFill>
                  <a:srgbClr val="C00000"/>
                </a:solidFill>
              </a:rPr>
            </a:br>
            <a:endParaRPr lang="en-US" dirty="0">
              <a:solidFill>
                <a:srgbClr val="C00000"/>
              </a:solidFill>
            </a:endParaRPr>
          </a:p>
          <a:p>
            <a:r>
              <a:rPr lang="en-US" sz="2000" dirty="0">
                <a:solidFill>
                  <a:srgbClr val="C00000"/>
                </a:solidFill>
              </a:rPr>
              <a:t>When I was in college and in grad school, my priority was my degree. I ate more Top Ramen than any human should ever eat (including every night for a month, as part of a bet). To me, this was a choice and a habit that was critical to fulfilling my goal – my degree.</a:t>
            </a:r>
          </a:p>
        </p:txBody>
      </p:sp>
    </p:spTree>
    <p:extLst>
      <p:ext uri="{BB962C8B-B14F-4D97-AF65-F5344CB8AC3E}">
        <p14:creationId xmlns:p14="http://schemas.microsoft.com/office/powerpoint/2010/main" val="3730392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I do not want all of my life to </a:t>
            </a:r>
            <a:br>
              <a:rPr lang="en-US" sz="4000" b="1" i="1" dirty="0">
                <a:solidFill>
                  <a:srgbClr val="C00000"/>
                </a:solidFill>
              </a:rPr>
            </a:br>
            <a:r>
              <a:rPr lang="en-US" sz="4000" b="1" i="1" dirty="0">
                <a:solidFill>
                  <a:srgbClr val="C00000"/>
                </a:solidFill>
              </a:rPr>
              <a:t>be controlled by a budget.</a:t>
            </a:r>
          </a:p>
          <a:p>
            <a:pPr marL="0" indent="0" algn="ctr">
              <a:buNone/>
            </a:pPr>
            <a:endParaRPr lang="en-US" sz="4000" b="1" i="1" dirty="0">
              <a:solidFill>
                <a:srgbClr val="C00000"/>
              </a:solidFill>
            </a:endParaRPr>
          </a:p>
          <a:p>
            <a:pPr marL="0" indent="0" algn="ctr">
              <a:buNone/>
            </a:pPr>
            <a:r>
              <a:rPr lang="en-US" sz="4000" b="1" i="1" dirty="0">
                <a:solidFill>
                  <a:srgbClr val="C00000"/>
                </a:solidFill>
              </a:rPr>
              <a:t>I simply want my budget to be functional.</a:t>
            </a:r>
          </a:p>
          <a:p>
            <a:pPr marL="0" indent="0">
              <a:buNone/>
            </a:pPr>
            <a:endParaRPr lang="en-US" b="1" dirty="0"/>
          </a:p>
          <a:p>
            <a:pPr marL="0" indent="0" algn="ctr">
              <a:buNone/>
            </a:pPr>
            <a:r>
              <a:rPr lang="en-US" dirty="0">
                <a:solidFill>
                  <a:srgbClr val="006600"/>
                </a:solidFill>
              </a:rPr>
              <a:t>~ Quote from one of your student colleagues this summer</a:t>
            </a:r>
            <a:endParaRPr lang="en-US" sz="2000" dirty="0">
              <a:solidFill>
                <a:srgbClr val="006600"/>
              </a:solidFill>
            </a:endParaRPr>
          </a:p>
        </p:txBody>
      </p:sp>
    </p:spTree>
    <p:extLst>
      <p:ext uri="{BB962C8B-B14F-4D97-AF65-F5344CB8AC3E}">
        <p14:creationId xmlns:p14="http://schemas.microsoft.com/office/powerpoint/2010/main" val="319899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simply want my budget to be functional.</a:t>
            </a:r>
          </a:p>
          <a:p>
            <a:pPr marL="0" indent="0">
              <a:buNone/>
            </a:pPr>
            <a:endParaRPr lang="en-US" sz="2000" b="1" dirty="0">
              <a:solidFill>
                <a:srgbClr val="006600"/>
              </a:solidFill>
            </a:endParaRPr>
          </a:p>
          <a:p>
            <a:r>
              <a:rPr lang="en-US" sz="3200" dirty="0">
                <a:solidFill>
                  <a:srgbClr val="0000CC"/>
                </a:solidFill>
              </a:rPr>
              <a:t>You want a budget to be a guide, not a rulebook.</a:t>
            </a:r>
          </a:p>
          <a:p>
            <a:r>
              <a:rPr lang="en-US" sz="3200" dirty="0">
                <a:solidFill>
                  <a:srgbClr val="0000CC"/>
                </a:solidFill>
              </a:rPr>
              <a:t>You want a budget that is designed for you and nobody else.</a:t>
            </a:r>
          </a:p>
          <a:p>
            <a:r>
              <a:rPr lang="en-US" sz="3200" dirty="0">
                <a:solidFill>
                  <a:srgbClr val="0000CC"/>
                </a:solidFill>
              </a:rPr>
              <a:t>You want to identify what is most important to you. </a:t>
            </a:r>
          </a:p>
          <a:p>
            <a:pPr lvl="1"/>
            <a:r>
              <a:rPr lang="en-US" sz="2800" dirty="0">
                <a:solidFill>
                  <a:srgbClr val="0000CC"/>
                </a:solidFill>
              </a:rPr>
              <a:t>Yes, you may have to change behavior and make sacrifices – so make sure you are only sacrificing those expenses or parts of your financial life that are least important to you.</a:t>
            </a:r>
          </a:p>
        </p:txBody>
      </p:sp>
    </p:spTree>
    <p:extLst>
      <p:ext uri="{BB962C8B-B14F-4D97-AF65-F5344CB8AC3E}">
        <p14:creationId xmlns:p14="http://schemas.microsoft.com/office/powerpoint/2010/main" val="334526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Do You Succeed at 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simply want my budget to be functional.</a:t>
            </a:r>
          </a:p>
          <a:p>
            <a:pPr marL="0" indent="0">
              <a:buNone/>
            </a:pPr>
            <a:endParaRPr lang="en-US" sz="2000" b="1" dirty="0">
              <a:solidFill>
                <a:srgbClr val="006600"/>
              </a:solidFill>
            </a:endParaRPr>
          </a:p>
          <a:p>
            <a:r>
              <a:rPr lang="en-US" sz="1400" dirty="0">
                <a:solidFill>
                  <a:srgbClr val="0000CC"/>
                </a:solidFill>
              </a:rPr>
              <a:t>You want a budget to be a guide, not a rulebook.</a:t>
            </a:r>
          </a:p>
          <a:p>
            <a:r>
              <a:rPr lang="en-US" sz="1400" dirty="0">
                <a:solidFill>
                  <a:srgbClr val="0000CC"/>
                </a:solidFill>
              </a:rPr>
              <a:t>You want a budget that is designed for you and nobody else.</a:t>
            </a:r>
          </a:p>
          <a:p>
            <a:r>
              <a:rPr lang="en-US" sz="1400" dirty="0">
                <a:solidFill>
                  <a:srgbClr val="0000CC"/>
                </a:solidFill>
              </a:rPr>
              <a:t>You want to identify what is most important to you. </a:t>
            </a:r>
          </a:p>
          <a:p>
            <a:pPr lvl="1"/>
            <a:r>
              <a:rPr lang="en-US" sz="1400" dirty="0">
                <a:solidFill>
                  <a:srgbClr val="0000CC"/>
                </a:solidFill>
              </a:rPr>
              <a:t>Yes, you may have to change behavior and make sacrifices – so make sure you are only sacrificing those expenses or parts of your financial life that are least important to you.</a:t>
            </a:r>
          </a:p>
        </p:txBody>
      </p:sp>
      <p:pic>
        <p:nvPicPr>
          <p:cNvPr id="2" name="Picture 1">
            <a:extLst>
              <a:ext uri="{FF2B5EF4-FFF2-40B4-BE49-F238E27FC236}">
                <a16:creationId xmlns:a16="http://schemas.microsoft.com/office/drawing/2014/main" id="{6D735C89-B698-9110-FF3C-D8A6BC85F371}"/>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5" name="Rounded Rectangle 6">
            <a:extLst>
              <a:ext uri="{FF2B5EF4-FFF2-40B4-BE49-F238E27FC236}">
                <a16:creationId xmlns:a16="http://schemas.microsoft.com/office/drawing/2014/main" id="{ACB0E220-ADCE-D204-16B0-EA7FA0E36EA9}"/>
              </a:ext>
            </a:extLst>
          </p:cNvPr>
          <p:cNvSpPr/>
          <p:nvPr/>
        </p:nvSpPr>
        <p:spPr>
          <a:xfrm>
            <a:off x="1100752" y="3774848"/>
            <a:ext cx="5673701" cy="24143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These budgeting templates are in the handbook on pages 24-25.</a:t>
            </a:r>
          </a:p>
          <a:p>
            <a:pPr algn="ctr"/>
            <a:r>
              <a:rPr lang="en-US" sz="2000" b="1" dirty="0"/>
              <a:t>You can download them from the MCOBA website, search for “Personal Financial Planning.”</a:t>
            </a:r>
          </a:p>
          <a:p>
            <a:pPr algn="ctr"/>
            <a:r>
              <a:rPr lang="en-US" sz="2000" b="1" dirty="0"/>
              <a:t>Or you can email me and I will send them to you.</a:t>
            </a:r>
            <a:r>
              <a:rPr lang="en-US" sz="3000" b="1" dirty="0"/>
              <a:t> </a:t>
            </a:r>
          </a:p>
        </p:txBody>
      </p:sp>
    </p:spTree>
    <p:extLst>
      <p:ext uri="{BB962C8B-B14F-4D97-AF65-F5344CB8AC3E}">
        <p14:creationId xmlns:p14="http://schemas.microsoft.com/office/powerpoint/2010/main" val="1362927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Turn to the 4</a:t>
            </a:r>
            <a:r>
              <a:rPr lang="en-US" sz="4000" b="1" i="1" baseline="30000" dirty="0">
                <a:solidFill>
                  <a:srgbClr val="C00000"/>
                </a:solidFill>
              </a:rPr>
              <a:t>th</a:t>
            </a:r>
            <a:r>
              <a:rPr lang="en-US" sz="4000" b="1" i="1" dirty="0">
                <a:solidFill>
                  <a:srgbClr val="C00000"/>
                </a:solidFill>
              </a:rPr>
              <a:t> page of your handout.</a:t>
            </a:r>
          </a:p>
          <a:p>
            <a:pPr marL="0" indent="0" algn="ctr">
              <a:buNone/>
            </a:pPr>
            <a:endParaRPr lang="en-US" sz="4000" b="1" i="1" dirty="0">
              <a:solidFill>
                <a:srgbClr val="C00000"/>
              </a:solidFill>
            </a:endParaRPr>
          </a:p>
          <a:p>
            <a:pPr marL="0" indent="0" algn="ctr">
              <a:buNone/>
            </a:pPr>
            <a:r>
              <a:rPr lang="en-US" sz="2400" b="1" i="1" dirty="0">
                <a:solidFill>
                  <a:srgbClr val="006600"/>
                </a:solidFill>
              </a:rPr>
              <a:t>There are 42 suggestions for ways to save money.</a:t>
            </a:r>
          </a:p>
          <a:p>
            <a:pPr marL="0" indent="0" algn="ctr">
              <a:buNone/>
            </a:pPr>
            <a:endParaRPr lang="en-US" sz="2400" b="1" i="1" dirty="0">
              <a:solidFill>
                <a:srgbClr val="006600"/>
              </a:solidFill>
            </a:endParaRPr>
          </a:p>
          <a:p>
            <a:pPr marL="0" indent="0" algn="ctr">
              <a:buNone/>
            </a:pPr>
            <a:r>
              <a:rPr lang="en-US" sz="2400" b="1" i="1" dirty="0">
                <a:solidFill>
                  <a:srgbClr val="006600"/>
                </a:solidFill>
              </a:rPr>
              <a:t>How many of these could you do over the next 3 months?</a:t>
            </a:r>
          </a:p>
          <a:p>
            <a:pPr marL="0" indent="0" algn="ctr">
              <a:buNone/>
            </a:pPr>
            <a:endParaRPr lang="en-US" sz="2400" b="1" i="1" dirty="0">
              <a:solidFill>
                <a:srgbClr val="006600"/>
              </a:solidFill>
            </a:endParaRPr>
          </a:p>
          <a:p>
            <a:pPr marL="0" indent="0" algn="ctr">
              <a:buNone/>
            </a:pPr>
            <a:r>
              <a:rPr lang="en-US" sz="2400" b="1" i="1" dirty="0">
                <a:solidFill>
                  <a:srgbClr val="006600"/>
                </a:solidFill>
              </a:rPr>
              <a:t>Are there any other ideas you have that should be on this list?</a:t>
            </a:r>
            <a:endParaRPr lang="en-US" sz="2200" i="1" dirty="0">
              <a:solidFill>
                <a:srgbClr val="0000CC"/>
              </a:solidFill>
            </a:endParaRPr>
          </a:p>
        </p:txBody>
      </p:sp>
    </p:spTree>
    <p:extLst>
      <p:ext uri="{BB962C8B-B14F-4D97-AF65-F5344CB8AC3E}">
        <p14:creationId xmlns:p14="http://schemas.microsoft.com/office/powerpoint/2010/main" val="150790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i="1" dirty="0">
              <a:solidFill>
                <a:srgbClr val="C00000"/>
              </a:solidFill>
            </a:endParaRPr>
          </a:p>
        </p:txBody>
      </p:sp>
      <p:sp>
        <p:nvSpPr>
          <p:cNvPr id="5" name="TextBox 4">
            <a:extLst>
              <a:ext uri="{FF2B5EF4-FFF2-40B4-BE49-F238E27FC236}">
                <a16:creationId xmlns:a16="http://schemas.microsoft.com/office/drawing/2014/main" id="{75A896E0-D372-0F45-8EF1-2D8F9F71E301}"/>
              </a:ext>
            </a:extLst>
          </p:cNvPr>
          <p:cNvSpPr txBox="1"/>
          <p:nvPr/>
        </p:nvSpPr>
        <p:spPr>
          <a:xfrm>
            <a:off x="4338354" y="2198415"/>
            <a:ext cx="3515292"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Quit smoking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Buy food and staples in bulk</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Make a gift for friend or family member</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No online purchases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unused memberships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Share your dreams with a close friend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for new car insurance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your free time volunteering</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Avoid the mall</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walk to places within 1 mile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magazine subscriptions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breakfast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Eat leftovers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Bring your lunch to work or school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B9E1E5-2B55-5044-B42E-388183C0D505}"/>
              </a:ext>
            </a:extLst>
          </p:cNvPr>
          <p:cNvSpPr txBox="1"/>
          <p:nvPr/>
        </p:nvSpPr>
        <p:spPr>
          <a:xfrm>
            <a:off x="7593761" y="2198415"/>
            <a:ext cx="3760040"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go to free entertainment events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Take public transportation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Carpool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Pack food for road trips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Eliminate cell phone services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Eliminate cable services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10 hours a week at the library</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about employee offers at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drive within 3 MPH of the speed limit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Drive a different route to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less meat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coupons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Exercise more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 bills online through your bank</a:t>
            </a:r>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0DE65E-C3CC-C64E-ADE1-D25A4A344FBB}"/>
              </a:ext>
            </a:extLst>
          </p:cNvPr>
          <p:cNvSpPr txBox="1"/>
          <p:nvPr/>
        </p:nvSpPr>
        <p:spPr>
          <a:xfrm>
            <a:off x="744842" y="2198415"/>
            <a:ext cx="3385550" cy="3941656"/>
          </a:xfrm>
          <a:prstGeom prst="rect">
            <a:avLst/>
          </a:prstGeom>
          <a:noFill/>
        </p:spPr>
        <p:txBody>
          <a:bodyPr wrap="square">
            <a:spAutoFit/>
          </a:bodyPr>
          <a:lstStyle/>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Move to a better bank account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Give up your television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Give up a subscription</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Sign up for free customer loyalty programs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Always make a shopping list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Stop eating out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Shop at a thrift store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at a yard sale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Stop buying new video games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Cut your coffee purchases in half</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Drink more water</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convenience stores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Avoid fast food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alcohol</a:t>
            </a:r>
            <a:endParaRPr lang="en-US" sz="12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00FB5938-EBC7-D641-9592-D9726B8D6798}"/>
              </a:ext>
            </a:extLst>
          </p:cNvPr>
          <p:cNvSpPr txBox="1">
            <a:spLocks/>
          </p:cNvSpPr>
          <p:nvPr/>
        </p:nvSpPr>
        <p:spPr>
          <a:xfrm>
            <a:off x="744842" y="1447295"/>
            <a:ext cx="10670627" cy="5184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i="1" dirty="0">
                <a:solidFill>
                  <a:srgbClr val="C00000"/>
                </a:solidFill>
              </a:rPr>
              <a:t>How many of these could you do over the next 3 months?</a:t>
            </a:r>
            <a:endParaRPr lang="en-US" sz="3400" i="1" dirty="0">
              <a:solidFill>
                <a:srgbClr val="C00000"/>
              </a:solidFill>
            </a:endParaRPr>
          </a:p>
        </p:txBody>
      </p:sp>
    </p:spTree>
    <p:extLst>
      <p:ext uri="{BB962C8B-B14F-4D97-AF65-F5344CB8AC3E}">
        <p14:creationId xmlns:p14="http://schemas.microsoft.com/office/powerpoint/2010/main" val="55896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i="1" dirty="0">
              <a:solidFill>
                <a:srgbClr val="C00000"/>
              </a:solidFill>
            </a:endParaRPr>
          </a:p>
        </p:txBody>
      </p:sp>
      <p:sp>
        <p:nvSpPr>
          <p:cNvPr id="5" name="TextBox 4">
            <a:extLst>
              <a:ext uri="{FF2B5EF4-FFF2-40B4-BE49-F238E27FC236}">
                <a16:creationId xmlns:a16="http://schemas.microsoft.com/office/drawing/2014/main" id="{75A896E0-D372-0F45-8EF1-2D8F9F71E301}"/>
              </a:ext>
            </a:extLst>
          </p:cNvPr>
          <p:cNvSpPr txBox="1"/>
          <p:nvPr/>
        </p:nvSpPr>
        <p:spPr>
          <a:xfrm>
            <a:off x="4338354" y="2198415"/>
            <a:ext cx="3515292"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Quit smoking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Buy food and staples in bulk</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Make a gift for friend or family member</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No online purchases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unused memberships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Share your dreams with a close friend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for new car insurance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your free time volunteering</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Avoid the mall</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walk to places within 1 mile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Cancel magazine subscriptions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breakfast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Eat leftovers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Bring your lunch to work or school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2EB9E1E5-2B55-5044-B42E-388183C0D505}"/>
              </a:ext>
            </a:extLst>
          </p:cNvPr>
          <p:cNvSpPr txBox="1"/>
          <p:nvPr/>
        </p:nvSpPr>
        <p:spPr>
          <a:xfrm>
            <a:off x="7593761" y="2198415"/>
            <a:ext cx="3760040" cy="3941656"/>
          </a:xfrm>
          <a:prstGeom prst="rect">
            <a:avLst/>
          </a:prstGeom>
          <a:noFill/>
        </p:spPr>
        <p:txBody>
          <a:bodyPr wrap="square">
            <a:spAutoFit/>
          </a:bodyPr>
          <a:lstStyle/>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go to free entertainment events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Take public transportation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Carpool</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Pack food for road trips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Eliminate cell phone services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Eliminate cable services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Spend 10 hours a week at the library</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about employee offers at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Only drive within 3 MPH of the speed limit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Drive a different route to work</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Eat less meat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coupons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Exercise more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 bills online through your bank</a:t>
            </a:r>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0DE65E-C3CC-C64E-ADE1-D25A4A344FBB}"/>
              </a:ext>
            </a:extLst>
          </p:cNvPr>
          <p:cNvSpPr txBox="1"/>
          <p:nvPr/>
        </p:nvSpPr>
        <p:spPr>
          <a:xfrm>
            <a:off x="744842" y="2198415"/>
            <a:ext cx="3385550" cy="3941656"/>
          </a:xfrm>
          <a:prstGeom prst="rect">
            <a:avLst/>
          </a:prstGeom>
          <a:noFill/>
        </p:spPr>
        <p:txBody>
          <a:bodyPr wrap="square">
            <a:spAutoFit/>
          </a:bodyPr>
          <a:lstStyle/>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Move to a better bank account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Give up your television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Give up a subscription</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Sign up for free customer loyalty programs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Always make a shopping list</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Stop eating out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Shop at a thrift store</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Shop at a yard sale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Stop buying new video games</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1B2D3F"/>
                </a:solidFill>
                <a:effectLst/>
                <a:latin typeface="Calibri" panose="020F0502020204030204" pitchFamily="34" charset="0"/>
                <a:ea typeface="Times New Roman" panose="02020603050405020304" pitchFamily="18" charset="0"/>
                <a:cs typeface="Calibri" panose="020F0502020204030204" pitchFamily="34" charset="0"/>
              </a:rPr>
              <a:t>Cut your coffee purchases in half</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Drink more water</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convenience stores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Avoid fast food</a:t>
            </a:r>
            <a:endParaRPr lang="en-US" sz="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5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Avoid alcohol</a:t>
            </a:r>
            <a:endParaRPr lang="en-US" sz="12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00FB5938-EBC7-D641-9592-D9726B8D6798}"/>
              </a:ext>
            </a:extLst>
          </p:cNvPr>
          <p:cNvSpPr txBox="1">
            <a:spLocks/>
          </p:cNvSpPr>
          <p:nvPr/>
        </p:nvSpPr>
        <p:spPr>
          <a:xfrm>
            <a:off x="744842" y="1419839"/>
            <a:ext cx="10670627" cy="52123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i="1" dirty="0">
                <a:solidFill>
                  <a:srgbClr val="C00000"/>
                </a:solidFill>
              </a:rPr>
              <a:t>How many of these could you do over the next 3 months?</a:t>
            </a:r>
            <a:endParaRPr lang="en-US" sz="3400" i="1" dirty="0">
              <a:solidFill>
                <a:srgbClr val="C00000"/>
              </a:solidFill>
            </a:endParaRPr>
          </a:p>
        </p:txBody>
      </p:sp>
      <p:sp>
        <p:nvSpPr>
          <p:cNvPr id="10" name="Rounded Rectangle 9">
            <a:extLst>
              <a:ext uri="{FF2B5EF4-FFF2-40B4-BE49-F238E27FC236}">
                <a16:creationId xmlns:a16="http://schemas.microsoft.com/office/drawing/2014/main" id="{969ACD84-7E6A-CA46-9F72-1EA7FB3644B0}"/>
              </a:ext>
            </a:extLst>
          </p:cNvPr>
          <p:cNvSpPr/>
          <p:nvPr/>
        </p:nvSpPr>
        <p:spPr>
          <a:xfrm>
            <a:off x="2442896" y="2755311"/>
            <a:ext cx="7306207" cy="26828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Focus on habits, not just dollars.</a:t>
            </a:r>
          </a:p>
          <a:p>
            <a:pPr algn="ctr"/>
            <a:endParaRPr lang="en-US" sz="2000" b="1" dirty="0"/>
          </a:p>
          <a:p>
            <a:pPr algn="ctr"/>
            <a:r>
              <a:rPr lang="en-US" sz="2000" b="1" dirty="0"/>
              <a:t>While you’re in college, many of these ideas may not help you – such as eating leftovers.</a:t>
            </a:r>
          </a:p>
          <a:p>
            <a:pPr algn="ctr"/>
            <a:endParaRPr lang="en-US" sz="2000" b="1" dirty="0"/>
          </a:p>
          <a:p>
            <a:pPr algn="ctr"/>
            <a:r>
              <a:rPr lang="en-US" sz="2000" b="1" dirty="0"/>
              <a:t>But if you develop the mindset now, the benefits will grow and compound and lead to real dollar savings (or income) when you are on your own and paying for your own meals.</a:t>
            </a:r>
          </a:p>
        </p:txBody>
      </p:sp>
    </p:spTree>
    <p:extLst>
      <p:ext uri="{BB962C8B-B14F-4D97-AF65-F5344CB8AC3E}">
        <p14:creationId xmlns:p14="http://schemas.microsoft.com/office/powerpoint/2010/main" val="1186284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E8BE550-C3DE-3542-8ECD-A791B903BBA3}"/>
              </a:ext>
            </a:extLst>
          </p:cNvPr>
          <p:cNvPicPr>
            <a:picLocks noChangeAspect="1"/>
          </p:cNvPicPr>
          <p:nvPr/>
        </p:nvPicPr>
        <p:blipFill>
          <a:blip r:embed="rId2"/>
          <a:stretch>
            <a:fillRect/>
          </a:stretch>
        </p:blipFill>
        <p:spPr>
          <a:xfrm>
            <a:off x="45720" y="1371600"/>
            <a:ext cx="12115800" cy="3115492"/>
          </a:xfrm>
          <a:prstGeom prst="rect">
            <a:avLst/>
          </a:prstGeom>
        </p:spPr>
      </p:pic>
    </p:spTree>
    <p:extLst>
      <p:ext uri="{BB962C8B-B14F-4D97-AF65-F5344CB8AC3E}">
        <p14:creationId xmlns:p14="http://schemas.microsoft.com/office/powerpoint/2010/main" val="38219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9CB78075-0CE3-C143-8B68-67A46700F4CE}"/>
              </a:ext>
            </a:extLst>
          </p:cNvPr>
          <p:cNvPicPr>
            <a:picLocks noChangeAspect="1"/>
          </p:cNvPicPr>
          <p:nvPr/>
        </p:nvPicPr>
        <p:blipFill>
          <a:blip r:embed="rId2"/>
          <a:stretch>
            <a:fillRect/>
          </a:stretch>
        </p:blipFill>
        <p:spPr>
          <a:xfrm>
            <a:off x="45720" y="1143000"/>
            <a:ext cx="12115800" cy="4963672"/>
          </a:xfrm>
          <a:prstGeom prst="rect">
            <a:avLst/>
          </a:prstGeom>
        </p:spPr>
      </p:pic>
    </p:spTree>
    <p:extLst>
      <p:ext uri="{BB962C8B-B14F-4D97-AF65-F5344CB8AC3E}">
        <p14:creationId xmlns:p14="http://schemas.microsoft.com/office/powerpoint/2010/main" val="110898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DCC32CBF-571D-2842-8B4B-650EA8AE7C5F}"/>
              </a:ext>
            </a:extLst>
          </p:cNvPr>
          <p:cNvPicPr>
            <a:picLocks noChangeAspect="1"/>
          </p:cNvPicPr>
          <p:nvPr/>
        </p:nvPicPr>
        <p:blipFill>
          <a:blip r:embed="rId2"/>
          <a:stretch>
            <a:fillRect/>
          </a:stretch>
        </p:blipFill>
        <p:spPr>
          <a:xfrm>
            <a:off x="45720" y="1143000"/>
            <a:ext cx="12115800" cy="3349847"/>
          </a:xfrm>
          <a:prstGeom prst="rect">
            <a:avLst/>
          </a:prstGeom>
        </p:spPr>
      </p:pic>
    </p:spTree>
    <p:extLst>
      <p:ext uri="{BB962C8B-B14F-4D97-AF65-F5344CB8AC3E}">
        <p14:creationId xmlns:p14="http://schemas.microsoft.com/office/powerpoint/2010/main" val="317444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4431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3" name="Picture 2">
            <a:extLst>
              <a:ext uri="{FF2B5EF4-FFF2-40B4-BE49-F238E27FC236}">
                <a16:creationId xmlns:a16="http://schemas.microsoft.com/office/drawing/2014/main" id="{86495A5E-DA1F-2040-8A0F-1C70534A4E0A}"/>
              </a:ext>
            </a:extLst>
          </p:cNvPr>
          <p:cNvPicPr>
            <a:picLocks noChangeAspect="1"/>
          </p:cNvPicPr>
          <p:nvPr/>
        </p:nvPicPr>
        <p:blipFill>
          <a:blip r:embed="rId2"/>
          <a:stretch>
            <a:fillRect/>
          </a:stretch>
        </p:blipFill>
        <p:spPr>
          <a:xfrm>
            <a:off x="45720" y="1143000"/>
            <a:ext cx="12115800" cy="5693157"/>
          </a:xfrm>
          <a:prstGeom prst="rect">
            <a:avLst/>
          </a:prstGeom>
        </p:spPr>
      </p:pic>
    </p:spTree>
    <p:extLst>
      <p:ext uri="{BB962C8B-B14F-4D97-AF65-F5344CB8AC3E}">
        <p14:creationId xmlns:p14="http://schemas.microsoft.com/office/powerpoint/2010/main" val="17184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pic>
        <p:nvPicPr>
          <p:cNvPr id="2" name="Picture 1">
            <a:extLst>
              <a:ext uri="{FF2B5EF4-FFF2-40B4-BE49-F238E27FC236}">
                <a16:creationId xmlns:a16="http://schemas.microsoft.com/office/drawing/2014/main" id="{0A252DA1-F73B-FB45-8207-94DCD58B1BC9}"/>
              </a:ext>
            </a:extLst>
          </p:cNvPr>
          <p:cNvPicPr>
            <a:picLocks noChangeAspect="1"/>
          </p:cNvPicPr>
          <p:nvPr/>
        </p:nvPicPr>
        <p:blipFill>
          <a:blip r:embed="rId2"/>
          <a:stretch>
            <a:fillRect/>
          </a:stretch>
        </p:blipFill>
        <p:spPr>
          <a:xfrm>
            <a:off x="45720" y="1143000"/>
            <a:ext cx="12115800" cy="3554179"/>
          </a:xfrm>
          <a:prstGeom prst="rect">
            <a:avLst/>
          </a:prstGeom>
        </p:spPr>
      </p:pic>
    </p:spTree>
    <p:extLst>
      <p:ext uri="{BB962C8B-B14F-4D97-AF65-F5344CB8AC3E}">
        <p14:creationId xmlns:p14="http://schemas.microsoft.com/office/powerpoint/2010/main" val="279488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Five Budgeting Models</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Which Budget Model is Best For You?</a:t>
            </a:r>
          </a:p>
          <a:p>
            <a:pPr marL="0" indent="0" algn="ctr">
              <a:buNone/>
            </a:pPr>
            <a:endParaRPr lang="en-US" sz="1200" dirty="0"/>
          </a:p>
          <a:p>
            <a:pPr marL="0" indent="0" algn="ctr">
              <a:buNone/>
            </a:pPr>
            <a:r>
              <a:rPr lang="en-US" sz="3600" dirty="0"/>
              <a:t>Only you can answer that.</a:t>
            </a:r>
          </a:p>
          <a:p>
            <a:pPr marL="0" indent="0" algn="ctr">
              <a:buNone/>
            </a:pPr>
            <a:r>
              <a:rPr lang="en-US" sz="2400" dirty="0"/>
              <a:t>Budgeting is more of a mental game than a financial process. </a:t>
            </a:r>
            <a:br>
              <a:rPr lang="en-US" sz="2400" dirty="0"/>
            </a:br>
            <a:r>
              <a:rPr lang="en-US" sz="2400" dirty="0"/>
              <a:t>You need to select the approach that:</a:t>
            </a:r>
          </a:p>
          <a:p>
            <a:pPr marL="742950" indent="-742950" algn="ctr">
              <a:buAutoNum type="arabicParenBoth"/>
            </a:pPr>
            <a:r>
              <a:rPr lang="en-US" sz="2400" dirty="0"/>
              <a:t>Gives you the least stress and the most confidence;</a:t>
            </a:r>
          </a:p>
          <a:p>
            <a:pPr marL="742950" indent="-742950" algn="ctr">
              <a:buAutoNum type="arabicParenBoth"/>
            </a:pPr>
            <a:r>
              <a:rPr lang="en-US" sz="2400" dirty="0"/>
              <a:t>Best aligns with your short- and long-term goals.</a:t>
            </a:r>
          </a:p>
          <a:p>
            <a:pPr marL="742950" indent="-742950" algn="ctr">
              <a:buAutoNum type="arabicParenBoth"/>
            </a:pPr>
            <a:endParaRPr lang="en-US" sz="2400" dirty="0"/>
          </a:p>
          <a:p>
            <a:pPr marL="0" indent="0" algn="ctr">
              <a:buNone/>
            </a:pPr>
            <a:r>
              <a:rPr lang="en-US" sz="2400" dirty="0"/>
              <a:t>In practice, most people combine different models to best suit </a:t>
            </a:r>
          </a:p>
          <a:p>
            <a:pPr marL="0" indent="0" algn="ctr">
              <a:buNone/>
            </a:pPr>
            <a:r>
              <a:rPr lang="en-US" sz="2400" dirty="0"/>
              <a:t>what they are most comfortable with. </a:t>
            </a:r>
            <a:br>
              <a:rPr lang="en-US" sz="2400" dirty="0"/>
            </a:br>
            <a:r>
              <a:rPr lang="en-US" sz="2400" dirty="0"/>
              <a:t>(I personally pay myself first and then use a zero-based approach)</a:t>
            </a:r>
          </a:p>
          <a:p>
            <a:pPr marL="0" indent="0" algn="ctr">
              <a:buNone/>
            </a:pPr>
            <a:r>
              <a:rPr lang="en-US" sz="2400" dirty="0"/>
              <a:t>(And then, if I can, I pay myself last, too)</a:t>
            </a:r>
          </a:p>
        </p:txBody>
      </p:sp>
    </p:spTree>
    <p:extLst>
      <p:ext uri="{BB962C8B-B14F-4D97-AF65-F5344CB8AC3E}">
        <p14:creationId xmlns:p14="http://schemas.microsoft.com/office/powerpoint/2010/main" val="21183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p:cTn id="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4">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 calcmode="lin" valueType="num">
                                      <p:cBhvr>
                                        <p:cTn id="1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4">
                                            <p:txEl>
                                              <p:pRg st="8" end="8"/>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 calcmode="lin" valueType="num">
                                      <p:cBhvr>
                                        <p:cTn id="1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Budgeting is more of a mental game than a financial process. </a:t>
            </a:r>
          </a:p>
          <a:p>
            <a:pPr marL="0" indent="0" algn="ctr">
              <a:buNone/>
            </a:pPr>
            <a:endParaRPr lang="en-US" sz="3200" b="1" dirty="0"/>
          </a:p>
          <a:p>
            <a:r>
              <a:rPr lang="en-US" sz="3200" dirty="0">
                <a:solidFill>
                  <a:srgbClr val="0000CC"/>
                </a:solidFill>
              </a:rPr>
              <a:t>Think of budgeting as part of a long-term financial plan.</a:t>
            </a:r>
          </a:p>
          <a:p>
            <a:r>
              <a:rPr lang="en-US" sz="3200" dirty="0">
                <a:solidFill>
                  <a:srgbClr val="0000CC"/>
                </a:solidFill>
              </a:rPr>
              <a:t>Think of budgeting in the same way you think of studying, writing or working in the laboratory.</a:t>
            </a:r>
          </a:p>
          <a:p>
            <a:r>
              <a:rPr lang="en-US" sz="3200" dirty="0">
                <a:solidFill>
                  <a:srgbClr val="0000CC"/>
                </a:solidFill>
              </a:rPr>
              <a:t>Recognize your own behavior, habits, priorities and goals. Only you know what is best for you. </a:t>
            </a:r>
          </a:p>
          <a:p>
            <a:r>
              <a:rPr lang="en-US" sz="3200" dirty="0">
                <a:solidFill>
                  <a:srgbClr val="0000CC"/>
                </a:solidFill>
              </a:rPr>
              <a:t>Choose the budgeting approach that works best for you…and for you only.</a:t>
            </a:r>
          </a:p>
        </p:txBody>
      </p:sp>
    </p:spTree>
    <p:extLst>
      <p:ext uri="{BB962C8B-B14F-4D97-AF65-F5344CB8AC3E}">
        <p14:creationId xmlns:p14="http://schemas.microsoft.com/office/powerpoint/2010/main" val="202664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515600"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If you have a spouse, partner, family or others who are affected by your budgeting decisions….</a:t>
            </a:r>
          </a:p>
          <a:p>
            <a:pPr marL="0" indent="0" algn="ctr">
              <a:buNone/>
            </a:pPr>
            <a:endParaRPr lang="en-US" sz="3200" b="1" i="1" dirty="0">
              <a:solidFill>
                <a:srgbClr val="C00000"/>
              </a:solidFill>
            </a:endParaRPr>
          </a:p>
          <a:p>
            <a:pPr marL="0" indent="0" algn="ctr">
              <a:buNone/>
            </a:pPr>
            <a:r>
              <a:rPr lang="en-US" sz="3200" b="1" i="1" dirty="0">
                <a:solidFill>
                  <a:srgbClr val="C00000"/>
                </a:solidFill>
              </a:rPr>
              <a:t>….Talk to them. Make budgeting a team effort.</a:t>
            </a:r>
          </a:p>
          <a:p>
            <a:pPr marL="0" indent="0" algn="ctr">
              <a:buNone/>
            </a:pPr>
            <a:endParaRPr lang="en-US" sz="3200" b="1" dirty="0"/>
          </a:p>
          <a:p>
            <a:r>
              <a:rPr lang="en-US" dirty="0">
                <a:solidFill>
                  <a:srgbClr val="0000CC"/>
                </a:solidFill>
              </a:rPr>
              <a:t>Research on personal finance shows that couples feel more empowered and develop a closer, stronger relationship when they share financial goals, decisions and strategies with each other.</a:t>
            </a:r>
          </a:p>
          <a:p>
            <a:r>
              <a:rPr lang="en-US" sz="2000" dirty="0">
                <a:solidFill>
                  <a:srgbClr val="0000CC"/>
                </a:solidFill>
              </a:rPr>
              <a:t>Your pets may be affected by your budgeting decisions. But you don’t have to communicate with them. They don’t want to be bothered with budgeting decisions. They have other priorities.</a:t>
            </a:r>
          </a:p>
        </p:txBody>
      </p:sp>
    </p:spTree>
    <p:extLst>
      <p:ext uri="{BB962C8B-B14F-4D97-AF65-F5344CB8AC3E}">
        <p14:creationId xmlns:p14="http://schemas.microsoft.com/office/powerpoint/2010/main" val="4164450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Tree>
    <p:extLst>
      <p:ext uri="{BB962C8B-B14F-4D97-AF65-F5344CB8AC3E}">
        <p14:creationId xmlns:p14="http://schemas.microsoft.com/office/powerpoint/2010/main" val="3172329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rPr>
              <a:t>Some exercises to help you develop a budgeting mindset.</a:t>
            </a:r>
          </a:p>
          <a:p>
            <a:pPr marL="0" indent="0" algn="ctr">
              <a:buNone/>
            </a:pPr>
            <a:endParaRPr lang="en-US" sz="3200" b="1" dirty="0"/>
          </a:p>
          <a:p>
            <a:r>
              <a:rPr lang="en-US" dirty="0"/>
              <a:t>Track all of your income and expenses – every penny – over an extended period of time (say, 1-2 months).</a:t>
            </a:r>
          </a:p>
          <a:p>
            <a:r>
              <a:rPr lang="en-US" dirty="0"/>
              <a:t>Write down the last 15 things you spent money on.</a:t>
            </a:r>
          </a:p>
          <a:p>
            <a:r>
              <a:rPr lang="en-US" dirty="0"/>
              <a:t>Write down the next 15 things you want to spend money on.</a:t>
            </a:r>
          </a:p>
          <a:p>
            <a:r>
              <a:rPr lang="en-US" dirty="0"/>
              <a:t>Identify your 10 biggest expenses over the past 12 months.</a:t>
            </a:r>
          </a:p>
          <a:p>
            <a:r>
              <a:rPr lang="en-US" dirty="0"/>
              <a:t>Predict every dollar of income you will earn over the next 12 months.</a:t>
            </a:r>
          </a:p>
          <a:p>
            <a:r>
              <a:rPr lang="en-US" dirty="0"/>
              <a:t>Predict what your income will be for each of the next 5 years.</a:t>
            </a:r>
          </a:p>
        </p:txBody>
      </p:sp>
      <p:sp>
        <p:nvSpPr>
          <p:cNvPr id="5" name="Rounded Rectangle 4">
            <a:extLst>
              <a:ext uri="{FF2B5EF4-FFF2-40B4-BE49-F238E27FC236}">
                <a16:creationId xmlns:a16="http://schemas.microsoft.com/office/drawing/2014/main" id="{A0FC8B1F-C7B1-234D-A0BE-8E678C1F5360}"/>
              </a:ext>
            </a:extLst>
          </p:cNvPr>
          <p:cNvSpPr/>
          <p:nvPr/>
        </p:nvSpPr>
        <p:spPr>
          <a:xfrm>
            <a:off x="780143" y="1566726"/>
            <a:ext cx="10670628" cy="438413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is the purpose of this self-analysis?</a:t>
            </a:r>
          </a:p>
          <a:p>
            <a:pPr algn="ctr"/>
            <a:endParaRPr lang="en-US" sz="3000" b="1" dirty="0"/>
          </a:p>
          <a:p>
            <a:pPr algn="ctr"/>
            <a:r>
              <a:rPr lang="en-US" sz="3000" b="1" dirty="0"/>
              <a:t>To ensure that your spending is aligned with your income.</a:t>
            </a:r>
          </a:p>
          <a:p>
            <a:pPr algn="ctr"/>
            <a:r>
              <a:rPr lang="en-US" sz="3000" b="1" dirty="0"/>
              <a:t>To ensure that your spending and income are part of your plan.</a:t>
            </a:r>
          </a:p>
          <a:p>
            <a:pPr algn="ctr"/>
            <a:r>
              <a:rPr lang="en-US" sz="3000" b="1" dirty="0"/>
              <a:t>To ensure your budget is driven by wants &amp; needs, and not driven by impulses.</a:t>
            </a:r>
          </a:p>
          <a:p>
            <a:pPr algn="ctr"/>
            <a:r>
              <a:rPr lang="en-US" sz="3000" b="1" dirty="0"/>
              <a:t>To be intentional.</a:t>
            </a:r>
          </a:p>
        </p:txBody>
      </p:sp>
    </p:spTree>
    <p:extLst>
      <p:ext uri="{BB962C8B-B14F-4D97-AF65-F5344CB8AC3E}">
        <p14:creationId xmlns:p14="http://schemas.microsoft.com/office/powerpoint/2010/main" val="2500876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Some actions that may help you better control your spending:</a:t>
            </a:r>
          </a:p>
          <a:p>
            <a:pPr marL="0" indent="0" algn="ctr">
              <a:buNone/>
            </a:pPr>
            <a:endParaRPr lang="en-US" sz="1200" b="1" dirty="0"/>
          </a:p>
          <a:p>
            <a:r>
              <a:rPr lang="en-US" sz="2600" dirty="0">
                <a:solidFill>
                  <a:srgbClr val="C00000"/>
                </a:solidFill>
              </a:rPr>
              <a:t>Wait 24 hours before making any purchase over a certain dollar amount </a:t>
            </a:r>
          </a:p>
          <a:p>
            <a:pPr lvl="1"/>
            <a:r>
              <a:rPr lang="en-US" sz="1800" dirty="0">
                <a:solidFill>
                  <a:srgbClr val="0000CC"/>
                </a:solidFill>
              </a:rPr>
              <a:t>For me, it’s $100. I don’t make any purchase of more than $100 without thinking about it for 24 hours</a:t>
            </a:r>
            <a:br>
              <a:rPr lang="en-US" sz="1800" dirty="0">
                <a:solidFill>
                  <a:srgbClr val="0000CC"/>
                </a:solidFill>
              </a:rPr>
            </a:br>
            <a:r>
              <a:rPr lang="en-US" sz="1800" dirty="0">
                <a:solidFill>
                  <a:srgbClr val="0000CC"/>
                </a:solidFill>
              </a:rPr>
              <a:t>(except groceries).</a:t>
            </a:r>
          </a:p>
          <a:p>
            <a:r>
              <a:rPr lang="en-US" sz="2600" dirty="0">
                <a:solidFill>
                  <a:srgbClr val="C00000"/>
                </a:solidFill>
              </a:rPr>
              <a:t>Don’t make any purchases on certain days or after a certain time </a:t>
            </a:r>
          </a:p>
          <a:p>
            <a:pPr lvl="1"/>
            <a:r>
              <a:rPr lang="en-US" sz="1800" dirty="0">
                <a:solidFill>
                  <a:srgbClr val="0000CC"/>
                </a:solidFill>
              </a:rPr>
              <a:t>For me it’s 9:00pm. I do not spend any money after 9:00pm. Ever.</a:t>
            </a:r>
          </a:p>
          <a:p>
            <a:r>
              <a:rPr lang="en-US" sz="2600" dirty="0">
                <a:solidFill>
                  <a:srgbClr val="C00000"/>
                </a:solidFill>
              </a:rPr>
              <a:t>Only use cash…because studies have found that spending cash causes us more pain than the abstraction of a credit card or debit card</a:t>
            </a:r>
          </a:p>
          <a:p>
            <a:pPr lvl="1"/>
            <a:r>
              <a:rPr lang="en-US" sz="1800" dirty="0">
                <a:solidFill>
                  <a:srgbClr val="0000CC"/>
                </a:solidFill>
              </a:rPr>
              <a:t>It’s also why casinos use similarly abstract poker chips…because we don’t feel pain when we lose them.</a:t>
            </a:r>
          </a:p>
          <a:p>
            <a:r>
              <a:rPr lang="en-US" sz="2600" dirty="0">
                <a:solidFill>
                  <a:srgbClr val="C00000"/>
                </a:solidFill>
              </a:rPr>
              <a:t>Take 10 minutes every Sunday to write down what you’re allowed to spend in this week.</a:t>
            </a:r>
          </a:p>
          <a:p>
            <a:endParaRPr lang="en-US" dirty="0">
              <a:solidFill>
                <a:srgbClr val="C00000"/>
              </a:solidFill>
            </a:endParaRPr>
          </a:p>
        </p:txBody>
      </p:sp>
    </p:spTree>
    <p:extLst>
      <p:ext uri="{BB962C8B-B14F-4D97-AF65-F5344CB8AC3E}">
        <p14:creationId xmlns:p14="http://schemas.microsoft.com/office/powerpoint/2010/main" val="1416410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Developing A Budgeting Mindset</a:t>
            </a:r>
          </a:p>
        </p:txBody>
      </p:sp>
      <p:sp>
        <p:nvSpPr>
          <p:cNvPr id="4" name="Content Placeholder 2">
            <a:extLst>
              <a:ext uri="{FF2B5EF4-FFF2-40B4-BE49-F238E27FC236}">
                <a16:creationId xmlns:a16="http://schemas.microsoft.com/office/drawing/2014/main" id="{FF571D95-D87B-4449-B60C-E762C43A9ED2}"/>
              </a:ext>
            </a:extLst>
          </p:cNvPr>
          <p:cNvSpPr txBox="1">
            <a:spLocks/>
          </p:cNvSpPr>
          <p:nvPr/>
        </p:nvSpPr>
        <p:spPr>
          <a:xfrm>
            <a:off x="838200" y="1326183"/>
            <a:ext cx="10670628" cy="4624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Some actions that may help you better control your spending:</a:t>
            </a:r>
          </a:p>
          <a:p>
            <a:pPr marL="0" indent="0" algn="ctr">
              <a:buNone/>
            </a:pPr>
            <a:endParaRPr lang="en-US" sz="1200" b="1" dirty="0"/>
          </a:p>
          <a:p>
            <a:r>
              <a:rPr lang="en-US" sz="2600" dirty="0">
                <a:solidFill>
                  <a:srgbClr val="C00000"/>
                </a:solidFill>
              </a:rPr>
              <a:t>Wait 24 hours before making any purchase over a certain dollar amount </a:t>
            </a:r>
          </a:p>
          <a:p>
            <a:pPr lvl="1"/>
            <a:r>
              <a:rPr lang="en-US" sz="1800" dirty="0">
                <a:solidFill>
                  <a:srgbClr val="0000CC"/>
                </a:solidFill>
              </a:rPr>
              <a:t>For me, it’s $100. I don’t make any purchase of more than $100 without thinking about it for 24 hours</a:t>
            </a:r>
            <a:br>
              <a:rPr lang="en-US" sz="1800" dirty="0">
                <a:solidFill>
                  <a:srgbClr val="0000CC"/>
                </a:solidFill>
              </a:rPr>
            </a:br>
            <a:r>
              <a:rPr lang="en-US" sz="1800" dirty="0">
                <a:solidFill>
                  <a:srgbClr val="0000CC"/>
                </a:solidFill>
              </a:rPr>
              <a:t>(except groceries).</a:t>
            </a:r>
          </a:p>
          <a:p>
            <a:r>
              <a:rPr lang="en-US" sz="2600" dirty="0">
                <a:solidFill>
                  <a:srgbClr val="C00000"/>
                </a:solidFill>
              </a:rPr>
              <a:t>Don’t make any purchases on certain days or after a certain time </a:t>
            </a:r>
          </a:p>
          <a:p>
            <a:pPr lvl="1"/>
            <a:r>
              <a:rPr lang="en-US" sz="1800" dirty="0">
                <a:solidFill>
                  <a:srgbClr val="0000CC"/>
                </a:solidFill>
              </a:rPr>
              <a:t>For me it’s 9:00pm. I do not spend any money after 9:00pm. Ever.</a:t>
            </a:r>
          </a:p>
          <a:p>
            <a:r>
              <a:rPr lang="en-US" sz="2600" dirty="0">
                <a:solidFill>
                  <a:srgbClr val="C00000"/>
                </a:solidFill>
              </a:rPr>
              <a:t>Only use cash…because studies have found that spending cash causes us more pain than the abstraction of a credit card or debit card</a:t>
            </a:r>
          </a:p>
          <a:p>
            <a:pPr lvl="1"/>
            <a:r>
              <a:rPr lang="en-US" sz="1800" dirty="0">
                <a:solidFill>
                  <a:srgbClr val="0000CC"/>
                </a:solidFill>
              </a:rPr>
              <a:t>It’s also why casinos use similarly abstract poker chips…because we don’t feel pain when we lose them.</a:t>
            </a:r>
          </a:p>
          <a:p>
            <a:r>
              <a:rPr lang="en-US" sz="2600" dirty="0">
                <a:solidFill>
                  <a:srgbClr val="C00000"/>
                </a:solidFill>
              </a:rPr>
              <a:t>Take 10 minutes every Sunday to write down what you’re allowed to spend in this week.</a:t>
            </a:r>
          </a:p>
          <a:p>
            <a:endParaRPr lang="en-US" dirty="0">
              <a:solidFill>
                <a:srgbClr val="C00000"/>
              </a:solidFill>
            </a:endParaRPr>
          </a:p>
        </p:txBody>
      </p:sp>
      <p:sp>
        <p:nvSpPr>
          <p:cNvPr id="5" name="Rounded Rectangle 4">
            <a:extLst>
              <a:ext uri="{FF2B5EF4-FFF2-40B4-BE49-F238E27FC236}">
                <a16:creationId xmlns:a16="http://schemas.microsoft.com/office/drawing/2014/main" id="{443855A2-56B5-40C0-8B5F-29A87F1FA3CE}"/>
              </a:ext>
            </a:extLst>
          </p:cNvPr>
          <p:cNvSpPr/>
          <p:nvPr/>
        </p:nvSpPr>
        <p:spPr>
          <a:xfrm>
            <a:off x="1611807" y="1566726"/>
            <a:ext cx="8968385" cy="424062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And then reward yourself.</a:t>
            </a:r>
          </a:p>
          <a:p>
            <a:pPr algn="ctr"/>
            <a:endParaRPr lang="en-US" sz="3000" b="1" dirty="0"/>
          </a:p>
          <a:p>
            <a:pPr algn="ctr"/>
            <a:r>
              <a:rPr lang="en-US" sz="3000" b="1" dirty="0"/>
              <a:t>Turn this into a game.</a:t>
            </a:r>
          </a:p>
          <a:p>
            <a:pPr algn="ctr"/>
            <a:r>
              <a:rPr lang="en-US" sz="3000" b="1" dirty="0"/>
              <a:t>If you predict you will spend $200 this week, and you only spend $150, reward yourself with half the difference.</a:t>
            </a:r>
          </a:p>
          <a:p>
            <a:pPr algn="ctr"/>
            <a:r>
              <a:rPr lang="en-US" sz="3000" b="1" dirty="0"/>
              <a:t>Take $25 for happy hour or a night out.</a:t>
            </a:r>
          </a:p>
          <a:p>
            <a:pPr algn="ctr"/>
            <a:r>
              <a:rPr lang="en-US" sz="3000" b="1" dirty="0"/>
              <a:t>Put the other $25 into savings or investing.</a:t>
            </a:r>
          </a:p>
        </p:txBody>
      </p:sp>
    </p:spTree>
    <p:extLst>
      <p:ext uri="{BB962C8B-B14F-4D97-AF65-F5344CB8AC3E}">
        <p14:creationId xmlns:p14="http://schemas.microsoft.com/office/powerpoint/2010/main" val="148053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30627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0FD7D08-5631-2AED-F213-348047EAF1CD}"/>
              </a:ext>
            </a:extLst>
          </p:cNvPr>
          <p:cNvSpPr/>
          <p:nvPr/>
        </p:nvSpPr>
        <p:spPr>
          <a:xfrm>
            <a:off x="1542165" y="864495"/>
            <a:ext cx="9107667" cy="45287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 believe that your college degree is the best investment you can ever make.</a:t>
            </a:r>
          </a:p>
          <a:p>
            <a:pPr algn="ctr"/>
            <a:endParaRPr lang="en-US" sz="3200" b="1" dirty="0"/>
          </a:p>
          <a:p>
            <a:pPr algn="ctr"/>
            <a:r>
              <a:rPr lang="en-US" sz="3200" b="1" dirty="0"/>
              <a:t>But it is very expensive – in terms of money, time, energy and opportunity costs.</a:t>
            </a:r>
          </a:p>
          <a:p>
            <a:pPr algn="ctr"/>
            <a:endParaRPr lang="en-US" sz="3200" b="1" dirty="0"/>
          </a:p>
          <a:p>
            <a:pPr algn="ctr"/>
            <a:r>
              <a:rPr lang="en-US" sz="3200" b="1" dirty="0"/>
              <a:t>Take a minute to think about all of the costs involved in getting your degree…</a:t>
            </a:r>
            <a:endParaRPr lang="en-US" sz="4400" b="1" dirty="0"/>
          </a:p>
        </p:txBody>
      </p:sp>
    </p:spTree>
    <p:extLst>
      <p:ext uri="{BB962C8B-B14F-4D97-AF65-F5344CB8AC3E}">
        <p14:creationId xmlns:p14="http://schemas.microsoft.com/office/powerpoint/2010/main" val="3308714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1029546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578799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br>
              <a:rPr lang="en-US" sz="5000" b="1" dirty="0">
                <a:solidFill>
                  <a:schemeClr val="bg1"/>
                </a:solidFill>
              </a:rPr>
            </a:br>
            <a:r>
              <a:rPr lang="en-US" sz="1500" b="1" dirty="0">
                <a:solidFill>
                  <a:schemeClr val="bg1"/>
                </a:solidFill>
              </a:rPr>
              <a:t>That’s an average annual return of 12% of over 10 years.</a:t>
            </a:r>
          </a:p>
        </p:txBody>
      </p:sp>
    </p:spTree>
    <p:extLst>
      <p:ext uri="{BB962C8B-B14F-4D97-AF65-F5344CB8AC3E}">
        <p14:creationId xmlns:p14="http://schemas.microsoft.com/office/powerpoint/2010/main" val="1332061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2830099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endParaRPr lang="en-US" sz="2000" b="1" dirty="0">
              <a:solidFill>
                <a:schemeClr val="bg1"/>
              </a:solidFill>
            </a:endParaRP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endParaRPr lang="en-US" sz="2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endParaRPr lang="en-US" sz="2000" b="1" dirty="0">
              <a:solidFill>
                <a:schemeClr val="bg1"/>
              </a:solidFill>
            </a:endParaRP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endParaRPr lang="en-US" sz="2000" b="1" dirty="0">
              <a:solidFill>
                <a:schemeClr val="bg1"/>
              </a:solidFill>
            </a:endParaRPr>
          </a:p>
        </p:txBody>
      </p:sp>
    </p:spTree>
    <p:extLst>
      <p:ext uri="{BB962C8B-B14F-4D97-AF65-F5344CB8AC3E}">
        <p14:creationId xmlns:p14="http://schemas.microsoft.com/office/powerpoint/2010/main" val="1417746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946260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000" b="1" dirty="0">
                <a:solidFill>
                  <a:schemeClr val="bg1"/>
                </a:solidFill>
              </a:rPr>
              <a:t>(3.7%)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r>
              <a:rPr lang="en-US" sz="2000" b="1" dirty="0">
                <a:solidFill>
                  <a:schemeClr val="bg1"/>
                </a:solidFill>
              </a:rPr>
              <a:t> (6.6%)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000" b="1" dirty="0">
                <a:solidFill>
                  <a:schemeClr val="bg1"/>
                </a:solidFill>
              </a:rPr>
              <a:t>(8.2%)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000" b="1" dirty="0">
                <a:solidFill>
                  <a:schemeClr val="bg1"/>
                </a:solidFill>
              </a:rPr>
              <a:t> (5.8%)</a:t>
            </a:r>
          </a:p>
        </p:txBody>
      </p:sp>
    </p:spTree>
    <p:extLst>
      <p:ext uri="{BB962C8B-B14F-4D97-AF65-F5344CB8AC3E}">
        <p14:creationId xmlns:p14="http://schemas.microsoft.com/office/powerpoint/2010/main" val="1435968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2023 and 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2023 and made $500 from those sales, and spent $200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2023 and made $500 from those sales, and spent $700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9AEF0BC-6D4A-30BC-D318-C6809056A0F5}"/>
              </a:ext>
            </a:extLst>
          </p:cNvPr>
          <p:cNvSpPr txBox="1">
            <a:spLocks noChangeArrowheads="1"/>
          </p:cNvSpPr>
          <p:nvPr/>
        </p:nvSpPr>
        <p:spPr bwMode="auto">
          <a:xfrm>
            <a:off x="9027407" y="641875"/>
            <a:ext cx="3092669" cy="3292474"/>
          </a:xfrm>
          <a:prstGeom prst="rect">
            <a:avLst/>
          </a:prstGeom>
          <a:solidFill>
            <a:schemeClr val="accent1">
              <a:lumMod val="50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WEALTH GAP</a:t>
            </a:r>
          </a:p>
          <a:p>
            <a:pPr algn="ctr"/>
            <a:r>
              <a:rPr lang="en-US" b="1" dirty="0">
                <a:solidFill>
                  <a:schemeClr val="bg1"/>
                </a:solidFill>
                <a:latin typeface="Calibri" panose="020F0502020204030204" pitchFamily="34" charset="0"/>
                <a:cs typeface="Calibri" panose="020F0502020204030204" pitchFamily="34" charset="0"/>
              </a:rPr>
              <a:t> IN THE</a:t>
            </a:r>
          </a:p>
          <a:p>
            <a:pPr algn="ctr"/>
            <a:r>
              <a:rPr lang="en-US" b="1" dirty="0">
                <a:solidFill>
                  <a:schemeClr val="bg1"/>
                </a:solidFill>
                <a:latin typeface="Calibri" panose="020F0502020204030204" pitchFamily="34" charset="0"/>
                <a:cs typeface="Calibri" panose="020F0502020204030204" pitchFamily="34" charset="0"/>
              </a:rPr>
              <a:t> USA</a:t>
            </a:r>
          </a:p>
        </p:txBody>
      </p:sp>
      <p:pic>
        <p:nvPicPr>
          <p:cNvPr id="2" name="Picture 1">
            <a:extLst>
              <a:ext uri="{FF2B5EF4-FFF2-40B4-BE49-F238E27FC236}">
                <a16:creationId xmlns:a16="http://schemas.microsoft.com/office/drawing/2014/main" id="{CEB7B394-3048-FC27-8081-87FEA3D2D824}"/>
              </a:ext>
            </a:extLst>
          </p:cNvPr>
          <p:cNvPicPr>
            <a:picLocks noChangeAspect="1"/>
          </p:cNvPicPr>
          <p:nvPr/>
        </p:nvPicPr>
        <p:blipFill>
          <a:blip r:embed="rId3"/>
          <a:stretch>
            <a:fillRect/>
          </a:stretch>
        </p:blipFill>
        <p:spPr>
          <a:xfrm>
            <a:off x="71924" y="109001"/>
            <a:ext cx="8903083" cy="6721463"/>
          </a:xfrm>
          <a:prstGeom prst="rect">
            <a:avLst/>
          </a:prstGeom>
        </p:spPr>
      </p:pic>
    </p:spTree>
    <p:extLst>
      <p:ext uri="{BB962C8B-B14F-4D97-AF65-F5344CB8AC3E}">
        <p14:creationId xmlns:p14="http://schemas.microsoft.com/office/powerpoint/2010/main" val="579546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2023 and made $500 from those sales, and spent $700 making those cookies, </a:t>
            </a:r>
            <a:br>
              <a:rPr lang="en-US" dirty="0">
                <a:solidFill>
                  <a:srgbClr val="C00000"/>
                </a:solidFill>
              </a:rPr>
            </a:br>
            <a:r>
              <a:rPr lang="en-US" dirty="0">
                <a:solidFill>
                  <a:srgbClr val="C00000"/>
                </a:solidFill>
              </a:rPr>
              <a:t>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2023,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2023,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$43,656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$85,035</a:t>
            </a:r>
          </a:p>
        </p:txBody>
      </p:sp>
    </p:spTree>
    <p:extLst>
      <p:ext uri="{BB962C8B-B14F-4D97-AF65-F5344CB8AC3E}">
        <p14:creationId xmlns:p14="http://schemas.microsoft.com/office/powerpoint/2010/main" val="1761142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#8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$43,656</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a:t>
            </a:r>
            <a:r>
              <a:rPr lang="en-US" sz="5000" b="1">
                <a:solidFill>
                  <a:schemeClr val="bg1"/>
                </a:solidFill>
              </a:rPr>
              <a:t>$85,035</a:t>
            </a:r>
            <a:endParaRPr lang="en-US" sz="5000" b="1" dirty="0">
              <a:solidFill>
                <a:schemeClr val="bg1"/>
              </a:solidFill>
            </a:endParaRPr>
          </a:p>
        </p:txBody>
      </p:sp>
    </p:spTree>
    <p:extLst>
      <p:ext uri="{BB962C8B-B14F-4D97-AF65-F5344CB8AC3E}">
        <p14:creationId xmlns:p14="http://schemas.microsoft.com/office/powerpoint/2010/main" val="901322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Values, 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C00000"/>
                </a:solidFill>
              </a:rPr>
              <a:t>Budgeting &amp; Debt Management</a:t>
            </a:r>
            <a:br>
              <a:rPr lang="en-US" sz="3000" b="1" i="1" dirty="0"/>
            </a:br>
            <a:endParaRPr lang="en-US" sz="3000" b="1" i="1" dirty="0"/>
          </a:p>
          <a:p>
            <a:r>
              <a:rPr lang="en-US" sz="3000" b="1" i="1" dirty="0">
                <a:solidFill>
                  <a:srgbClr val="0000CC"/>
                </a:solidFill>
              </a:rPr>
              <a:t>Resetting your financial plan</a:t>
            </a:r>
            <a:br>
              <a:rPr lang="en-US" sz="3000" b="1" i="1" dirty="0">
                <a:solidFill>
                  <a:srgbClr val="0000CC"/>
                </a:solidFill>
              </a:rPr>
            </a:br>
            <a:endParaRPr lang="en-US" sz="3000" b="1" i="1" dirty="0">
              <a:solidFill>
                <a:srgbClr val="0000CC"/>
              </a:solidFill>
            </a:endParaRPr>
          </a:p>
          <a:p>
            <a:r>
              <a:rPr lang="en-US" sz="3000" b="1" i="1" dirty="0">
                <a:solidFill>
                  <a:srgbClr val="006600"/>
                </a:solidFill>
              </a:rPr>
              <a:t>Tax planning</a:t>
            </a:r>
          </a:p>
          <a:p>
            <a:endParaRPr lang="en-US" sz="3000" b="1" i="1" dirty="0">
              <a:solidFill>
                <a:srgbClr val="006600"/>
              </a:solidFill>
            </a:endParaRPr>
          </a:p>
          <a:p>
            <a:r>
              <a:rPr lang="en-US" sz="3000" b="1" i="1" dirty="0">
                <a:solidFill>
                  <a:srgbClr val="7030A0"/>
                </a:solidFill>
              </a:rPr>
              <a:t>Summer Work, Holiday spending &amp; New Year’s Resolutions</a:t>
            </a:r>
            <a:br>
              <a:rPr lang="en-US" sz="3000" b="1" i="1" dirty="0">
                <a:solidFill>
                  <a:srgbClr val="006600"/>
                </a:solidFill>
              </a:rPr>
            </a:br>
            <a:endParaRPr lang="en-US" sz="3000" b="1" i="1" dirty="0">
              <a:solidFill>
                <a:srgbClr val="006600"/>
              </a:solidFill>
            </a:endParaRPr>
          </a:p>
          <a:p>
            <a:r>
              <a:rPr lang="en-US" sz="3000" b="1" i="1" dirty="0">
                <a:solidFill>
                  <a:srgbClr val="002060"/>
                </a:solidFill>
              </a:rPr>
              <a:t>Revisiting your family, personal &amp; career goals</a:t>
            </a:r>
            <a:endParaRPr lang="en-US" sz="3000" i="1" dirty="0">
              <a:solidFill>
                <a:srgbClr val="002060"/>
              </a:solidFill>
            </a:endParaRPr>
          </a:p>
        </p:txBody>
      </p:sp>
    </p:spTree>
    <p:extLst>
      <p:ext uri="{BB962C8B-B14F-4D97-AF65-F5344CB8AC3E}">
        <p14:creationId xmlns:p14="http://schemas.microsoft.com/office/powerpoint/2010/main" val="4092574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C00000"/>
                </a:solidFill>
              </a:rPr>
              <a:t>Budgeting – The one truth is that you can only spend money that you have or earn…unless you borrow.</a:t>
            </a:r>
            <a:br>
              <a:rPr lang="en-US" sz="3600" b="1" i="1" dirty="0">
                <a:solidFill>
                  <a:srgbClr val="C00000"/>
                </a:solidFill>
              </a:rPr>
            </a:br>
            <a:endParaRPr lang="en-US" sz="3600" b="1" i="1" dirty="0">
              <a:solidFill>
                <a:srgbClr val="C00000"/>
              </a:solidFill>
            </a:endParaRPr>
          </a:p>
          <a:p>
            <a:pPr lvl="1"/>
            <a:r>
              <a:rPr lang="en-US" sz="2800" b="1" i="1" dirty="0">
                <a:solidFill>
                  <a:srgbClr val="C00000"/>
                </a:solidFill>
              </a:rPr>
              <a:t>Find a budget approach that works for you.</a:t>
            </a:r>
          </a:p>
          <a:p>
            <a:pPr lvl="1"/>
            <a:r>
              <a:rPr lang="en-US" sz="2800" b="1" i="1" dirty="0">
                <a:solidFill>
                  <a:srgbClr val="C00000"/>
                </a:solidFill>
              </a:rPr>
              <a:t>Don’t outsource all of your budgeting to apps, websites or your bank. Do it yourself. Internalize the numbers.</a:t>
            </a:r>
          </a:p>
          <a:p>
            <a:pPr lvl="1"/>
            <a:r>
              <a:rPr lang="en-US" sz="2800" b="1" i="1" dirty="0">
                <a:solidFill>
                  <a:srgbClr val="C00000"/>
                </a:solidFill>
              </a:rPr>
              <a:t>Set boundaries and rules – make willpower natural.</a:t>
            </a:r>
          </a:p>
          <a:p>
            <a:pPr lvl="1"/>
            <a:r>
              <a:rPr lang="en-US" sz="2800" b="1" i="1" dirty="0">
                <a:solidFill>
                  <a:srgbClr val="C00000"/>
                </a:solidFill>
              </a:rPr>
              <a:t>Set goals and challenges – make saving a game.</a:t>
            </a:r>
          </a:p>
          <a:p>
            <a:pPr lvl="1"/>
            <a:endParaRPr lang="en-US" sz="2800" b="1" i="1" dirty="0">
              <a:solidFill>
                <a:srgbClr val="C00000"/>
              </a:solidFill>
            </a:endParaRPr>
          </a:p>
          <a:p>
            <a:pPr lvl="1"/>
            <a:r>
              <a:rPr lang="en-US" sz="2800" b="1" i="1" dirty="0">
                <a:solidFill>
                  <a:srgbClr val="C00000"/>
                </a:solidFill>
              </a:rPr>
              <a:t>Align your spending with your values and what you care about most.</a:t>
            </a:r>
          </a:p>
        </p:txBody>
      </p:sp>
    </p:spTree>
    <p:extLst>
      <p:ext uri="{BB962C8B-B14F-4D97-AF65-F5344CB8AC3E}">
        <p14:creationId xmlns:p14="http://schemas.microsoft.com/office/powerpoint/2010/main" val="2456769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i="1" dirty="0">
                <a:solidFill>
                  <a:srgbClr val="C00000"/>
                </a:solidFill>
              </a:rPr>
              <a:t>Debt Management – When you borrow, you are saying that your present needs are so great that you are willing to endure some pain or sacrifice in the future to satisfy those needs</a:t>
            </a:r>
            <a:r>
              <a:rPr lang="en-US" b="1" i="1" dirty="0">
                <a:solidFill>
                  <a:srgbClr val="C00000"/>
                </a:solidFill>
              </a:rPr>
              <a:t> </a:t>
            </a:r>
            <a:r>
              <a:rPr lang="en-US" sz="1800" b="1" i="1" dirty="0">
                <a:solidFill>
                  <a:srgbClr val="C00000"/>
                </a:solidFill>
              </a:rPr>
              <a:t>(and almost all students do this)</a:t>
            </a:r>
            <a:r>
              <a:rPr lang="en-US" b="1" i="1" dirty="0">
                <a:solidFill>
                  <a:srgbClr val="C00000"/>
                </a:solidFill>
              </a:rPr>
              <a:t>.</a:t>
            </a:r>
          </a:p>
          <a:p>
            <a:pPr lvl="1"/>
            <a:endParaRPr lang="en-US" sz="2800" b="1" i="1" dirty="0">
              <a:solidFill>
                <a:srgbClr val="C00000"/>
              </a:solidFill>
            </a:endParaRPr>
          </a:p>
          <a:p>
            <a:pPr lvl="1"/>
            <a:r>
              <a:rPr lang="en-US" b="1" i="1" dirty="0">
                <a:solidFill>
                  <a:srgbClr val="C00000"/>
                </a:solidFill>
              </a:rPr>
              <a:t>Whenever you borrow – whether it’s student loans or credit card debt – make a plan for how you’re going to repay that debt.</a:t>
            </a:r>
          </a:p>
          <a:p>
            <a:pPr lvl="1"/>
            <a:r>
              <a:rPr lang="en-US" b="1" i="1" dirty="0">
                <a:solidFill>
                  <a:srgbClr val="C00000"/>
                </a:solidFill>
              </a:rPr>
              <a:t>Interest: the premium you pay to use someone else’s money.</a:t>
            </a:r>
          </a:p>
          <a:p>
            <a:pPr lvl="2"/>
            <a:r>
              <a:rPr lang="en-US" sz="2400" b="1" i="1" dirty="0">
                <a:solidFill>
                  <a:srgbClr val="C00000"/>
                </a:solidFill>
              </a:rPr>
              <a:t>Find loans with low rates, no fees or penalties &amp; a short repayment term.</a:t>
            </a:r>
          </a:p>
          <a:p>
            <a:pPr lvl="1"/>
            <a:r>
              <a:rPr lang="en-US" b="1" i="1" dirty="0">
                <a:solidFill>
                  <a:srgbClr val="C00000"/>
                </a:solidFill>
              </a:rPr>
              <a:t>Once a year, talk to a bank or lender about consolidating your debt.</a:t>
            </a:r>
            <a:br>
              <a:rPr lang="en-US" b="1" i="1" dirty="0">
                <a:solidFill>
                  <a:srgbClr val="C00000"/>
                </a:solidFill>
              </a:rPr>
            </a:br>
            <a:endParaRPr lang="en-US" b="1" i="1" dirty="0">
              <a:solidFill>
                <a:srgbClr val="C00000"/>
              </a:solidFill>
            </a:endParaRPr>
          </a:p>
          <a:p>
            <a:pPr lvl="1"/>
            <a:r>
              <a:rPr lang="en-US" b="1" i="1" dirty="0">
                <a:solidFill>
                  <a:srgbClr val="C00000"/>
                </a:solidFill>
              </a:rPr>
              <a:t>Live a life that is not controlled by debt. This starts with your values, your behavior &amp; your budgeting. Always have a plan to get rid of your debt.</a:t>
            </a:r>
          </a:p>
        </p:txBody>
      </p:sp>
    </p:spTree>
    <p:extLst>
      <p:ext uri="{BB962C8B-B14F-4D97-AF65-F5344CB8AC3E}">
        <p14:creationId xmlns:p14="http://schemas.microsoft.com/office/powerpoint/2010/main" val="1507325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00CC"/>
                </a:solidFill>
              </a:rPr>
              <a:t>Resetting your financial plan</a:t>
            </a:r>
            <a:br>
              <a:rPr lang="en-US" sz="3600" b="1" i="1" dirty="0">
                <a:solidFill>
                  <a:srgbClr val="0000CC"/>
                </a:solidFill>
              </a:rPr>
            </a:br>
            <a:endParaRPr lang="en-US" sz="3600" b="1" i="1" dirty="0">
              <a:solidFill>
                <a:srgbClr val="0000CC"/>
              </a:solidFill>
            </a:endParaRPr>
          </a:p>
          <a:p>
            <a:pPr lvl="1"/>
            <a:r>
              <a:rPr lang="en-US" sz="3000" b="1" i="1" dirty="0">
                <a:solidFill>
                  <a:srgbClr val="0000CC"/>
                </a:solidFill>
              </a:rPr>
              <a:t>Revisit your values and identify your short- and long-term goals</a:t>
            </a:r>
          </a:p>
          <a:p>
            <a:pPr lvl="1"/>
            <a:r>
              <a:rPr lang="en-US" sz="3000" b="1" i="1" dirty="0">
                <a:solidFill>
                  <a:srgbClr val="0000CC"/>
                </a:solidFill>
              </a:rPr>
              <a:t>Analyze your insurance, phone, subscription and other expenses</a:t>
            </a:r>
          </a:p>
          <a:p>
            <a:pPr lvl="1"/>
            <a:r>
              <a:rPr lang="en-US" sz="3000" b="1" i="1" dirty="0">
                <a:solidFill>
                  <a:srgbClr val="0000CC"/>
                </a:solidFill>
              </a:rPr>
              <a:t>Should you look for a new job?</a:t>
            </a:r>
          </a:p>
          <a:p>
            <a:pPr lvl="1"/>
            <a:r>
              <a:rPr lang="en-US" sz="3000" b="1" i="1" dirty="0">
                <a:solidFill>
                  <a:srgbClr val="0000CC"/>
                </a:solidFill>
              </a:rPr>
              <a:t>Start a money journal – note your behaviors, feelings and emotions related to how you spend money</a:t>
            </a:r>
          </a:p>
          <a:p>
            <a:pPr lvl="1"/>
            <a:r>
              <a:rPr lang="en-US" sz="3000" b="1" i="1" dirty="0">
                <a:solidFill>
                  <a:srgbClr val="0000CC"/>
                </a:solidFill>
              </a:rPr>
              <a:t>Share your financial goals with your family</a:t>
            </a:r>
          </a:p>
          <a:p>
            <a:pPr lvl="1"/>
            <a:endParaRPr lang="en-US" i="1" dirty="0">
              <a:solidFill>
                <a:srgbClr val="002060"/>
              </a:solidFill>
            </a:endParaRPr>
          </a:p>
        </p:txBody>
      </p:sp>
    </p:spTree>
    <p:extLst>
      <p:ext uri="{BB962C8B-B14F-4D97-AF65-F5344CB8AC3E}">
        <p14:creationId xmlns:p14="http://schemas.microsoft.com/office/powerpoint/2010/main" val="358381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6600"/>
                </a:solidFill>
              </a:rPr>
              <a:t>Tax planning</a:t>
            </a:r>
            <a:br>
              <a:rPr lang="en-US" sz="3600" b="1" i="1" dirty="0">
                <a:solidFill>
                  <a:srgbClr val="006600"/>
                </a:solidFill>
              </a:rPr>
            </a:br>
            <a:endParaRPr lang="en-US" sz="2400" b="1" i="1" dirty="0">
              <a:solidFill>
                <a:srgbClr val="006600"/>
              </a:solidFill>
            </a:endParaRPr>
          </a:p>
          <a:p>
            <a:pPr lvl="1"/>
            <a:r>
              <a:rPr lang="en-US" sz="3000" b="1" i="1" dirty="0">
                <a:solidFill>
                  <a:srgbClr val="006600"/>
                </a:solidFill>
              </a:rPr>
              <a:t>Do you want to make any charitable donations before year-end (or wait until January)?</a:t>
            </a:r>
          </a:p>
          <a:p>
            <a:pPr lvl="1"/>
            <a:r>
              <a:rPr lang="en-US" sz="3000" b="1" i="1" dirty="0">
                <a:solidFill>
                  <a:srgbClr val="006600"/>
                </a:solidFill>
              </a:rPr>
              <a:t>Should you recognize any investment gains or losses before year-end?</a:t>
            </a:r>
          </a:p>
          <a:p>
            <a:pPr lvl="1"/>
            <a:r>
              <a:rPr lang="en-US" sz="3000" b="1" i="1" dirty="0">
                <a:solidFill>
                  <a:srgbClr val="006600"/>
                </a:solidFill>
              </a:rPr>
              <a:t>Do you know all of the deductions and credits that you are eligible for?</a:t>
            </a:r>
            <a:endParaRPr lang="en-US" sz="3000" i="1" dirty="0">
              <a:solidFill>
                <a:srgbClr val="006600"/>
              </a:solidFill>
            </a:endParaRPr>
          </a:p>
          <a:p>
            <a:pPr lvl="1"/>
            <a:r>
              <a:rPr lang="en-US" sz="3000" b="1" i="1" dirty="0">
                <a:solidFill>
                  <a:srgbClr val="006600"/>
                </a:solidFill>
              </a:rPr>
              <a:t>Did you receive a tax refund this year? Do you really want a tax refund each year?</a:t>
            </a:r>
          </a:p>
        </p:txBody>
      </p:sp>
    </p:spTree>
    <p:extLst>
      <p:ext uri="{BB962C8B-B14F-4D97-AF65-F5344CB8AC3E}">
        <p14:creationId xmlns:p14="http://schemas.microsoft.com/office/powerpoint/2010/main" val="805878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7030A0"/>
                </a:solidFill>
              </a:rPr>
              <a:t>Summer Work</a:t>
            </a:r>
            <a:br>
              <a:rPr lang="en-US" sz="3600" b="1" i="1" dirty="0">
                <a:solidFill>
                  <a:srgbClr val="7030A0"/>
                </a:solidFill>
              </a:rPr>
            </a:br>
            <a:endParaRPr lang="en-US" sz="3600" b="1" i="1" dirty="0">
              <a:solidFill>
                <a:srgbClr val="7030A0"/>
              </a:solidFill>
            </a:endParaRPr>
          </a:p>
          <a:p>
            <a:pPr lvl="1"/>
            <a:r>
              <a:rPr lang="en-US" b="1" i="1" dirty="0">
                <a:solidFill>
                  <a:srgbClr val="7030A0"/>
                </a:solidFill>
              </a:rPr>
              <a:t>If you’re earning money this summer, make a plan for how that money is going to help you achieve your future goals.</a:t>
            </a:r>
          </a:p>
          <a:p>
            <a:pPr lvl="2"/>
            <a:r>
              <a:rPr lang="en-US" b="1" i="1" dirty="0">
                <a:solidFill>
                  <a:srgbClr val="7030A0"/>
                </a:solidFill>
              </a:rPr>
              <a:t>Yes, it’s okay to enjoy some of that money during this summer…but maybe don’t enjoy ALL of it.</a:t>
            </a:r>
          </a:p>
          <a:p>
            <a:pPr lvl="1"/>
            <a:r>
              <a:rPr lang="en-US" b="1" i="1" dirty="0">
                <a:solidFill>
                  <a:srgbClr val="7030A0"/>
                </a:solidFill>
              </a:rPr>
              <a:t>If you’re not earning money this summer, this is a great time to develop budgeting habits that will serve you in the long-term.</a:t>
            </a:r>
          </a:p>
          <a:p>
            <a:pPr lvl="1"/>
            <a:r>
              <a:rPr lang="en-US" b="1" i="1" dirty="0">
                <a:solidFill>
                  <a:srgbClr val="7030A0"/>
                </a:solidFill>
              </a:rPr>
              <a:t>When do you transition from a job that pays well (but doesn’t align with your career goals) (like bartending) to an internship or lower-paying job (that does align with your career goals)?</a:t>
            </a:r>
          </a:p>
          <a:p>
            <a:pPr lvl="2"/>
            <a:r>
              <a:rPr lang="en-US" b="1" i="1" dirty="0">
                <a:solidFill>
                  <a:srgbClr val="7030A0"/>
                </a:solidFill>
              </a:rPr>
              <a:t>Only you can decide that…but you probably will have to decide at some point.</a:t>
            </a:r>
          </a:p>
        </p:txBody>
      </p:sp>
    </p:spTree>
    <p:extLst>
      <p:ext uri="{BB962C8B-B14F-4D97-AF65-F5344CB8AC3E}">
        <p14:creationId xmlns:p14="http://schemas.microsoft.com/office/powerpoint/2010/main" val="2613511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7030A0"/>
                </a:solidFill>
              </a:rPr>
              <a:t>Holiday spending</a:t>
            </a:r>
          </a:p>
          <a:p>
            <a:pPr lvl="1"/>
            <a:r>
              <a:rPr lang="en-US" b="1" i="1" dirty="0">
                <a:solidFill>
                  <a:srgbClr val="7030A0"/>
                </a:solidFill>
              </a:rPr>
              <a:t>Set a budget &amp; make lots of lists</a:t>
            </a:r>
          </a:p>
          <a:p>
            <a:pPr lvl="1"/>
            <a:r>
              <a:rPr lang="en-US" b="1" i="1" dirty="0">
                <a:solidFill>
                  <a:srgbClr val="7030A0"/>
                </a:solidFill>
              </a:rPr>
              <a:t>Make a list of what you are going to buy</a:t>
            </a:r>
          </a:p>
          <a:p>
            <a:pPr lvl="1"/>
            <a:r>
              <a:rPr lang="en-US" b="1" i="1" dirty="0">
                <a:solidFill>
                  <a:srgbClr val="7030A0"/>
                </a:solidFill>
              </a:rPr>
              <a:t>Make a list of what you are NOT going to buy</a:t>
            </a:r>
          </a:p>
          <a:p>
            <a:pPr lvl="1"/>
            <a:r>
              <a:rPr lang="en-US" b="1" i="1" dirty="0">
                <a:solidFill>
                  <a:srgbClr val="7030A0"/>
                </a:solidFill>
              </a:rPr>
              <a:t>Have open conversations about money with your family</a:t>
            </a:r>
          </a:p>
          <a:p>
            <a:pPr lvl="1"/>
            <a:endParaRPr lang="en-US" b="1" i="1" dirty="0">
              <a:solidFill>
                <a:srgbClr val="7030A0"/>
              </a:solidFill>
            </a:endParaRPr>
          </a:p>
          <a:p>
            <a:r>
              <a:rPr lang="en-US" sz="3000" b="1" i="1" dirty="0">
                <a:solidFill>
                  <a:srgbClr val="7030A0"/>
                </a:solidFill>
              </a:rPr>
              <a:t>New Year’s Resolutions</a:t>
            </a:r>
          </a:p>
          <a:p>
            <a:pPr lvl="1"/>
            <a:r>
              <a:rPr lang="en-US" b="1" i="1" dirty="0">
                <a:solidFill>
                  <a:srgbClr val="7030A0"/>
                </a:solidFill>
              </a:rPr>
              <a:t>Create specific financial goals </a:t>
            </a:r>
            <a:r>
              <a:rPr lang="en-US" sz="2000" b="1" i="1" dirty="0">
                <a:solidFill>
                  <a:srgbClr val="7030A0"/>
                </a:solidFill>
              </a:rPr>
              <a:t>(For example…Eliminate 3 subscriptions this year)</a:t>
            </a:r>
          </a:p>
          <a:p>
            <a:pPr lvl="1"/>
            <a:r>
              <a:rPr lang="en-US" b="1" i="1" dirty="0">
                <a:solidFill>
                  <a:srgbClr val="7030A0"/>
                </a:solidFill>
              </a:rPr>
              <a:t>Create generic financial goals </a:t>
            </a:r>
            <a:r>
              <a:rPr lang="en-US" sz="2000" b="1" i="1" dirty="0">
                <a:solidFill>
                  <a:srgbClr val="7030A0"/>
                </a:solidFill>
              </a:rPr>
              <a:t>(For example…Improve my credit score)</a:t>
            </a:r>
          </a:p>
          <a:p>
            <a:pPr lvl="1"/>
            <a:r>
              <a:rPr lang="en-US" b="1" i="1" dirty="0">
                <a:solidFill>
                  <a:srgbClr val="7030A0"/>
                </a:solidFill>
              </a:rPr>
              <a:t>Think about how financial resolutions relate to other resolutions</a:t>
            </a:r>
          </a:p>
          <a:p>
            <a:pPr lvl="2"/>
            <a:r>
              <a:rPr lang="en-US" sz="2400" b="1" i="1" dirty="0">
                <a:solidFill>
                  <a:srgbClr val="7030A0"/>
                </a:solidFill>
              </a:rPr>
              <a:t>If you want to exercise, travel or read more, what will it cost?</a:t>
            </a:r>
          </a:p>
        </p:txBody>
      </p:sp>
    </p:spTree>
    <p:extLst>
      <p:ext uri="{BB962C8B-B14F-4D97-AF65-F5344CB8AC3E}">
        <p14:creationId xmlns:p14="http://schemas.microsoft.com/office/powerpoint/2010/main" val="2242476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2060"/>
                </a:solidFill>
              </a:rPr>
              <a:t>Revisiting your family, personal &amp; career goals</a:t>
            </a:r>
            <a:br>
              <a:rPr lang="en-US" sz="3600" b="1" i="1" dirty="0">
                <a:solidFill>
                  <a:srgbClr val="002060"/>
                </a:solidFill>
              </a:rPr>
            </a:br>
            <a:endParaRPr lang="en-US" sz="3600" b="1" i="1" dirty="0">
              <a:solidFill>
                <a:srgbClr val="002060"/>
              </a:solidFill>
            </a:endParaRPr>
          </a:p>
          <a:p>
            <a:pPr lvl="1"/>
            <a:r>
              <a:rPr lang="en-US" sz="3000" b="1" i="1" dirty="0">
                <a:solidFill>
                  <a:srgbClr val="002060"/>
                </a:solidFill>
              </a:rPr>
              <a:t>What do you want to achieve over the next 1-2 years?</a:t>
            </a:r>
          </a:p>
          <a:p>
            <a:pPr lvl="1"/>
            <a:r>
              <a:rPr lang="en-US" sz="3000" b="1" i="1" dirty="0">
                <a:solidFill>
                  <a:srgbClr val="002060"/>
                </a:solidFill>
              </a:rPr>
              <a:t>What do you want to achieve over the next 3-5 years?</a:t>
            </a:r>
          </a:p>
          <a:p>
            <a:pPr lvl="1"/>
            <a:r>
              <a:rPr lang="en-US" sz="3000" b="1" i="1" dirty="0">
                <a:solidFill>
                  <a:srgbClr val="002060"/>
                </a:solidFill>
              </a:rPr>
              <a:t>What do you want to achieve over the next 10 years?</a:t>
            </a:r>
            <a:br>
              <a:rPr lang="en-US" sz="3000" b="1" i="1" dirty="0">
                <a:solidFill>
                  <a:srgbClr val="002060"/>
                </a:solidFill>
              </a:rPr>
            </a:br>
            <a:endParaRPr lang="en-US" sz="3000" b="1" i="1" dirty="0">
              <a:solidFill>
                <a:srgbClr val="002060"/>
              </a:solidFill>
            </a:endParaRPr>
          </a:p>
          <a:p>
            <a:pPr lvl="1"/>
            <a:r>
              <a:rPr lang="en-US" sz="3000" b="1" i="1" dirty="0">
                <a:solidFill>
                  <a:srgbClr val="002060"/>
                </a:solidFill>
              </a:rPr>
              <a:t>As you revisit your goals, be sure to communicate with your family and anyone else affected by your goals.</a:t>
            </a:r>
            <a:endParaRPr lang="en-US" sz="3000" i="1" dirty="0">
              <a:solidFill>
                <a:srgbClr val="002060"/>
              </a:solidFill>
            </a:endParaRPr>
          </a:p>
        </p:txBody>
      </p:sp>
    </p:spTree>
    <p:extLst>
      <p:ext uri="{BB962C8B-B14F-4D97-AF65-F5344CB8AC3E}">
        <p14:creationId xmlns:p14="http://schemas.microsoft.com/office/powerpoint/2010/main" val="1327505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16659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68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41600024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080790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392316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39256083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342894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1701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17421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2904425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42873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FCA00-9165-774E-8AA6-9558D91CA410}"/>
              </a:ext>
            </a:extLst>
          </p:cNvPr>
          <p:cNvPicPr>
            <a:picLocks noChangeAspect="1"/>
          </p:cNvPicPr>
          <p:nvPr/>
        </p:nvPicPr>
        <p:blipFill>
          <a:blip r:embed="rId2"/>
          <a:stretch>
            <a:fillRect/>
          </a:stretch>
        </p:blipFill>
        <p:spPr>
          <a:xfrm>
            <a:off x="41771" y="133224"/>
            <a:ext cx="6023949" cy="2785834"/>
          </a:xfrm>
          <a:prstGeom prst="rect">
            <a:avLst/>
          </a:prstGeom>
        </p:spPr>
      </p:pic>
      <p:pic>
        <p:nvPicPr>
          <p:cNvPr id="4" name="Picture 3">
            <a:extLst>
              <a:ext uri="{FF2B5EF4-FFF2-40B4-BE49-F238E27FC236}">
                <a16:creationId xmlns:a16="http://schemas.microsoft.com/office/drawing/2014/main" id="{76D6551D-70A8-5E4B-8E53-A1AAE4BF3B4E}"/>
              </a:ext>
            </a:extLst>
          </p:cNvPr>
          <p:cNvPicPr>
            <a:picLocks noChangeAspect="1"/>
          </p:cNvPicPr>
          <p:nvPr/>
        </p:nvPicPr>
        <p:blipFill>
          <a:blip r:embed="rId3"/>
          <a:stretch>
            <a:fillRect/>
          </a:stretch>
        </p:blipFill>
        <p:spPr>
          <a:xfrm>
            <a:off x="6141274" y="133224"/>
            <a:ext cx="6014390" cy="2788920"/>
          </a:xfrm>
          <a:prstGeom prst="rect">
            <a:avLst/>
          </a:prstGeom>
        </p:spPr>
      </p:pic>
      <p:pic>
        <p:nvPicPr>
          <p:cNvPr id="5" name="Picture 4">
            <a:extLst>
              <a:ext uri="{FF2B5EF4-FFF2-40B4-BE49-F238E27FC236}">
                <a16:creationId xmlns:a16="http://schemas.microsoft.com/office/drawing/2014/main" id="{3966B5BC-F79D-0940-B9BA-FCFD641C69D9}"/>
              </a:ext>
            </a:extLst>
          </p:cNvPr>
          <p:cNvPicPr>
            <a:picLocks noChangeAspect="1"/>
          </p:cNvPicPr>
          <p:nvPr/>
        </p:nvPicPr>
        <p:blipFill>
          <a:blip r:embed="rId4"/>
          <a:stretch>
            <a:fillRect/>
          </a:stretch>
        </p:blipFill>
        <p:spPr>
          <a:xfrm>
            <a:off x="93403" y="2986408"/>
            <a:ext cx="5972317" cy="2788920"/>
          </a:xfrm>
          <a:prstGeom prst="rect">
            <a:avLst/>
          </a:prstGeom>
        </p:spPr>
      </p:pic>
      <p:pic>
        <p:nvPicPr>
          <p:cNvPr id="6" name="Picture 5">
            <a:extLst>
              <a:ext uri="{FF2B5EF4-FFF2-40B4-BE49-F238E27FC236}">
                <a16:creationId xmlns:a16="http://schemas.microsoft.com/office/drawing/2014/main" id="{BF219E26-5650-154E-982F-79E0BEA83903}"/>
              </a:ext>
            </a:extLst>
          </p:cNvPr>
          <p:cNvPicPr>
            <a:picLocks noChangeAspect="1"/>
          </p:cNvPicPr>
          <p:nvPr/>
        </p:nvPicPr>
        <p:blipFill>
          <a:blip r:embed="rId5"/>
          <a:stretch>
            <a:fillRect/>
          </a:stretch>
        </p:blipFill>
        <p:spPr>
          <a:xfrm>
            <a:off x="6141274" y="2986408"/>
            <a:ext cx="5983753" cy="2788920"/>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1350406" y="436595"/>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+100%</a:t>
            </a:r>
          </a:p>
        </p:txBody>
      </p:sp>
      <p:sp>
        <p:nvSpPr>
          <p:cNvPr id="9" name="Rounded Rectangle 8">
            <a:extLst>
              <a:ext uri="{FF2B5EF4-FFF2-40B4-BE49-F238E27FC236}">
                <a16:creationId xmlns:a16="http://schemas.microsoft.com/office/drawing/2014/main" id="{E8B42A95-8CB3-9F42-B8BB-D67FF9413E83}"/>
              </a:ext>
            </a:extLst>
          </p:cNvPr>
          <p:cNvSpPr/>
          <p:nvPr/>
        </p:nvSpPr>
        <p:spPr>
          <a:xfrm>
            <a:off x="10228968" y="3428999"/>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+300%</a:t>
            </a:r>
          </a:p>
        </p:txBody>
      </p:sp>
      <p:sp>
        <p:nvSpPr>
          <p:cNvPr id="10" name="Rounded Rectangle 9">
            <a:extLst>
              <a:ext uri="{FF2B5EF4-FFF2-40B4-BE49-F238E27FC236}">
                <a16:creationId xmlns:a16="http://schemas.microsoft.com/office/drawing/2014/main" id="{F512B38D-3B71-384A-BAD2-C4BEB6775961}"/>
              </a:ext>
            </a:extLst>
          </p:cNvPr>
          <p:cNvSpPr/>
          <p:nvPr/>
        </p:nvSpPr>
        <p:spPr>
          <a:xfrm>
            <a:off x="4168293" y="3429000"/>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-92%</a:t>
            </a:r>
          </a:p>
        </p:txBody>
      </p:sp>
      <p:sp>
        <p:nvSpPr>
          <p:cNvPr id="11" name="Rounded Rectangle 10">
            <a:extLst>
              <a:ext uri="{FF2B5EF4-FFF2-40B4-BE49-F238E27FC236}">
                <a16:creationId xmlns:a16="http://schemas.microsoft.com/office/drawing/2014/main" id="{ECCFD3BA-A07E-2A48-8BDE-BF3A20B70194}"/>
              </a:ext>
            </a:extLst>
          </p:cNvPr>
          <p:cNvSpPr/>
          <p:nvPr/>
        </p:nvSpPr>
        <p:spPr>
          <a:xfrm>
            <a:off x="7374355" y="436594"/>
            <a:ext cx="132758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+3120%</a:t>
            </a:r>
          </a:p>
        </p:txBody>
      </p:sp>
    </p:spTree>
    <p:extLst>
      <p:ext uri="{BB962C8B-B14F-4D97-AF65-F5344CB8AC3E}">
        <p14:creationId xmlns:p14="http://schemas.microsoft.com/office/powerpoint/2010/main" val="26617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FCA00-9165-774E-8AA6-9558D91CA410}"/>
              </a:ext>
            </a:extLst>
          </p:cNvPr>
          <p:cNvPicPr>
            <a:picLocks noChangeAspect="1"/>
          </p:cNvPicPr>
          <p:nvPr/>
        </p:nvPicPr>
        <p:blipFill>
          <a:blip r:embed="rId2"/>
          <a:stretch>
            <a:fillRect/>
          </a:stretch>
        </p:blipFill>
        <p:spPr>
          <a:xfrm>
            <a:off x="41771" y="133224"/>
            <a:ext cx="6023949" cy="2785834"/>
          </a:xfrm>
          <a:prstGeom prst="rect">
            <a:avLst/>
          </a:prstGeom>
        </p:spPr>
      </p:pic>
      <p:pic>
        <p:nvPicPr>
          <p:cNvPr id="4" name="Picture 3">
            <a:extLst>
              <a:ext uri="{FF2B5EF4-FFF2-40B4-BE49-F238E27FC236}">
                <a16:creationId xmlns:a16="http://schemas.microsoft.com/office/drawing/2014/main" id="{76D6551D-70A8-5E4B-8E53-A1AAE4BF3B4E}"/>
              </a:ext>
            </a:extLst>
          </p:cNvPr>
          <p:cNvPicPr>
            <a:picLocks noChangeAspect="1"/>
          </p:cNvPicPr>
          <p:nvPr/>
        </p:nvPicPr>
        <p:blipFill>
          <a:blip r:embed="rId3"/>
          <a:stretch>
            <a:fillRect/>
          </a:stretch>
        </p:blipFill>
        <p:spPr>
          <a:xfrm>
            <a:off x="6141274" y="133224"/>
            <a:ext cx="6014390" cy="2788920"/>
          </a:xfrm>
          <a:prstGeom prst="rect">
            <a:avLst/>
          </a:prstGeom>
        </p:spPr>
      </p:pic>
      <p:pic>
        <p:nvPicPr>
          <p:cNvPr id="5" name="Picture 4">
            <a:extLst>
              <a:ext uri="{FF2B5EF4-FFF2-40B4-BE49-F238E27FC236}">
                <a16:creationId xmlns:a16="http://schemas.microsoft.com/office/drawing/2014/main" id="{3966B5BC-F79D-0940-B9BA-FCFD641C69D9}"/>
              </a:ext>
            </a:extLst>
          </p:cNvPr>
          <p:cNvPicPr>
            <a:picLocks noChangeAspect="1"/>
          </p:cNvPicPr>
          <p:nvPr/>
        </p:nvPicPr>
        <p:blipFill>
          <a:blip r:embed="rId4"/>
          <a:stretch>
            <a:fillRect/>
          </a:stretch>
        </p:blipFill>
        <p:spPr>
          <a:xfrm>
            <a:off x="93403" y="2986408"/>
            <a:ext cx="5972317" cy="2788920"/>
          </a:xfrm>
          <a:prstGeom prst="rect">
            <a:avLst/>
          </a:prstGeom>
        </p:spPr>
      </p:pic>
      <p:pic>
        <p:nvPicPr>
          <p:cNvPr id="6" name="Picture 5">
            <a:extLst>
              <a:ext uri="{FF2B5EF4-FFF2-40B4-BE49-F238E27FC236}">
                <a16:creationId xmlns:a16="http://schemas.microsoft.com/office/drawing/2014/main" id="{BF219E26-5650-154E-982F-79E0BEA83903}"/>
              </a:ext>
            </a:extLst>
          </p:cNvPr>
          <p:cNvPicPr>
            <a:picLocks noChangeAspect="1"/>
          </p:cNvPicPr>
          <p:nvPr/>
        </p:nvPicPr>
        <p:blipFill>
          <a:blip r:embed="rId5"/>
          <a:stretch>
            <a:fillRect/>
          </a:stretch>
        </p:blipFill>
        <p:spPr>
          <a:xfrm>
            <a:off x="6141274" y="2986408"/>
            <a:ext cx="5983753" cy="2788920"/>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3354820" y="2138227"/>
            <a:ext cx="5038282" cy="2536719"/>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a:t>All 4 charts are for </a:t>
            </a:r>
            <a:r>
              <a:rPr lang="en-US" sz="2500" b="1" dirty="0" err="1"/>
              <a:t>Gamestop</a:t>
            </a:r>
            <a:r>
              <a:rPr lang="en-US" sz="2500" b="1" dirty="0"/>
              <a:t> – Just over different periods of time.</a:t>
            </a:r>
          </a:p>
          <a:p>
            <a:pPr marL="342900" indent="-342900">
              <a:buFont typeface="Arial" panose="020B0604020202020204" pitchFamily="34" charset="0"/>
              <a:buChar char="•"/>
            </a:pPr>
            <a:r>
              <a:rPr lang="en-US" sz="2500" b="1" dirty="0"/>
              <a:t>First 11 Months in 2020</a:t>
            </a:r>
          </a:p>
          <a:p>
            <a:pPr marL="342900" indent="-342900">
              <a:buFont typeface="Arial" panose="020B0604020202020204" pitchFamily="34" charset="0"/>
              <a:buChar char="•"/>
            </a:pPr>
            <a:r>
              <a:rPr lang="en-US" sz="2500" b="1" dirty="0"/>
              <a:t>December 2020 to January 27</a:t>
            </a:r>
          </a:p>
          <a:p>
            <a:pPr marL="342900" indent="-342900">
              <a:buFont typeface="Arial" panose="020B0604020202020204" pitchFamily="34" charset="0"/>
              <a:buChar char="•"/>
            </a:pPr>
            <a:r>
              <a:rPr lang="en-US" sz="2500" b="1" dirty="0"/>
              <a:t>January 27 to February 18</a:t>
            </a:r>
          </a:p>
          <a:p>
            <a:pPr marL="342900" indent="-342900">
              <a:buFont typeface="Arial" panose="020B0604020202020204" pitchFamily="34" charset="0"/>
              <a:buChar char="•"/>
            </a:pPr>
            <a:r>
              <a:rPr lang="en-US" sz="2500" b="1" dirty="0"/>
              <a:t>February 18 to today</a:t>
            </a:r>
          </a:p>
        </p:txBody>
      </p:sp>
    </p:spTree>
    <p:extLst>
      <p:ext uri="{BB962C8B-B14F-4D97-AF65-F5344CB8AC3E}">
        <p14:creationId xmlns:p14="http://schemas.microsoft.com/office/powerpoint/2010/main" val="937540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0ABEC-987F-BA46-B535-1D2DB25A006F}"/>
              </a:ext>
            </a:extLst>
          </p:cNvPr>
          <p:cNvPicPr>
            <a:picLocks noChangeAspect="1"/>
          </p:cNvPicPr>
          <p:nvPr/>
        </p:nvPicPr>
        <p:blipFill>
          <a:blip r:embed="rId2"/>
          <a:stretch>
            <a:fillRect/>
          </a:stretch>
        </p:blipFill>
        <p:spPr>
          <a:xfrm>
            <a:off x="121113" y="0"/>
            <a:ext cx="12192000" cy="5792453"/>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690341" y="376038"/>
            <a:ext cx="5940571" cy="348139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GAMESTOP</a:t>
            </a:r>
          </a:p>
          <a:p>
            <a:pPr algn="ctr"/>
            <a:r>
              <a:rPr lang="en-US" sz="2500" b="1" dirty="0"/>
              <a:t>From January 2020 to Today</a:t>
            </a:r>
          </a:p>
          <a:p>
            <a:pPr algn="ctr"/>
            <a:endParaRPr lang="en-US" sz="2500" b="1" dirty="0"/>
          </a:p>
          <a:p>
            <a:pPr algn="ctr"/>
            <a:r>
              <a:rPr lang="en-US" sz="2500" b="1" dirty="0"/>
              <a:t>+4000%</a:t>
            </a:r>
          </a:p>
          <a:p>
            <a:pPr algn="ctr"/>
            <a:endParaRPr lang="en-US" sz="2500" b="1" dirty="0"/>
          </a:p>
          <a:p>
            <a:pPr algn="ctr"/>
            <a:r>
              <a:rPr lang="en-US" sz="2500" b="1" dirty="0"/>
              <a:t>If you had invested $100 in </a:t>
            </a:r>
            <a:r>
              <a:rPr lang="en-US" sz="2500" b="1" dirty="0" err="1"/>
              <a:t>Gamestop</a:t>
            </a:r>
            <a:r>
              <a:rPr lang="en-US" sz="2500" b="1" dirty="0"/>
              <a:t> at the beginning of 2020, that investment would be worth $5000 today.</a:t>
            </a:r>
          </a:p>
        </p:txBody>
      </p:sp>
    </p:spTree>
    <p:extLst>
      <p:ext uri="{BB962C8B-B14F-4D97-AF65-F5344CB8AC3E}">
        <p14:creationId xmlns:p14="http://schemas.microsoft.com/office/powerpoint/2010/main" val="1768655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E02BB3-4C76-134C-B9E5-7E535538F5B6}"/>
              </a:ext>
            </a:extLst>
          </p:cNvPr>
          <p:cNvPicPr>
            <a:picLocks noChangeAspect="1"/>
          </p:cNvPicPr>
          <p:nvPr/>
        </p:nvPicPr>
        <p:blipFill>
          <a:blip r:embed="rId2"/>
          <a:stretch>
            <a:fillRect/>
          </a:stretch>
        </p:blipFill>
        <p:spPr>
          <a:xfrm>
            <a:off x="0" y="111333"/>
            <a:ext cx="12192000" cy="5617988"/>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3064148" y="4009415"/>
            <a:ext cx="8181153" cy="1967491"/>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GAMESTOP</a:t>
            </a:r>
          </a:p>
          <a:p>
            <a:pPr algn="ctr"/>
            <a:endParaRPr lang="en-US" sz="2500" b="1" dirty="0"/>
          </a:p>
          <a:p>
            <a:pPr algn="ctr"/>
            <a:r>
              <a:rPr lang="en-US" sz="2500" b="1" dirty="0"/>
              <a:t>If you had invested $100 in </a:t>
            </a:r>
            <a:r>
              <a:rPr lang="en-US" sz="2500" b="1" dirty="0" err="1"/>
              <a:t>Gamestop</a:t>
            </a:r>
            <a:r>
              <a:rPr lang="en-US" sz="2500" b="1" dirty="0"/>
              <a:t> on January 26, 2021, it would have been worth $8 three weeks later.</a:t>
            </a:r>
          </a:p>
          <a:p>
            <a:pPr algn="ctr"/>
            <a:r>
              <a:rPr lang="en-US" sz="2500" b="1" dirty="0"/>
              <a:t>It would be worth $45 today.</a:t>
            </a:r>
          </a:p>
        </p:txBody>
      </p:sp>
    </p:spTree>
    <p:extLst>
      <p:ext uri="{BB962C8B-B14F-4D97-AF65-F5344CB8AC3E}">
        <p14:creationId xmlns:p14="http://schemas.microsoft.com/office/powerpoint/2010/main" val="398932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Timing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could tell similar stories about ups-and-downs for Bitcoin, Tesla, Dogecoin, AMC, Viacom and many other investments</a:t>
            </a:r>
            <a:br>
              <a:rPr lang="en-US" dirty="0"/>
            </a:br>
            <a:endParaRPr lang="en-US" dirty="0"/>
          </a:p>
          <a:p>
            <a:r>
              <a:rPr lang="en-US" dirty="0">
                <a:solidFill>
                  <a:srgbClr val="C00000"/>
                </a:solidFill>
              </a:rPr>
              <a:t>It is very, very, very, very, very, very, very, very, very, very, difficult to consistently have perfect timing when making investments</a:t>
            </a:r>
          </a:p>
          <a:p>
            <a:pPr lvl="1"/>
            <a:r>
              <a:rPr lang="en-US" dirty="0">
                <a:solidFill>
                  <a:srgbClr val="C00000"/>
                </a:solidFill>
              </a:rPr>
              <a:t>People who research this phenomenon for a living will tell you it’s impossible</a:t>
            </a:r>
          </a:p>
          <a:p>
            <a:pPr lvl="1"/>
            <a:endParaRPr lang="en-US" dirty="0"/>
          </a:p>
          <a:p>
            <a:r>
              <a:rPr lang="en-US" dirty="0"/>
              <a:t>Do you think you’re unique and that you will be able to consistently time the market so  you gain from the up moves and never lose from the down moves?</a:t>
            </a:r>
            <a:endParaRPr lang="en-US" dirty="0">
              <a:solidFill>
                <a:srgbClr val="006600"/>
              </a:solidFill>
            </a:endParaRPr>
          </a:p>
        </p:txBody>
      </p:sp>
    </p:spTree>
    <p:extLst>
      <p:ext uri="{BB962C8B-B14F-4D97-AF65-F5344CB8AC3E}">
        <p14:creationId xmlns:p14="http://schemas.microsoft.com/office/powerpoint/2010/main" val="29237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0363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64807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extLst>
              <p:ext uri="{D42A27DB-BD31-4B8C-83A1-F6EECF244321}">
                <p14:modId xmlns:p14="http://schemas.microsoft.com/office/powerpoint/2010/main" val="256484647"/>
              </p:ext>
            </p:extLst>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708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952228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4048484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4448220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22842127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342851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35833039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7631788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11688828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6903990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38766890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14755844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374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solidFill>
                  <a:srgbClr val="0000CC"/>
                </a:solidFill>
              </a:rPr>
              <a:t>Your short-term priorities while in grad school need to be your education, your family and your mental health.</a:t>
            </a:r>
          </a:p>
          <a:p>
            <a:r>
              <a:rPr lang="en-US" sz="2500" dirty="0">
                <a:solidFill>
                  <a:srgbClr val="0000CC"/>
                </a:solidFill>
              </a:rPr>
              <a:t>Maybe saving cannot be a priority for you while you’re in school.</a:t>
            </a:r>
          </a:p>
          <a:p>
            <a:r>
              <a:rPr lang="en-US" sz="2500" dirty="0">
                <a:solidFill>
                  <a:srgbClr val="0000CC"/>
                </a:solidFill>
              </a:rPr>
              <a:t>The goal is to develop habits and a mindset that will prepare you to maximize the benefits of saving when your income allows you to do so. Be patient. The benefits of good habits will grow exponentially.</a:t>
            </a:r>
          </a:p>
        </p:txBody>
      </p:sp>
    </p:spTree>
    <p:extLst>
      <p:ext uri="{BB962C8B-B14F-4D97-AF65-F5344CB8AC3E}">
        <p14:creationId xmlns:p14="http://schemas.microsoft.com/office/powerpoint/2010/main" val="34139790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t>And think of ways to generate more money: gigs, internships, tutor, lab assistant, freelance positions, blogger, podcasts, consulting</a:t>
            </a:r>
          </a:p>
          <a:p>
            <a:pPr lvl="1"/>
            <a:r>
              <a:rPr lang="en-US" sz="2100" dirty="0"/>
              <a:t>Create new jobs for yourself: maybe sell your skills in social media marketing</a:t>
            </a:r>
            <a:br>
              <a:rPr lang="en-US" sz="2100" dirty="0"/>
            </a:br>
            <a:r>
              <a:rPr lang="en-US" sz="2100" dirty="0"/>
              <a:t>to a company you want to work for, regardless of your program</a:t>
            </a:r>
            <a:br>
              <a:rPr lang="en-US" sz="2100" dirty="0"/>
            </a:br>
            <a:endParaRPr lang="en-US" sz="2100" dirty="0"/>
          </a:p>
          <a:p>
            <a:r>
              <a:rPr lang="en-US" sz="2500" dirty="0"/>
              <a:t>A lot of the advice we think of in budgeting is about “reducing expenses.” </a:t>
            </a:r>
            <a:br>
              <a:rPr lang="en-US" sz="2500" dirty="0"/>
            </a:br>
            <a:r>
              <a:rPr lang="en-US" sz="2500" dirty="0"/>
              <a:t>And that’s because we generally have more control over our expenses than we do over our income, at least in the short-term. Do what you can.</a:t>
            </a:r>
          </a:p>
          <a:p>
            <a:pPr lvl="1"/>
            <a:r>
              <a:rPr lang="en-US" sz="2100" dirty="0"/>
              <a:t>And, decreasing expenses can feel like an increase income. Same same.</a:t>
            </a:r>
          </a:p>
        </p:txBody>
      </p:sp>
      <p:sp>
        <p:nvSpPr>
          <p:cNvPr id="4" name="Rectangle 2">
            <a:extLst>
              <a:ext uri="{FF2B5EF4-FFF2-40B4-BE49-F238E27FC236}">
                <a16:creationId xmlns:a16="http://schemas.microsoft.com/office/drawing/2014/main" id="{6C5D24FF-7020-DA44-9638-BEF4A8884CC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3267207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r>
              <a:rPr lang="en-US" sz="2500" dirty="0">
                <a:solidFill>
                  <a:srgbClr val="006600"/>
                </a:solidFill>
              </a:rPr>
              <a:t>Only you can answer this. Nobody can answer it for you.</a:t>
            </a:r>
          </a:p>
          <a:p>
            <a:r>
              <a:rPr lang="en-US" sz="2500" dirty="0">
                <a:solidFill>
                  <a:srgbClr val="006600"/>
                </a:solidFill>
              </a:rPr>
              <a:t>It depends on:</a:t>
            </a:r>
          </a:p>
          <a:p>
            <a:pPr lvl="1"/>
            <a:r>
              <a:rPr lang="en-US" sz="2200" dirty="0">
                <a:solidFill>
                  <a:srgbClr val="006600"/>
                </a:solidFill>
              </a:rPr>
              <a:t>What your goals are, both short- and medium-term.</a:t>
            </a:r>
          </a:p>
          <a:p>
            <a:pPr lvl="1"/>
            <a:r>
              <a:rPr lang="en-US" sz="2200" dirty="0">
                <a:solidFill>
                  <a:srgbClr val="006600"/>
                </a:solidFill>
              </a:rPr>
              <a:t>What your immediate expenses are.</a:t>
            </a:r>
            <a:endParaRPr lang="en-US" sz="2500" dirty="0">
              <a:solidFill>
                <a:srgbClr val="006600"/>
              </a:solidFill>
            </a:endParaRPr>
          </a:p>
          <a:p>
            <a:r>
              <a:rPr lang="en-US" sz="2500" dirty="0">
                <a:solidFill>
                  <a:srgbClr val="006600"/>
                </a:solidFill>
              </a:rPr>
              <a:t>I frequently advise students to save $25 of every paycheck </a:t>
            </a:r>
            <a:r>
              <a:rPr lang="en-US" sz="2500" i="1" u="sng" dirty="0">
                <a:solidFill>
                  <a:srgbClr val="006600"/>
                </a:solidFill>
              </a:rPr>
              <a:t>as soon as they receive each paycheck</a:t>
            </a:r>
            <a:r>
              <a:rPr lang="en-US" sz="2500" u="sng" dirty="0">
                <a:solidFill>
                  <a:srgbClr val="006600"/>
                </a:solidFill>
              </a:rPr>
              <a:t>.</a:t>
            </a:r>
            <a:r>
              <a:rPr lang="en-US" sz="2500" dirty="0">
                <a:solidFill>
                  <a:srgbClr val="006600"/>
                </a:solidFill>
              </a:rPr>
              <a:t> Save or set aside as much as you can.</a:t>
            </a:r>
          </a:p>
          <a:p>
            <a:pPr lvl="1"/>
            <a:r>
              <a:rPr lang="en-US" sz="2200" dirty="0">
                <a:solidFill>
                  <a:srgbClr val="006600"/>
                </a:solidFill>
              </a:rPr>
              <a:t>When I was getting my Master degree, I had no income. I was living off a little savings and a lot of debt. But I intentionally saved $10 to $25 on the first day of each month…simply to develop the habit.</a:t>
            </a:r>
          </a:p>
          <a:p>
            <a:pPr lvl="1"/>
            <a:r>
              <a:rPr lang="en-US" sz="2200" dirty="0">
                <a:solidFill>
                  <a:srgbClr val="006600"/>
                </a:solidFill>
              </a:rPr>
              <a:t>In school, the habit is more important than the amount.</a:t>
            </a:r>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94825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14796</TotalTime>
  <Words>8066</Words>
  <Application>Microsoft Macintosh PowerPoint</Application>
  <PresentationFormat>Widescreen</PresentationFormat>
  <Paragraphs>951</Paragraphs>
  <Slides>112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Arial</vt:lpstr>
      <vt:lpstr>Calibri</vt:lpstr>
      <vt:lpstr>Calibri Light</vt:lpstr>
      <vt:lpstr>Garamond</vt:lpstr>
      <vt:lpstr>Times New Roman</vt:lpstr>
      <vt:lpstr>Office Theme</vt:lpstr>
      <vt:lpstr>PowerPoint Presentation</vt:lpstr>
      <vt:lpstr>Brian Bolton Professor of Finance brian.bolton@louisiana.edu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96</cp:revision>
  <dcterms:created xsi:type="dcterms:W3CDTF">2019-08-26T13:43:19Z</dcterms:created>
  <dcterms:modified xsi:type="dcterms:W3CDTF">2024-03-23T17:57:15Z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2023-09-19T13:30:10Z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ccd43961-6a1d-4b2c-af1e-7851cac7afb0</vt:lpwstr>
  </property>
  <property fmtid="{D5CDD505-2E9C-101B-9397-08002B2CF9AE}" pid="8" name="MSIP_Label_638202f9-8d41-4950-b014-f183e397b746_ContentBits">
    <vt:lpwstr>0</vt:lpwstr>
  </property>
</Properties>
</file>