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123" r:id="rId2"/>
    <p:sldId id="2048" r:id="rId3"/>
    <p:sldId id="2060" r:id="rId4"/>
    <p:sldId id="2061" r:id="rId5"/>
    <p:sldId id="2062" r:id="rId6"/>
    <p:sldId id="2134" r:id="rId7"/>
    <p:sldId id="2138" r:id="rId8"/>
    <p:sldId id="2137" r:id="rId9"/>
    <p:sldId id="2136" r:id="rId10"/>
    <p:sldId id="2139" r:id="rId11"/>
    <p:sldId id="2140" r:id="rId12"/>
    <p:sldId id="2141" r:id="rId13"/>
    <p:sldId id="2142" r:id="rId14"/>
    <p:sldId id="2143" r:id="rId15"/>
    <p:sldId id="2144" r:id="rId16"/>
    <p:sldId id="2145" r:id="rId17"/>
    <p:sldId id="2146" r:id="rId18"/>
    <p:sldId id="310" r:id="rId19"/>
    <p:sldId id="1343" r:id="rId20"/>
    <p:sldId id="2056" r:id="rId21"/>
    <p:sldId id="2057" r:id="rId22"/>
    <p:sldId id="2058" r:id="rId23"/>
    <p:sldId id="1989" r:id="rId24"/>
    <p:sldId id="2109" r:id="rId25"/>
    <p:sldId id="1993" r:id="rId26"/>
    <p:sldId id="1994" r:id="rId27"/>
    <p:sldId id="1999" r:id="rId28"/>
    <p:sldId id="1350" r:id="rId29"/>
    <p:sldId id="2231" r:id="rId30"/>
    <p:sldId id="2085" r:id="rId31"/>
    <p:sldId id="2218" r:id="rId32"/>
    <p:sldId id="1262" r:id="rId33"/>
    <p:sldId id="1263" r:id="rId34"/>
    <p:sldId id="1264" r:id="rId35"/>
    <p:sldId id="1278" r:id="rId36"/>
    <p:sldId id="2012" r:id="rId37"/>
    <p:sldId id="2013" r:id="rId38"/>
    <p:sldId id="1258" r:id="rId39"/>
    <p:sldId id="2014" r:id="rId40"/>
    <p:sldId id="2103" r:id="rId41"/>
    <p:sldId id="2104" r:id="rId42"/>
    <p:sldId id="2105" r:id="rId43"/>
    <p:sldId id="2106" r:id="rId44"/>
    <p:sldId id="2107" r:id="rId45"/>
    <p:sldId id="2108" r:id="rId46"/>
    <p:sldId id="2232" r:id="rId47"/>
    <p:sldId id="2112" r:id="rId48"/>
    <p:sldId id="2110" r:id="rId49"/>
    <p:sldId id="2114" r:id="rId50"/>
    <p:sldId id="2116" r:id="rId51"/>
    <p:sldId id="2111" r:id="rId52"/>
    <p:sldId id="2113" r:id="rId53"/>
    <p:sldId id="2115" r:id="rId54"/>
    <p:sldId id="2120" r:id="rId55"/>
    <p:sldId id="2117" r:id="rId56"/>
    <p:sldId id="2118" r:id="rId57"/>
    <p:sldId id="2119" r:id="rId58"/>
    <p:sldId id="2015" r:id="rId59"/>
    <p:sldId id="2098" r:id="rId60"/>
    <p:sldId id="2099" r:id="rId61"/>
    <p:sldId id="2088" r:id="rId62"/>
    <p:sldId id="208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6"/>
  </p:normalViewPr>
  <p:slideViewPr>
    <p:cSldViewPr snapToGrid="0" snapToObjects="1">
      <p:cViewPr varScale="1">
        <p:scale>
          <a:sx n="210" d="100"/>
          <a:sy n="210" d="100"/>
        </p:scale>
        <p:origin x="1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12FED49B-980F-D817-CA6B-B0204D30AEF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42AFBE2D-4A86-30A5-71DD-C4188D9E012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2E9235A3-8680-C562-4003-233CAC752A9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EC3ECF6E-03A9-E291-B551-439DCD8D61D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BD2A426-371C-A2B1-CE0E-D519154C10A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BD135A16-5DAC-BCB6-3737-8B4E78E77FD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712DB6B9-7474-9616-31BA-97B47941141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B947D0A8-C103-3246-32A4-AF46D9F2D7A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88689669-141E-569B-C323-6E5EFCED5CF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Creating an Investment Strategy</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3/15/23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sp>
        <p:nvSpPr>
          <p:cNvPr id="9" name="Rectangle 5">
            <a:extLst>
              <a:ext uri="{FF2B5EF4-FFF2-40B4-BE49-F238E27FC236}">
                <a16:creationId xmlns:a16="http://schemas.microsoft.com/office/drawing/2014/main" id="{8F718587-2A29-7A08-5652-9BDB2817D6D2}"/>
              </a:ext>
            </a:extLst>
          </p:cNvPr>
          <p:cNvSpPr>
            <a:spLocks noChangeArrowheads="1"/>
          </p:cNvSpPr>
          <p:nvPr/>
        </p:nvSpPr>
        <p:spPr bwMode="auto">
          <a:xfrm>
            <a:off x="838200" y="2107635"/>
            <a:ext cx="441203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Amazon.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Tesla.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Bank of America.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Bed, Bath &amp; Beyond</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Bitcoin.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pairs of vintage Air Jordan shoes.</a:t>
            </a:r>
            <a:endParaRPr kumimoji="0" lang="en-US" altLang="en-US" sz="1800" b="1" i="0" u="none" strike="noStrike" cap="none" normalizeH="0" baseline="0" dirty="0">
              <a:ln>
                <a:noFill/>
              </a:ln>
              <a:solidFill>
                <a:schemeClr val="tx1"/>
              </a:solidFill>
              <a:effectLst/>
            </a:endParaRPr>
          </a:p>
        </p:txBody>
      </p:sp>
      <p:sp>
        <p:nvSpPr>
          <p:cNvPr id="11" name="Rectangle 5">
            <a:extLst>
              <a:ext uri="{FF2B5EF4-FFF2-40B4-BE49-F238E27FC236}">
                <a16:creationId xmlns:a16="http://schemas.microsoft.com/office/drawing/2014/main" id="{8C20B599-C063-40CF-B3BA-5A734900F388}"/>
              </a:ext>
            </a:extLst>
          </p:cNvPr>
          <p:cNvSpPr>
            <a:spLocks noChangeArrowheads="1"/>
          </p:cNvSpPr>
          <p:nvPr/>
        </p:nvSpPr>
        <p:spPr bwMode="auto">
          <a:xfrm>
            <a:off x="5539581" y="2027352"/>
            <a:ext cx="5911614"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 Treasury bills.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Gazprom, Russia’s largest energy company.</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a time-share condo in Barbados.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your cousin’s friend’s new technology start-up venture.</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Oil. Several barrels of crude oil.</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Cash. Just put it in an envelope under your mattress.</a:t>
            </a:r>
            <a:r>
              <a:rPr lang="en-US" b="1" dirty="0">
                <a:solidFill>
                  <a:srgbClr val="C00000"/>
                </a:solidFill>
                <a:effectLst/>
              </a:rPr>
              <a:t> </a:t>
            </a: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968781D0-5E02-1911-7AD5-38258A209976}"/>
              </a:ext>
            </a:extLst>
          </p:cNvPr>
          <p:cNvSpPr/>
          <p:nvPr/>
        </p:nvSpPr>
        <p:spPr>
          <a:xfrm>
            <a:off x="478395" y="1828800"/>
            <a:ext cx="11166580" cy="38513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375874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#5</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 </a:t>
            </a:r>
            <a:br>
              <a:rPr lang="en-US" dirty="0">
                <a:solidFill>
                  <a:srgbClr val="C00000"/>
                </a:solidFill>
              </a:rPr>
            </a:br>
            <a:r>
              <a:rPr lang="en-US" dirty="0">
                <a:solidFill>
                  <a:srgbClr val="C00000"/>
                </a:solidFill>
              </a:rPr>
              <a:t>the HIGHEST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273421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p>
        </p:txBody>
      </p:sp>
    </p:spTree>
    <p:extLst>
      <p:ext uri="{BB962C8B-B14F-4D97-AF65-F5344CB8AC3E}">
        <p14:creationId xmlns:p14="http://schemas.microsoft.com/office/powerpoint/2010/main" val="97085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stocks had</a:t>
            </a:r>
            <a:br>
              <a:rPr lang="en-US" dirty="0">
                <a:solidFill>
                  <a:srgbClr val="C00000"/>
                </a:solidFill>
              </a:rPr>
            </a:br>
            <a:r>
              <a:rPr lang="en-US" dirty="0">
                <a:solidFill>
                  <a:srgbClr val="C00000"/>
                </a:solidFill>
              </a:rPr>
              <a:t>the LOWEST RETURN during 2022?</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-50%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31992"/>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-24%</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-65%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631991"/>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4500" b="1" dirty="0">
                <a:solidFill>
                  <a:schemeClr val="bg1"/>
                </a:solidFill>
              </a:rPr>
              <a:t>Bed, Bath &amp; Beyond</a:t>
            </a:r>
            <a:br>
              <a:rPr lang="en-US" sz="4500" b="1" dirty="0">
                <a:solidFill>
                  <a:schemeClr val="bg1"/>
                </a:solidFill>
              </a:rPr>
            </a:br>
            <a:r>
              <a:rPr lang="en-US" sz="3000" b="1" dirty="0">
                <a:solidFill>
                  <a:schemeClr val="bg1"/>
                </a:solidFill>
              </a:rPr>
              <a:t>-86%</a:t>
            </a:r>
          </a:p>
        </p:txBody>
      </p:sp>
    </p:spTree>
    <p:extLst>
      <p:ext uri="{BB962C8B-B14F-4D97-AF65-F5344CB8AC3E}">
        <p14:creationId xmlns:p14="http://schemas.microsoft.com/office/powerpoint/2010/main" val="282162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p>
        </p:txBody>
      </p:sp>
    </p:spTree>
    <p:extLst>
      <p:ext uri="{BB962C8B-B14F-4D97-AF65-F5344CB8AC3E}">
        <p14:creationId xmlns:p14="http://schemas.microsoft.com/office/powerpoint/2010/main" val="399176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securities has high had</a:t>
            </a:r>
            <a:br>
              <a:rPr lang="en-US" dirty="0">
                <a:solidFill>
                  <a:srgbClr val="C00000"/>
                </a:solidFill>
              </a:rPr>
            </a:br>
            <a:r>
              <a:rPr lang="en-US" dirty="0">
                <a:solidFill>
                  <a:srgbClr val="C00000"/>
                </a:solidFill>
              </a:rPr>
              <a:t>the highest return over the past 5 years?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Amazon   </a:t>
            </a:r>
            <a:r>
              <a:rPr lang="en-US" sz="3000" b="1" dirty="0">
                <a:solidFill>
                  <a:schemeClr val="bg1"/>
                </a:solidFill>
              </a:rPr>
              <a:t>+22%</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607770"/>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Bank of America</a:t>
            </a:r>
            <a:br>
              <a:rPr lang="en-US" sz="5000" b="1" dirty="0">
                <a:solidFill>
                  <a:schemeClr val="bg1"/>
                </a:solidFill>
              </a:rPr>
            </a:br>
            <a:r>
              <a:rPr lang="en-US" sz="3000" b="1" dirty="0">
                <a:solidFill>
                  <a:schemeClr val="bg1"/>
                </a:solidFill>
              </a:rPr>
              <a:t>+22%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Tesla   </a:t>
            </a:r>
            <a:r>
              <a:rPr lang="en-US" sz="3000" b="1" dirty="0">
                <a:solidFill>
                  <a:schemeClr val="bg1"/>
                </a:solidFill>
              </a:rPr>
              <a:t>+433%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607770"/>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Bitcoin</a:t>
            </a:r>
            <a:br>
              <a:rPr lang="en-US" sz="5000" b="1" dirty="0">
                <a:solidFill>
                  <a:schemeClr val="bg1"/>
                </a:solidFill>
              </a:rPr>
            </a:br>
            <a:r>
              <a:rPr lang="en-US" sz="3000" b="1" dirty="0">
                <a:solidFill>
                  <a:schemeClr val="bg1"/>
                </a:solidFill>
              </a:rPr>
              <a:t>+152%</a:t>
            </a:r>
          </a:p>
        </p:txBody>
      </p:sp>
    </p:spTree>
    <p:extLst>
      <p:ext uri="{BB962C8B-B14F-4D97-AF65-F5344CB8AC3E}">
        <p14:creationId xmlns:p14="http://schemas.microsoft.com/office/powerpoint/2010/main" val="64274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$85,035</a:t>
            </a:r>
          </a:p>
        </p:txBody>
      </p:sp>
    </p:spTree>
    <p:extLst>
      <p:ext uri="{BB962C8B-B14F-4D97-AF65-F5344CB8AC3E}">
        <p14:creationId xmlns:p14="http://schemas.microsoft.com/office/powerpoint/2010/main" val="176114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a:t>
            </a:r>
            <a:r>
              <a:rPr lang="en-US" sz="5000" b="1">
                <a:solidFill>
                  <a:schemeClr val="bg1"/>
                </a:solidFill>
              </a:rPr>
              <a:t>$85,035</a:t>
            </a:r>
            <a:endParaRPr lang="en-US" sz="5000" b="1" dirty="0">
              <a:solidFill>
                <a:schemeClr val="bg1"/>
              </a:solidFill>
            </a:endParaRPr>
          </a:p>
        </p:txBody>
      </p:sp>
    </p:spTree>
    <p:extLst>
      <p:ext uri="{BB962C8B-B14F-4D97-AF65-F5344CB8AC3E}">
        <p14:creationId xmlns:p14="http://schemas.microsoft.com/office/powerpoint/2010/main" val="9013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Creating and Investment Strategy</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15,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2" y="5091877"/>
            <a:ext cx="3604713" cy="1565848"/>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346045" y="5091877"/>
            <a:ext cx="3604713" cy="1565848"/>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5" y="4250448"/>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27067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315008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429195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p>
          <a:p>
            <a:pPr lvl="1"/>
            <a:r>
              <a:rPr lang="en-US" sz="3600" i="1" dirty="0">
                <a:solidFill>
                  <a:srgbClr val="C00000"/>
                </a:solidFill>
              </a:rPr>
              <a:t>Open question &amp; answer session</a:t>
            </a:r>
          </a:p>
          <a:p>
            <a:pPr lvl="1"/>
            <a:r>
              <a:rPr lang="en-US" sz="3600" i="1" dirty="0">
                <a:solidFill>
                  <a:srgbClr val="C00000"/>
                </a:solidFill>
              </a:rPr>
              <a:t>Brian presents general update on investing and any relevant current events</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4249770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8864" y="5431894"/>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102954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90CEDAA9-5916-D5AA-B7E2-2212ACF113AB}"/>
              </a:ext>
            </a:extLst>
          </p:cNvPr>
          <p:cNvSpPr/>
          <p:nvPr/>
        </p:nvSpPr>
        <p:spPr>
          <a:xfrm>
            <a:off x="9216661" y="1047624"/>
            <a:ext cx="2924869"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62FB28B-99D4-6551-438C-3CD764121A5D}"/>
              </a:ext>
            </a:extLst>
          </p:cNvPr>
          <p:cNvSpPr/>
          <p:nvPr/>
        </p:nvSpPr>
        <p:spPr>
          <a:xfrm>
            <a:off x="568750" y="3336651"/>
            <a:ext cx="3549107"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23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713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668719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7654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9632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761156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2588425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13840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49352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5787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preferences.</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4947395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br>
              <a:rPr lang="en-US" sz="5000" b="1" dirty="0">
                <a:solidFill>
                  <a:schemeClr val="bg1"/>
                </a:solidFill>
              </a:rPr>
            </a:br>
            <a:r>
              <a:rPr lang="en-US" sz="1500" b="1" dirty="0">
                <a:solidFill>
                  <a:schemeClr val="bg1"/>
                </a:solidFill>
              </a:rPr>
              <a:t>That’s an average annual return of 12% of over 10 years.</a:t>
            </a:r>
          </a:p>
        </p:txBody>
      </p:sp>
    </p:spTree>
    <p:extLst>
      <p:ext uri="{BB962C8B-B14F-4D97-AF65-F5344CB8AC3E}">
        <p14:creationId xmlns:p14="http://schemas.microsoft.com/office/powerpoint/2010/main" val="1332061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a:bodyPr>
          <a:lstStyle/>
          <a:p>
            <a:r>
              <a:rPr lang="en-US" sz="4000" dirty="0"/>
              <a:t>Complete this worksheet today.</a:t>
            </a:r>
            <a:br>
              <a:rPr lang="en-US" sz="4000" dirty="0"/>
            </a:br>
            <a:endParaRPr lang="en-US" sz="4000" dirty="0"/>
          </a:p>
          <a:p>
            <a:r>
              <a:rPr lang="en-US" sz="4000" dirty="0"/>
              <a:t>Work on this with your friends or family.</a:t>
            </a:r>
            <a:br>
              <a:rPr lang="en-US" sz="4000" dirty="0"/>
            </a:br>
            <a:endParaRPr lang="en-US" sz="4000" dirty="0"/>
          </a:p>
          <a:p>
            <a:r>
              <a:rPr lang="en-US" sz="4000" dirty="0"/>
              <a:t>Revise and update it after you graduate.</a:t>
            </a:r>
            <a:br>
              <a:rPr lang="en-US" sz="4000" dirty="0"/>
            </a:br>
            <a:endParaRPr lang="en-US" sz="4000" dirty="0"/>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4" y="4158160"/>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4" y="2660606"/>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61535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2830099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1204911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endParaRPr lang="en-US" sz="2000" b="1" dirty="0">
              <a:solidFill>
                <a:schemeClr val="bg1"/>
              </a:solidFill>
            </a:endParaRPr>
          </a:p>
        </p:txBody>
      </p:sp>
    </p:spTree>
    <p:extLst>
      <p:ext uri="{BB962C8B-B14F-4D97-AF65-F5344CB8AC3E}">
        <p14:creationId xmlns:p14="http://schemas.microsoft.com/office/powerpoint/2010/main" val="141774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9462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(6.5%)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(10.2%)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000" b="1" dirty="0">
                <a:solidFill>
                  <a:schemeClr val="bg1"/>
                </a:solidFill>
              </a:rPr>
              <a:t> (7.8%)</a:t>
            </a:r>
          </a:p>
        </p:txBody>
      </p:sp>
    </p:spTree>
    <p:extLst>
      <p:ext uri="{BB962C8B-B14F-4D97-AF65-F5344CB8AC3E}">
        <p14:creationId xmlns:p14="http://schemas.microsoft.com/office/powerpoint/2010/main" val="143596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21218</TotalTime>
  <Words>3236</Words>
  <Application>Microsoft Macintosh PowerPoint</Application>
  <PresentationFormat>Widescreen</PresentationFormat>
  <Paragraphs>430</Paragraphs>
  <Slides>62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Garamond</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112</cp:revision>
  <dcterms:created xsi:type="dcterms:W3CDTF">2019-08-26T13:43:19Z</dcterms:created>
  <dcterms:modified xsi:type="dcterms:W3CDTF">2023-03-15T12:31:06Z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