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7"/>
  </p:notesMasterIdLst>
  <p:sldIdLst>
    <p:sldId id="2063" r:id="rId2"/>
    <p:sldId id="2065" r:id="rId3"/>
    <p:sldId id="2069" r:id="rId4"/>
    <p:sldId id="2064" r:id="rId5"/>
    <p:sldId id="2100" r:id="rId6"/>
    <p:sldId id="2101" r:id="rId7"/>
    <p:sldId id="2102" r:id="rId8"/>
    <p:sldId id="2103" r:id="rId9"/>
    <p:sldId id="2104" r:id="rId10"/>
    <p:sldId id="2105" r:id="rId11"/>
    <p:sldId id="2106" r:id="rId12"/>
    <p:sldId id="2107" r:id="rId13"/>
    <p:sldId id="2108" r:id="rId14"/>
    <p:sldId id="310" r:id="rId15"/>
    <p:sldId id="1343" r:id="rId16"/>
    <p:sldId id="2056" r:id="rId17"/>
    <p:sldId id="2057" r:id="rId18"/>
    <p:sldId id="2058" r:id="rId19"/>
    <p:sldId id="1989" r:id="rId20"/>
    <p:sldId id="2109" r:id="rId21"/>
    <p:sldId id="1993" r:id="rId22"/>
    <p:sldId id="1994" r:id="rId23"/>
    <p:sldId id="1999" r:id="rId24"/>
    <p:sldId id="1350" r:id="rId25"/>
    <p:sldId id="2231" r:id="rId26"/>
    <p:sldId id="2085" r:id="rId27"/>
    <p:sldId id="2218" r:id="rId28"/>
    <p:sldId id="1291" r:id="rId29"/>
    <p:sldId id="1322" r:id="rId30"/>
    <p:sldId id="1958" r:id="rId31"/>
    <p:sldId id="1329" r:id="rId32"/>
    <p:sldId id="1920" r:id="rId33"/>
    <p:sldId id="1921" r:id="rId34"/>
    <p:sldId id="2002" r:id="rId35"/>
    <p:sldId id="1922" r:id="rId36"/>
    <p:sldId id="1923" r:id="rId37"/>
    <p:sldId id="1925" r:id="rId38"/>
    <p:sldId id="1926" r:id="rId39"/>
    <p:sldId id="1955" r:id="rId40"/>
    <p:sldId id="1323" r:id="rId41"/>
    <p:sldId id="1324" r:id="rId42"/>
    <p:sldId id="1312" r:id="rId43"/>
    <p:sldId id="1325" r:id="rId44"/>
    <p:sldId id="1326" r:id="rId45"/>
    <p:sldId id="1327" r:id="rId46"/>
    <p:sldId id="1929" r:id="rId47"/>
    <p:sldId id="1930" r:id="rId48"/>
    <p:sldId id="1931" r:id="rId49"/>
    <p:sldId id="1328" r:id="rId50"/>
    <p:sldId id="1970" r:id="rId51"/>
    <p:sldId id="1971" r:id="rId52"/>
    <p:sldId id="1932" r:id="rId53"/>
    <p:sldId id="1933" r:id="rId54"/>
    <p:sldId id="1934" r:id="rId55"/>
    <p:sldId id="1935" r:id="rId56"/>
    <p:sldId id="2226" r:id="rId57"/>
    <p:sldId id="2227" r:id="rId58"/>
    <p:sldId id="2228" r:id="rId59"/>
    <p:sldId id="2229" r:id="rId60"/>
    <p:sldId id="2230" r:id="rId61"/>
    <p:sldId id="2070" r:id="rId62"/>
    <p:sldId id="2098" r:id="rId63"/>
    <p:sldId id="2099" r:id="rId64"/>
    <p:sldId id="2088" r:id="rId65"/>
    <p:sldId id="2080"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6600"/>
    <a:srgbClr val="009051"/>
    <a:srgbClr val="D88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266"/>
    <p:restoredTop sz="94680"/>
  </p:normalViewPr>
  <p:slideViewPr>
    <p:cSldViewPr snapToGrid="0" snapToObjects="1">
      <p:cViewPr varScale="1">
        <p:scale>
          <a:sx n="211" d="100"/>
          <a:sy n="211" d="100"/>
        </p:scale>
        <p:origin x="1808"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ABCD6F-53C3-9243-99B0-6E125F7F0AB5}" type="doc">
      <dgm:prSet loTypeId="urn:microsoft.com/office/officeart/2005/8/layout/venn1" loCatId="" qsTypeId="urn:microsoft.com/office/officeart/2005/8/quickstyle/simple1" qsCatId="simple" csTypeId="urn:microsoft.com/office/officeart/2005/8/colors/accent1_2" csCatId="accent1" phldr="1"/>
      <dgm:spPr/>
    </dgm:pt>
    <dgm:pt modelId="{C017838B-2018-C04A-9E12-D68B56F9D4AF}">
      <dgm:prSet phldrT="[Text]" custT="1"/>
      <dgm:spPr/>
      <dgm:t>
        <a:bodyPr/>
        <a:lstStyle/>
        <a:p>
          <a:r>
            <a:rPr lang="en-US" sz="4800" b="1" dirty="0"/>
            <a:t>Happiness</a:t>
          </a:r>
        </a:p>
      </dgm:t>
    </dgm:pt>
    <dgm:pt modelId="{EE47A901-5E00-1749-ADA2-B1F7097B6EFC}" type="parTrans" cxnId="{6DCACAD0-4BFD-B345-8CFA-F1A5BA3C3800}">
      <dgm:prSet/>
      <dgm:spPr/>
      <dgm:t>
        <a:bodyPr/>
        <a:lstStyle/>
        <a:p>
          <a:endParaRPr lang="en-US"/>
        </a:p>
      </dgm:t>
    </dgm:pt>
    <dgm:pt modelId="{E5572A2B-6152-624D-96E3-A420FE0DB552}" type="sibTrans" cxnId="{6DCACAD0-4BFD-B345-8CFA-F1A5BA3C3800}">
      <dgm:prSet/>
      <dgm:spPr/>
      <dgm:t>
        <a:bodyPr/>
        <a:lstStyle/>
        <a:p>
          <a:endParaRPr lang="en-US"/>
        </a:p>
      </dgm:t>
    </dgm:pt>
    <dgm:pt modelId="{534D8F67-179C-BD40-9ECC-E12D4DA8B21E}">
      <dgm:prSet phldrT="[Text]" custT="1"/>
      <dgm:spPr/>
      <dgm:t>
        <a:bodyPr/>
        <a:lstStyle/>
        <a:p>
          <a:r>
            <a:rPr lang="en-US" sz="3600" b="1" dirty="0"/>
            <a:t>Long-Term Goals</a:t>
          </a:r>
        </a:p>
      </dgm:t>
    </dgm:pt>
    <dgm:pt modelId="{45ED5C30-221B-D54E-9915-6E4F8A56F27F}" type="parTrans" cxnId="{01B5A383-5724-8447-97D9-5A513C83BF2A}">
      <dgm:prSet/>
      <dgm:spPr/>
      <dgm:t>
        <a:bodyPr/>
        <a:lstStyle/>
        <a:p>
          <a:endParaRPr lang="en-US"/>
        </a:p>
      </dgm:t>
    </dgm:pt>
    <dgm:pt modelId="{C77D59AD-D3C8-E34C-B713-16E66348959B}" type="sibTrans" cxnId="{01B5A383-5724-8447-97D9-5A513C83BF2A}">
      <dgm:prSet/>
      <dgm:spPr/>
      <dgm:t>
        <a:bodyPr/>
        <a:lstStyle/>
        <a:p>
          <a:endParaRPr lang="en-US"/>
        </a:p>
      </dgm:t>
    </dgm:pt>
    <dgm:pt modelId="{7CC92DBB-1BB9-F542-A784-384CF9B70E39}">
      <dgm:prSet phldrT="[Text]" custT="1"/>
      <dgm:spPr/>
      <dgm:t>
        <a:bodyPr/>
        <a:lstStyle/>
        <a:p>
          <a:r>
            <a:rPr lang="en-US" sz="3600" b="1" dirty="0"/>
            <a:t>Short-Term Goals</a:t>
          </a:r>
        </a:p>
      </dgm:t>
    </dgm:pt>
    <dgm:pt modelId="{7328C3C0-D732-E943-938E-BAD3EDD4AD5F}" type="parTrans" cxnId="{1EAAEC01-AB5A-B04B-9174-CEB57B50A9B6}">
      <dgm:prSet/>
      <dgm:spPr/>
      <dgm:t>
        <a:bodyPr/>
        <a:lstStyle/>
        <a:p>
          <a:endParaRPr lang="en-US"/>
        </a:p>
      </dgm:t>
    </dgm:pt>
    <dgm:pt modelId="{B6F6C84E-64E2-1842-BCE1-A051785DF213}" type="sibTrans" cxnId="{1EAAEC01-AB5A-B04B-9174-CEB57B50A9B6}">
      <dgm:prSet/>
      <dgm:spPr/>
      <dgm:t>
        <a:bodyPr/>
        <a:lstStyle/>
        <a:p>
          <a:endParaRPr lang="en-US"/>
        </a:p>
      </dgm:t>
    </dgm:pt>
    <dgm:pt modelId="{534C7095-3E52-F640-9C85-06B47F379A4F}">
      <dgm:prSet phldrT="[Text]" custT="1"/>
      <dgm:spPr/>
      <dgm:t>
        <a:bodyPr/>
        <a:lstStyle/>
        <a:p>
          <a:r>
            <a:rPr lang="en-US" sz="3600" b="1" dirty="0"/>
            <a:t>Financial Needs</a:t>
          </a:r>
        </a:p>
      </dgm:t>
    </dgm:pt>
    <dgm:pt modelId="{DA024982-CEEC-EC4A-A80B-EB95BBE5824F}" type="parTrans" cxnId="{3D05EE24-22C9-D64D-B033-CEFD6A8D44C2}">
      <dgm:prSet/>
      <dgm:spPr/>
      <dgm:t>
        <a:bodyPr/>
        <a:lstStyle/>
        <a:p>
          <a:endParaRPr lang="en-US"/>
        </a:p>
      </dgm:t>
    </dgm:pt>
    <dgm:pt modelId="{C4C15B12-797A-404A-9A6A-EEFBC7760533}" type="sibTrans" cxnId="{3D05EE24-22C9-D64D-B033-CEFD6A8D44C2}">
      <dgm:prSet/>
      <dgm:spPr/>
      <dgm:t>
        <a:bodyPr/>
        <a:lstStyle/>
        <a:p>
          <a:endParaRPr lang="en-US"/>
        </a:p>
      </dgm:t>
    </dgm:pt>
    <dgm:pt modelId="{F70F896A-0E82-7542-8165-980CA8E066E4}">
      <dgm:prSet phldrT="[Text]" custT="1"/>
      <dgm:spPr/>
      <dgm:t>
        <a:bodyPr/>
        <a:lstStyle/>
        <a:p>
          <a:r>
            <a:rPr lang="en-US" sz="3600" b="1" dirty="0"/>
            <a:t>Family Needs</a:t>
          </a:r>
        </a:p>
      </dgm:t>
    </dgm:pt>
    <dgm:pt modelId="{755F7156-B704-824B-9597-D3245F76D1EA}" type="parTrans" cxnId="{44760F3A-2508-5742-A06F-D973D8AD158F}">
      <dgm:prSet/>
      <dgm:spPr/>
      <dgm:t>
        <a:bodyPr/>
        <a:lstStyle/>
        <a:p>
          <a:endParaRPr lang="en-US"/>
        </a:p>
      </dgm:t>
    </dgm:pt>
    <dgm:pt modelId="{394766BA-EB1A-EE4F-A66D-E95CA86F4D37}" type="sibTrans" cxnId="{44760F3A-2508-5742-A06F-D973D8AD158F}">
      <dgm:prSet/>
      <dgm:spPr/>
      <dgm:t>
        <a:bodyPr/>
        <a:lstStyle/>
        <a:p>
          <a:endParaRPr lang="en-US"/>
        </a:p>
      </dgm:t>
    </dgm:pt>
    <dgm:pt modelId="{7C0EFCC7-3202-4648-8937-BF57D1820924}" type="pres">
      <dgm:prSet presAssocID="{8CABCD6F-53C3-9243-99B0-6E125F7F0AB5}" presName="compositeShape" presStyleCnt="0">
        <dgm:presLayoutVars>
          <dgm:chMax val="7"/>
          <dgm:dir/>
          <dgm:resizeHandles val="exact"/>
        </dgm:presLayoutVars>
      </dgm:prSet>
      <dgm:spPr/>
    </dgm:pt>
    <dgm:pt modelId="{A5E2C715-DCFD-1F43-B1C2-7883FA3C5947}" type="pres">
      <dgm:prSet presAssocID="{C017838B-2018-C04A-9E12-D68B56F9D4AF}" presName="circ1" presStyleLbl="vennNode1" presStyleIdx="0" presStyleCnt="5"/>
      <dgm:spPr>
        <a:solidFill>
          <a:srgbClr val="C00000">
            <a:alpha val="50000"/>
          </a:srgbClr>
        </a:solidFill>
      </dgm:spPr>
    </dgm:pt>
    <dgm:pt modelId="{EDC1D7FC-32EE-B942-A986-23A171B6EDA4}" type="pres">
      <dgm:prSet presAssocID="{C017838B-2018-C04A-9E12-D68B56F9D4AF}" presName="circ1Tx" presStyleLbl="revTx" presStyleIdx="0" presStyleCnt="0" custLinFactNeighborX="3466" custLinFactNeighborY="52839">
        <dgm:presLayoutVars>
          <dgm:chMax val="0"/>
          <dgm:chPref val="0"/>
          <dgm:bulletEnabled val="1"/>
        </dgm:presLayoutVars>
      </dgm:prSet>
      <dgm:spPr/>
    </dgm:pt>
    <dgm:pt modelId="{DCCF8A74-CC8B-EA46-B4DB-3B3FD20E2183}" type="pres">
      <dgm:prSet presAssocID="{534D8F67-179C-BD40-9ECC-E12D4DA8B21E}" presName="circ2" presStyleLbl="vennNode1" presStyleIdx="1" presStyleCnt="5"/>
      <dgm:spPr/>
    </dgm:pt>
    <dgm:pt modelId="{2C1DB129-8C43-1E4C-8E11-EDEA98C2BB09}" type="pres">
      <dgm:prSet presAssocID="{534D8F67-179C-BD40-9ECC-E12D4DA8B21E}" presName="circ2Tx" presStyleLbl="revTx" presStyleIdx="0" presStyleCnt="0" custLinFactNeighborX="-27745" custLinFactNeighborY="9090">
        <dgm:presLayoutVars>
          <dgm:chMax val="0"/>
          <dgm:chPref val="0"/>
          <dgm:bulletEnabled val="1"/>
        </dgm:presLayoutVars>
      </dgm:prSet>
      <dgm:spPr/>
    </dgm:pt>
    <dgm:pt modelId="{BDA005F2-5F63-B64B-ABB9-900F8BA3844F}" type="pres">
      <dgm:prSet presAssocID="{534C7095-3E52-F640-9C85-06B47F379A4F}" presName="circ3" presStyleLbl="vennNode1" presStyleIdx="2" presStyleCnt="5"/>
      <dgm:spPr>
        <a:solidFill>
          <a:srgbClr val="006600">
            <a:alpha val="50000"/>
          </a:srgbClr>
        </a:solidFill>
      </dgm:spPr>
    </dgm:pt>
    <dgm:pt modelId="{506439D6-9BB8-F14C-816B-35779F8F061C}" type="pres">
      <dgm:prSet presAssocID="{534C7095-3E52-F640-9C85-06B47F379A4F}" presName="circ3Tx" presStyleLbl="revTx" presStyleIdx="0" presStyleCnt="0" custScaleX="71799" custLinFactNeighborX="-21833" custLinFactNeighborY="-10713">
        <dgm:presLayoutVars>
          <dgm:chMax val="0"/>
          <dgm:chPref val="0"/>
          <dgm:bulletEnabled val="1"/>
        </dgm:presLayoutVars>
      </dgm:prSet>
      <dgm:spPr/>
    </dgm:pt>
    <dgm:pt modelId="{AC3AB432-3E12-AA4A-AAAA-E306AA90A474}" type="pres">
      <dgm:prSet presAssocID="{F70F896A-0E82-7542-8165-980CA8E066E4}" presName="circ4" presStyleLbl="vennNode1" presStyleIdx="3" presStyleCnt="5"/>
      <dgm:spPr>
        <a:solidFill>
          <a:srgbClr val="FFFF00">
            <a:alpha val="50000"/>
          </a:srgbClr>
        </a:solidFill>
      </dgm:spPr>
    </dgm:pt>
    <dgm:pt modelId="{D4402325-322E-2942-8F29-042EDA60403C}" type="pres">
      <dgm:prSet presAssocID="{F70F896A-0E82-7542-8165-980CA8E066E4}" presName="circ4Tx" presStyleLbl="revTx" presStyleIdx="0" presStyleCnt="0" custScaleX="71682" custLinFactNeighborX="25699" custLinFactNeighborY="-12336">
        <dgm:presLayoutVars>
          <dgm:chMax val="0"/>
          <dgm:chPref val="0"/>
          <dgm:bulletEnabled val="1"/>
        </dgm:presLayoutVars>
      </dgm:prSet>
      <dgm:spPr/>
    </dgm:pt>
    <dgm:pt modelId="{62135EA9-2824-A040-91CD-E6438FF930D2}" type="pres">
      <dgm:prSet presAssocID="{7CC92DBB-1BB9-F542-A784-384CF9B70E39}" presName="circ5" presStyleLbl="vennNode1" presStyleIdx="4" presStyleCnt="5"/>
      <dgm:spPr>
        <a:solidFill>
          <a:srgbClr val="7030A0">
            <a:alpha val="50000"/>
          </a:srgbClr>
        </a:solidFill>
      </dgm:spPr>
    </dgm:pt>
    <dgm:pt modelId="{413BE3BC-C9A6-D340-8173-E694B74421A9}" type="pres">
      <dgm:prSet presAssocID="{7CC92DBB-1BB9-F542-A784-384CF9B70E39}" presName="circ5Tx" presStyleLbl="revTx" presStyleIdx="0" presStyleCnt="0" custLinFactNeighborX="23652" custLinFactNeighborY="7467">
        <dgm:presLayoutVars>
          <dgm:chMax val="0"/>
          <dgm:chPref val="0"/>
          <dgm:bulletEnabled val="1"/>
        </dgm:presLayoutVars>
      </dgm:prSet>
      <dgm:spPr/>
    </dgm:pt>
  </dgm:ptLst>
  <dgm:cxnLst>
    <dgm:cxn modelId="{1EAAEC01-AB5A-B04B-9174-CEB57B50A9B6}" srcId="{8CABCD6F-53C3-9243-99B0-6E125F7F0AB5}" destId="{7CC92DBB-1BB9-F542-A784-384CF9B70E39}" srcOrd="4" destOrd="0" parTransId="{7328C3C0-D732-E943-938E-BAD3EDD4AD5F}" sibTransId="{B6F6C84E-64E2-1842-BCE1-A051785DF213}"/>
    <dgm:cxn modelId="{3D05EE24-22C9-D64D-B033-CEFD6A8D44C2}" srcId="{8CABCD6F-53C3-9243-99B0-6E125F7F0AB5}" destId="{534C7095-3E52-F640-9C85-06B47F379A4F}" srcOrd="2" destOrd="0" parTransId="{DA024982-CEEC-EC4A-A80B-EB95BBE5824F}" sibTransId="{C4C15B12-797A-404A-9A6A-EEFBC7760533}"/>
    <dgm:cxn modelId="{44760F3A-2508-5742-A06F-D973D8AD158F}" srcId="{8CABCD6F-53C3-9243-99B0-6E125F7F0AB5}" destId="{F70F896A-0E82-7542-8165-980CA8E066E4}" srcOrd="3" destOrd="0" parTransId="{755F7156-B704-824B-9597-D3245F76D1EA}" sibTransId="{394766BA-EB1A-EE4F-A66D-E95CA86F4D37}"/>
    <dgm:cxn modelId="{6B563B54-2B18-D149-9B68-25121941023B}" type="presOf" srcId="{C017838B-2018-C04A-9E12-D68B56F9D4AF}" destId="{EDC1D7FC-32EE-B942-A986-23A171B6EDA4}" srcOrd="0" destOrd="0" presId="urn:microsoft.com/office/officeart/2005/8/layout/venn1"/>
    <dgm:cxn modelId="{01B5A383-5724-8447-97D9-5A513C83BF2A}" srcId="{8CABCD6F-53C3-9243-99B0-6E125F7F0AB5}" destId="{534D8F67-179C-BD40-9ECC-E12D4DA8B21E}" srcOrd="1" destOrd="0" parTransId="{45ED5C30-221B-D54E-9915-6E4F8A56F27F}" sibTransId="{C77D59AD-D3C8-E34C-B713-16E66348959B}"/>
    <dgm:cxn modelId="{BF0462A3-8FAC-6C4F-BCE5-BA687BEFE8F5}" type="presOf" srcId="{534C7095-3E52-F640-9C85-06B47F379A4F}" destId="{506439D6-9BB8-F14C-816B-35779F8F061C}" srcOrd="0" destOrd="0" presId="urn:microsoft.com/office/officeart/2005/8/layout/venn1"/>
    <dgm:cxn modelId="{8086CBB8-E686-A441-84A3-A99D78F68BF7}" type="presOf" srcId="{534D8F67-179C-BD40-9ECC-E12D4DA8B21E}" destId="{2C1DB129-8C43-1E4C-8E11-EDEA98C2BB09}" srcOrd="0" destOrd="0" presId="urn:microsoft.com/office/officeart/2005/8/layout/venn1"/>
    <dgm:cxn modelId="{1BEC35C2-AB35-4443-B839-81640DEC6A62}" type="presOf" srcId="{8CABCD6F-53C3-9243-99B0-6E125F7F0AB5}" destId="{7C0EFCC7-3202-4648-8937-BF57D1820924}" srcOrd="0" destOrd="0" presId="urn:microsoft.com/office/officeart/2005/8/layout/venn1"/>
    <dgm:cxn modelId="{6DCACAD0-4BFD-B345-8CFA-F1A5BA3C3800}" srcId="{8CABCD6F-53C3-9243-99B0-6E125F7F0AB5}" destId="{C017838B-2018-C04A-9E12-D68B56F9D4AF}" srcOrd="0" destOrd="0" parTransId="{EE47A901-5E00-1749-ADA2-B1F7097B6EFC}" sibTransId="{E5572A2B-6152-624D-96E3-A420FE0DB552}"/>
    <dgm:cxn modelId="{C42B1CDE-6C81-6148-B084-5051CD825696}" type="presOf" srcId="{7CC92DBB-1BB9-F542-A784-384CF9B70E39}" destId="{413BE3BC-C9A6-D340-8173-E694B74421A9}" srcOrd="0" destOrd="0" presId="urn:microsoft.com/office/officeart/2005/8/layout/venn1"/>
    <dgm:cxn modelId="{456E37F2-8321-F748-BB4A-6CDAD8443A6B}" type="presOf" srcId="{F70F896A-0E82-7542-8165-980CA8E066E4}" destId="{D4402325-322E-2942-8F29-042EDA60403C}" srcOrd="0" destOrd="0" presId="urn:microsoft.com/office/officeart/2005/8/layout/venn1"/>
    <dgm:cxn modelId="{ABEDAA1C-6933-FD4B-B8E5-6FF891A6A425}" type="presParOf" srcId="{7C0EFCC7-3202-4648-8937-BF57D1820924}" destId="{A5E2C715-DCFD-1F43-B1C2-7883FA3C5947}" srcOrd="0" destOrd="0" presId="urn:microsoft.com/office/officeart/2005/8/layout/venn1"/>
    <dgm:cxn modelId="{F508F27B-1BE6-E94E-956B-B212E9A670A7}" type="presParOf" srcId="{7C0EFCC7-3202-4648-8937-BF57D1820924}" destId="{EDC1D7FC-32EE-B942-A986-23A171B6EDA4}" srcOrd="1" destOrd="0" presId="urn:microsoft.com/office/officeart/2005/8/layout/venn1"/>
    <dgm:cxn modelId="{A0524A5D-3B40-8B4D-8E8E-5EE8A31A8F7F}" type="presParOf" srcId="{7C0EFCC7-3202-4648-8937-BF57D1820924}" destId="{DCCF8A74-CC8B-EA46-B4DB-3B3FD20E2183}" srcOrd="2" destOrd="0" presId="urn:microsoft.com/office/officeart/2005/8/layout/venn1"/>
    <dgm:cxn modelId="{5D44B6EB-2FFC-7446-8EE0-844C0E6940BF}" type="presParOf" srcId="{7C0EFCC7-3202-4648-8937-BF57D1820924}" destId="{2C1DB129-8C43-1E4C-8E11-EDEA98C2BB09}" srcOrd="3" destOrd="0" presId="urn:microsoft.com/office/officeart/2005/8/layout/venn1"/>
    <dgm:cxn modelId="{439DA0CB-DBF6-E441-BAAE-5215C7863DB8}" type="presParOf" srcId="{7C0EFCC7-3202-4648-8937-BF57D1820924}" destId="{BDA005F2-5F63-B64B-ABB9-900F8BA3844F}" srcOrd="4" destOrd="0" presId="urn:microsoft.com/office/officeart/2005/8/layout/venn1"/>
    <dgm:cxn modelId="{B4EBBEEF-EB7B-B542-A40C-8C93F398681F}" type="presParOf" srcId="{7C0EFCC7-3202-4648-8937-BF57D1820924}" destId="{506439D6-9BB8-F14C-816B-35779F8F061C}" srcOrd="5" destOrd="0" presId="urn:microsoft.com/office/officeart/2005/8/layout/venn1"/>
    <dgm:cxn modelId="{D2A6AC6B-58DD-D346-93F5-F4D6E5E53937}" type="presParOf" srcId="{7C0EFCC7-3202-4648-8937-BF57D1820924}" destId="{AC3AB432-3E12-AA4A-AAAA-E306AA90A474}" srcOrd="6" destOrd="0" presId="urn:microsoft.com/office/officeart/2005/8/layout/venn1"/>
    <dgm:cxn modelId="{372C32F1-9CB1-A44C-8E6B-77F76A52111F}" type="presParOf" srcId="{7C0EFCC7-3202-4648-8937-BF57D1820924}" destId="{D4402325-322E-2942-8F29-042EDA60403C}" srcOrd="7" destOrd="0" presId="urn:microsoft.com/office/officeart/2005/8/layout/venn1"/>
    <dgm:cxn modelId="{C2947A7E-0D3D-0A4A-9DCC-E6F26F580445}" type="presParOf" srcId="{7C0EFCC7-3202-4648-8937-BF57D1820924}" destId="{62135EA9-2824-A040-91CD-E6438FF930D2}" srcOrd="8" destOrd="0" presId="urn:microsoft.com/office/officeart/2005/8/layout/venn1"/>
    <dgm:cxn modelId="{B0F6FDF4-183C-9342-A50F-5396E325508E}" type="presParOf" srcId="{7C0EFCC7-3202-4648-8937-BF57D1820924}" destId="{413BE3BC-C9A6-D340-8173-E694B74421A9}" srcOrd="9"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E2C715-DCFD-1F43-B1C2-7883FA3C5947}">
      <dsp:nvSpPr>
        <dsp:cNvPr id="0" name=""/>
        <dsp:cNvSpPr/>
      </dsp:nvSpPr>
      <dsp:spPr>
        <a:xfrm>
          <a:off x="4206239" y="2084831"/>
          <a:ext cx="2560319" cy="2560320"/>
        </a:xfrm>
        <a:prstGeom prst="ellipse">
          <a:avLst/>
        </a:prstGeom>
        <a:solidFill>
          <a:srgbClr val="C00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DC1D7FC-32EE-B942-A986-23A171B6EDA4}">
      <dsp:nvSpPr>
        <dsp:cNvPr id="0" name=""/>
        <dsp:cNvSpPr/>
      </dsp:nvSpPr>
      <dsp:spPr>
        <a:xfrm>
          <a:off x="4104353" y="908340"/>
          <a:ext cx="2969971" cy="171907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2133600">
            <a:lnSpc>
              <a:spcPct val="90000"/>
            </a:lnSpc>
            <a:spcBef>
              <a:spcPct val="0"/>
            </a:spcBef>
            <a:spcAft>
              <a:spcPct val="35000"/>
            </a:spcAft>
            <a:buNone/>
          </a:pPr>
          <a:r>
            <a:rPr lang="en-US" sz="4800" b="1" kern="1200" dirty="0"/>
            <a:t>Happiness</a:t>
          </a:r>
        </a:p>
      </dsp:txBody>
      <dsp:txXfrm>
        <a:off x="4104353" y="908340"/>
        <a:ext cx="2969971" cy="1719072"/>
      </dsp:txXfrm>
    </dsp:sp>
    <dsp:sp modelId="{DCCF8A74-CC8B-EA46-B4DB-3B3FD20E2183}">
      <dsp:nvSpPr>
        <dsp:cNvPr id="0" name=""/>
        <dsp:cNvSpPr/>
      </dsp:nvSpPr>
      <dsp:spPr>
        <a:xfrm>
          <a:off x="5180185" y="2792211"/>
          <a:ext cx="2560319" cy="256032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C1DB129-8C43-1E4C-8E11-EDEA98C2BB09}">
      <dsp:nvSpPr>
        <dsp:cNvPr id="0" name=""/>
        <dsp:cNvSpPr/>
      </dsp:nvSpPr>
      <dsp:spPr>
        <a:xfrm>
          <a:off x="7205531" y="2437274"/>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Long-Term Goals</a:t>
          </a:r>
        </a:p>
      </dsp:txBody>
      <dsp:txXfrm>
        <a:off x="7205531" y="2437274"/>
        <a:ext cx="2662732" cy="1865376"/>
      </dsp:txXfrm>
    </dsp:sp>
    <dsp:sp modelId="{BDA005F2-5F63-B64B-ABB9-900F8BA3844F}">
      <dsp:nvSpPr>
        <dsp:cNvPr id="0" name=""/>
        <dsp:cNvSpPr/>
      </dsp:nvSpPr>
      <dsp:spPr>
        <a:xfrm>
          <a:off x="4808427" y="3937772"/>
          <a:ext cx="2560319" cy="2560320"/>
        </a:xfrm>
        <a:prstGeom prst="ellipse">
          <a:avLst/>
        </a:prstGeom>
        <a:solidFill>
          <a:srgbClr val="0066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506439D6-9BB8-F14C-816B-35779F8F061C}">
      <dsp:nvSpPr>
        <dsp:cNvPr id="0" name=""/>
        <dsp:cNvSpPr/>
      </dsp:nvSpPr>
      <dsp:spPr>
        <a:xfrm>
          <a:off x="7328760" y="5249986"/>
          <a:ext cx="1911815"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Financial Needs</a:t>
          </a:r>
        </a:p>
      </dsp:txBody>
      <dsp:txXfrm>
        <a:off x="7328760" y="5249986"/>
        <a:ext cx="1911815" cy="1865376"/>
      </dsp:txXfrm>
    </dsp:sp>
    <dsp:sp modelId="{AC3AB432-3E12-AA4A-AAAA-E306AA90A474}">
      <dsp:nvSpPr>
        <dsp:cNvPr id="0" name=""/>
        <dsp:cNvSpPr/>
      </dsp:nvSpPr>
      <dsp:spPr>
        <a:xfrm>
          <a:off x="3604052" y="3937772"/>
          <a:ext cx="2560319" cy="2560320"/>
        </a:xfrm>
        <a:prstGeom prst="ellipse">
          <a:avLst/>
        </a:prstGeom>
        <a:solidFill>
          <a:srgbClr val="FFFF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4402325-322E-2942-8F29-042EDA60403C}">
      <dsp:nvSpPr>
        <dsp:cNvPr id="0" name=""/>
        <dsp:cNvSpPr/>
      </dsp:nvSpPr>
      <dsp:spPr>
        <a:xfrm>
          <a:off x="1836723" y="5219711"/>
          <a:ext cx="1908700"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Family Needs</a:t>
          </a:r>
        </a:p>
      </dsp:txBody>
      <dsp:txXfrm>
        <a:off x="1836723" y="5219711"/>
        <a:ext cx="1908700" cy="1865376"/>
      </dsp:txXfrm>
    </dsp:sp>
    <dsp:sp modelId="{62135EA9-2824-A040-91CD-E6438FF930D2}">
      <dsp:nvSpPr>
        <dsp:cNvPr id="0" name=""/>
        <dsp:cNvSpPr/>
      </dsp:nvSpPr>
      <dsp:spPr>
        <a:xfrm>
          <a:off x="3232294" y="2792211"/>
          <a:ext cx="2560319" cy="2560320"/>
        </a:xfrm>
        <a:prstGeom prst="ellipse">
          <a:avLst/>
        </a:prstGeom>
        <a:solidFill>
          <a:srgbClr val="7030A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413BE3BC-C9A6-D340-8173-E694B74421A9}">
      <dsp:nvSpPr>
        <dsp:cNvPr id="0" name=""/>
        <dsp:cNvSpPr/>
      </dsp:nvSpPr>
      <dsp:spPr>
        <a:xfrm>
          <a:off x="995549" y="2406999"/>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Short-Term Goals</a:t>
          </a:r>
        </a:p>
      </dsp:txBody>
      <dsp:txXfrm>
        <a:off x="995549" y="2406999"/>
        <a:ext cx="2662732" cy="1865376"/>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BE3052-2D10-BA4E-AA4A-FF3A60595744}" type="datetimeFigureOut">
              <a:rPr lang="en-US" smtClean="0"/>
              <a:t>3/15/23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74C6F1-94A6-8148-A699-A2975CBCFFC6}" type="slidenum">
              <a:rPr lang="en-US" smtClean="0"/>
              <a:t>‹#›</a:t>
            </a:fld>
            <a:endParaRPr lang="en-US" dirty="0"/>
          </a:p>
        </p:txBody>
      </p:sp>
    </p:spTree>
    <p:extLst>
      <p:ext uri="{BB962C8B-B14F-4D97-AF65-F5344CB8AC3E}">
        <p14:creationId xmlns:p14="http://schemas.microsoft.com/office/powerpoint/2010/main" val="2648416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747F8-B021-2F4E-88C8-BB982A3747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B5CF07-57C6-7C41-8CDE-E450205BBE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27216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FC58C-3E1F-9841-9955-8D67231245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9E7171-289F-174A-8A84-C99EA49FD2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2C7501D3-620D-726E-29E3-0C4209800728}"/>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6" name="Title 1">
            <a:extLst>
              <a:ext uri="{FF2B5EF4-FFF2-40B4-BE49-F238E27FC236}">
                <a16:creationId xmlns:a16="http://schemas.microsoft.com/office/drawing/2014/main" id="{1D8B7D4A-DE24-2916-F8A0-F8F647F3E264}"/>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2023</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#2:</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Credit Scores &amp; Debt Management</a:t>
            </a:r>
          </a:p>
        </p:txBody>
      </p:sp>
    </p:spTree>
    <p:extLst>
      <p:ext uri="{BB962C8B-B14F-4D97-AF65-F5344CB8AC3E}">
        <p14:creationId xmlns:p14="http://schemas.microsoft.com/office/powerpoint/2010/main" val="1795903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72A9E9-7FA2-434F-B0B4-BE534E5179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B3E806F-6531-2A41-B5B2-3B7CCC64E1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96369A2A-80D6-AF6C-94B4-16506663A73A}"/>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6" name="Title 1">
            <a:extLst>
              <a:ext uri="{FF2B5EF4-FFF2-40B4-BE49-F238E27FC236}">
                <a16:creationId xmlns:a16="http://schemas.microsoft.com/office/drawing/2014/main" id="{18F9EA94-7D89-756E-51E4-72C05B45C8EF}"/>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2023</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#2:</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Credit Scores &amp; Debt Management</a:t>
            </a:r>
          </a:p>
        </p:txBody>
      </p:sp>
    </p:spTree>
    <p:extLst>
      <p:ext uri="{BB962C8B-B14F-4D97-AF65-F5344CB8AC3E}">
        <p14:creationId xmlns:p14="http://schemas.microsoft.com/office/powerpoint/2010/main" val="3436652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pen 2">
    <p:bg>
      <p:bgPr>
        <a:solidFill>
          <a:srgbClr val="C00000">
            <a:alpha val="6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986733"/>
            <a:ext cx="10972800" cy="1021541"/>
          </a:xfrm>
        </p:spPr>
        <p:txBody>
          <a:bodyPr/>
          <a:lstStyle>
            <a:lvl1pPr algn="ctr">
              <a:defRPr sz="4800" b="1" i="1" cap="none">
                <a:solidFill>
                  <a:schemeClr val="bg1"/>
                </a:solidFill>
                <a:latin typeface="Times New Roman" charset="0"/>
                <a:ea typeface="Times New Roman" charset="0"/>
                <a:cs typeface="Times New Roman" charset="0"/>
              </a:defRPr>
            </a:lvl1pPr>
          </a:lstStyle>
          <a:p>
            <a:r>
              <a:rPr lang="en-US" dirty="0" err="1"/>
              <a:t>brian.bolton@louisiana.edu</a:t>
            </a:r>
            <a:endParaRPr lang="en-US" dirty="0"/>
          </a:p>
        </p:txBody>
      </p:sp>
      <p:pic>
        <p:nvPicPr>
          <p:cNvPr id="4" name="Picture 3">
            <a:extLst>
              <a:ext uri="{FF2B5EF4-FFF2-40B4-BE49-F238E27FC236}">
                <a16:creationId xmlns:a16="http://schemas.microsoft.com/office/drawing/2014/main" id="{BC92C259-7C64-F54B-BF8F-D51CED9AD7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7597" y="4634000"/>
            <a:ext cx="11004803" cy="1768629"/>
          </a:xfrm>
          <a:prstGeom prst="rect">
            <a:avLst/>
          </a:prstGeom>
        </p:spPr>
      </p:pic>
    </p:spTree>
    <p:extLst>
      <p:ext uri="{BB962C8B-B14F-4D97-AF65-F5344CB8AC3E}">
        <p14:creationId xmlns:p14="http://schemas.microsoft.com/office/powerpoint/2010/main" val="2097189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F6F67-177F-1F4A-AB34-2E8212DDDF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9C8CA2-82D2-214D-88C5-A5B78A1FCF22}"/>
              </a:ext>
            </a:extLst>
          </p:cNvPr>
          <p:cNvSpPr>
            <a:spLocks noGrp="1"/>
          </p:cNvSpPr>
          <p:nvPr>
            <p:ph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a:extLst>
              <a:ext uri="{FF2B5EF4-FFF2-40B4-BE49-F238E27FC236}">
                <a16:creationId xmlns:a16="http://schemas.microsoft.com/office/drawing/2014/main" id="{91B54354-9AFC-9FC9-8CDA-E9516B642533}"/>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2023</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#2:</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Credit Scores &amp; Debt Management</a:t>
            </a:r>
          </a:p>
        </p:txBody>
      </p:sp>
      <p:pic>
        <p:nvPicPr>
          <p:cNvPr id="5" name="Picture 4">
            <a:extLst>
              <a:ext uri="{FF2B5EF4-FFF2-40B4-BE49-F238E27FC236}">
                <a16:creationId xmlns:a16="http://schemas.microsoft.com/office/drawing/2014/main" id="{F86BCF52-2412-E01E-4117-2BA3205323B2}"/>
              </a:ext>
            </a:extLst>
          </p:cNvPr>
          <p:cNvPicPr>
            <a:picLocks noChangeAspect="1"/>
          </p:cNvPicPr>
          <p:nvPr userDrawn="1"/>
        </p:nvPicPr>
        <p:blipFill>
          <a:blip r:embed="rId2"/>
          <a:stretch>
            <a:fillRect/>
          </a:stretch>
        </p:blipFill>
        <p:spPr>
          <a:xfrm>
            <a:off x="10408356" y="6064037"/>
            <a:ext cx="1717322" cy="745986"/>
          </a:xfrm>
          <a:prstGeom prst="rect">
            <a:avLst/>
          </a:prstGeom>
        </p:spPr>
      </p:pic>
    </p:spTree>
    <p:extLst>
      <p:ext uri="{BB962C8B-B14F-4D97-AF65-F5344CB8AC3E}">
        <p14:creationId xmlns:p14="http://schemas.microsoft.com/office/powerpoint/2010/main" val="665978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FA67F-6569-624B-822D-C49E113E49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BDC462-1161-DC42-BE7F-200B108A61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5" name="Picture 4">
            <a:extLst>
              <a:ext uri="{FF2B5EF4-FFF2-40B4-BE49-F238E27FC236}">
                <a16:creationId xmlns:a16="http://schemas.microsoft.com/office/drawing/2014/main" id="{6EA68C04-7EC2-032F-8B7E-0BA014A2C2C0}"/>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6" name="Title 1">
            <a:extLst>
              <a:ext uri="{FF2B5EF4-FFF2-40B4-BE49-F238E27FC236}">
                <a16:creationId xmlns:a16="http://schemas.microsoft.com/office/drawing/2014/main" id="{FEDD7B13-BFEF-859D-EAD4-CFAD3880F91F}"/>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2023</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#2:</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Credit Scores &amp; Debt Management</a:t>
            </a:r>
          </a:p>
        </p:txBody>
      </p:sp>
    </p:spTree>
    <p:extLst>
      <p:ext uri="{BB962C8B-B14F-4D97-AF65-F5344CB8AC3E}">
        <p14:creationId xmlns:p14="http://schemas.microsoft.com/office/powerpoint/2010/main" val="3151935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9735F-18BD-F548-9E41-3045217E92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381893-2BAE-DC4E-B35F-22896E9330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B4858D-A4E0-314B-B0EE-656E0340D0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FACA48F3-B3D4-EDC4-E2DE-007DA0B5B160}"/>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7" name="Title 1">
            <a:extLst>
              <a:ext uri="{FF2B5EF4-FFF2-40B4-BE49-F238E27FC236}">
                <a16:creationId xmlns:a16="http://schemas.microsoft.com/office/drawing/2014/main" id="{E1515430-2B87-259A-1FB4-595CB776B602}"/>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2023</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#2:</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Credit Scores &amp; Debt Management</a:t>
            </a:r>
          </a:p>
        </p:txBody>
      </p:sp>
    </p:spTree>
    <p:extLst>
      <p:ext uri="{BB962C8B-B14F-4D97-AF65-F5344CB8AC3E}">
        <p14:creationId xmlns:p14="http://schemas.microsoft.com/office/powerpoint/2010/main" val="1792069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123A3-C291-974E-8D9B-CE73B4DC27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E1D6DE-ABF9-C34B-93B6-CBEABCC447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89EB0E-1B9E-524A-B3FF-BE633D3353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8098BA-AC93-E14B-A159-8D13636B82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98D742-8AD1-D64F-9409-0018A9B051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D6DEC2FB-FF34-1DF9-BEC1-44C53D0A912A}"/>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9" name="Title 1">
            <a:extLst>
              <a:ext uri="{FF2B5EF4-FFF2-40B4-BE49-F238E27FC236}">
                <a16:creationId xmlns:a16="http://schemas.microsoft.com/office/drawing/2014/main" id="{B485C43F-A7E0-678A-9284-4D5422B622E6}"/>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2023</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#2:</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Credit Scores &amp; Debt Management</a:t>
            </a:r>
          </a:p>
        </p:txBody>
      </p:sp>
    </p:spTree>
    <p:extLst>
      <p:ext uri="{BB962C8B-B14F-4D97-AF65-F5344CB8AC3E}">
        <p14:creationId xmlns:p14="http://schemas.microsoft.com/office/powerpoint/2010/main" val="3094903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F472A-A3C9-F04B-8C7C-F4BF24475E60}"/>
              </a:ext>
            </a:extLst>
          </p:cNvPr>
          <p:cNvSpPr>
            <a:spLocks noGrp="1"/>
          </p:cNvSpPr>
          <p:nvPr>
            <p:ph type="title"/>
          </p:nvPr>
        </p:nvSpPr>
        <p:spPr/>
        <p:txBody>
          <a:bodyPr/>
          <a:lstStyle/>
          <a:p>
            <a:r>
              <a:rPr lang="en-US"/>
              <a:t>Click to edit Master title style</a:t>
            </a:r>
          </a:p>
        </p:txBody>
      </p:sp>
      <p:pic>
        <p:nvPicPr>
          <p:cNvPr id="3" name="Picture 2">
            <a:extLst>
              <a:ext uri="{FF2B5EF4-FFF2-40B4-BE49-F238E27FC236}">
                <a16:creationId xmlns:a16="http://schemas.microsoft.com/office/drawing/2014/main" id="{8D2533C5-4A7A-8062-9210-F1239F52C034}"/>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4" name="Title 1">
            <a:extLst>
              <a:ext uri="{FF2B5EF4-FFF2-40B4-BE49-F238E27FC236}">
                <a16:creationId xmlns:a16="http://schemas.microsoft.com/office/drawing/2014/main" id="{0650D5FB-77CE-DCDE-1371-A21FEE413E70}"/>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2023</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#2:</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Credit Scores &amp; Debt Management</a:t>
            </a:r>
          </a:p>
        </p:txBody>
      </p:sp>
    </p:spTree>
    <p:extLst>
      <p:ext uri="{BB962C8B-B14F-4D97-AF65-F5344CB8AC3E}">
        <p14:creationId xmlns:p14="http://schemas.microsoft.com/office/powerpoint/2010/main" val="3335469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7C2AEDF-CD5B-9F50-A37C-CE732729480B}"/>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4" name="Title 1">
            <a:extLst>
              <a:ext uri="{FF2B5EF4-FFF2-40B4-BE49-F238E27FC236}">
                <a16:creationId xmlns:a16="http://schemas.microsoft.com/office/drawing/2014/main" id="{96A48648-7832-85C9-8D6E-D82488C40A6C}"/>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2023</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#2:</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Credit Scores &amp; Debt Management</a:t>
            </a:r>
          </a:p>
        </p:txBody>
      </p:sp>
    </p:spTree>
    <p:extLst>
      <p:ext uri="{BB962C8B-B14F-4D97-AF65-F5344CB8AC3E}">
        <p14:creationId xmlns:p14="http://schemas.microsoft.com/office/powerpoint/2010/main" val="873653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FD8C7-7997-3247-824B-1E7FBA6C27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11BAF3-9831-0649-8F70-72975D6EA2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67394A-9026-AC48-8433-EFE0A89468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6" name="Picture 5">
            <a:extLst>
              <a:ext uri="{FF2B5EF4-FFF2-40B4-BE49-F238E27FC236}">
                <a16:creationId xmlns:a16="http://schemas.microsoft.com/office/drawing/2014/main" id="{0E73954B-6FB9-F0A5-8EA5-059BBC17B73D}"/>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7" name="Title 1">
            <a:extLst>
              <a:ext uri="{FF2B5EF4-FFF2-40B4-BE49-F238E27FC236}">
                <a16:creationId xmlns:a16="http://schemas.microsoft.com/office/drawing/2014/main" id="{5BAA38E0-86BF-E343-59FB-52F0332EAFF8}"/>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2023</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#2:</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Credit Scores &amp; Debt Management</a:t>
            </a:r>
          </a:p>
        </p:txBody>
      </p:sp>
    </p:spTree>
    <p:extLst>
      <p:ext uri="{BB962C8B-B14F-4D97-AF65-F5344CB8AC3E}">
        <p14:creationId xmlns:p14="http://schemas.microsoft.com/office/powerpoint/2010/main" val="176559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FB546-87EF-5348-B380-780328FACC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3CC803-4EF5-594A-B49D-30334762CA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A15F991-0973-5D45-9F42-D363C51F31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6" name="Picture 5">
            <a:extLst>
              <a:ext uri="{FF2B5EF4-FFF2-40B4-BE49-F238E27FC236}">
                <a16:creationId xmlns:a16="http://schemas.microsoft.com/office/drawing/2014/main" id="{2278EBF8-869C-C238-D098-3CCB2A90E646}"/>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7" name="Title 1">
            <a:extLst>
              <a:ext uri="{FF2B5EF4-FFF2-40B4-BE49-F238E27FC236}">
                <a16:creationId xmlns:a16="http://schemas.microsoft.com/office/drawing/2014/main" id="{0CA9D0A7-5200-BD06-7848-65D4BE1CEC39}"/>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2023</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#2:</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Credit Scores &amp; Debt Management</a:t>
            </a:r>
          </a:p>
        </p:txBody>
      </p:sp>
    </p:spTree>
    <p:extLst>
      <p:ext uri="{BB962C8B-B14F-4D97-AF65-F5344CB8AC3E}">
        <p14:creationId xmlns:p14="http://schemas.microsoft.com/office/powerpoint/2010/main" val="56636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8A55F9-6875-6A43-8265-5D930DCC74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550B9D-7089-9A4C-8E02-E76CF953EF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A0DF22-6E0D-A141-9D1F-713704100D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B95C5A-D224-AA43-BB03-DCCC78B25673}" type="datetimeFigureOut">
              <a:rPr lang="en-US" smtClean="0"/>
              <a:t>3/15/23</a:t>
            </a:fld>
            <a:endParaRPr lang="en-US" dirty="0"/>
          </a:p>
        </p:txBody>
      </p:sp>
      <p:sp>
        <p:nvSpPr>
          <p:cNvPr id="5" name="Footer Placeholder 4">
            <a:extLst>
              <a:ext uri="{FF2B5EF4-FFF2-40B4-BE49-F238E27FC236}">
                <a16:creationId xmlns:a16="http://schemas.microsoft.com/office/drawing/2014/main" id="{7F619766-8740-7B40-AD10-1AA4334465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8D72150-09C2-D846-8599-691D3F2192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B0D608-4A3F-D64C-84F4-6E3C8DD2657E}" type="slidenum">
              <a:rPr lang="en-US" smtClean="0"/>
              <a:t>‹#›</a:t>
            </a:fld>
            <a:endParaRPr lang="en-US" dirty="0"/>
          </a:p>
        </p:txBody>
      </p:sp>
    </p:spTree>
    <p:extLst>
      <p:ext uri="{BB962C8B-B14F-4D97-AF65-F5344CB8AC3E}">
        <p14:creationId xmlns:p14="http://schemas.microsoft.com/office/powerpoint/2010/main" val="1964356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file:////Users/brianbolton/Library/Group%20Containers/UBF8T346G9.ms/WebArchiveCopyPasteTempFiles/com.microsoft.Word/5AxArbZYKC1cgKtN5c3EAH%3fw=800&amp;fit=max" TargetMode="External"/><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6.xml"/><Relationship Id="rId5" Type="http://schemas.openxmlformats.org/officeDocument/2006/relationships/image" Target="../media/image15.gif"/><Relationship Id="rId4" Type="http://schemas.openxmlformats.org/officeDocument/2006/relationships/image" Target="../media/image14.jpeg"/></Relationships>
</file>

<file path=ppt/slides/_rels/slide4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16.emf"/></Relationships>
</file>

<file path=ppt/slides/_rels/slide4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5.gif"/><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6.xml"/><Relationship Id="rId5" Type="http://schemas.openxmlformats.org/officeDocument/2006/relationships/image" Target="../media/image15.gif"/><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#1</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C00000"/>
                </a:solidFill>
              </a:rPr>
              <a:t>If you borrow $10,000 for a student loan, at an interest rate of 5%, and you repay the loan with monthly payments over 10 years, how much total interest will you pay over the life of the loan?</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A.	$500</a:t>
            </a:r>
          </a:p>
        </p:txBody>
      </p:sp>
      <p:sp>
        <p:nvSpPr>
          <p:cNvPr id="8" name="Content Placeholder 2">
            <a:extLst>
              <a:ext uri="{FF2B5EF4-FFF2-40B4-BE49-F238E27FC236}">
                <a16:creationId xmlns:a16="http://schemas.microsoft.com/office/drawing/2014/main" id="{C1CA2303-8B54-A45E-47A7-869C23DBFE38}"/>
              </a:ext>
            </a:extLst>
          </p:cNvPr>
          <p:cNvSpPr txBox="1">
            <a:spLocks/>
          </p:cNvSpPr>
          <p:nvPr/>
        </p:nvSpPr>
        <p:spPr>
          <a:xfrm>
            <a:off x="838198" y="4241968"/>
            <a:ext cx="5257801" cy="137462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C.	$2,723</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B.	$1,723</a:t>
            </a:r>
          </a:p>
        </p:txBody>
      </p:sp>
      <p:sp>
        <p:nvSpPr>
          <p:cNvPr id="10" name="Content Placeholder 2">
            <a:extLst>
              <a:ext uri="{FF2B5EF4-FFF2-40B4-BE49-F238E27FC236}">
                <a16:creationId xmlns:a16="http://schemas.microsoft.com/office/drawing/2014/main" id="{75785B4D-F6DD-799C-04A8-F941F10411AE}"/>
              </a:ext>
            </a:extLst>
          </p:cNvPr>
          <p:cNvSpPr txBox="1">
            <a:spLocks/>
          </p:cNvSpPr>
          <p:nvPr/>
        </p:nvSpPr>
        <p:spPr>
          <a:xfrm>
            <a:off x="6170686" y="4241968"/>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D.	$12,393</a:t>
            </a:r>
          </a:p>
        </p:txBody>
      </p:sp>
    </p:spTree>
    <p:extLst>
      <p:ext uri="{BB962C8B-B14F-4D97-AF65-F5344CB8AC3E}">
        <p14:creationId xmlns:p14="http://schemas.microsoft.com/office/powerpoint/2010/main" val="2422892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linds(horizontal)">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#5</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670628"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C00000"/>
                </a:solidFill>
              </a:rPr>
              <a:t>Your credit score is a number between 300-850. It is composed of 5 categories. </a:t>
            </a:r>
          </a:p>
          <a:p>
            <a:pPr marL="0" indent="0">
              <a:buNone/>
            </a:pPr>
            <a:r>
              <a:rPr lang="en-US" dirty="0">
                <a:solidFill>
                  <a:srgbClr val="C00000"/>
                </a:solidFill>
              </a:rPr>
              <a:t>Which of the following is NOT one of these 5 categories?</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Payment History</a:t>
            </a:r>
          </a:p>
        </p:txBody>
      </p:sp>
      <p:sp>
        <p:nvSpPr>
          <p:cNvPr id="8" name="Content Placeholder 2">
            <a:extLst>
              <a:ext uri="{FF2B5EF4-FFF2-40B4-BE49-F238E27FC236}">
                <a16:creationId xmlns:a16="http://schemas.microsoft.com/office/drawing/2014/main" id="{C1CA2303-8B54-A45E-47A7-869C23DBFE38}"/>
              </a:ext>
            </a:extLst>
          </p:cNvPr>
          <p:cNvSpPr txBox="1">
            <a:spLocks/>
          </p:cNvSpPr>
          <p:nvPr/>
        </p:nvSpPr>
        <p:spPr>
          <a:xfrm>
            <a:off x="838198" y="4241968"/>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Credit Mix</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Amounts Owed</a:t>
            </a:r>
          </a:p>
        </p:txBody>
      </p:sp>
      <p:sp>
        <p:nvSpPr>
          <p:cNvPr id="10" name="Content Placeholder 2">
            <a:extLst>
              <a:ext uri="{FF2B5EF4-FFF2-40B4-BE49-F238E27FC236}">
                <a16:creationId xmlns:a16="http://schemas.microsoft.com/office/drawing/2014/main" id="{75785B4D-F6DD-799C-04A8-F941F10411AE}"/>
              </a:ext>
            </a:extLst>
          </p:cNvPr>
          <p:cNvSpPr txBox="1">
            <a:spLocks/>
          </p:cNvSpPr>
          <p:nvPr/>
        </p:nvSpPr>
        <p:spPr>
          <a:xfrm>
            <a:off x="6170686" y="4241968"/>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a:solidFill>
                  <a:schemeClr val="bg1"/>
                </a:solidFill>
              </a:rPr>
              <a:t>Your Age</a:t>
            </a:r>
            <a:endParaRPr lang="en-US" sz="5000" b="1" dirty="0">
              <a:solidFill>
                <a:schemeClr val="bg1"/>
              </a:solidFill>
            </a:endParaRPr>
          </a:p>
        </p:txBody>
      </p:sp>
    </p:spTree>
    <p:extLst>
      <p:ext uri="{BB962C8B-B14F-4D97-AF65-F5344CB8AC3E}">
        <p14:creationId xmlns:p14="http://schemas.microsoft.com/office/powerpoint/2010/main" val="29407651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#6</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670628"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C00000"/>
                </a:solidFill>
              </a:rPr>
              <a:t>Your credit score is a number between 300-850. It is composed of 5 categories. The average score in the USA is around 700.</a:t>
            </a:r>
          </a:p>
          <a:p>
            <a:pPr marL="0" indent="0">
              <a:buNone/>
            </a:pPr>
            <a:r>
              <a:rPr lang="en-US" dirty="0">
                <a:solidFill>
                  <a:srgbClr val="C00000"/>
                </a:solidFill>
              </a:rPr>
              <a:t>Which state has the lowest average credit score?</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Louisiana</a:t>
            </a:r>
          </a:p>
        </p:txBody>
      </p:sp>
      <p:sp>
        <p:nvSpPr>
          <p:cNvPr id="8" name="Content Placeholder 2">
            <a:extLst>
              <a:ext uri="{FF2B5EF4-FFF2-40B4-BE49-F238E27FC236}">
                <a16:creationId xmlns:a16="http://schemas.microsoft.com/office/drawing/2014/main" id="{C1CA2303-8B54-A45E-47A7-869C23DBFE38}"/>
              </a:ext>
            </a:extLst>
          </p:cNvPr>
          <p:cNvSpPr txBox="1">
            <a:spLocks/>
          </p:cNvSpPr>
          <p:nvPr/>
        </p:nvSpPr>
        <p:spPr>
          <a:xfrm>
            <a:off x="838198" y="4241968"/>
            <a:ext cx="5257801" cy="137462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Texas</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Mississippi</a:t>
            </a:r>
          </a:p>
        </p:txBody>
      </p:sp>
      <p:sp>
        <p:nvSpPr>
          <p:cNvPr id="10" name="Content Placeholder 2">
            <a:extLst>
              <a:ext uri="{FF2B5EF4-FFF2-40B4-BE49-F238E27FC236}">
                <a16:creationId xmlns:a16="http://schemas.microsoft.com/office/drawing/2014/main" id="{75785B4D-F6DD-799C-04A8-F941F10411AE}"/>
              </a:ext>
            </a:extLst>
          </p:cNvPr>
          <p:cNvSpPr txBox="1">
            <a:spLocks/>
          </p:cNvSpPr>
          <p:nvPr/>
        </p:nvSpPr>
        <p:spPr>
          <a:xfrm>
            <a:off x="6170686" y="4241968"/>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California</a:t>
            </a:r>
          </a:p>
        </p:txBody>
      </p:sp>
    </p:spTree>
    <p:extLst>
      <p:ext uri="{BB962C8B-B14F-4D97-AF65-F5344CB8AC3E}">
        <p14:creationId xmlns:p14="http://schemas.microsoft.com/office/powerpoint/2010/main" val="10845016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a:t>
            </a:r>
            <a:r>
              <a:rPr lang="en-US" b="1">
                <a:solidFill>
                  <a:schemeClr val="bg1"/>
                </a:solidFill>
                <a:latin typeface="Calibri" panose="020F0502020204030204" pitchFamily="34" charset="0"/>
                <a:cs typeface="Calibri" panose="020F0502020204030204" pitchFamily="34" charset="0"/>
              </a:rPr>
              <a:t>Question #6</a:t>
            </a:r>
            <a:endParaRPr lang="en-US" b="1" dirty="0">
              <a:solidFill>
                <a:schemeClr val="bg1"/>
              </a:solidFill>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670628"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C00000"/>
                </a:solidFill>
              </a:rPr>
              <a:t>Your credit score is a number between 300-850. It is composed of 5 categories. The average score in the USA is around 700.</a:t>
            </a:r>
          </a:p>
          <a:p>
            <a:pPr marL="0" indent="0">
              <a:buNone/>
            </a:pPr>
            <a:r>
              <a:rPr lang="en-US" dirty="0">
                <a:solidFill>
                  <a:srgbClr val="C00000"/>
                </a:solidFill>
              </a:rPr>
              <a:t>Which state has the lowest average credit score?</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Louisiana</a:t>
            </a:r>
          </a:p>
        </p:txBody>
      </p:sp>
      <p:sp>
        <p:nvSpPr>
          <p:cNvPr id="8" name="Content Placeholder 2">
            <a:extLst>
              <a:ext uri="{FF2B5EF4-FFF2-40B4-BE49-F238E27FC236}">
                <a16:creationId xmlns:a16="http://schemas.microsoft.com/office/drawing/2014/main" id="{C1CA2303-8B54-A45E-47A7-869C23DBFE38}"/>
              </a:ext>
            </a:extLst>
          </p:cNvPr>
          <p:cNvSpPr txBox="1">
            <a:spLocks/>
          </p:cNvSpPr>
          <p:nvPr/>
        </p:nvSpPr>
        <p:spPr>
          <a:xfrm>
            <a:off x="838198" y="4241968"/>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Texas</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Mississippi</a:t>
            </a:r>
          </a:p>
        </p:txBody>
      </p:sp>
      <p:sp>
        <p:nvSpPr>
          <p:cNvPr id="10" name="Content Placeholder 2">
            <a:extLst>
              <a:ext uri="{FF2B5EF4-FFF2-40B4-BE49-F238E27FC236}">
                <a16:creationId xmlns:a16="http://schemas.microsoft.com/office/drawing/2014/main" id="{75785B4D-F6DD-799C-04A8-F941F10411AE}"/>
              </a:ext>
            </a:extLst>
          </p:cNvPr>
          <p:cNvSpPr txBox="1">
            <a:spLocks/>
          </p:cNvSpPr>
          <p:nvPr/>
        </p:nvSpPr>
        <p:spPr>
          <a:xfrm>
            <a:off x="6170686" y="4241968"/>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California</a:t>
            </a:r>
          </a:p>
        </p:txBody>
      </p:sp>
    </p:spTree>
    <p:extLst>
      <p:ext uri="{BB962C8B-B14F-4D97-AF65-F5344CB8AC3E}">
        <p14:creationId xmlns:p14="http://schemas.microsoft.com/office/powerpoint/2010/main" val="3077746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a:t>
            </a:r>
            <a:r>
              <a:rPr lang="en-US" b="1">
                <a:solidFill>
                  <a:schemeClr val="bg1"/>
                </a:solidFill>
                <a:latin typeface="Calibri" panose="020F0502020204030204" pitchFamily="34" charset="0"/>
                <a:cs typeface="Calibri" panose="020F0502020204030204" pitchFamily="34" charset="0"/>
              </a:rPr>
              <a:t>Question #6</a:t>
            </a:r>
            <a:endParaRPr lang="en-US" b="1" dirty="0">
              <a:solidFill>
                <a:schemeClr val="bg1"/>
              </a:solidFill>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670628"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C00000"/>
                </a:solidFill>
              </a:rPr>
              <a:t>Your credit score is a number between 300-850. It is composed of 5 categories. The average score in the USA is around 700.</a:t>
            </a:r>
          </a:p>
          <a:p>
            <a:pPr marL="0" indent="0">
              <a:buNone/>
            </a:pPr>
            <a:r>
              <a:rPr lang="en-US" dirty="0">
                <a:solidFill>
                  <a:srgbClr val="C00000"/>
                </a:solidFill>
              </a:rPr>
              <a:t>Which state has the lowest average credit score?</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rgbClr val="C00000"/>
              </a:solidFill>
            </a:endParaRPr>
          </a:p>
          <a:p>
            <a:pPr marL="0" indent="0" algn="ctr">
              <a:buNone/>
            </a:pPr>
            <a:r>
              <a:rPr lang="en-US" sz="3000" b="1" dirty="0">
                <a:solidFill>
                  <a:srgbClr val="C00000"/>
                </a:solidFill>
              </a:rPr>
              <a:t>Louisiana</a:t>
            </a:r>
          </a:p>
          <a:p>
            <a:pPr marL="0" indent="0" algn="ctr">
              <a:buNone/>
            </a:pPr>
            <a:r>
              <a:rPr lang="en-US" sz="3000" b="1" dirty="0">
                <a:solidFill>
                  <a:srgbClr val="C00000"/>
                </a:solidFill>
              </a:rPr>
              <a:t>(We have the 2</a:t>
            </a:r>
            <a:r>
              <a:rPr lang="en-US" sz="3000" b="1" baseline="30000" dirty="0">
                <a:solidFill>
                  <a:srgbClr val="C00000"/>
                </a:solidFill>
              </a:rPr>
              <a:t>nd</a:t>
            </a:r>
            <a:r>
              <a:rPr lang="en-US" sz="3000" b="1" dirty="0">
                <a:solidFill>
                  <a:srgbClr val="C00000"/>
                </a:solidFill>
              </a:rPr>
              <a:t> lowest)</a:t>
            </a:r>
          </a:p>
        </p:txBody>
      </p:sp>
      <p:sp>
        <p:nvSpPr>
          <p:cNvPr id="8" name="Content Placeholder 2">
            <a:extLst>
              <a:ext uri="{FF2B5EF4-FFF2-40B4-BE49-F238E27FC236}">
                <a16:creationId xmlns:a16="http://schemas.microsoft.com/office/drawing/2014/main" id="{C1CA2303-8B54-A45E-47A7-869C23DBFE38}"/>
              </a:ext>
            </a:extLst>
          </p:cNvPr>
          <p:cNvSpPr txBox="1">
            <a:spLocks/>
          </p:cNvSpPr>
          <p:nvPr/>
        </p:nvSpPr>
        <p:spPr>
          <a:xfrm>
            <a:off x="838198" y="4241968"/>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Texas</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Mississippi</a:t>
            </a:r>
          </a:p>
        </p:txBody>
      </p:sp>
      <p:sp>
        <p:nvSpPr>
          <p:cNvPr id="10" name="Content Placeholder 2">
            <a:extLst>
              <a:ext uri="{FF2B5EF4-FFF2-40B4-BE49-F238E27FC236}">
                <a16:creationId xmlns:a16="http://schemas.microsoft.com/office/drawing/2014/main" id="{75785B4D-F6DD-799C-04A8-F941F10411AE}"/>
              </a:ext>
            </a:extLst>
          </p:cNvPr>
          <p:cNvSpPr txBox="1">
            <a:spLocks/>
          </p:cNvSpPr>
          <p:nvPr/>
        </p:nvSpPr>
        <p:spPr>
          <a:xfrm>
            <a:off x="6170686" y="4241968"/>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California</a:t>
            </a:r>
          </a:p>
        </p:txBody>
      </p:sp>
    </p:spTree>
    <p:extLst>
      <p:ext uri="{BB962C8B-B14F-4D97-AF65-F5344CB8AC3E}">
        <p14:creationId xmlns:p14="http://schemas.microsoft.com/office/powerpoint/2010/main" val="6624185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D280C45-1E37-4342-899E-930A139437D2}"/>
              </a:ext>
            </a:extLst>
          </p:cNvPr>
          <p:cNvSpPr/>
          <p:nvPr/>
        </p:nvSpPr>
        <p:spPr>
          <a:xfrm>
            <a:off x="0" y="200275"/>
            <a:ext cx="12192000" cy="5693866"/>
          </a:xfrm>
          <a:prstGeom prst="rect">
            <a:avLst/>
          </a:prstGeom>
        </p:spPr>
        <p:txBody>
          <a:bodyPr wrap="square">
            <a:spAutoFit/>
          </a:bodyPr>
          <a:lstStyle/>
          <a:p>
            <a:pPr algn="ctr"/>
            <a:r>
              <a:rPr lang="en-US" sz="54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STUDENT SUPPORT SERVICES</a:t>
            </a:r>
          </a:p>
          <a:p>
            <a:pPr algn="ctr"/>
            <a:r>
              <a:rPr lang="en-US" sz="54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FINANCIAL WELLNESS SERIES 2023</a:t>
            </a:r>
          </a:p>
          <a:p>
            <a:pPr algn="ctr"/>
            <a:endParaRPr lang="en-US" sz="5400" b="1" dirty="0">
              <a:solidFill>
                <a:srgbClr val="C00000"/>
              </a:solidFill>
              <a:latin typeface="Calibri" panose="020F0502020204030204" pitchFamily="34" charset="0"/>
              <a:ea typeface="Times New Roman" panose="02020603050405020304" pitchFamily="18" charset="0"/>
              <a:cs typeface="Calibri" panose="020F0502020204030204" pitchFamily="34" charset="0"/>
            </a:endParaRPr>
          </a:p>
          <a:p>
            <a:pPr algn="ctr"/>
            <a:r>
              <a:rPr lang="en-US" sz="5400" b="1" dirty="0">
                <a:solidFill>
                  <a:srgbClr val="0000CC"/>
                </a:solidFill>
                <a:latin typeface="Calibri" panose="020F0502020204030204" pitchFamily="34" charset="0"/>
                <a:ea typeface="Times New Roman" panose="02020603050405020304" pitchFamily="18" charset="0"/>
                <a:cs typeface="Calibri" panose="020F0502020204030204" pitchFamily="34" charset="0"/>
              </a:rPr>
              <a:t>Session #2</a:t>
            </a:r>
          </a:p>
          <a:p>
            <a:pPr algn="ctr"/>
            <a:r>
              <a:rPr lang="en-US" sz="5400" b="1" dirty="0">
                <a:solidFill>
                  <a:srgbClr val="0000CC"/>
                </a:solidFill>
                <a:latin typeface="Calibri" panose="020F0502020204030204" pitchFamily="34" charset="0"/>
                <a:ea typeface="Times New Roman" panose="02020603050405020304" pitchFamily="18" charset="0"/>
                <a:cs typeface="Calibri" panose="020F0502020204030204" pitchFamily="34" charset="0"/>
              </a:rPr>
              <a:t>Credit Scores &amp; Debt Management</a:t>
            </a:r>
          </a:p>
          <a:p>
            <a:pPr algn="ctr"/>
            <a:endParaRPr lang="en-US" sz="5400" b="1" dirty="0">
              <a:solidFill>
                <a:srgbClr val="C00000"/>
              </a:solidFill>
              <a:latin typeface="Calibri" panose="020F0502020204030204" pitchFamily="34" charset="0"/>
              <a:ea typeface="Times New Roman" panose="02020603050405020304" pitchFamily="18" charset="0"/>
              <a:cs typeface="Calibri" panose="020F0502020204030204" pitchFamily="34" charset="0"/>
            </a:endParaRPr>
          </a:p>
          <a:p>
            <a:pPr algn="ctr"/>
            <a:r>
              <a:rPr lang="en-US" sz="4000" dirty="0">
                <a:solidFill>
                  <a:srgbClr val="C00000"/>
                </a:solidFill>
                <a:latin typeface="Calibri" panose="020F0502020204030204" pitchFamily="34" charset="0"/>
                <a:ea typeface="Times New Roman" panose="02020603050405020304" pitchFamily="18" charset="0"/>
                <a:cs typeface="Calibri" panose="020F0502020204030204" pitchFamily="34" charset="0"/>
              </a:rPr>
              <a:t>March 8, 2023</a:t>
            </a:r>
            <a:endParaRPr lang="en-US" sz="40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4" name="Picture 3">
            <a:extLst>
              <a:ext uri="{FF2B5EF4-FFF2-40B4-BE49-F238E27FC236}">
                <a16:creationId xmlns:a16="http://schemas.microsoft.com/office/drawing/2014/main" id="{EF541B40-5EFC-0963-FB15-3BF296C2E902}"/>
              </a:ext>
            </a:extLst>
          </p:cNvPr>
          <p:cNvPicPr>
            <a:picLocks noChangeAspect="1"/>
          </p:cNvPicPr>
          <p:nvPr/>
        </p:nvPicPr>
        <p:blipFill>
          <a:blip r:embed="rId2"/>
          <a:stretch>
            <a:fillRect/>
          </a:stretch>
        </p:blipFill>
        <p:spPr>
          <a:xfrm>
            <a:off x="241242" y="5091877"/>
            <a:ext cx="3604713" cy="1565848"/>
          </a:xfrm>
          <a:prstGeom prst="rect">
            <a:avLst/>
          </a:prstGeom>
        </p:spPr>
      </p:pic>
      <p:pic>
        <p:nvPicPr>
          <p:cNvPr id="5" name="Picture 4">
            <a:extLst>
              <a:ext uri="{FF2B5EF4-FFF2-40B4-BE49-F238E27FC236}">
                <a16:creationId xmlns:a16="http://schemas.microsoft.com/office/drawing/2014/main" id="{07D6AF60-5EC2-DFA9-C166-B838353101DE}"/>
              </a:ext>
            </a:extLst>
          </p:cNvPr>
          <p:cNvPicPr>
            <a:picLocks noChangeAspect="1"/>
          </p:cNvPicPr>
          <p:nvPr/>
        </p:nvPicPr>
        <p:blipFill>
          <a:blip r:embed="rId2"/>
          <a:stretch>
            <a:fillRect/>
          </a:stretch>
        </p:blipFill>
        <p:spPr>
          <a:xfrm>
            <a:off x="8346045" y="5091877"/>
            <a:ext cx="3604713" cy="1565848"/>
          </a:xfrm>
          <a:prstGeom prst="rect">
            <a:avLst/>
          </a:prstGeom>
        </p:spPr>
      </p:pic>
    </p:spTree>
    <p:extLst>
      <p:ext uri="{BB962C8B-B14F-4D97-AF65-F5344CB8AC3E}">
        <p14:creationId xmlns:p14="http://schemas.microsoft.com/office/powerpoint/2010/main" val="28173890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44843"/>
            <a:ext cx="10972800" cy="2263432"/>
          </a:xfrm>
        </p:spPr>
        <p:txBody>
          <a:bodyPr>
            <a:normAutofit fontScale="90000"/>
          </a:bodyPr>
          <a:lstStyle/>
          <a:p>
            <a:r>
              <a:rPr lang="en-US" sz="5400" dirty="0">
                <a:latin typeface="Times New Roman" panose="02020603050405020304" pitchFamily="18" charset="0"/>
                <a:cs typeface="Times New Roman" panose="02020603050405020304" pitchFamily="18" charset="0"/>
              </a:rPr>
              <a:t>Brian Bolton</a:t>
            </a:r>
            <a:br>
              <a:rPr lang="en-US" sz="5400" dirty="0">
                <a:latin typeface="Times New Roman" panose="02020603050405020304" pitchFamily="18" charset="0"/>
                <a:cs typeface="Times New Roman" panose="02020603050405020304" pitchFamily="18" charset="0"/>
              </a:rPr>
            </a:br>
            <a:r>
              <a:rPr lang="en-US" sz="5400" dirty="0">
                <a:latin typeface="Times New Roman" panose="02020603050405020304" pitchFamily="18" charset="0"/>
                <a:cs typeface="Times New Roman" panose="02020603050405020304" pitchFamily="18" charset="0"/>
              </a:rPr>
              <a:t>Professor of Finance</a:t>
            </a:r>
            <a:br>
              <a:rPr lang="en-US" sz="5400" dirty="0">
                <a:latin typeface="Times New Roman" panose="02020603050405020304" pitchFamily="18" charset="0"/>
                <a:cs typeface="Times New Roman" panose="02020603050405020304" pitchFamily="18" charset="0"/>
              </a:rPr>
            </a:br>
            <a:r>
              <a:rPr lang="en-US" sz="5400" dirty="0">
                <a:latin typeface="Times New Roman" panose="02020603050405020304" pitchFamily="18" charset="0"/>
                <a:cs typeface="Times New Roman" panose="02020603050405020304" pitchFamily="18" charset="0"/>
              </a:rPr>
              <a:t>brian.bolton@louisiana.edu</a:t>
            </a:r>
            <a:br>
              <a:rPr lang="en-US" sz="5400" dirty="0">
                <a:latin typeface="Times New Roman" panose="02020603050405020304" pitchFamily="18" charset="0"/>
                <a:cs typeface="Times New Roman" panose="02020603050405020304" pitchFamily="18" charset="0"/>
              </a:rPr>
            </a:br>
            <a:br>
              <a:rPr lang="en-US" sz="5400" dirty="0">
                <a:latin typeface="Times New Roman" panose="02020603050405020304" pitchFamily="18" charset="0"/>
                <a:cs typeface="Times New Roman" panose="02020603050405020304" pitchFamily="18" charset="0"/>
              </a:rPr>
            </a:br>
            <a:r>
              <a:rPr lang="en-US" sz="4400" dirty="0">
                <a:latin typeface="Times New Roman" panose="02020603050405020304" pitchFamily="18" charset="0"/>
                <a:cs typeface="Times New Roman" panose="02020603050405020304" pitchFamily="18" charset="0"/>
              </a:rPr>
              <a:t>http://business.louisiana.edu/financeispersonal</a:t>
            </a:r>
          </a:p>
        </p:txBody>
      </p:sp>
    </p:spTree>
    <p:extLst>
      <p:ext uri="{BB962C8B-B14F-4D97-AF65-F5344CB8AC3E}">
        <p14:creationId xmlns:p14="http://schemas.microsoft.com/office/powerpoint/2010/main" val="3124618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1418317" y="1224141"/>
            <a:ext cx="8674716" cy="1263755"/>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INVESTING GOALS, HABITS &amp; STRATEGIES</a:t>
            </a:r>
          </a:p>
          <a:p>
            <a:pPr algn="ctr"/>
            <a:r>
              <a:rPr lang="en-US" sz="3000" b="1" dirty="0"/>
              <a:t>Today, January 23</a:t>
            </a:r>
          </a:p>
        </p:txBody>
      </p:sp>
      <p:sp>
        <p:nvSpPr>
          <p:cNvPr id="13" name="Rounded Rectangle 12">
            <a:extLst>
              <a:ext uri="{FF2B5EF4-FFF2-40B4-BE49-F238E27FC236}">
                <a16:creationId xmlns:a16="http://schemas.microsoft.com/office/drawing/2014/main" id="{E86DA962-8986-B14E-BC7C-8150A6189E68}"/>
              </a:ext>
            </a:extLst>
          </p:cNvPr>
          <p:cNvSpPr/>
          <p:nvPr/>
        </p:nvSpPr>
        <p:spPr>
          <a:xfrm>
            <a:off x="1418315" y="4250448"/>
            <a:ext cx="8674715" cy="1324844"/>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CREATING AN INVESTMENT STRATEGY</a:t>
            </a:r>
          </a:p>
          <a:p>
            <a:pPr algn="ctr"/>
            <a:r>
              <a:rPr lang="en-US" sz="3000" b="1" dirty="0"/>
              <a:t>Wednesday, March 15</a:t>
            </a:r>
          </a:p>
        </p:txBody>
      </p:sp>
      <p:sp>
        <p:nvSpPr>
          <p:cNvPr id="16" name="Rounded Rectangle 15">
            <a:extLst>
              <a:ext uri="{FF2B5EF4-FFF2-40B4-BE49-F238E27FC236}">
                <a16:creationId xmlns:a16="http://schemas.microsoft.com/office/drawing/2014/main" id="{C529DE7D-8B91-524D-8D6B-F973C9013BDB}"/>
              </a:ext>
            </a:extLst>
          </p:cNvPr>
          <p:cNvSpPr/>
          <p:nvPr/>
        </p:nvSpPr>
        <p:spPr>
          <a:xfrm>
            <a:off x="1418315" y="2706750"/>
            <a:ext cx="8674715" cy="1324844"/>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CREDIT SCORES &amp; DEBT MANAGEMENT</a:t>
            </a:r>
          </a:p>
          <a:p>
            <a:pPr algn="ctr"/>
            <a:r>
              <a:rPr lang="en-US" sz="3000" b="1" dirty="0"/>
              <a:t>Wednesday, March 8</a:t>
            </a:r>
          </a:p>
        </p:txBody>
      </p:sp>
    </p:spTree>
    <p:extLst>
      <p:ext uri="{BB962C8B-B14F-4D97-AF65-F5344CB8AC3E}">
        <p14:creationId xmlns:p14="http://schemas.microsoft.com/office/powerpoint/2010/main" val="31500848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1418317" y="1224141"/>
            <a:ext cx="8674716" cy="1263755"/>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OPENING AN INDIVIDUAL RETIREMENT ACCOUNT</a:t>
            </a:r>
          </a:p>
          <a:p>
            <a:pPr algn="ctr"/>
            <a:r>
              <a:rPr lang="en-US" sz="3000" b="1" dirty="0"/>
              <a:t>Wednesday, March 22</a:t>
            </a:r>
          </a:p>
        </p:txBody>
      </p:sp>
      <p:sp>
        <p:nvSpPr>
          <p:cNvPr id="13" name="Rounded Rectangle 12">
            <a:extLst>
              <a:ext uri="{FF2B5EF4-FFF2-40B4-BE49-F238E27FC236}">
                <a16:creationId xmlns:a16="http://schemas.microsoft.com/office/drawing/2014/main" id="{E86DA962-8986-B14E-BC7C-8150A6189E68}"/>
              </a:ext>
            </a:extLst>
          </p:cNvPr>
          <p:cNvSpPr/>
          <p:nvPr/>
        </p:nvSpPr>
        <p:spPr>
          <a:xfrm>
            <a:off x="1418316" y="2691855"/>
            <a:ext cx="8674715" cy="1324844"/>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TAX STRATEGIES</a:t>
            </a:r>
          </a:p>
          <a:p>
            <a:pPr algn="ctr"/>
            <a:r>
              <a:rPr lang="en-US" sz="3000" b="1" dirty="0"/>
              <a:t>Wednesday, April 5</a:t>
            </a:r>
          </a:p>
        </p:txBody>
      </p:sp>
      <p:sp>
        <p:nvSpPr>
          <p:cNvPr id="16" name="Rounded Rectangle 15">
            <a:extLst>
              <a:ext uri="{FF2B5EF4-FFF2-40B4-BE49-F238E27FC236}">
                <a16:creationId xmlns:a16="http://schemas.microsoft.com/office/drawing/2014/main" id="{C529DE7D-8B91-524D-8D6B-F973C9013BDB}"/>
              </a:ext>
            </a:extLst>
          </p:cNvPr>
          <p:cNvSpPr/>
          <p:nvPr/>
        </p:nvSpPr>
        <p:spPr>
          <a:xfrm>
            <a:off x="1418315" y="4250938"/>
            <a:ext cx="8674715" cy="1324844"/>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CAREER PLANNING: YOUR MONEY &amp; YOUR FUTURE</a:t>
            </a:r>
          </a:p>
          <a:p>
            <a:pPr algn="ctr"/>
            <a:r>
              <a:rPr lang="en-US" sz="3000" b="1" dirty="0"/>
              <a:t>Wednesday, April 26</a:t>
            </a:r>
          </a:p>
        </p:txBody>
      </p:sp>
    </p:spTree>
    <p:extLst>
      <p:ext uri="{BB962C8B-B14F-4D97-AF65-F5344CB8AC3E}">
        <p14:creationId xmlns:p14="http://schemas.microsoft.com/office/powerpoint/2010/main" val="42919543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6" name="Content Placeholder 2">
            <a:extLst>
              <a:ext uri="{FF2B5EF4-FFF2-40B4-BE49-F238E27FC236}">
                <a16:creationId xmlns:a16="http://schemas.microsoft.com/office/drawing/2014/main" id="{C9C2BF30-7058-0BA7-2036-31E70483134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b="1" i="1" dirty="0">
                <a:solidFill>
                  <a:srgbClr val="C00000"/>
                </a:solidFill>
              </a:rPr>
              <a:t>Structure of each session:</a:t>
            </a:r>
          </a:p>
          <a:p>
            <a:pPr lvl="1"/>
            <a:r>
              <a:rPr lang="en-US" sz="3600" i="1" dirty="0">
                <a:solidFill>
                  <a:srgbClr val="C00000"/>
                </a:solidFill>
              </a:rPr>
              <a:t>Open question &amp; answer session</a:t>
            </a:r>
          </a:p>
          <a:p>
            <a:pPr lvl="1"/>
            <a:r>
              <a:rPr lang="en-US" sz="3600" i="1" dirty="0">
                <a:solidFill>
                  <a:srgbClr val="C00000"/>
                </a:solidFill>
              </a:rPr>
              <a:t>Brian presents general update on investing and any relevant current events</a:t>
            </a:r>
          </a:p>
          <a:p>
            <a:pPr lvl="1"/>
            <a:r>
              <a:rPr lang="en-US" sz="3600" i="1" dirty="0">
                <a:solidFill>
                  <a:srgbClr val="C00000"/>
                </a:solidFill>
              </a:rPr>
              <a:t>Brian presents specific guidance and ideas for the session’s topic</a:t>
            </a:r>
          </a:p>
          <a:p>
            <a:pPr lvl="1"/>
            <a:r>
              <a:rPr lang="en-US" sz="3600" i="1" dirty="0">
                <a:solidFill>
                  <a:srgbClr val="C00000"/>
                </a:solidFill>
              </a:rPr>
              <a:t>Open question &amp; answer session…about any topics you wish to discuss</a:t>
            </a:r>
            <a:endParaRPr lang="en-US" sz="3600" i="1" dirty="0">
              <a:solidFill>
                <a:srgbClr val="006600"/>
              </a:solidFill>
            </a:endParaRPr>
          </a:p>
        </p:txBody>
      </p:sp>
    </p:spTree>
    <p:extLst>
      <p:ext uri="{BB962C8B-B14F-4D97-AF65-F5344CB8AC3E}">
        <p14:creationId xmlns:p14="http://schemas.microsoft.com/office/powerpoint/2010/main" val="10738941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112C795-2A26-2743-80E5-4D91D41B9415}"/>
              </a:ext>
            </a:extLst>
          </p:cNvPr>
          <p:cNvGraphicFramePr/>
          <p:nvPr/>
        </p:nvGraphicFramePr>
        <p:xfrm>
          <a:off x="375450" y="-1108180"/>
          <a:ext cx="10972800" cy="731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72941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#1</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C00000"/>
                </a:solidFill>
              </a:rPr>
              <a:t>If you borrow $10,000 for a student loan, at an interest rate of 5%, and you repay the loan with monthly payments over 10 years, how much total interest will you pay over the life of the loan?</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chemeClr val="bg1">
              <a:lumMod val="6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A.	$500</a:t>
            </a:r>
          </a:p>
        </p:txBody>
      </p:sp>
      <p:sp>
        <p:nvSpPr>
          <p:cNvPr id="8" name="Content Placeholder 2">
            <a:extLst>
              <a:ext uri="{FF2B5EF4-FFF2-40B4-BE49-F238E27FC236}">
                <a16:creationId xmlns:a16="http://schemas.microsoft.com/office/drawing/2014/main" id="{C1CA2303-8B54-A45E-47A7-869C23DBFE38}"/>
              </a:ext>
            </a:extLst>
          </p:cNvPr>
          <p:cNvSpPr txBox="1">
            <a:spLocks/>
          </p:cNvSpPr>
          <p:nvPr/>
        </p:nvSpPr>
        <p:spPr>
          <a:xfrm>
            <a:off x="838198" y="4241968"/>
            <a:ext cx="5257801" cy="137462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C.	$2,723</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bg1">
              <a:lumMod val="6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B.	$1,723</a:t>
            </a:r>
          </a:p>
        </p:txBody>
      </p:sp>
      <p:sp>
        <p:nvSpPr>
          <p:cNvPr id="10" name="Content Placeholder 2">
            <a:extLst>
              <a:ext uri="{FF2B5EF4-FFF2-40B4-BE49-F238E27FC236}">
                <a16:creationId xmlns:a16="http://schemas.microsoft.com/office/drawing/2014/main" id="{75785B4D-F6DD-799C-04A8-F941F10411AE}"/>
              </a:ext>
            </a:extLst>
          </p:cNvPr>
          <p:cNvSpPr txBox="1">
            <a:spLocks/>
          </p:cNvSpPr>
          <p:nvPr/>
        </p:nvSpPr>
        <p:spPr>
          <a:xfrm>
            <a:off x="6170686" y="4241968"/>
            <a:ext cx="5257801" cy="1374628"/>
          </a:xfrm>
          <a:prstGeom prst="rect">
            <a:avLst/>
          </a:prstGeom>
          <a:solidFill>
            <a:schemeClr val="bg1">
              <a:lumMod val="6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D.	$12,393</a:t>
            </a:r>
          </a:p>
        </p:txBody>
      </p:sp>
    </p:spTree>
    <p:extLst>
      <p:ext uri="{BB962C8B-B14F-4D97-AF65-F5344CB8AC3E}">
        <p14:creationId xmlns:p14="http://schemas.microsoft.com/office/powerpoint/2010/main" val="36015174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2" descr="Diagram&#10;&#10;Description automatically generated">
            <a:extLst>
              <a:ext uri="{FF2B5EF4-FFF2-40B4-BE49-F238E27FC236}">
                <a16:creationId xmlns:a16="http://schemas.microsoft.com/office/drawing/2014/main" id="{0F788762-79F2-3DEF-4FD4-DEE67F203552}"/>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704790" y="460226"/>
            <a:ext cx="6782419" cy="5098840"/>
          </a:xfrm>
          <a:prstGeom prst="rect">
            <a:avLst/>
          </a:prstGeom>
          <a:noFill/>
          <a:ln w="76200">
            <a:solidFill>
              <a:srgbClr val="C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72822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a:extLst>
              <a:ext uri="{FF2B5EF4-FFF2-40B4-BE49-F238E27FC236}">
                <a16:creationId xmlns:a16="http://schemas.microsoft.com/office/drawing/2014/main" id="{42A4D48F-CD13-4746-A3DA-7888E8C07C76}"/>
              </a:ext>
            </a:extLst>
          </p:cNvPr>
          <p:cNvSpPr/>
          <p:nvPr/>
        </p:nvSpPr>
        <p:spPr>
          <a:xfrm>
            <a:off x="4524694" y="561523"/>
            <a:ext cx="3142610" cy="1930063"/>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Financial Wellness</a:t>
            </a:r>
          </a:p>
        </p:txBody>
      </p:sp>
      <p:sp>
        <p:nvSpPr>
          <p:cNvPr id="2" name="Cloud Callout 1">
            <a:extLst>
              <a:ext uri="{FF2B5EF4-FFF2-40B4-BE49-F238E27FC236}">
                <a16:creationId xmlns:a16="http://schemas.microsoft.com/office/drawing/2014/main" id="{829A5E17-0E05-FD40-926F-9741273A5509}"/>
              </a:ext>
            </a:extLst>
          </p:cNvPr>
          <p:cNvSpPr/>
          <p:nvPr/>
        </p:nvSpPr>
        <p:spPr>
          <a:xfrm>
            <a:off x="466404"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A goal without a plan is just a dream.</a:t>
            </a:r>
          </a:p>
        </p:txBody>
      </p:sp>
      <p:sp>
        <p:nvSpPr>
          <p:cNvPr id="13" name="Cloud Callout 12">
            <a:extLst>
              <a:ext uri="{FF2B5EF4-FFF2-40B4-BE49-F238E27FC236}">
                <a16:creationId xmlns:a16="http://schemas.microsoft.com/office/drawing/2014/main" id="{4E36713B-5C69-5844-A69B-E94BE57D8341}"/>
              </a:ext>
            </a:extLst>
          </p:cNvPr>
          <p:cNvSpPr/>
          <p:nvPr/>
        </p:nvSpPr>
        <p:spPr>
          <a:xfrm>
            <a:off x="1301214"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The most difficult thing is the decision to act; the rest is mere tenacity.</a:t>
            </a:r>
          </a:p>
        </p:txBody>
      </p:sp>
      <p:sp>
        <p:nvSpPr>
          <p:cNvPr id="14" name="Cloud Callout 13">
            <a:extLst>
              <a:ext uri="{FF2B5EF4-FFF2-40B4-BE49-F238E27FC236}">
                <a16:creationId xmlns:a16="http://schemas.microsoft.com/office/drawing/2014/main" id="{46D0180F-BAB7-E047-80BF-ACF6C0F0E824}"/>
              </a:ext>
            </a:extLst>
          </p:cNvPr>
          <p:cNvSpPr/>
          <p:nvPr/>
        </p:nvSpPr>
        <p:spPr>
          <a:xfrm>
            <a:off x="8525195"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Wealth is largely the result of habit.</a:t>
            </a:r>
          </a:p>
        </p:txBody>
      </p:sp>
      <p:sp>
        <p:nvSpPr>
          <p:cNvPr id="15" name="Cloud Callout 14">
            <a:extLst>
              <a:ext uri="{FF2B5EF4-FFF2-40B4-BE49-F238E27FC236}">
                <a16:creationId xmlns:a16="http://schemas.microsoft.com/office/drawing/2014/main" id="{0AC174B7-77D5-AB45-88B5-6B07EAAF9878}"/>
              </a:ext>
            </a:extLst>
          </p:cNvPr>
          <p:cNvSpPr/>
          <p:nvPr/>
        </p:nvSpPr>
        <p:spPr>
          <a:xfrm>
            <a:off x="7690381"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It takes as much energy to plan as it does to wish.</a:t>
            </a:r>
          </a:p>
        </p:txBody>
      </p:sp>
      <p:sp>
        <p:nvSpPr>
          <p:cNvPr id="16" name="Cloud Callout 15">
            <a:extLst>
              <a:ext uri="{FF2B5EF4-FFF2-40B4-BE49-F238E27FC236}">
                <a16:creationId xmlns:a16="http://schemas.microsoft.com/office/drawing/2014/main" id="{3298933F-34FD-7441-A29B-6B3518E5D6D0}"/>
              </a:ext>
            </a:extLst>
          </p:cNvPr>
          <p:cNvSpPr/>
          <p:nvPr/>
        </p:nvSpPr>
        <p:spPr>
          <a:xfrm>
            <a:off x="4592454" y="4715195"/>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You cannot escape the responsibility of tomorrow by avoiding it today.</a:t>
            </a:r>
          </a:p>
        </p:txBody>
      </p:sp>
    </p:spTree>
    <p:extLst>
      <p:ext uri="{BB962C8B-B14F-4D97-AF65-F5344CB8AC3E}">
        <p14:creationId xmlns:p14="http://schemas.microsoft.com/office/powerpoint/2010/main" val="36156125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a:extLst>
              <a:ext uri="{FF2B5EF4-FFF2-40B4-BE49-F238E27FC236}">
                <a16:creationId xmlns:a16="http://schemas.microsoft.com/office/drawing/2014/main" id="{42A4D48F-CD13-4746-A3DA-7888E8C07C76}"/>
              </a:ext>
            </a:extLst>
          </p:cNvPr>
          <p:cNvSpPr/>
          <p:nvPr/>
        </p:nvSpPr>
        <p:spPr>
          <a:xfrm>
            <a:off x="4524694" y="72668"/>
            <a:ext cx="3142610" cy="4160217"/>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This is exactly how most of us think about other priorities in our lives: family, career, education.</a:t>
            </a:r>
          </a:p>
          <a:p>
            <a:pPr algn="ctr"/>
            <a:endParaRPr lang="en-US" sz="2400" b="1" dirty="0"/>
          </a:p>
          <a:p>
            <a:pPr algn="ctr"/>
            <a:r>
              <a:rPr lang="en-US" sz="2400" b="1" dirty="0"/>
              <a:t>Let’s try to have the same thinking for our financial lives.</a:t>
            </a:r>
          </a:p>
        </p:txBody>
      </p:sp>
      <p:sp>
        <p:nvSpPr>
          <p:cNvPr id="2" name="Cloud Callout 1">
            <a:extLst>
              <a:ext uri="{FF2B5EF4-FFF2-40B4-BE49-F238E27FC236}">
                <a16:creationId xmlns:a16="http://schemas.microsoft.com/office/drawing/2014/main" id="{829A5E17-0E05-FD40-926F-9741273A5509}"/>
              </a:ext>
            </a:extLst>
          </p:cNvPr>
          <p:cNvSpPr/>
          <p:nvPr/>
        </p:nvSpPr>
        <p:spPr>
          <a:xfrm>
            <a:off x="466404"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A goal without a plan is just a dream.</a:t>
            </a:r>
          </a:p>
        </p:txBody>
      </p:sp>
      <p:sp>
        <p:nvSpPr>
          <p:cNvPr id="13" name="Cloud Callout 12">
            <a:extLst>
              <a:ext uri="{FF2B5EF4-FFF2-40B4-BE49-F238E27FC236}">
                <a16:creationId xmlns:a16="http://schemas.microsoft.com/office/drawing/2014/main" id="{4E36713B-5C69-5844-A69B-E94BE57D8341}"/>
              </a:ext>
            </a:extLst>
          </p:cNvPr>
          <p:cNvSpPr/>
          <p:nvPr/>
        </p:nvSpPr>
        <p:spPr>
          <a:xfrm>
            <a:off x="1301214"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The most difficult thing is the decision to act; the rest is mere tenacity.</a:t>
            </a:r>
          </a:p>
        </p:txBody>
      </p:sp>
      <p:sp>
        <p:nvSpPr>
          <p:cNvPr id="14" name="Cloud Callout 13">
            <a:extLst>
              <a:ext uri="{FF2B5EF4-FFF2-40B4-BE49-F238E27FC236}">
                <a16:creationId xmlns:a16="http://schemas.microsoft.com/office/drawing/2014/main" id="{46D0180F-BAB7-E047-80BF-ACF6C0F0E824}"/>
              </a:ext>
            </a:extLst>
          </p:cNvPr>
          <p:cNvSpPr/>
          <p:nvPr/>
        </p:nvSpPr>
        <p:spPr>
          <a:xfrm>
            <a:off x="8525195"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Wealth is largely the result of habit.</a:t>
            </a:r>
          </a:p>
        </p:txBody>
      </p:sp>
      <p:sp>
        <p:nvSpPr>
          <p:cNvPr id="15" name="Cloud Callout 14">
            <a:extLst>
              <a:ext uri="{FF2B5EF4-FFF2-40B4-BE49-F238E27FC236}">
                <a16:creationId xmlns:a16="http://schemas.microsoft.com/office/drawing/2014/main" id="{0AC174B7-77D5-AB45-88B5-6B07EAAF9878}"/>
              </a:ext>
            </a:extLst>
          </p:cNvPr>
          <p:cNvSpPr/>
          <p:nvPr/>
        </p:nvSpPr>
        <p:spPr>
          <a:xfrm>
            <a:off x="7690381"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It takes as much energy to plan as it does to wish.</a:t>
            </a:r>
          </a:p>
        </p:txBody>
      </p:sp>
      <p:sp>
        <p:nvSpPr>
          <p:cNvPr id="16" name="Cloud Callout 15">
            <a:extLst>
              <a:ext uri="{FF2B5EF4-FFF2-40B4-BE49-F238E27FC236}">
                <a16:creationId xmlns:a16="http://schemas.microsoft.com/office/drawing/2014/main" id="{3298933F-34FD-7441-A29B-6B3518E5D6D0}"/>
              </a:ext>
            </a:extLst>
          </p:cNvPr>
          <p:cNvSpPr/>
          <p:nvPr/>
        </p:nvSpPr>
        <p:spPr>
          <a:xfrm>
            <a:off x="4592454" y="4715195"/>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You cannot escape the responsibility of tomorrow by avoiding it today.</a:t>
            </a:r>
          </a:p>
        </p:txBody>
      </p:sp>
    </p:spTree>
    <p:extLst>
      <p:ext uri="{BB962C8B-B14F-4D97-AF65-F5344CB8AC3E}">
        <p14:creationId xmlns:p14="http://schemas.microsoft.com/office/powerpoint/2010/main" val="39862680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13" name="Rounded Rectangle 12">
            <a:extLst>
              <a:ext uri="{FF2B5EF4-FFF2-40B4-BE49-F238E27FC236}">
                <a16:creationId xmlns:a16="http://schemas.microsoft.com/office/drawing/2014/main" id="{405C2C7A-CF41-8F43-84DF-367AA2E3D73C}"/>
              </a:ext>
            </a:extLst>
          </p:cNvPr>
          <p:cNvSpPr/>
          <p:nvPr/>
        </p:nvSpPr>
        <p:spPr>
          <a:xfrm>
            <a:off x="3810000" y="1169268"/>
            <a:ext cx="4572000" cy="36576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What Are Your Values, Dreams &amp; Goals?</a:t>
            </a:r>
          </a:p>
        </p:txBody>
      </p:sp>
      <p:sp>
        <p:nvSpPr>
          <p:cNvPr id="14" name="Rounded Rectangle 13">
            <a:extLst>
              <a:ext uri="{FF2B5EF4-FFF2-40B4-BE49-F238E27FC236}">
                <a16:creationId xmlns:a16="http://schemas.microsoft.com/office/drawing/2014/main" id="{3FCE6B7F-7A4C-6545-8B0D-CF3155372FAA}"/>
              </a:ext>
            </a:extLst>
          </p:cNvPr>
          <p:cNvSpPr/>
          <p:nvPr/>
        </p:nvSpPr>
        <p:spPr>
          <a:xfrm>
            <a:off x="3810000" y="2336863"/>
            <a:ext cx="4572000" cy="365760"/>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What Is Your Current Situation?</a:t>
            </a:r>
          </a:p>
        </p:txBody>
      </p:sp>
      <p:sp>
        <p:nvSpPr>
          <p:cNvPr id="15" name="Rounded Rectangle 14">
            <a:extLst>
              <a:ext uri="{FF2B5EF4-FFF2-40B4-BE49-F238E27FC236}">
                <a16:creationId xmlns:a16="http://schemas.microsoft.com/office/drawing/2014/main" id="{42CF3CD4-92BA-A64D-B0A1-F5ED4DC81881}"/>
              </a:ext>
            </a:extLst>
          </p:cNvPr>
          <p:cNvSpPr/>
          <p:nvPr/>
        </p:nvSpPr>
        <p:spPr>
          <a:xfrm>
            <a:off x="5318760" y="1600811"/>
            <a:ext cx="1554480" cy="365760"/>
          </a:xfrm>
          <a:prstGeom prst="roundRect">
            <a:avLst/>
          </a:prstGeom>
          <a:solidFill>
            <a:schemeClr val="accent1">
              <a:lumMod val="20000"/>
              <a:lumOff val="80000"/>
            </a:scheme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Career</a:t>
            </a:r>
          </a:p>
        </p:txBody>
      </p:sp>
      <p:sp>
        <p:nvSpPr>
          <p:cNvPr id="16" name="Rounded Rectangle 15">
            <a:extLst>
              <a:ext uri="{FF2B5EF4-FFF2-40B4-BE49-F238E27FC236}">
                <a16:creationId xmlns:a16="http://schemas.microsoft.com/office/drawing/2014/main" id="{80F9B40B-019E-094B-A147-2CC0E1869E5F}"/>
              </a:ext>
            </a:extLst>
          </p:cNvPr>
          <p:cNvSpPr/>
          <p:nvPr/>
        </p:nvSpPr>
        <p:spPr>
          <a:xfrm>
            <a:off x="7018495" y="1600811"/>
            <a:ext cx="1554480" cy="365760"/>
          </a:xfrm>
          <a:prstGeom prst="roundRect">
            <a:avLst/>
          </a:prstGeom>
          <a:solidFill>
            <a:schemeClr val="accent1">
              <a:lumMod val="20000"/>
              <a:lumOff val="80000"/>
            </a:scheme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Family</a:t>
            </a:r>
          </a:p>
        </p:txBody>
      </p:sp>
      <p:sp>
        <p:nvSpPr>
          <p:cNvPr id="17" name="Rounded Rectangle 16">
            <a:extLst>
              <a:ext uri="{FF2B5EF4-FFF2-40B4-BE49-F238E27FC236}">
                <a16:creationId xmlns:a16="http://schemas.microsoft.com/office/drawing/2014/main" id="{A795378B-3983-154F-9EB1-9378CD3EF1D8}"/>
              </a:ext>
            </a:extLst>
          </p:cNvPr>
          <p:cNvSpPr/>
          <p:nvPr/>
        </p:nvSpPr>
        <p:spPr>
          <a:xfrm>
            <a:off x="3619025" y="1600811"/>
            <a:ext cx="1554480" cy="365760"/>
          </a:xfrm>
          <a:prstGeom prst="roundRect">
            <a:avLst/>
          </a:prstGeom>
          <a:solidFill>
            <a:schemeClr val="accent1">
              <a:lumMod val="20000"/>
              <a:lumOff val="80000"/>
            </a:scheme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Education</a:t>
            </a:r>
          </a:p>
        </p:txBody>
      </p:sp>
      <p:sp>
        <p:nvSpPr>
          <p:cNvPr id="18" name="Rounded Rectangle 17">
            <a:extLst>
              <a:ext uri="{FF2B5EF4-FFF2-40B4-BE49-F238E27FC236}">
                <a16:creationId xmlns:a16="http://schemas.microsoft.com/office/drawing/2014/main" id="{81D55C15-DE88-EA4F-BCEB-8447CB516A46}"/>
              </a:ext>
            </a:extLst>
          </p:cNvPr>
          <p:cNvSpPr/>
          <p:nvPr/>
        </p:nvSpPr>
        <p:spPr>
          <a:xfrm>
            <a:off x="4390805" y="2784310"/>
            <a:ext cx="1554480" cy="365760"/>
          </a:xfrm>
          <a:prstGeom prst="roundRect">
            <a:avLst/>
          </a:prstGeom>
          <a:solidFill>
            <a:schemeClr val="accent6">
              <a:lumMod val="20000"/>
              <a:lumOff val="80000"/>
            </a:schemeClr>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Career</a:t>
            </a:r>
          </a:p>
        </p:txBody>
      </p:sp>
      <p:sp>
        <p:nvSpPr>
          <p:cNvPr id="19" name="Rounded Rectangle 18">
            <a:extLst>
              <a:ext uri="{FF2B5EF4-FFF2-40B4-BE49-F238E27FC236}">
                <a16:creationId xmlns:a16="http://schemas.microsoft.com/office/drawing/2014/main" id="{F8597FBE-8127-6E47-A9F4-B73341B516D5}"/>
              </a:ext>
            </a:extLst>
          </p:cNvPr>
          <p:cNvSpPr/>
          <p:nvPr/>
        </p:nvSpPr>
        <p:spPr>
          <a:xfrm>
            <a:off x="6096000" y="2796493"/>
            <a:ext cx="1554480" cy="365760"/>
          </a:xfrm>
          <a:prstGeom prst="roundRect">
            <a:avLst/>
          </a:prstGeom>
          <a:solidFill>
            <a:schemeClr val="accent6">
              <a:lumMod val="20000"/>
              <a:lumOff val="80000"/>
            </a:schemeClr>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Family</a:t>
            </a:r>
          </a:p>
        </p:txBody>
      </p:sp>
      <p:sp>
        <p:nvSpPr>
          <p:cNvPr id="20" name="Rounded Rectangle 19">
            <a:extLst>
              <a:ext uri="{FF2B5EF4-FFF2-40B4-BE49-F238E27FC236}">
                <a16:creationId xmlns:a16="http://schemas.microsoft.com/office/drawing/2014/main" id="{52AE6871-D1B8-3D41-AE3F-B5C2C9C40342}"/>
              </a:ext>
            </a:extLst>
          </p:cNvPr>
          <p:cNvSpPr/>
          <p:nvPr/>
        </p:nvSpPr>
        <p:spPr>
          <a:xfrm>
            <a:off x="2685610" y="2784310"/>
            <a:ext cx="1554480" cy="365760"/>
          </a:xfrm>
          <a:prstGeom prst="roundRect">
            <a:avLst/>
          </a:prstGeom>
          <a:solidFill>
            <a:schemeClr val="accent6">
              <a:lumMod val="20000"/>
              <a:lumOff val="80000"/>
            </a:schemeClr>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Education</a:t>
            </a:r>
          </a:p>
        </p:txBody>
      </p:sp>
      <p:sp>
        <p:nvSpPr>
          <p:cNvPr id="21" name="Rounded Rectangle 20">
            <a:extLst>
              <a:ext uri="{FF2B5EF4-FFF2-40B4-BE49-F238E27FC236}">
                <a16:creationId xmlns:a16="http://schemas.microsoft.com/office/drawing/2014/main" id="{7A19E78C-DB76-2E49-AF0D-95AF3B0760DA}"/>
              </a:ext>
            </a:extLst>
          </p:cNvPr>
          <p:cNvSpPr/>
          <p:nvPr/>
        </p:nvSpPr>
        <p:spPr>
          <a:xfrm>
            <a:off x="7795735" y="2793260"/>
            <a:ext cx="1554480" cy="365760"/>
          </a:xfrm>
          <a:prstGeom prst="roundRect">
            <a:avLst/>
          </a:prstGeom>
          <a:solidFill>
            <a:schemeClr val="accent6">
              <a:lumMod val="20000"/>
              <a:lumOff val="80000"/>
            </a:schemeClr>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Financial</a:t>
            </a:r>
          </a:p>
        </p:txBody>
      </p:sp>
      <p:sp>
        <p:nvSpPr>
          <p:cNvPr id="22" name="Rounded Rectangle 21">
            <a:extLst>
              <a:ext uri="{FF2B5EF4-FFF2-40B4-BE49-F238E27FC236}">
                <a16:creationId xmlns:a16="http://schemas.microsoft.com/office/drawing/2014/main" id="{C5C768DD-DD69-7649-BE65-FD0C2075BEF1}"/>
              </a:ext>
            </a:extLst>
          </p:cNvPr>
          <p:cNvSpPr/>
          <p:nvPr/>
        </p:nvSpPr>
        <p:spPr>
          <a:xfrm>
            <a:off x="3810000" y="3652509"/>
            <a:ext cx="4572000" cy="36576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Create a Personal Financial Plan for You:</a:t>
            </a:r>
          </a:p>
        </p:txBody>
      </p:sp>
      <p:sp>
        <p:nvSpPr>
          <p:cNvPr id="23" name="Rounded Rectangle 22">
            <a:extLst>
              <a:ext uri="{FF2B5EF4-FFF2-40B4-BE49-F238E27FC236}">
                <a16:creationId xmlns:a16="http://schemas.microsoft.com/office/drawing/2014/main" id="{5BE3728B-511F-4648-A9A8-08BD6C01A1F7}"/>
              </a:ext>
            </a:extLst>
          </p:cNvPr>
          <p:cNvSpPr/>
          <p:nvPr/>
        </p:nvSpPr>
        <p:spPr>
          <a:xfrm>
            <a:off x="2685610" y="4106510"/>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Investing</a:t>
            </a:r>
          </a:p>
        </p:txBody>
      </p:sp>
      <p:sp>
        <p:nvSpPr>
          <p:cNvPr id="27" name="Rounded Rectangle 26">
            <a:extLst>
              <a:ext uri="{FF2B5EF4-FFF2-40B4-BE49-F238E27FC236}">
                <a16:creationId xmlns:a16="http://schemas.microsoft.com/office/drawing/2014/main" id="{105C5C01-4177-604E-8384-48A9D994AA58}"/>
              </a:ext>
            </a:extLst>
          </p:cNvPr>
          <p:cNvSpPr/>
          <p:nvPr/>
        </p:nvSpPr>
        <p:spPr>
          <a:xfrm>
            <a:off x="4390805" y="4086186"/>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Budgeting</a:t>
            </a:r>
          </a:p>
        </p:txBody>
      </p:sp>
      <p:sp>
        <p:nvSpPr>
          <p:cNvPr id="35" name="Rounded Rectangle 34">
            <a:extLst>
              <a:ext uri="{FF2B5EF4-FFF2-40B4-BE49-F238E27FC236}">
                <a16:creationId xmlns:a16="http://schemas.microsoft.com/office/drawing/2014/main" id="{39013835-7FF3-3141-A601-B3C9C4960593}"/>
              </a:ext>
            </a:extLst>
          </p:cNvPr>
          <p:cNvSpPr/>
          <p:nvPr/>
        </p:nvSpPr>
        <p:spPr>
          <a:xfrm>
            <a:off x="6096000" y="4106510"/>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Debt Management</a:t>
            </a:r>
          </a:p>
        </p:txBody>
      </p:sp>
      <p:sp>
        <p:nvSpPr>
          <p:cNvPr id="36" name="Rounded Rectangle 35">
            <a:extLst>
              <a:ext uri="{FF2B5EF4-FFF2-40B4-BE49-F238E27FC236}">
                <a16:creationId xmlns:a16="http://schemas.microsoft.com/office/drawing/2014/main" id="{2CEBB18D-906E-0544-9991-C583C96D280F}"/>
              </a:ext>
            </a:extLst>
          </p:cNvPr>
          <p:cNvSpPr/>
          <p:nvPr/>
        </p:nvSpPr>
        <p:spPr>
          <a:xfrm>
            <a:off x="7795735" y="4106510"/>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Taxes</a:t>
            </a:r>
          </a:p>
        </p:txBody>
      </p:sp>
      <p:sp>
        <p:nvSpPr>
          <p:cNvPr id="37" name="Rounded Rectangle 36">
            <a:extLst>
              <a:ext uri="{FF2B5EF4-FFF2-40B4-BE49-F238E27FC236}">
                <a16:creationId xmlns:a16="http://schemas.microsoft.com/office/drawing/2014/main" id="{ECE4CC53-AD33-E847-AD4E-A3FAC949CE44}"/>
              </a:ext>
            </a:extLst>
          </p:cNvPr>
          <p:cNvSpPr/>
          <p:nvPr/>
        </p:nvSpPr>
        <p:spPr>
          <a:xfrm>
            <a:off x="3613565" y="5012625"/>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Insurance</a:t>
            </a:r>
          </a:p>
        </p:txBody>
      </p:sp>
      <p:sp>
        <p:nvSpPr>
          <p:cNvPr id="38" name="Rounded Rectangle 37">
            <a:extLst>
              <a:ext uri="{FF2B5EF4-FFF2-40B4-BE49-F238E27FC236}">
                <a16:creationId xmlns:a16="http://schemas.microsoft.com/office/drawing/2014/main" id="{F6E2E203-BB02-654E-986C-094ED8978C3B}"/>
              </a:ext>
            </a:extLst>
          </p:cNvPr>
          <p:cNvSpPr/>
          <p:nvPr/>
        </p:nvSpPr>
        <p:spPr>
          <a:xfrm>
            <a:off x="5318760" y="5023903"/>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Retirement</a:t>
            </a:r>
          </a:p>
        </p:txBody>
      </p:sp>
      <p:sp>
        <p:nvSpPr>
          <p:cNvPr id="39" name="Rounded Rectangle 38">
            <a:extLst>
              <a:ext uri="{FF2B5EF4-FFF2-40B4-BE49-F238E27FC236}">
                <a16:creationId xmlns:a16="http://schemas.microsoft.com/office/drawing/2014/main" id="{6FAFA176-220B-604C-8140-0809A5EDE4E4}"/>
              </a:ext>
            </a:extLst>
          </p:cNvPr>
          <p:cNvSpPr/>
          <p:nvPr/>
        </p:nvSpPr>
        <p:spPr>
          <a:xfrm>
            <a:off x="7018495" y="5025438"/>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Education</a:t>
            </a:r>
          </a:p>
        </p:txBody>
      </p:sp>
      <p:sp>
        <p:nvSpPr>
          <p:cNvPr id="40" name="Rounded Rectangle 39">
            <a:extLst>
              <a:ext uri="{FF2B5EF4-FFF2-40B4-BE49-F238E27FC236}">
                <a16:creationId xmlns:a16="http://schemas.microsoft.com/office/drawing/2014/main" id="{963FC612-E1C5-434E-99BA-48181FAF51B1}"/>
              </a:ext>
            </a:extLst>
          </p:cNvPr>
          <p:cNvSpPr/>
          <p:nvPr/>
        </p:nvSpPr>
        <p:spPr>
          <a:xfrm>
            <a:off x="2685610" y="5918740"/>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Family</a:t>
            </a:r>
          </a:p>
        </p:txBody>
      </p:sp>
      <p:sp>
        <p:nvSpPr>
          <p:cNvPr id="41" name="Rounded Rectangle 40">
            <a:extLst>
              <a:ext uri="{FF2B5EF4-FFF2-40B4-BE49-F238E27FC236}">
                <a16:creationId xmlns:a16="http://schemas.microsoft.com/office/drawing/2014/main" id="{E06D5FB7-E6E3-B245-8D0C-4349CFF765A5}"/>
              </a:ext>
            </a:extLst>
          </p:cNvPr>
          <p:cNvSpPr/>
          <p:nvPr/>
        </p:nvSpPr>
        <p:spPr>
          <a:xfrm>
            <a:off x="4396265" y="5936639"/>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Business Planning</a:t>
            </a:r>
          </a:p>
        </p:txBody>
      </p:sp>
      <p:sp>
        <p:nvSpPr>
          <p:cNvPr id="42" name="Rounded Rectangle 41">
            <a:extLst>
              <a:ext uri="{FF2B5EF4-FFF2-40B4-BE49-F238E27FC236}">
                <a16:creationId xmlns:a16="http://schemas.microsoft.com/office/drawing/2014/main" id="{A0834413-B493-F842-891F-1B153D2F5DE2}"/>
              </a:ext>
            </a:extLst>
          </p:cNvPr>
          <p:cNvSpPr/>
          <p:nvPr/>
        </p:nvSpPr>
        <p:spPr>
          <a:xfrm>
            <a:off x="6090540" y="5944249"/>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Estate Planning</a:t>
            </a:r>
          </a:p>
        </p:txBody>
      </p:sp>
      <p:sp>
        <p:nvSpPr>
          <p:cNvPr id="43" name="Rounded Rectangle 42">
            <a:extLst>
              <a:ext uri="{FF2B5EF4-FFF2-40B4-BE49-F238E27FC236}">
                <a16:creationId xmlns:a16="http://schemas.microsoft.com/office/drawing/2014/main" id="{D99FD907-D784-E740-8D4E-A982FA28AA38}"/>
              </a:ext>
            </a:extLst>
          </p:cNvPr>
          <p:cNvSpPr/>
          <p:nvPr/>
        </p:nvSpPr>
        <p:spPr>
          <a:xfrm>
            <a:off x="7795735" y="5936639"/>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Philanthropy</a:t>
            </a:r>
          </a:p>
        </p:txBody>
      </p:sp>
    </p:spTree>
    <p:extLst>
      <p:ext uri="{BB962C8B-B14F-4D97-AF65-F5344CB8AC3E}">
        <p14:creationId xmlns:p14="http://schemas.microsoft.com/office/powerpoint/2010/main" val="42497702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3A993A-392E-7546-9DFE-C46846226AAE}"/>
              </a:ext>
            </a:extLst>
          </p:cNvPr>
          <p:cNvPicPr>
            <a:picLocks noChangeAspect="1"/>
          </p:cNvPicPr>
          <p:nvPr/>
        </p:nvPicPr>
        <p:blipFill>
          <a:blip r:embed="rId2"/>
          <a:stretch>
            <a:fillRect/>
          </a:stretch>
        </p:blipFill>
        <p:spPr>
          <a:xfrm>
            <a:off x="0" y="208431"/>
            <a:ext cx="12192000" cy="5242128"/>
          </a:xfrm>
          <a:prstGeom prst="rect">
            <a:avLst/>
          </a:prstGeom>
        </p:spPr>
      </p:pic>
      <p:sp>
        <p:nvSpPr>
          <p:cNvPr id="5" name="Rounded Rectangle 4">
            <a:extLst>
              <a:ext uri="{FF2B5EF4-FFF2-40B4-BE49-F238E27FC236}">
                <a16:creationId xmlns:a16="http://schemas.microsoft.com/office/drawing/2014/main" id="{DD4CF24A-0B1A-7F4A-A1ED-99D89060D5EE}"/>
              </a:ext>
            </a:extLst>
          </p:cNvPr>
          <p:cNvSpPr/>
          <p:nvPr/>
        </p:nvSpPr>
        <p:spPr>
          <a:xfrm>
            <a:off x="2488864" y="5431894"/>
            <a:ext cx="7042697" cy="62978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Isn’t this a lot like what you do with your education planning?</a:t>
            </a:r>
          </a:p>
        </p:txBody>
      </p:sp>
    </p:spTree>
    <p:extLst>
      <p:ext uri="{BB962C8B-B14F-4D97-AF65-F5344CB8AC3E}">
        <p14:creationId xmlns:p14="http://schemas.microsoft.com/office/powerpoint/2010/main" val="40807903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loud Callout 11">
            <a:extLst>
              <a:ext uri="{FF2B5EF4-FFF2-40B4-BE49-F238E27FC236}">
                <a16:creationId xmlns:a16="http://schemas.microsoft.com/office/drawing/2014/main" id="{B34B4D30-C514-09C5-1535-A25B399CDAF8}"/>
              </a:ext>
            </a:extLst>
          </p:cNvPr>
          <p:cNvSpPr/>
          <p:nvPr/>
        </p:nvSpPr>
        <p:spPr>
          <a:xfrm>
            <a:off x="1771300" y="1616541"/>
            <a:ext cx="8649396" cy="4003086"/>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i="1" dirty="0">
                <a:solidFill>
                  <a:srgbClr val="0000CC"/>
                </a:solidFill>
              </a:rPr>
              <a:t>If you don’t know where you’ve come from, you can’t know where you’re going.</a:t>
            </a:r>
          </a:p>
          <a:p>
            <a:pPr algn="ctr"/>
            <a:endParaRPr lang="en-US" sz="1500" b="1" i="1" dirty="0">
              <a:solidFill>
                <a:srgbClr val="0000CC"/>
              </a:solidFill>
            </a:endParaRPr>
          </a:p>
          <a:p>
            <a:pPr algn="ctr"/>
            <a:r>
              <a:rPr lang="en-US" sz="3500" b="1" i="1" dirty="0">
                <a:solidFill>
                  <a:srgbClr val="0000CC"/>
                </a:solidFill>
              </a:rPr>
              <a:t> - Maya Angelou</a:t>
            </a:r>
          </a:p>
        </p:txBody>
      </p:sp>
      <p:sp>
        <p:nvSpPr>
          <p:cNvPr id="2" name="Rounded Rectangle 1">
            <a:extLst>
              <a:ext uri="{FF2B5EF4-FFF2-40B4-BE49-F238E27FC236}">
                <a16:creationId xmlns:a16="http://schemas.microsoft.com/office/drawing/2014/main" id="{60FD7D08-5631-2AED-F213-348047EAF1CD}"/>
              </a:ext>
            </a:extLst>
          </p:cNvPr>
          <p:cNvSpPr/>
          <p:nvPr/>
        </p:nvSpPr>
        <p:spPr>
          <a:xfrm>
            <a:off x="1542165" y="331095"/>
            <a:ext cx="9107667" cy="946328"/>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Financial Wellness</a:t>
            </a:r>
          </a:p>
        </p:txBody>
      </p:sp>
    </p:spTree>
    <p:extLst>
      <p:ext uri="{BB962C8B-B14F-4D97-AF65-F5344CB8AC3E}">
        <p14:creationId xmlns:p14="http://schemas.microsoft.com/office/powerpoint/2010/main" val="16496277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34D705-836F-71F3-1B8B-93C02A4DCFF7}"/>
              </a:ext>
            </a:extLst>
          </p:cNvPr>
          <p:cNvSpPr/>
          <p:nvPr/>
        </p:nvSpPr>
        <p:spPr>
          <a:xfrm>
            <a:off x="376458" y="266447"/>
            <a:ext cx="11439084" cy="4178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i="1" dirty="0"/>
              <a:t>TODAY   	    THE NEXT 6 MONTHS       THE NEXT 12 MONTHS           2 YEARS AFTER GRADUATION       3 YEARS AFTER GRADUATION</a:t>
            </a:r>
          </a:p>
        </p:txBody>
      </p:sp>
      <p:sp>
        <p:nvSpPr>
          <p:cNvPr id="17" name="Rounded Rectangle 16">
            <a:extLst>
              <a:ext uri="{FF2B5EF4-FFF2-40B4-BE49-F238E27FC236}">
                <a16:creationId xmlns:a16="http://schemas.microsoft.com/office/drawing/2014/main" id="{38B1E666-1521-ABE6-3689-75E5E1CA0A21}"/>
              </a:ext>
            </a:extLst>
          </p:cNvPr>
          <p:cNvSpPr/>
          <p:nvPr/>
        </p:nvSpPr>
        <p:spPr>
          <a:xfrm>
            <a:off x="151395" y="1211130"/>
            <a:ext cx="27432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ONCE EVERY SEMESTER:</a:t>
            </a:r>
          </a:p>
          <a:p>
            <a:pPr algn="ctr"/>
            <a:r>
              <a:rPr lang="en-US" b="1" dirty="0">
                <a:solidFill>
                  <a:srgbClr val="C00000"/>
                </a:solidFill>
              </a:rPr>
              <a:t>TRACK EVERY PENNY THAT YOU SPEND &amp; TRACK EVERY PENNY THAT YOU EARN</a:t>
            </a:r>
          </a:p>
        </p:txBody>
      </p:sp>
      <p:sp>
        <p:nvSpPr>
          <p:cNvPr id="9" name="Rounded Rectangle 8">
            <a:extLst>
              <a:ext uri="{FF2B5EF4-FFF2-40B4-BE49-F238E27FC236}">
                <a16:creationId xmlns:a16="http://schemas.microsoft.com/office/drawing/2014/main" id="{30858BE3-B6DE-B7A9-83ED-05843EDB4108}"/>
              </a:ext>
            </a:extLst>
          </p:cNvPr>
          <p:cNvSpPr/>
          <p:nvPr/>
        </p:nvSpPr>
        <p:spPr>
          <a:xfrm>
            <a:off x="759945" y="3512264"/>
            <a:ext cx="32004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 THE NEXT 12 MONTHS, OPEN AN IRA OR ROTH IRA</a:t>
            </a:r>
          </a:p>
        </p:txBody>
      </p:sp>
      <p:sp>
        <p:nvSpPr>
          <p:cNvPr id="4" name="Rounded Rectangle 3">
            <a:extLst>
              <a:ext uri="{FF2B5EF4-FFF2-40B4-BE49-F238E27FC236}">
                <a16:creationId xmlns:a16="http://schemas.microsoft.com/office/drawing/2014/main" id="{5A52E0EC-E7DB-4E57-5257-03FDD3E50C25}"/>
              </a:ext>
            </a:extLst>
          </p:cNvPr>
          <p:cNvSpPr/>
          <p:nvPr/>
        </p:nvSpPr>
        <p:spPr>
          <a:xfrm>
            <a:off x="3209487" y="1220214"/>
            <a:ext cx="27432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IN THE NEXT 3 MONTHS:</a:t>
            </a:r>
          </a:p>
          <a:p>
            <a:pPr algn="ctr"/>
            <a:r>
              <a:rPr lang="en-US" b="1" dirty="0">
                <a:solidFill>
                  <a:srgbClr val="0000CC"/>
                </a:solidFill>
              </a:rPr>
              <a:t>IDENTIFY WAYS TO DECREASE YOUR DISCRETIONARY SPENDING BY 25%</a:t>
            </a:r>
          </a:p>
        </p:txBody>
      </p:sp>
      <p:sp>
        <p:nvSpPr>
          <p:cNvPr id="2" name="Rounded Rectangle 1">
            <a:extLst>
              <a:ext uri="{FF2B5EF4-FFF2-40B4-BE49-F238E27FC236}">
                <a16:creationId xmlns:a16="http://schemas.microsoft.com/office/drawing/2014/main" id="{282AF8EC-975A-CBEA-45EE-04A53FC74CD0}"/>
              </a:ext>
            </a:extLst>
          </p:cNvPr>
          <p:cNvSpPr/>
          <p:nvPr/>
        </p:nvSpPr>
        <p:spPr>
          <a:xfrm>
            <a:off x="6267579" y="1211130"/>
            <a:ext cx="27432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 THE NEXT 6 MONTHS:</a:t>
            </a:r>
          </a:p>
          <a:p>
            <a:pPr algn="ctr"/>
            <a:r>
              <a:rPr lang="en-US" b="1" dirty="0">
                <a:solidFill>
                  <a:srgbClr val="C00000"/>
                </a:solidFill>
              </a:rPr>
              <a:t>MAKE A PLAN TO MANAGE – AND PAY OFF – YOUR DEBT</a:t>
            </a:r>
          </a:p>
        </p:txBody>
      </p:sp>
      <p:sp>
        <p:nvSpPr>
          <p:cNvPr id="6" name="Rounded Rectangle 5">
            <a:extLst>
              <a:ext uri="{FF2B5EF4-FFF2-40B4-BE49-F238E27FC236}">
                <a16:creationId xmlns:a16="http://schemas.microsoft.com/office/drawing/2014/main" id="{CC2CF108-2A7A-7522-473B-7236ED6FA6D7}"/>
              </a:ext>
            </a:extLst>
          </p:cNvPr>
          <p:cNvSpPr/>
          <p:nvPr/>
        </p:nvSpPr>
        <p:spPr>
          <a:xfrm>
            <a:off x="9325671" y="1223242"/>
            <a:ext cx="27432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IN THE NEXT 6-12 MONTHS:</a:t>
            </a:r>
          </a:p>
          <a:p>
            <a:pPr algn="ctr"/>
            <a:r>
              <a:rPr lang="en-US" b="1" dirty="0">
                <a:solidFill>
                  <a:srgbClr val="0000CC"/>
                </a:solidFill>
              </a:rPr>
              <a:t>OPEN MULTIPLE SAVINGS ACCOUNTS, 1 FOR EACH GOAL</a:t>
            </a:r>
          </a:p>
        </p:txBody>
      </p:sp>
      <p:sp>
        <p:nvSpPr>
          <p:cNvPr id="3" name="Rounded Rectangle 2">
            <a:extLst>
              <a:ext uri="{FF2B5EF4-FFF2-40B4-BE49-F238E27FC236}">
                <a16:creationId xmlns:a16="http://schemas.microsoft.com/office/drawing/2014/main" id="{A05D64BD-E3C4-26A7-3B32-4665C6C9CFE7}"/>
              </a:ext>
            </a:extLst>
          </p:cNvPr>
          <p:cNvSpPr/>
          <p:nvPr/>
        </p:nvSpPr>
        <p:spPr>
          <a:xfrm>
            <a:off x="4495800" y="3512264"/>
            <a:ext cx="32004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WITHIN 2 YEARS OF GRADUATION:</a:t>
            </a:r>
          </a:p>
          <a:p>
            <a:pPr algn="ctr"/>
            <a:r>
              <a:rPr lang="en-US" b="1" dirty="0">
                <a:solidFill>
                  <a:srgbClr val="0000CC"/>
                </a:solidFill>
              </a:rPr>
              <a:t>HAVE AN “EMERGENCY FUND” ACCOUNT, WITH 3-6 MONTHS OF NON-DISCRETIONARY EXPENSES</a:t>
            </a:r>
          </a:p>
        </p:txBody>
      </p:sp>
      <p:sp>
        <p:nvSpPr>
          <p:cNvPr id="10" name="Rounded Rectangle 9">
            <a:extLst>
              <a:ext uri="{FF2B5EF4-FFF2-40B4-BE49-F238E27FC236}">
                <a16:creationId xmlns:a16="http://schemas.microsoft.com/office/drawing/2014/main" id="{5AC8BDE3-8D2A-6CFE-E15C-9427FF4244A8}"/>
              </a:ext>
            </a:extLst>
          </p:cNvPr>
          <p:cNvSpPr/>
          <p:nvPr/>
        </p:nvSpPr>
        <p:spPr>
          <a:xfrm>
            <a:off x="8225581" y="3518319"/>
            <a:ext cx="32004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WITHIN 3 YEARS OF GRADUATION:</a:t>
            </a:r>
          </a:p>
          <a:p>
            <a:pPr algn="ctr"/>
            <a:r>
              <a:rPr lang="en-US" b="1" dirty="0">
                <a:solidFill>
                  <a:srgbClr val="C00000"/>
                </a:solidFill>
              </a:rPr>
              <a:t>ELIMINATE ALL OF YOUR BAD DEBT.</a:t>
            </a:r>
          </a:p>
        </p:txBody>
      </p:sp>
    </p:spTree>
    <p:extLst>
      <p:ext uri="{BB962C8B-B14F-4D97-AF65-F5344CB8AC3E}">
        <p14:creationId xmlns:p14="http://schemas.microsoft.com/office/powerpoint/2010/main" val="18660400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34D705-836F-71F3-1B8B-93C02A4DCFF7}"/>
              </a:ext>
            </a:extLst>
          </p:cNvPr>
          <p:cNvSpPr/>
          <p:nvPr/>
        </p:nvSpPr>
        <p:spPr>
          <a:xfrm>
            <a:off x="376458" y="266447"/>
            <a:ext cx="11439084" cy="4178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i="1" dirty="0"/>
              <a:t>TODAY   	    THE NEXT 6 MONTHS       THE NEXT 12 MONTHS           2 YEARS AFTER GRADUATION       3 YEARS AFTER GRADUATION</a:t>
            </a:r>
          </a:p>
        </p:txBody>
      </p:sp>
      <p:sp>
        <p:nvSpPr>
          <p:cNvPr id="17" name="Rounded Rectangle 16">
            <a:extLst>
              <a:ext uri="{FF2B5EF4-FFF2-40B4-BE49-F238E27FC236}">
                <a16:creationId xmlns:a16="http://schemas.microsoft.com/office/drawing/2014/main" id="{38B1E666-1521-ABE6-3689-75E5E1CA0A21}"/>
              </a:ext>
            </a:extLst>
          </p:cNvPr>
          <p:cNvSpPr/>
          <p:nvPr/>
        </p:nvSpPr>
        <p:spPr>
          <a:xfrm>
            <a:off x="151395" y="1211130"/>
            <a:ext cx="27432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ONCE EVERY SEMESTER:</a:t>
            </a:r>
          </a:p>
          <a:p>
            <a:pPr algn="ctr"/>
            <a:r>
              <a:rPr lang="en-US" b="1" dirty="0">
                <a:solidFill>
                  <a:srgbClr val="C00000"/>
                </a:solidFill>
              </a:rPr>
              <a:t>TRACK EVERY PENNY THAT YOU SPEND &amp; TRACK EVERY PENNY THAT YOU EARN</a:t>
            </a:r>
          </a:p>
        </p:txBody>
      </p:sp>
      <p:sp>
        <p:nvSpPr>
          <p:cNvPr id="9" name="Rounded Rectangle 8">
            <a:extLst>
              <a:ext uri="{FF2B5EF4-FFF2-40B4-BE49-F238E27FC236}">
                <a16:creationId xmlns:a16="http://schemas.microsoft.com/office/drawing/2014/main" id="{30858BE3-B6DE-B7A9-83ED-05843EDB4108}"/>
              </a:ext>
            </a:extLst>
          </p:cNvPr>
          <p:cNvSpPr/>
          <p:nvPr/>
        </p:nvSpPr>
        <p:spPr>
          <a:xfrm>
            <a:off x="759945" y="3512264"/>
            <a:ext cx="32004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 THE NEXT 12 MONTHS, OPEN AN IRA OR ROTH IRA</a:t>
            </a:r>
          </a:p>
        </p:txBody>
      </p:sp>
      <p:sp>
        <p:nvSpPr>
          <p:cNvPr id="4" name="Rounded Rectangle 3">
            <a:extLst>
              <a:ext uri="{FF2B5EF4-FFF2-40B4-BE49-F238E27FC236}">
                <a16:creationId xmlns:a16="http://schemas.microsoft.com/office/drawing/2014/main" id="{5A52E0EC-E7DB-4E57-5257-03FDD3E50C25}"/>
              </a:ext>
            </a:extLst>
          </p:cNvPr>
          <p:cNvSpPr/>
          <p:nvPr/>
        </p:nvSpPr>
        <p:spPr>
          <a:xfrm>
            <a:off x="3209487" y="1220214"/>
            <a:ext cx="27432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IN THE NEXT 3 MONTHS:</a:t>
            </a:r>
          </a:p>
          <a:p>
            <a:pPr algn="ctr"/>
            <a:r>
              <a:rPr lang="en-US" b="1" dirty="0">
                <a:solidFill>
                  <a:srgbClr val="0000CC"/>
                </a:solidFill>
              </a:rPr>
              <a:t>IDENTIFY WAYS TO DECREASE YOUR DISCRETIONARY SPENDING BY 25%</a:t>
            </a:r>
          </a:p>
        </p:txBody>
      </p:sp>
      <p:sp>
        <p:nvSpPr>
          <p:cNvPr id="2" name="Rounded Rectangle 1">
            <a:extLst>
              <a:ext uri="{FF2B5EF4-FFF2-40B4-BE49-F238E27FC236}">
                <a16:creationId xmlns:a16="http://schemas.microsoft.com/office/drawing/2014/main" id="{282AF8EC-975A-CBEA-45EE-04A53FC74CD0}"/>
              </a:ext>
            </a:extLst>
          </p:cNvPr>
          <p:cNvSpPr/>
          <p:nvPr/>
        </p:nvSpPr>
        <p:spPr>
          <a:xfrm>
            <a:off x="6267579" y="1211130"/>
            <a:ext cx="27432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 THE NEXT 6 MONTHS:</a:t>
            </a:r>
          </a:p>
          <a:p>
            <a:pPr algn="ctr"/>
            <a:r>
              <a:rPr lang="en-US" b="1" dirty="0">
                <a:solidFill>
                  <a:srgbClr val="C00000"/>
                </a:solidFill>
              </a:rPr>
              <a:t>MAKE A PLAN TO MANAGE – AND PAY OFF – YOUR DEBT</a:t>
            </a:r>
          </a:p>
        </p:txBody>
      </p:sp>
      <p:sp>
        <p:nvSpPr>
          <p:cNvPr id="6" name="Rounded Rectangle 5">
            <a:extLst>
              <a:ext uri="{FF2B5EF4-FFF2-40B4-BE49-F238E27FC236}">
                <a16:creationId xmlns:a16="http://schemas.microsoft.com/office/drawing/2014/main" id="{CC2CF108-2A7A-7522-473B-7236ED6FA6D7}"/>
              </a:ext>
            </a:extLst>
          </p:cNvPr>
          <p:cNvSpPr/>
          <p:nvPr/>
        </p:nvSpPr>
        <p:spPr>
          <a:xfrm>
            <a:off x="9325671" y="1223242"/>
            <a:ext cx="27432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IN THE NEXT 6-12 MONTHS:</a:t>
            </a:r>
          </a:p>
          <a:p>
            <a:pPr algn="ctr"/>
            <a:r>
              <a:rPr lang="en-US" b="1" dirty="0">
                <a:solidFill>
                  <a:srgbClr val="0000CC"/>
                </a:solidFill>
              </a:rPr>
              <a:t>OPEN MULTIPLE SAVINGS ACCOUNTS, 1 FOR EACH GOAL</a:t>
            </a:r>
          </a:p>
        </p:txBody>
      </p:sp>
      <p:sp>
        <p:nvSpPr>
          <p:cNvPr id="3" name="Rounded Rectangle 2">
            <a:extLst>
              <a:ext uri="{FF2B5EF4-FFF2-40B4-BE49-F238E27FC236}">
                <a16:creationId xmlns:a16="http://schemas.microsoft.com/office/drawing/2014/main" id="{A05D64BD-E3C4-26A7-3B32-4665C6C9CFE7}"/>
              </a:ext>
            </a:extLst>
          </p:cNvPr>
          <p:cNvSpPr/>
          <p:nvPr/>
        </p:nvSpPr>
        <p:spPr>
          <a:xfrm>
            <a:off x="4495800" y="3512264"/>
            <a:ext cx="32004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WITHIN 2 YEARS OF GRADUATION:</a:t>
            </a:r>
          </a:p>
          <a:p>
            <a:pPr algn="ctr"/>
            <a:r>
              <a:rPr lang="en-US" b="1" dirty="0">
                <a:solidFill>
                  <a:srgbClr val="0000CC"/>
                </a:solidFill>
              </a:rPr>
              <a:t>HAVE AN “EMERGENCY FUND” ACCOUNT, WITH 3-6 MONTHS OF NON-DISCRETIONARY EXPENSES</a:t>
            </a:r>
          </a:p>
        </p:txBody>
      </p:sp>
      <p:sp>
        <p:nvSpPr>
          <p:cNvPr id="10" name="Rounded Rectangle 9">
            <a:extLst>
              <a:ext uri="{FF2B5EF4-FFF2-40B4-BE49-F238E27FC236}">
                <a16:creationId xmlns:a16="http://schemas.microsoft.com/office/drawing/2014/main" id="{5AC8BDE3-8D2A-6CFE-E15C-9427FF4244A8}"/>
              </a:ext>
            </a:extLst>
          </p:cNvPr>
          <p:cNvSpPr/>
          <p:nvPr/>
        </p:nvSpPr>
        <p:spPr>
          <a:xfrm>
            <a:off x="8225581" y="3518319"/>
            <a:ext cx="32004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WITHIN 3 YEARS OF GRADUATION:</a:t>
            </a:r>
          </a:p>
          <a:p>
            <a:pPr algn="ctr"/>
            <a:r>
              <a:rPr lang="en-US" b="1" dirty="0">
                <a:solidFill>
                  <a:srgbClr val="C00000"/>
                </a:solidFill>
              </a:rPr>
              <a:t>ELIMINATE ALL OF YOUR BAD DEBT.</a:t>
            </a:r>
          </a:p>
        </p:txBody>
      </p:sp>
      <p:sp>
        <p:nvSpPr>
          <p:cNvPr id="5" name="Rounded Rectangle 4">
            <a:extLst>
              <a:ext uri="{FF2B5EF4-FFF2-40B4-BE49-F238E27FC236}">
                <a16:creationId xmlns:a16="http://schemas.microsoft.com/office/drawing/2014/main" id="{90CEDAA9-5916-D5AA-B7E2-2212ACF113AB}"/>
              </a:ext>
            </a:extLst>
          </p:cNvPr>
          <p:cNvSpPr/>
          <p:nvPr/>
        </p:nvSpPr>
        <p:spPr>
          <a:xfrm>
            <a:off x="6176742" y="1047624"/>
            <a:ext cx="2924869" cy="2180026"/>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962FB28B-99D4-6551-438C-3CD764121A5D}"/>
              </a:ext>
            </a:extLst>
          </p:cNvPr>
          <p:cNvSpPr/>
          <p:nvPr/>
        </p:nvSpPr>
        <p:spPr>
          <a:xfrm>
            <a:off x="8053478" y="3336651"/>
            <a:ext cx="3549107" cy="2180026"/>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13234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WHAT IS DEBT</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400" b="1" i="1" dirty="0">
                <a:solidFill>
                  <a:srgbClr val="C00000"/>
                </a:solidFill>
              </a:rPr>
              <a:t>Debt is borrowing from YOUR future.</a:t>
            </a:r>
          </a:p>
          <a:p>
            <a:pPr marL="0" indent="0" algn="ctr">
              <a:buNone/>
            </a:pPr>
            <a:endParaRPr lang="en-US" b="1" i="1" dirty="0">
              <a:solidFill>
                <a:srgbClr val="0000CC"/>
              </a:solidFill>
            </a:endParaRPr>
          </a:p>
          <a:p>
            <a:r>
              <a:rPr lang="en-US" sz="2500" dirty="0">
                <a:solidFill>
                  <a:srgbClr val="0000CC"/>
                </a:solidFill>
              </a:rPr>
              <a:t>We borrow because we want something today that we cannot afford today.</a:t>
            </a:r>
          </a:p>
          <a:p>
            <a:r>
              <a:rPr lang="en-US" sz="2500" dirty="0">
                <a:solidFill>
                  <a:srgbClr val="0000CC"/>
                </a:solidFill>
              </a:rPr>
              <a:t>We make a promise to pay for that something in the future.</a:t>
            </a:r>
          </a:p>
          <a:p>
            <a:endParaRPr lang="en-US" sz="2500" dirty="0">
              <a:solidFill>
                <a:srgbClr val="0000CC"/>
              </a:solidFill>
            </a:endParaRPr>
          </a:p>
          <a:p>
            <a:r>
              <a:rPr lang="en-US" sz="2500" dirty="0">
                <a:solidFill>
                  <a:srgbClr val="0000CC"/>
                </a:solidFill>
              </a:rPr>
              <a:t>The entity we borrow from wants to make money. They are not our friends.</a:t>
            </a:r>
          </a:p>
          <a:p>
            <a:r>
              <a:rPr lang="en-US" sz="2500" dirty="0">
                <a:solidFill>
                  <a:srgbClr val="0000CC"/>
                </a:solidFill>
              </a:rPr>
              <a:t>We have to pay them helping us get what we want today.</a:t>
            </a:r>
          </a:p>
          <a:p>
            <a:pPr lvl="1"/>
            <a:r>
              <a:rPr lang="en-US" sz="2100" dirty="0">
                <a:solidFill>
                  <a:srgbClr val="0000CC"/>
                </a:solidFill>
              </a:rPr>
              <a:t>At a minimum, we pay them interest on our debt.</a:t>
            </a:r>
          </a:p>
          <a:p>
            <a:pPr lvl="1"/>
            <a:r>
              <a:rPr lang="en-US" sz="2100" dirty="0">
                <a:solidFill>
                  <a:srgbClr val="0000CC"/>
                </a:solidFill>
              </a:rPr>
              <a:t>Depending on the type of debt, we may have to pay them much more (fees, collateral, earnings, control, etc.)</a:t>
            </a:r>
            <a:endParaRPr lang="en-US" sz="2500" dirty="0">
              <a:solidFill>
                <a:srgbClr val="0000CC"/>
              </a:solidFill>
            </a:endParaRPr>
          </a:p>
        </p:txBody>
      </p:sp>
    </p:spTree>
    <p:extLst>
      <p:ext uri="{BB962C8B-B14F-4D97-AF65-F5344CB8AC3E}">
        <p14:creationId xmlns:p14="http://schemas.microsoft.com/office/powerpoint/2010/main" val="34139790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WHAT IS DEBT</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400" b="1" i="1" dirty="0">
                <a:solidFill>
                  <a:srgbClr val="C00000"/>
                </a:solidFill>
              </a:rPr>
              <a:t>Debt is borrowing from YOUR future.</a:t>
            </a:r>
            <a:br>
              <a:rPr lang="en-US" sz="4400" b="1" i="1" dirty="0">
                <a:solidFill>
                  <a:srgbClr val="C00000"/>
                </a:solidFill>
              </a:rPr>
            </a:br>
            <a:endParaRPr lang="en-US" sz="4400" b="1" i="1" dirty="0">
              <a:solidFill>
                <a:srgbClr val="C00000"/>
              </a:solidFill>
            </a:endParaRPr>
          </a:p>
          <a:p>
            <a:pPr marL="0" indent="0" algn="ctr">
              <a:buNone/>
            </a:pPr>
            <a:r>
              <a:rPr lang="en-US" sz="3400" b="1" i="1" dirty="0">
                <a:solidFill>
                  <a:srgbClr val="0000CC"/>
                </a:solidFill>
              </a:rPr>
              <a:t>If your debt is keeping you up at night…</a:t>
            </a:r>
          </a:p>
          <a:p>
            <a:pPr marL="0" indent="0" algn="ctr">
              <a:buNone/>
            </a:pPr>
            <a:r>
              <a:rPr lang="en-US" sz="3400" b="1" i="1" dirty="0">
                <a:solidFill>
                  <a:srgbClr val="0000CC"/>
                </a:solidFill>
              </a:rPr>
              <a:t>If your debt is preventing you from achieving your goals…</a:t>
            </a:r>
          </a:p>
          <a:p>
            <a:pPr marL="0" indent="0" algn="ctr">
              <a:buNone/>
            </a:pPr>
            <a:r>
              <a:rPr lang="en-US" sz="3400" b="1" i="1" dirty="0">
                <a:solidFill>
                  <a:srgbClr val="0000CC"/>
                </a:solidFill>
              </a:rPr>
              <a:t>If your debt is damaging your relationships…</a:t>
            </a:r>
          </a:p>
          <a:p>
            <a:pPr marL="0" indent="0" algn="ctr">
              <a:buNone/>
            </a:pPr>
            <a:endParaRPr lang="en-US" sz="3800" b="1" i="1" dirty="0">
              <a:solidFill>
                <a:srgbClr val="0000CC"/>
              </a:solidFill>
            </a:endParaRPr>
          </a:p>
          <a:p>
            <a:pPr marL="0" indent="0" algn="ctr">
              <a:buNone/>
            </a:pPr>
            <a:r>
              <a:rPr lang="en-US" sz="3800" b="1" i="1" dirty="0">
                <a:solidFill>
                  <a:srgbClr val="0000CC"/>
                </a:solidFill>
              </a:rPr>
              <a:t>…Then you may have too much debt.</a:t>
            </a:r>
          </a:p>
          <a:p>
            <a:pPr marL="0" indent="0" algn="ctr">
              <a:buNone/>
            </a:pPr>
            <a:r>
              <a:rPr lang="en-US" sz="2400" i="1" dirty="0">
                <a:solidFill>
                  <a:srgbClr val="0000CC"/>
                </a:solidFill>
              </a:rPr>
              <a:t>(we will return to this issue later)</a:t>
            </a:r>
            <a:endParaRPr lang="en-US" sz="2400" dirty="0">
              <a:solidFill>
                <a:srgbClr val="0000CC"/>
              </a:solidFill>
            </a:endParaRPr>
          </a:p>
        </p:txBody>
      </p:sp>
    </p:spTree>
    <p:extLst>
      <p:ext uri="{BB962C8B-B14F-4D97-AF65-F5344CB8AC3E}">
        <p14:creationId xmlns:p14="http://schemas.microsoft.com/office/powerpoint/2010/main" val="4012609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#2</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8" y="1241404"/>
            <a:ext cx="11206447"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C00000"/>
                </a:solidFill>
              </a:rPr>
              <a:t>If you borrow $10,000 </a:t>
            </a:r>
            <a:r>
              <a:rPr lang="en-US" i="1" dirty="0">
                <a:solidFill>
                  <a:srgbClr val="006600"/>
                </a:solidFill>
                <a:highlight>
                  <a:srgbClr val="FFFF00"/>
                </a:highlight>
              </a:rPr>
              <a:t>for a fun vacation using your credit card, at an interest rate of 18.99%,</a:t>
            </a:r>
            <a:r>
              <a:rPr lang="en-US" i="1" dirty="0">
                <a:solidFill>
                  <a:srgbClr val="C00000"/>
                </a:solidFill>
              </a:rPr>
              <a:t> </a:t>
            </a:r>
            <a:r>
              <a:rPr lang="en-US" dirty="0">
                <a:solidFill>
                  <a:srgbClr val="C00000"/>
                </a:solidFill>
              </a:rPr>
              <a:t>and you repay the loan with monthly payments over 10 years, how much total interest will you pay over the life of the loan?</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A.	$500</a:t>
            </a:r>
          </a:p>
        </p:txBody>
      </p:sp>
      <p:sp>
        <p:nvSpPr>
          <p:cNvPr id="8" name="Content Placeholder 2">
            <a:extLst>
              <a:ext uri="{FF2B5EF4-FFF2-40B4-BE49-F238E27FC236}">
                <a16:creationId xmlns:a16="http://schemas.microsoft.com/office/drawing/2014/main" id="{C1CA2303-8B54-A45E-47A7-869C23DBFE38}"/>
              </a:ext>
            </a:extLst>
          </p:cNvPr>
          <p:cNvSpPr txBox="1">
            <a:spLocks/>
          </p:cNvSpPr>
          <p:nvPr/>
        </p:nvSpPr>
        <p:spPr>
          <a:xfrm>
            <a:off x="838198" y="4241968"/>
            <a:ext cx="5257801" cy="137462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C.	$2,723</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B.	$1,723</a:t>
            </a:r>
          </a:p>
        </p:txBody>
      </p:sp>
      <p:sp>
        <p:nvSpPr>
          <p:cNvPr id="10" name="Content Placeholder 2">
            <a:extLst>
              <a:ext uri="{FF2B5EF4-FFF2-40B4-BE49-F238E27FC236}">
                <a16:creationId xmlns:a16="http://schemas.microsoft.com/office/drawing/2014/main" id="{75785B4D-F6DD-799C-04A8-F941F10411AE}"/>
              </a:ext>
            </a:extLst>
          </p:cNvPr>
          <p:cNvSpPr txBox="1">
            <a:spLocks/>
          </p:cNvSpPr>
          <p:nvPr/>
        </p:nvSpPr>
        <p:spPr>
          <a:xfrm>
            <a:off x="6170686" y="4241968"/>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D.	$12,393</a:t>
            </a:r>
          </a:p>
        </p:txBody>
      </p:sp>
    </p:spTree>
    <p:extLst>
      <p:ext uri="{BB962C8B-B14F-4D97-AF65-F5344CB8AC3E}">
        <p14:creationId xmlns:p14="http://schemas.microsoft.com/office/powerpoint/2010/main" val="1831947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One Truism About DEBT</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399674" y="1326183"/>
            <a:ext cx="11396693"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400" b="1" i="1" dirty="0">
                <a:solidFill>
                  <a:srgbClr val="C00000"/>
                </a:solidFill>
              </a:rPr>
              <a:t>If you borrow $10,000,</a:t>
            </a:r>
          </a:p>
          <a:p>
            <a:pPr marL="0" indent="0" algn="ctr">
              <a:buNone/>
            </a:pPr>
            <a:r>
              <a:rPr lang="en-US" sz="4400" b="1" i="1" dirty="0">
                <a:solidFill>
                  <a:srgbClr val="C00000"/>
                </a:solidFill>
              </a:rPr>
              <a:t>You will have to repay $10,000.</a:t>
            </a:r>
          </a:p>
          <a:p>
            <a:pPr marL="0" indent="0" algn="ctr">
              <a:buNone/>
            </a:pPr>
            <a:endParaRPr lang="en-US" sz="4400" b="1" i="1" dirty="0">
              <a:solidFill>
                <a:srgbClr val="C00000"/>
              </a:solidFill>
            </a:endParaRPr>
          </a:p>
          <a:p>
            <a:pPr marL="0" indent="0" algn="ctr">
              <a:buNone/>
            </a:pPr>
            <a:r>
              <a:rPr lang="en-US" sz="3200" b="1" i="1" dirty="0">
                <a:solidFill>
                  <a:srgbClr val="0000CC"/>
                </a:solidFill>
              </a:rPr>
              <a:t>Whatever you borrow, you will have to repay – in full, with interest – 99% of the time. Lenders do not exist to give you money.</a:t>
            </a:r>
          </a:p>
          <a:p>
            <a:pPr marL="0" indent="0" algn="ctr">
              <a:buNone/>
            </a:pPr>
            <a:r>
              <a:rPr lang="en-US" sz="3200" b="1" i="1" dirty="0">
                <a:solidFill>
                  <a:srgbClr val="0000CC"/>
                </a:solidFill>
              </a:rPr>
              <a:t>One good exception: Student loan forgiveness.</a:t>
            </a:r>
          </a:p>
          <a:p>
            <a:pPr marL="0" indent="0" algn="ctr">
              <a:buNone/>
            </a:pPr>
            <a:r>
              <a:rPr lang="en-US" sz="3200" b="1" i="1" dirty="0">
                <a:solidFill>
                  <a:srgbClr val="0000CC"/>
                </a:solidFill>
              </a:rPr>
              <a:t>Lots of bad exceptions: Default, bankruptcy, short sale…</a:t>
            </a:r>
            <a:endParaRPr lang="en-US" sz="3200" dirty="0">
              <a:solidFill>
                <a:srgbClr val="0000CC"/>
              </a:solidFill>
            </a:endParaRPr>
          </a:p>
        </p:txBody>
      </p:sp>
    </p:spTree>
    <p:extLst>
      <p:ext uri="{BB962C8B-B14F-4D97-AF65-F5344CB8AC3E}">
        <p14:creationId xmlns:p14="http://schemas.microsoft.com/office/powerpoint/2010/main" val="33769409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22E47939-2C55-1F4F-A8C6-7DFBD6CC606F}"/>
              </a:ext>
            </a:extLst>
          </p:cNvPr>
          <p:cNvSpPr txBox="1">
            <a:spLocks noChangeArrowheads="1"/>
          </p:cNvSpPr>
          <p:nvPr/>
        </p:nvSpPr>
        <p:spPr bwMode="auto">
          <a:xfrm>
            <a:off x="838200" y="365126"/>
            <a:ext cx="10670628" cy="722696"/>
          </a:xfrm>
          <a:prstGeom prst="rect">
            <a:avLst/>
          </a:prstGeom>
          <a:solidFill>
            <a:schemeClr val="bg1">
              <a:lumMod val="85000"/>
            </a:schemeClr>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C00000"/>
                </a:solidFill>
                <a:latin typeface="Calibri" panose="020F0502020204030204" pitchFamily="34" charset="0"/>
                <a:cs typeface="Calibri" panose="020F0502020204030204" pitchFamily="34" charset="0"/>
              </a:rPr>
              <a:t>Daily Inspiration</a:t>
            </a:r>
          </a:p>
        </p:txBody>
      </p:sp>
      <p:pic>
        <p:nvPicPr>
          <p:cNvPr id="2" name="Picture 1">
            <a:extLst>
              <a:ext uri="{FF2B5EF4-FFF2-40B4-BE49-F238E27FC236}">
                <a16:creationId xmlns:a16="http://schemas.microsoft.com/office/drawing/2014/main" id="{6068CD53-9E36-4035-8A15-3163FAB334D1}"/>
              </a:ext>
            </a:extLst>
          </p:cNvPr>
          <p:cNvPicPr>
            <a:picLocks noChangeAspect="1"/>
          </p:cNvPicPr>
          <p:nvPr/>
        </p:nvPicPr>
        <p:blipFill>
          <a:blip r:embed="rId2"/>
          <a:stretch>
            <a:fillRect/>
          </a:stretch>
        </p:blipFill>
        <p:spPr>
          <a:xfrm>
            <a:off x="3260706" y="1131897"/>
            <a:ext cx="5670588" cy="5670588"/>
          </a:xfrm>
          <a:prstGeom prst="rect">
            <a:avLst/>
          </a:prstGeom>
        </p:spPr>
      </p:pic>
    </p:spTree>
    <p:extLst>
      <p:ext uri="{BB962C8B-B14F-4D97-AF65-F5344CB8AC3E}">
        <p14:creationId xmlns:p14="http://schemas.microsoft.com/office/powerpoint/2010/main" val="374094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838199" y="1447800"/>
            <a:ext cx="10670627" cy="5029200"/>
          </a:xfrm>
        </p:spPr>
        <p:txBody>
          <a:bodyPr>
            <a:normAutofit/>
          </a:bodyPr>
          <a:lstStyle/>
          <a:p>
            <a:pPr marL="0" indent="0">
              <a:buNone/>
            </a:pPr>
            <a:r>
              <a:rPr lang="en-US" sz="2600" b="1" dirty="0">
                <a:latin typeface="Arial" panose="020B0604020202020204" pitchFamily="34" charset="0"/>
              </a:rPr>
              <a:t>WHAT IMPACTS YOUR CREDIT RATING AS A CONSUMER?</a:t>
            </a:r>
            <a:endParaRPr lang="en-US" sz="2600" dirty="0">
              <a:latin typeface="Calibri" panose="020F0502020204030204" pitchFamily="34" charset="0"/>
            </a:endParaRPr>
          </a:p>
        </p:txBody>
      </p:sp>
      <p:sp>
        <p:nvSpPr>
          <p:cNvPr id="6" name="Rectangle 2">
            <a:extLst>
              <a:ext uri="{FF2B5EF4-FFF2-40B4-BE49-F238E27FC236}">
                <a16:creationId xmlns:a16="http://schemas.microsoft.com/office/drawing/2014/main" id="{22E47939-2C55-1F4F-A8C6-7DFBD6CC606F}"/>
              </a:ext>
            </a:extLst>
          </p:cNvPr>
          <p:cNvSpPr txBox="1">
            <a:spLocks noChangeArrowheads="1"/>
          </p:cNvSpPr>
          <p:nvPr/>
        </p:nvSpPr>
        <p:spPr bwMode="auto">
          <a:xfrm>
            <a:off x="838200" y="365126"/>
            <a:ext cx="10670628" cy="722696"/>
          </a:xfrm>
          <a:prstGeom prst="rect">
            <a:avLst/>
          </a:prstGeom>
          <a:solidFill>
            <a:schemeClr val="bg1">
              <a:lumMod val="85000"/>
            </a:schemeClr>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C00000"/>
                </a:solidFill>
                <a:latin typeface="Calibri" panose="020F0502020204030204" pitchFamily="34" charset="0"/>
                <a:cs typeface="Calibri" panose="020F0502020204030204" pitchFamily="34" charset="0"/>
              </a:rPr>
              <a:t>LET’S MAKE THIS PERSONAL…</a:t>
            </a:r>
          </a:p>
        </p:txBody>
      </p:sp>
      <p:pic>
        <p:nvPicPr>
          <p:cNvPr id="4" name="Picture 3">
            <a:extLst>
              <a:ext uri="{FF2B5EF4-FFF2-40B4-BE49-F238E27FC236}">
                <a16:creationId xmlns:a16="http://schemas.microsoft.com/office/drawing/2014/main" id="{9BE58661-BBC9-2E4B-80AA-099FA46925C9}"/>
              </a:ext>
            </a:extLst>
          </p:cNvPr>
          <p:cNvPicPr>
            <a:picLocks noChangeAspect="1"/>
          </p:cNvPicPr>
          <p:nvPr/>
        </p:nvPicPr>
        <p:blipFill>
          <a:blip r:embed="rId2"/>
          <a:stretch>
            <a:fillRect/>
          </a:stretch>
        </p:blipFill>
        <p:spPr>
          <a:xfrm>
            <a:off x="2537687" y="1960206"/>
            <a:ext cx="7116626" cy="4668507"/>
          </a:xfrm>
          <a:prstGeom prst="rect">
            <a:avLst/>
          </a:prstGeom>
          <a:ln w="28575">
            <a:solidFill>
              <a:schemeClr val="tx1"/>
            </a:solidFill>
          </a:ln>
        </p:spPr>
      </p:pic>
    </p:spTree>
    <p:extLst>
      <p:ext uri="{BB962C8B-B14F-4D97-AF65-F5344CB8AC3E}">
        <p14:creationId xmlns:p14="http://schemas.microsoft.com/office/powerpoint/2010/main" val="14535871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838199" y="1447800"/>
            <a:ext cx="10670627" cy="5029200"/>
          </a:xfrm>
        </p:spPr>
        <p:txBody>
          <a:bodyPr>
            <a:normAutofit/>
          </a:bodyPr>
          <a:lstStyle/>
          <a:p>
            <a:pPr marL="0" indent="0">
              <a:buNone/>
            </a:pPr>
            <a:r>
              <a:rPr lang="en-US" sz="2600" b="1" dirty="0">
                <a:latin typeface="Arial" panose="020B0604020202020204" pitchFamily="34" charset="0"/>
              </a:rPr>
              <a:t>WHAT IMPACTS YOUR CREDIT RATING AS A CONSUMER?</a:t>
            </a:r>
            <a:endParaRPr lang="en-US" sz="2600" dirty="0">
              <a:latin typeface="Calibri" panose="020F0502020204030204" pitchFamily="34" charset="0"/>
            </a:endParaRPr>
          </a:p>
        </p:txBody>
      </p:sp>
      <p:sp>
        <p:nvSpPr>
          <p:cNvPr id="6" name="Rectangle 2">
            <a:extLst>
              <a:ext uri="{FF2B5EF4-FFF2-40B4-BE49-F238E27FC236}">
                <a16:creationId xmlns:a16="http://schemas.microsoft.com/office/drawing/2014/main" id="{22E47939-2C55-1F4F-A8C6-7DFBD6CC606F}"/>
              </a:ext>
            </a:extLst>
          </p:cNvPr>
          <p:cNvSpPr txBox="1">
            <a:spLocks noChangeArrowheads="1"/>
          </p:cNvSpPr>
          <p:nvPr/>
        </p:nvSpPr>
        <p:spPr bwMode="auto">
          <a:xfrm>
            <a:off x="838200" y="365126"/>
            <a:ext cx="10670628" cy="722696"/>
          </a:xfrm>
          <a:prstGeom prst="rect">
            <a:avLst/>
          </a:prstGeom>
          <a:solidFill>
            <a:schemeClr val="bg1">
              <a:lumMod val="85000"/>
            </a:schemeClr>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C00000"/>
                </a:solidFill>
                <a:latin typeface="Calibri" panose="020F0502020204030204" pitchFamily="34" charset="0"/>
                <a:cs typeface="Calibri" panose="020F0502020204030204" pitchFamily="34" charset="0"/>
              </a:rPr>
              <a:t>LET’S MAKE THIS PERSONAL…</a:t>
            </a:r>
          </a:p>
        </p:txBody>
      </p:sp>
      <p:pic>
        <p:nvPicPr>
          <p:cNvPr id="4" name="Picture 3">
            <a:extLst>
              <a:ext uri="{FF2B5EF4-FFF2-40B4-BE49-F238E27FC236}">
                <a16:creationId xmlns:a16="http://schemas.microsoft.com/office/drawing/2014/main" id="{9BE58661-BBC9-2E4B-80AA-099FA46925C9}"/>
              </a:ext>
            </a:extLst>
          </p:cNvPr>
          <p:cNvPicPr>
            <a:picLocks noChangeAspect="1"/>
          </p:cNvPicPr>
          <p:nvPr/>
        </p:nvPicPr>
        <p:blipFill>
          <a:blip r:embed="rId2"/>
          <a:stretch>
            <a:fillRect/>
          </a:stretch>
        </p:blipFill>
        <p:spPr>
          <a:xfrm>
            <a:off x="6096000" y="2081327"/>
            <a:ext cx="5504189" cy="3610748"/>
          </a:xfrm>
          <a:prstGeom prst="rect">
            <a:avLst/>
          </a:prstGeom>
          <a:ln w="28575">
            <a:solidFill>
              <a:schemeClr val="tx1"/>
            </a:solidFill>
          </a:ln>
        </p:spPr>
      </p:pic>
      <p:sp>
        <p:nvSpPr>
          <p:cNvPr id="7" name="TextBox 6">
            <a:extLst>
              <a:ext uri="{FF2B5EF4-FFF2-40B4-BE49-F238E27FC236}">
                <a16:creationId xmlns:a16="http://schemas.microsoft.com/office/drawing/2014/main" id="{855574BF-851B-424F-B1C8-6662C77D7679}"/>
              </a:ext>
            </a:extLst>
          </p:cNvPr>
          <p:cNvSpPr txBox="1"/>
          <p:nvPr/>
        </p:nvSpPr>
        <p:spPr>
          <a:xfrm>
            <a:off x="114678" y="3152858"/>
            <a:ext cx="5592374" cy="2031325"/>
          </a:xfrm>
          <a:prstGeom prst="rect">
            <a:avLst/>
          </a:prstGeom>
          <a:noFill/>
        </p:spPr>
        <p:txBody>
          <a:bodyPr wrap="square">
            <a:spAutoFit/>
          </a:bodyPr>
          <a:lstStyle/>
          <a:p>
            <a:pPr marL="914400" indent="-457200"/>
            <a:r>
              <a:rPr lang="en-US"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35%	Payment History – This is perhaps this simplest category, as it looks at how well you repay all borrowed amounts on credit cards, retail accounts, auto loans, utilities and phone bills, other installment loans and other debts. The better you are at repaying, the better your Payment History. Pay your bills on time.</a:t>
            </a:r>
          </a:p>
        </p:txBody>
      </p:sp>
    </p:spTree>
    <p:extLst>
      <p:ext uri="{BB962C8B-B14F-4D97-AF65-F5344CB8AC3E}">
        <p14:creationId xmlns:p14="http://schemas.microsoft.com/office/powerpoint/2010/main" val="1104388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838199" y="1447800"/>
            <a:ext cx="10670627" cy="5029200"/>
          </a:xfrm>
        </p:spPr>
        <p:txBody>
          <a:bodyPr>
            <a:normAutofit/>
          </a:bodyPr>
          <a:lstStyle/>
          <a:p>
            <a:pPr marL="0" indent="0">
              <a:buNone/>
            </a:pPr>
            <a:r>
              <a:rPr lang="en-US" sz="2600" b="1" dirty="0">
                <a:latin typeface="Arial" panose="020B0604020202020204" pitchFamily="34" charset="0"/>
              </a:rPr>
              <a:t>WHAT IMPACTS YOUR CREDIT RATING AS A CONSUMER?</a:t>
            </a:r>
            <a:endParaRPr lang="en-US" sz="2600" dirty="0">
              <a:latin typeface="Calibri" panose="020F0502020204030204" pitchFamily="34" charset="0"/>
            </a:endParaRPr>
          </a:p>
        </p:txBody>
      </p:sp>
      <p:sp>
        <p:nvSpPr>
          <p:cNvPr id="6" name="Rectangle 2">
            <a:extLst>
              <a:ext uri="{FF2B5EF4-FFF2-40B4-BE49-F238E27FC236}">
                <a16:creationId xmlns:a16="http://schemas.microsoft.com/office/drawing/2014/main" id="{22E47939-2C55-1F4F-A8C6-7DFBD6CC606F}"/>
              </a:ext>
            </a:extLst>
          </p:cNvPr>
          <p:cNvSpPr txBox="1">
            <a:spLocks noChangeArrowheads="1"/>
          </p:cNvSpPr>
          <p:nvPr/>
        </p:nvSpPr>
        <p:spPr bwMode="auto">
          <a:xfrm>
            <a:off x="838200" y="365126"/>
            <a:ext cx="10670628" cy="722696"/>
          </a:xfrm>
          <a:prstGeom prst="rect">
            <a:avLst/>
          </a:prstGeom>
          <a:solidFill>
            <a:schemeClr val="bg1">
              <a:lumMod val="85000"/>
            </a:schemeClr>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C00000"/>
                </a:solidFill>
                <a:latin typeface="Calibri" panose="020F0502020204030204" pitchFamily="34" charset="0"/>
                <a:cs typeface="Calibri" panose="020F0502020204030204" pitchFamily="34" charset="0"/>
              </a:rPr>
              <a:t>LET’S MAKE THIS PERSONAL…</a:t>
            </a:r>
          </a:p>
        </p:txBody>
      </p:sp>
      <p:sp>
        <p:nvSpPr>
          <p:cNvPr id="7" name="TextBox 6">
            <a:extLst>
              <a:ext uri="{FF2B5EF4-FFF2-40B4-BE49-F238E27FC236}">
                <a16:creationId xmlns:a16="http://schemas.microsoft.com/office/drawing/2014/main" id="{855574BF-851B-424F-B1C8-6662C77D7679}"/>
              </a:ext>
            </a:extLst>
          </p:cNvPr>
          <p:cNvSpPr txBox="1"/>
          <p:nvPr/>
        </p:nvSpPr>
        <p:spPr>
          <a:xfrm>
            <a:off x="6388310" y="2081327"/>
            <a:ext cx="5592374" cy="3693319"/>
          </a:xfrm>
          <a:prstGeom prst="rect">
            <a:avLst/>
          </a:prstGeom>
          <a:noFill/>
        </p:spPr>
        <p:txBody>
          <a:bodyPr wrap="square">
            <a:spAutoFit/>
          </a:bodyPr>
          <a:lstStyle/>
          <a:p>
            <a:pPr marL="914400" indent="-457200"/>
            <a:r>
              <a:rPr lang="en-US" dirty="0">
                <a:solidFill>
                  <a:srgbClr val="0000CC"/>
                </a:solidFill>
                <a:latin typeface="Calibri" panose="020F0502020204030204" pitchFamily="34" charset="0"/>
                <a:ea typeface="Times New Roman" panose="02020603050405020304" pitchFamily="18" charset="0"/>
                <a:cs typeface="Calibri" panose="020F0502020204030204" pitchFamily="34" charset="0"/>
              </a:rPr>
              <a:t>30%	Amounts Owed –The amount you owe is not simply about how much money you owe, but it’s also about how much of your available credit you use. If you have a credit card limit of $5,000 and your balance is $4,000, that’s worse than having a limit of $20,000 and a balance of $10,000. There are many trade-offs within this category and it can be confusing. </a:t>
            </a:r>
          </a:p>
          <a:p>
            <a:pPr marL="914400" indent="-457200"/>
            <a:endParaRPr lang="en-US" dirty="0">
              <a:solidFill>
                <a:srgbClr val="0000CC"/>
              </a:solidFill>
              <a:latin typeface="Calibri" panose="020F0502020204030204" pitchFamily="34" charset="0"/>
              <a:ea typeface="Times New Roman" panose="02020603050405020304" pitchFamily="18" charset="0"/>
              <a:cs typeface="Calibri" panose="020F0502020204030204" pitchFamily="34" charset="0"/>
            </a:endParaRPr>
          </a:p>
          <a:p>
            <a:pPr marL="914400" indent="-457200"/>
            <a:r>
              <a:rPr lang="en-US" dirty="0">
                <a:solidFill>
                  <a:srgbClr val="0000CC"/>
                </a:solidFill>
                <a:latin typeface="Calibri" panose="020F0502020204030204" pitchFamily="34" charset="0"/>
                <a:ea typeface="Times New Roman" panose="02020603050405020304" pitchFamily="18" charset="0"/>
                <a:cs typeface="Calibri" panose="020F0502020204030204" pitchFamily="34" charset="0"/>
              </a:rPr>
              <a:t>	Pro-tip if you are using more than 30% of your available balance: Pay it off or down before the end of your reporting cycle and the credit agencies will never know it existed.</a:t>
            </a:r>
            <a:endParaRPr lang="en-US" dirty="0">
              <a:solidFill>
                <a:srgbClr val="0000CC"/>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8" name="Picture 7">
            <a:extLst>
              <a:ext uri="{FF2B5EF4-FFF2-40B4-BE49-F238E27FC236}">
                <a16:creationId xmlns:a16="http://schemas.microsoft.com/office/drawing/2014/main" id="{B36FDDFB-CE24-9241-8112-7AA8C2031912}"/>
              </a:ext>
            </a:extLst>
          </p:cNvPr>
          <p:cNvPicPr>
            <a:picLocks noChangeAspect="1"/>
          </p:cNvPicPr>
          <p:nvPr/>
        </p:nvPicPr>
        <p:blipFill>
          <a:blip r:embed="rId2"/>
          <a:stretch>
            <a:fillRect/>
          </a:stretch>
        </p:blipFill>
        <p:spPr>
          <a:xfrm>
            <a:off x="1075749" y="2081327"/>
            <a:ext cx="5504189" cy="3610748"/>
          </a:xfrm>
          <a:prstGeom prst="rect">
            <a:avLst/>
          </a:prstGeom>
          <a:ln w="28575">
            <a:solidFill>
              <a:schemeClr val="tx1"/>
            </a:solidFill>
          </a:ln>
        </p:spPr>
      </p:pic>
    </p:spTree>
    <p:extLst>
      <p:ext uri="{BB962C8B-B14F-4D97-AF65-F5344CB8AC3E}">
        <p14:creationId xmlns:p14="http://schemas.microsoft.com/office/powerpoint/2010/main" val="16288178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838199" y="1447800"/>
            <a:ext cx="10670627" cy="5029200"/>
          </a:xfrm>
        </p:spPr>
        <p:txBody>
          <a:bodyPr>
            <a:normAutofit/>
          </a:bodyPr>
          <a:lstStyle/>
          <a:p>
            <a:pPr marL="0" indent="0">
              <a:buNone/>
            </a:pPr>
            <a:r>
              <a:rPr lang="en-US" sz="2600" b="1" dirty="0">
                <a:latin typeface="Arial" panose="020B0604020202020204" pitchFamily="34" charset="0"/>
              </a:rPr>
              <a:t>WHAT IMPACTS YOUR CREDIT RATING AS A CONSUMER?</a:t>
            </a:r>
            <a:endParaRPr lang="en-US" sz="2600" dirty="0">
              <a:latin typeface="Calibri" panose="020F0502020204030204" pitchFamily="34" charset="0"/>
            </a:endParaRPr>
          </a:p>
        </p:txBody>
      </p:sp>
      <p:sp>
        <p:nvSpPr>
          <p:cNvPr id="6" name="Rectangle 2">
            <a:extLst>
              <a:ext uri="{FF2B5EF4-FFF2-40B4-BE49-F238E27FC236}">
                <a16:creationId xmlns:a16="http://schemas.microsoft.com/office/drawing/2014/main" id="{22E47939-2C55-1F4F-A8C6-7DFBD6CC606F}"/>
              </a:ext>
            </a:extLst>
          </p:cNvPr>
          <p:cNvSpPr txBox="1">
            <a:spLocks noChangeArrowheads="1"/>
          </p:cNvSpPr>
          <p:nvPr/>
        </p:nvSpPr>
        <p:spPr bwMode="auto">
          <a:xfrm>
            <a:off x="838200" y="365126"/>
            <a:ext cx="10670628" cy="722696"/>
          </a:xfrm>
          <a:prstGeom prst="rect">
            <a:avLst/>
          </a:prstGeom>
          <a:solidFill>
            <a:schemeClr val="bg1">
              <a:lumMod val="85000"/>
            </a:schemeClr>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C00000"/>
                </a:solidFill>
                <a:latin typeface="Calibri" panose="020F0502020204030204" pitchFamily="34" charset="0"/>
                <a:cs typeface="Calibri" panose="020F0502020204030204" pitchFamily="34" charset="0"/>
              </a:rPr>
              <a:t>LET’S MAKE THIS PERSONAL…</a:t>
            </a:r>
          </a:p>
        </p:txBody>
      </p:sp>
      <p:sp>
        <p:nvSpPr>
          <p:cNvPr id="7" name="TextBox 6">
            <a:extLst>
              <a:ext uri="{FF2B5EF4-FFF2-40B4-BE49-F238E27FC236}">
                <a16:creationId xmlns:a16="http://schemas.microsoft.com/office/drawing/2014/main" id="{855574BF-851B-424F-B1C8-6662C77D7679}"/>
              </a:ext>
            </a:extLst>
          </p:cNvPr>
          <p:cNvSpPr txBox="1"/>
          <p:nvPr/>
        </p:nvSpPr>
        <p:spPr>
          <a:xfrm>
            <a:off x="308458" y="2135828"/>
            <a:ext cx="5592374" cy="2031325"/>
          </a:xfrm>
          <a:prstGeom prst="rect">
            <a:avLst/>
          </a:prstGeom>
          <a:noFill/>
        </p:spPr>
        <p:txBody>
          <a:bodyPr wrap="square">
            <a:spAutoFit/>
          </a:bodyPr>
          <a:lstStyle/>
          <a:p>
            <a:pPr marL="914400" indent="-457200"/>
            <a:r>
              <a:rPr lang="en-US" dirty="0">
                <a:solidFill>
                  <a:srgbClr val="C00000"/>
                </a:solidFill>
                <a:latin typeface="Calibri" panose="020F0502020204030204" pitchFamily="34" charset="0"/>
                <a:ea typeface="Times New Roman" panose="02020603050405020304" pitchFamily="18" charset="0"/>
                <a:cs typeface="Calibri" panose="020F0502020204030204" pitchFamily="34" charset="0"/>
              </a:rPr>
              <a:t>15%	Length of Credit History – This is also pretty simple – the longer your history of paying bills and loans, the better off you’ll be. Yes, this does bias against younger borrowers – but if your behavior in the other categories is strong, you should be okay. Be patient – you’ll build your history.</a:t>
            </a:r>
            <a:endParaRPr lang="en-US"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9" name="Picture 8">
            <a:extLst>
              <a:ext uri="{FF2B5EF4-FFF2-40B4-BE49-F238E27FC236}">
                <a16:creationId xmlns:a16="http://schemas.microsoft.com/office/drawing/2014/main" id="{A232F1C0-CB36-5C4B-95D2-9D5E936EE565}"/>
              </a:ext>
            </a:extLst>
          </p:cNvPr>
          <p:cNvPicPr>
            <a:picLocks noChangeAspect="1"/>
          </p:cNvPicPr>
          <p:nvPr/>
        </p:nvPicPr>
        <p:blipFill>
          <a:blip r:embed="rId2"/>
          <a:stretch>
            <a:fillRect/>
          </a:stretch>
        </p:blipFill>
        <p:spPr>
          <a:xfrm>
            <a:off x="6096000" y="2081327"/>
            <a:ext cx="5504189" cy="3610748"/>
          </a:xfrm>
          <a:prstGeom prst="rect">
            <a:avLst/>
          </a:prstGeom>
          <a:ln w="28575">
            <a:solidFill>
              <a:schemeClr val="tx1"/>
            </a:solidFill>
          </a:ln>
        </p:spPr>
      </p:pic>
    </p:spTree>
    <p:extLst>
      <p:ext uri="{BB962C8B-B14F-4D97-AF65-F5344CB8AC3E}">
        <p14:creationId xmlns:p14="http://schemas.microsoft.com/office/powerpoint/2010/main" val="9594601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838199" y="1447800"/>
            <a:ext cx="10670627" cy="5029200"/>
          </a:xfrm>
        </p:spPr>
        <p:txBody>
          <a:bodyPr>
            <a:normAutofit/>
          </a:bodyPr>
          <a:lstStyle/>
          <a:p>
            <a:pPr marL="0" indent="0">
              <a:buNone/>
            </a:pPr>
            <a:r>
              <a:rPr lang="en-US" sz="2600" b="1" dirty="0">
                <a:latin typeface="Arial" panose="020B0604020202020204" pitchFamily="34" charset="0"/>
              </a:rPr>
              <a:t>WHAT IMPACTS YOUR CREDIT RATING AS A CONSUMER?</a:t>
            </a:r>
            <a:endParaRPr lang="en-US" sz="2600" dirty="0">
              <a:latin typeface="Calibri" panose="020F0502020204030204" pitchFamily="34" charset="0"/>
            </a:endParaRPr>
          </a:p>
        </p:txBody>
      </p:sp>
      <p:sp>
        <p:nvSpPr>
          <p:cNvPr id="6" name="Rectangle 2">
            <a:extLst>
              <a:ext uri="{FF2B5EF4-FFF2-40B4-BE49-F238E27FC236}">
                <a16:creationId xmlns:a16="http://schemas.microsoft.com/office/drawing/2014/main" id="{22E47939-2C55-1F4F-A8C6-7DFBD6CC606F}"/>
              </a:ext>
            </a:extLst>
          </p:cNvPr>
          <p:cNvSpPr txBox="1">
            <a:spLocks noChangeArrowheads="1"/>
          </p:cNvSpPr>
          <p:nvPr/>
        </p:nvSpPr>
        <p:spPr bwMode="auto">
          <a:xfrm>
            <a:off x="838200" y="365126"/>
            <a:ext cx="10670628" cy="722696"/>
          </a:xfrm>
          <a:prstGeom prst="rect">
            <a:avLst/>
          </a:prstGeom>
          <a:solidFill>
            <a:schemeClr val="bg1">
              <a:lumMod val="85000"/>
            </a:schemeClr>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C00000"/>
                </a:solidFill>
                <a:latin typeface="Calibri" panose="020F0502020204030204" pitchFamily="34" charset="0"/>
                <a:cs typeface="Calibri" panose="020F0502020204030204" pitchFamily="34" charset="0"/>
              </a:rPr>
              <a:t>LET’S MAKE THIS PERSONAL…</a:t>
            </a:r>
          </a:p>
        </p:txBody>
      </p:sp>
      <p:sp>
        <p:nvSpPr>
          <p:cNvPr id="7" name="TextBox 6">
            <a:extLst>
              <a:ext uri="{FF2B5EF4-FFF2-40B4-BE49-F238E27FC236}">
                <a16:creationId xmlns:a16="http://schemas.microsoft.com/office/drawing/2014/main" id="{855574BF-851B-424F-B1C8-6662C77D7679}"/>
              </a:ext>
            </a:extLst>
          </p:cNvPr>
          <p:cNvSpPr txBox="1"/>
          <p:nvPr/>
        </p:nvSpPr>
        <p:spPr>
          <a:xfrm>
            <a:off x="6388310" y="2081327"/>
            <a:ext cx="5592374" cy="2862322"/>
          </a:xfrm>
          <a:prstGeom prst="rect">
            <a:avLst/>
          </a:prstGeom>
          <a:noFill/>
        </p:spPr>
        <p:txBody>
          <a:bodyPr wrap="square">
            <a:spAutoFit/>
          </a:bodyPr>
          <a:lstStyle/>
          <a:p>
            <a:pPr marL="914400" indent="-457200"/>
            <a:r>
              <a:rPr lang="en-US" dirty="0">
                <a:solidFill>
                  <a:srgbClr val="006600"/>
                </a:solidFill>
                <a:latin typeface="Calibri" panose="020F0502020204030204" pitchFamily="34" charset="0"/>
                <a:ea typeface="Times New Roman" panose="02020603050405020304" pitchFamily="18" charset="0"/>
                <a:cs typeface="Calibri" panose="020F0502020204030204" pitchFamily="34" charset="0"/>
              </a:rPr>
              <a:t>10%	Credit Mix – Perhaps ironically, it can be better to have 5 different accounts that you repay regularly than it is to have just 2 different accounts. The greater the variety of accounts you have, the more opportunity you have to indicate that you are a low credit risk. Of course, if you have 5 accounts and you miss your payments, that will be doubly bad. Pay your bills on time and the Credit Mix will take care of itself.</a:t>
            </a:r>
            <a:endParaRPr lang="en-US"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8" name="Picture 7">
            <a:extLst>
              <a:ext uri="{FF2B5EF4-FFF2-40B4-BE49-F238E27FC236}">
                <a16:creationId xmlns:a16="http://schemas.microsoft.com/office/drawing/2014/main" id="{B36FDDFB-CE24-9241-8112-7AA8C2031912}"/>
              </a:ext>
            </a:extLst>
          </p:cNvPr>
          <p:cNvPicPr>
            <a:picLocks noChangeAspect="1"/>
          </p:cNvPicPr>
          <p:nvPr/>
        </p:nvPicPr>
        <p:blipFill>
          <a:blip r:embed="rId2"/>
          <a:stretch>
            <a:fillRect/>
          </a:stretch>
        </p:blipFill>
        <p:spPr>
          <a:xfrm>
            <a:off x="1075749" y="2081327"/>
            <a:ext cx="5504189" cy="3610748"/>
          </a:xfrm>
          <a:prstGeom prst="rect">
            <a:avLst/>
          </a:prstGeom>
          <a:ln w="28575">
            <a:solidFill>
              <a:schemeClr val="tx1"/>
            </a:solidFill>
          </a:ln>
        </p:spPr>
      </p:pic>
    </p:spTree>
    <p:extLst>
      <p:ext uri="{BB962C8B-B14F-4D97-AF65-F5344CB8AC3E}">
        <p14:creationId xmlns:p14="http://schemas.microsoft.com/office/powerpoint/2010/main" val="19434191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838199" y="1447800"/>
            <a:ext cx="10670627" cy="5029200"/>
          </a:xfrm>
        </p:spPr>
        <p:txBody>
          <a:bodyPr>
            <a:normAutofit/>
          </a:bodyPr>
          <a:lstStyle/>
          <a:p>
            <a:pPr marL="0" indent="0">
              <a:buNone/>
            </a:pPr>
            <a:r>
              <a:rPr lang="en-US" sz="2600" b="1" dirty="0">
                <a:latin typeface="Arial" panose="020B0604020202020204" pitchFamily="34" charset="0"/>
              </a:rPr>
              <a:t>WHAT IMPACTS YOUR CREDIT RATING AS A CONSUMER?</a:t>
            </a:r>
            <a:endParaRPr lang="en-US" sz="2600" dirty="0">
              <a:latin typeface="Calibri" panose="020F0502020204030204" pitchFamily="34" charset="0"/>
            </a:endParaRPr>
          </a:p>
        </p:txBody>
      </p:sp>
      <p:sp>
        <p:nvSpPr>
          <p:cNvPr id="6" name="Rectangle 2">
            <a:extLst>
              <a:ext uri="{FF2B5EF4-FFF2-40B4-BE49-F238E27FC236}">
                <a16:creationId xmlns:a16="http://schemas.microsoft.com/office/drawing/2014/main" id="{22E47939-2C55-1F4F-A8C6-7DFBD6CC606F}"/>
              </a:ext>
            </a:extLst>
          </p:cNvPr>
          <p:cNvSpPr txBox="1">
            <a:spLocks noChangeArrowheads="1"/>
          </p:cNvSpPr>
          <p:nvPr/>
        </p:nvSpPr>
        <p:spPr bwMode="auto">
          <a:xfrm>
            <a:off x="838200" y="365126"/>
            <a:ext cx="10670628" cy="722696"/>
          </a:xfrm>
          <a:prstGeom prst="rect">
            <a:avLst/>
          </a:prstGeom>
          <a:solidFill>
            <a:schemeClr val="bg1">
              <a:lumMod val="85000"/>
            </a:schemeClr>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C00000"/>
                </a:solidFill>
                <a:latin typeface="Calibri" panose="020F0502020204030204" pitchFamily="34" charset="0"/>
                <a:cs typeface="Calibri" panose="020F0502020204030204" pitchFamily="34" charset="0"/>
              </a:rPr>
              <a:t>LET’S MAKE THIS PERSONAL…</a:t>
            </a:r>
          </a:p>
        </p:txBody>
      </p:sp>
      <p:pic>
        <p:nvPicPr>
          <p:cNvPr id="4" name="Picture 3">
            <a:extLst>
              <a:ext uri="{FF2B5EF4-FFF2-40B4-BE49-F238E27FC236}">
                <a16:creationId xmlns:a16="http://schemas.microsoft.com/office/drawing/2014/main" id="{9BE58661-BBC9-2E4B-80AA-099FA46925C9}"/>
              </a:ext>
            </a:extLst>
          </p:cNvPr>
          <p:cNvPicPr>
            <a:picLocks noChangeAspect="1"/>
          </p:cNvPicPr>
          <p:nvPr/>
        </p:nvPicPr>
        <p:blipFill>
          <a:blip r:embed="rId2"/>
          <a:stretch>
            <a:fillRect/>
          </a:stretch>
        </p:blipFill>
        <p:spPr>
          <a:xfrm>
            <a:off x="6096000" y="2081327"/>
            <a:ext cx="5504189" cy="3610748"/>
          </a:xfrm>
          <a:prstGeom prst="rect">
            <a:avLst/>
          </a:prstGeom>
          <a:ln w="28575">
            <a:solidFill>
              <a:schemeClr val="tx1"/>
            </a:solidFill>
          </a:ln>
        </p:spPr>
      </p:pic>
      <p:sp>
        <p:nvSpPr>
          <p:cNvPr id="7" name="TextBox 6">
            <a:extLst>
              <a:ext uri="{FF2B5EF4-FFF2-40B4-BE49-F238E27FC236}">
                <a16:creationId xmlns:a16="http://schemas.microsoft.com/office/drawing/2014/main" id="{855574BF-851B-424F-B1C8-6662C77D7679}"/>
              </a:ext>
            </a:extLst>
          </p:cNvPr>
          <p:cNvSpPr txBox="1"/>
          <p:nvPr/>
        </p:nvSpPr>
        <p:spPr>
          <a:xfrm>
            <a:off x="169179" y="2946737"/>
            <a:ext cx="5592374" cy="2585323"/>
          </a:xfrm>
          <a:prstGeom prst="rect">
            <a:avLst/>
          </a:prstGeom>
          <a:noFill/>
        </p:spPr>
        <p:txBody>
          <a:bodyPr wrap="square">
            <a:spAutoFit/>
          </a:bodyPr>
          <a:lstStyle/>
          <a:p>
            <a:pPr marL="914400" indent="-457200"/>
            <a:r>
              <a:rPr lang="en-US" dirty="0">
                <a:solidFill>
                  <a:srgbClr val="002060"/>
                </a:solidFill>
                <a:latin typeface="Calibri" panose="020F0502020204030204" pitchFamily="34" charset="0"/>
                <a:ea typeface="Times New Roman" panose="02020603050405020304" pitchFamily="18" charset="0"/>
                <a:cs typeface="Calibri" panose="020F0502020204030204" pitchFamily="34" charset="0"/>
              </a:rPr>
              <a:t>10%	New Credit – Opening a large number of new accounts in a short period of time may indicate that you are a higher risk. So, is the moral to never open new accounts? No – because then you can never indicate that you are a low risk. Be mindful of opening too many accounts in a short period of time, pay all your bills on time, and the New Credit category will not be a big issue. </a:t>
            </a:r>
            <a:endParaRPr lang="en-US"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2995122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838199" y="1447800"/>
            <a:ext cx="10670627" cy="5029200"/>
          </a:xfrm>
        </p:spPr>
        <p:txBody>
          <a:bodyPr>
            <a:normAutofit/>
          </a:bodyPr>
          <a:lstStyle/>
          <a:p>
            <a:pPr marL="0" indent="0">
              <a:buNone/>
            </a:pPr>
            <a:r>
              <a:rPr lang="en-US" sz="2600" b="1" dirty="0">
                <a:latin typeface="Arial" panose="020B0604020202020204" pitchFamily="34" charset="0"/>
              </a:rPr>
              <a:t>WHAT IMPACTS YOUR CREDIT RATING AS A CONSUMER?</a:t>
            </a:r>
            <a:endParaRPr lang="en-US" sz="2600" dirty="0">
              <a:latin typeface="Calibri" panose="020F0502020204030204" pitchFamily="34" charset="0"/>
            </a:endParaRPr>
          </a:p>
        </p:txBody>
      </p:sp>
      <p:sp>
        <p:nvSpPr>
          <p:cNvPr id="6" name="Rectangle 2">
            <a:extLst>
              <a:ext uri="{FF2B5EF4-FFF2-40B4-BE49-F238E27FC236}">
                <a16:creationId xmlns:a16="http://schemas.microsoft.com/office/drawing/2014/main" id="{22E47939-2C55-1F4F-A8C6-7DFBD6CC606F}"/>
              </a:ext>
            </a:extLst>
          </p:cNvPr>
          <p:cNvSpPr txBox="1">
            <a:spLocks noChangeArrowheads="1"/>
          </p:cNvSpPr>
          <p:nvPr/>
        </p:nvSpPr>
        <p:spPr bwMode="auto">
          <a:xfrm>
            <a:off x="838200" y="365126"/>
            <a:ext cx="10670628" cy="722696"/>
          </a:xfrm>
          <a:prstGeom prst="rect">
            <a:avLst/>
          </a:prstGeom>
          <a:solidFill>
            <a:schemeClr val="bg1">
              <a:lumMod val="85000"/>
            </a:schemeClr>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C00000"/>
                </a:solidFill>
                <a:latin typeface="Calibri" panose="020F0502020204030204" pitchFamily="34" charset="0"/>
                <a:cs typeface="Calibri" panose="020F0502020204030204" pitchFamily="34" charset="0"/>
              </a:rPr>
              <a:t>LET’S MAKE THIS PERSONAL…</a:t>
            </a:r>
          </a:p>
        </p:txBody>
      </p:sp>
      <p:sp>
        <p:nvSpPr>
          <p:cNvPr id="7" name="TextBox 6">
            <a:extLst>
              <a:ext uri="{FF2B5EF4-FFF2-40B4-BE49-F238E27FC236}">
                <a16:creationId xmlns:a16="http://schemas.microsoft.com/office/drawing/2014/main" id="{855574BF-851B-424F-B1C8-6662C77D7679}"/>
              </a:ext>
            </a:extLst>
          </p:cNvPr>
          <p:cNvSpPr txBox="1"/>
          <p:nvPr/>
        </p:nvSpPr>
        <p:spPr>
          <a:xfrm>
            <a:off x="6388310" y="2081327"/>
            <a:ext cx="5592374" cy="3970318"/>
          </a:xfrm>
          <a:prstGeom prst="rect">
            <a:avLst/>
          </a:prstGeom>
          <a:noFill/>
        </p:spPr>
        <p:txBody>
          <a:bodyPr wrap="square">
            <a:spAutoFit/>
          </a:bodyPr>
          <a:lstStyle/>
          <a:p>
            <a:pPr marL="914400" indent="-457200"/>
            <a:r>
              <a:rPr lang="en-US" dirty="0">
                <a:latin typeface="Calibri" panose="020F0502020204030204" pitchFamily="34" charset="0"/>
                <a:ea typeface="Times New Roman" panose="02020603050405020304" pitchFamily="18" charset="0"/>
                <a:cs typeface="Calibri" panose="020F0502020204030204" pitchFamily="34" charset="0"/>
              </a:rPr>
              <a:t>Your FICO Score will become an actual number: between 250 and 900. </a:t>
            </a:r>
          </a:p>
          <a:p>
            <a:pPr marL="914400" indent="-457200"/>
            <a:r>
              <a:rPr lang="en-US" dirty="0">
                <a:latin typeface="Calibri" panose="020F0502020204030204" pitchFamily="34" charset="0"/>
                <a:ea typeface="Times New Roman" panose="02020603050405020304" pitchFamily="18" charset="0"/>
                <a:cs typeface="Calibri" panose="020F0502020204030204" pitchFamily="34" charset="0"/>
              </a:rPr>
              <a:t>The higher your Score, the lower interest rates you will pay on most loans.</a:t>
            </a:r>
          </a:p>
          <a:p>
            <a:pPr marL="914400" indent="-457200"/>
            <a:r>
              <a:rPr lang="en-US" dirty="0">
                <a:latin typeface="Calibri" panose="020F0502020204030204" pitchFamily="34" charset="0"/>
                <a:ea typeface="Times New Roman" panose="02020603050405020304" pitchFamily="18" charset="0"/>
                <a:cs typeface="Calibri" panose="020F0502020204030204" pitchFamily="34" charset="0"/>
              </a:rPr>
              <a:t>The average FICO Score for Americans is just over 700. </a:t>
            </a:r>
            <a:br>
              <a:rPr lang="en-US" dirty="0">
                <a:latin typeface="Calibri" panose="020F0502020204030204" pitchFamily="34" charset="0"/>
                <a:ea typeface="Times New Roman" panose="02020603050405020304" pitchFamily="18" charset="0"/>
                <a:cs typeface="Calibri" panose="020F0502020204030204" pitchFamily="34" charset="0"/>
              </a:rPr>
            </a:br>
            <a:br>
              <a:rPr lang="en-US" dirty="0">
                <a:latin typeface="Calibri" panose="020F0502020204030204" pitchFamily="34" charset="0"/>
                <a:ea typeface="Times New Roman" panose="02020603050405020304" pitchFamily="18" charset="0"/>
                <a:cs typeface="Calibri" panose="020F0502020204030204" pitchFamily="34" charset="0"/>
              </a:rPr>
            </a:br>
            <a:br>
              <a:rPr lang="en-US" dirty="0">
                <a:latin typeface="Calibri" panose="020F0502020204030204" pitchFamily="34" charset="0"/>
                <a:ea typeface="Times New Roman" panose="02020603050405020304" pitchFamily="18" charset="0"/>
                <a:cs typeface="Calibri" panose="020F0502020204030204" pitchFamily="34" charset="0"/>
              </a:rPr>
            </a:br>
            <a:br>
              <a:rPr lang="en-US" dirty="0">
                <a:latin typeface="Calibri" panose="020F0502020204030204" pitchFamily="34" charset="0"/>
                <a:ea typeface="Times New Roman" panose="02020603050405020304" pitchFamily="18" charset="0"/>
                <a:cs typeface="Calibri" panose="020F0502020204030204" pitchFamily="34" charset="0"/>
              </a:rPr>
            </a:br>
            <a:br>
              <a:rPr lang="en-US" dirty="0">
                <a:latin typeface="Calibri" panose="020F0502020204030204" pitchFamily="34" charset="0"/>
                <a:ea typeface="Times New Roman" panose="02020603050405020304" pitchFamily="18" charset="0"/>
                <a:cs typeface="Calibri" panose="020F0502020204030204" pitchFamily="34" charset="0"/>
              </a:rPr>
            </a:br>
            <a:endParaRPr lang="en-US" dirty="0">
              <a:latin typeface="Calibri" panose="020F0502020204030204" pitchFamily="34" charset="0"/>
              <a:ea typeface="Times New Roman" panose="02020603050405020304" pitchFamily="18" charset="0"/>
              <a:cs typeface="Calibri" panose="020F0502020204030204" pitchFamily="34" charset="0"/>
            </a:endParaRPr>
          </a:p>
          <a:p>
            <a:pPr marL="914400" indent="-457200"/>
            <a:r>
              <a:rPr lang="en-US" dirty="0">
                <a:latin typeface="Calibri" panose="020F0502020204030204" pitchFamily="34" charset="0"/>
                <a:ea typeface="Times New Roman" panose="02020603050405020304" pitchFamily="18" charset="0"/>
                <a:cs typeface="Calibri" panose="020F0502020204030204" pitchFamily="34" charset="0"/>
              </a:rPr>
              <a:t>The average in Louisiana is 677, the second lowest in the 50 U.S. states; only Mississippi has a lower average FICO Score. </a:t>
            </a:r>
            <a:endParaRPr lang="en-US" dirty="0">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8" name="Picture 7">
            <a:extLst>
              <a:ext uri="{FF2B5EF4-FFF2-40B4-BE49-F238E27FC236}">
                <a16:creationId xmlns:a16="http://schemas.microsoft.com/office/drawing/2014/main" id="{B36FDDFB-CE24-9241-8112-7AA8C2031912}"/>
              </a:ext>
            </a:extLst>
          </p:cNvPr>
          <p:cNvPicPr>
            <a:picLocks noChangeAspect="1"/>
          </p:cNvPicPr>
          <p:nvPr/>
        </p:nvPicPr>
        <p:blipFill>
          <a:blip r:embed="rId2"/>
          <a:stretch>
            <a:fillRect/>
          </a:stretch>
        </p:blipFill>
        <p:spPr>
          <a:xfrm>
            <a:off x="1075749" y="2081327"/>
            <a:ext cx="5504189" cy="3610748"/>
          </a:xfrm>
          <a:prstGeom prst="rect">
            <a:avLst/>
          </a:prstGeom>
          <a:ln w="28575">
            <a:solidFill>
              <a:schemeClr val="tx1"/>
            </a:solidFill>
          </a:ln>
        </p:spPr>
      </p:pic>
      <p:pic>
        <p:nvPicPr>
          <p:cNvPr id="2" name="Picture 1">
            <a:extLst>
              <a:ext uri="{FF2B5EF4-FFF2-40B4-BE49-F238E27FC236}">
                <a16:creationId xmlns:a16="http://schemas.microsoft.com/office/drawing/2014/main" id="{0B14C25B-633F-D946-BB25-374B3DE2912E}"/>
              </a:ext>
            </a:extLst>
          </p:cNvPr>
          <p:cNvPicPr>
            <a:picLocks noChangeAspect="1"/>
          </p:cNvPicPr>
          <p:nvPr/>
        </p:nvPicPr>
        <p:blipFill>
          <a:blip r:embed="rId3"/>
          <a:stretch>
            <a:fillRect/>
          </a:stretch>
        </p:blipFill>
        <p:spPr>
          <a:xfrm>
            <a:off x="8023704" y="3573828"/>
            <a:ext cx="3360371" cy="1560172"/>
          </a:xfrm>
          <a:prstGeom prst="rect">
            <a:avLst/>
          </a:prstGeom>
        </p:spPr>
      </p:pic>
    </p:spTree>
    <p:extLst>
      <p:ext uri="{BB962C8B-B14F-4D97-AF65-F5344CB8AC3E}">
        <p14:creationId xmlns:p14="http://schemas.microsoft.com/office/powerpoint/2010/main" val="6080284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838199" y="1447800"/>
            <a:ext cx="10670627" cy="5029200"/>
          </a:xfrm>
        </p:spPr>
        <p:txBody>
          <a:bodyPr>
            <a:normAutofit/>
          </a:bodyPr>
          <a:lstStyle/>
          <a:p>
            <a:pPr marL="0" indent="0">
              <a:buNone/>
            </a:pPr>
            <a:r>
              <a:rPr lang="en-US" sz="2000" b="1" dirty="0">
                <a:solidFill>
                  <a:srgbClr val="C00000"/>
                </a:solidFill>
                <a:latin typeface="Arial" panose="020B0604020202020204" pitchFamily="34" charset="0"/>
              </a:rPr>
              <a:t>WHAT SHOULD YOU BE FOCUSED ON WITH RESPECT TO YOUR CREDIT SCORE?</a:t>
            </a:r>
            <a:endParaRPr lang="en-US" sz="2000" dirty="0">
              <a:solidFill>
                <a:srgbClr val="C00000"/>
              </a:solidFill>
              <a:latin typeface="Calibri" panose="020F0502020204030204" pitchFamily="34" charset="0"/>
            </a:endParaRPr>
          </a:p>
        </p:txBody>
      </p:sp>
      <p:sp>
        <p:nvSpPr>
          <p:cNvPr id="6" name="Rectangle 2">
            <a:extLst>
              <a:ext uri="{FF2B5EF4-FFF2-40B4-BE49-F238E27FC236}">
                <a16:creationId xmlns:a16="http://schemas.microsoft.com/office/drawing/2014/main" id="{22E47939-2C55-1F4F-A8C6-7DFBD6CC606F}"/>
              </a:ext>
            </a:extLst>
          </p:cNvPr>
          <p:cNvSpPr txBox="1">
            <a:spLocks noChangeArrowheads="1"/>
          </p:cNvSpPr>
          <p:nvPr/>
        </p:nvSpPr>
        <p:spPr bwMode="auto">
          <a:xfrm>
            <a:off x="838200" y="365126"/>
            <a:ext cx="10670628" cy="722696"/>
          </a:xfrm>
          <a:prstGeom prst="rect">
            <a:avLst/>
          </a:prstGeom>
          <a:solidFill>
            <a:schemeClr val="bg1">
              <a:lumMod val="85000"/>
            </a:schemeClr>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C00000"/>
                </a:solidFill>
                <a:latin typeface="Calibri" panose="020F0502020204030204" pitchFamily="34" charset="0"/>
                <a:cs typeface="Calibri" panose="020F0502020204030204" pitchFamily="34" charset="0"/>
              </a:rPr>
              <a:t>LET’S MAKE THIS PERSONAL…</a:t>
            </a:r>
          </a:p>
        </p:txBody>
      </p:sp>
      <p:sp>
        <p:nvSpPr>
          <p:cNvPr id="7" name="TextBox 6">
            <a:extLst>
              <a:ext uri="{FF2B5EF4-FFF2-40B4-BE49-F238E27FC236}">
                <a16:creationId xmlns:a16="http://schemas.microsoft.com/office/drawing/2014/main" id="{855574BF-851B-424F-B1C8-6662C77D7679}"/>
              </a:ext>
            </a:extLst>
          </p:cNvPr>
          <p:cNvSpPr txBox="1"/>
          <p:nvPr/>
        </p:nvSpPr>
        <p:spPr>
          <a:xfrm>
            <a:off x="6388310" y="2081327"/>
            <a:ext cx="5592374" cy="4247317"/>
          </a:xfrm>
          <a:prstGeom prst="rect">
            <a:avLst/>
          </a:prstGeom>
          <a:noFill/>
        </p:spPr>
        <p:txBody>
          <a:bodyPr wrap="square">
            <a:spAutoFit/>
          </a:bodyPr>
          <a:lstStyle/>
          <a:p>
            <a:pPr marL="914400" indent="-457200"/>
            <a:r>
              <a:rPr lang="en-US" dirty="0">
                <a:latin typeface="Calibri" panose="020F0502020204030204" pitchFamily="34" charset="0"/>
                <a:ea typeface="Times New Roman" panose="02020603050405020304" pitchFamily="18" charset="0"/>
                <a:cs typeface="Calibri" panose="020F0502020204030204" pitchFamily="34" charset="0"/>
              </a:rPr>
              <a:t>If your FICO Score is below 600, there are probably 1 or 2 areas where you have significant weaknesses in your history.</a:t>
            </a:r>
          </a:p>
          <a:p>
            <a:pPr marL="914400" indent="-457200"/>
            <a:r>
              <a:rPr lang="en-US" dirty="0">
                <a:latin typeface="Calibri" panose="020F0502020204030204" pitchFamily="34" charset="0"/>
                <a:ea typeface="Times New Roman" panose="02020603050405020304" pitchFamily="18" charset="0"/>
                <a:cs typeface="Calibri" panose="020F0502020204030204" pitchFamily="34" charset="0"/>
              </a:rPr>
              <a:t>Commit to correcting these weaknesses and not creating any new weaknesses.</a:t>
            </a:r>
            <a:br>
              <a:rPr lang="en-US" dirty="0">
                <a:latin typeface="Calibri" panose="020F0502020204030204" pitchFamily="34" charset="0"/>
                <a:ea typeface="Times New Roman" panose="02020603050405020304" pitchFamily="18" charset="0"/>
                <a:cs typeface="Calibri" panose="020F0502020204030204" pitchFamily="34" charset="0"/>
              </a:rPr>
            </a:br>
            <a:endParaRPr lang="en-US" dirty="0">
              <a:latin typeface="Calibri" panose="020F0502020204030204" pitchFamily="34" charset="0"/>
              <a:ea typeface="Times New Roman" panose="02020603050405020304" pitchFamily="18" charset="0"/>
              <a:cs typeface="Calibri" panose="020F0502020204030204" pitchFamily="34" charset="0"/>
            </a:endParaRPr>
          </a:p>
          <a:p>
            <a:pPr marL="914400" indent="-457200"/>
            <a:r>
              <a:rPr lang="en-US" dirty="0">
                <a:latin typeface="Calibri" panose="020F0502020204030204" pitchFamily="34" charset="0"/>
                <a:ea typeface="Times New Roman" panose="02020603050405020304" pitchFamily="18" charset="0"/>
                <a:cs typeface="Calibri" panose="020F0502020204030204" pitchFamily="34" charset="0"/>
              </a:rPr>
              <a:t>If your FICO Score is between 600-700, there are probably 1 or 2 areas that can be improved – or where you used to have significant weaknesses.</a:t>
            </a:r>
          </a:p>
          <a:p>
            <a:pPr marL="914400" indent="-457200"/>
            <a:r>
              <a:rPr lang="en-US" dirty="0">
                <a:latin typeface="Calibri" panose="020F0502020204030204" pitchFamily="34" charset="0"/>
                <a:ea typeface="Times New Roman" panose="02020603050405020304" pitchFamily="18" charset="0"/>
                <a:cs typeface="Calibri" panose="020F0502020204030204" pitchFamily="34" charset="0"/>
              </a:rPr>
              <a:t>Keep doing what you’re doing – and commit to not creating any new concerns.</a:t>
            </a:r>
          </a:p>
          <a:p>
            <a:pPr marL="914400" indent="-457200"/>
            <a:endParaRPr lang="en-US" dirty="0">
              <a:latin typeface="Calibri" panose="020F0502020204030204" pitchFamily="34" charset="0"/>
              <a:ea typeface="Times New Roman" panose="02020603050405020304" pitchFamily="18" charset="0"/>
              <a:cs typeface="Calibri" panose="020F0502020204030204" pitchFamily="34" charset="0"/>
            </a:endParaRPr>
          </a:p>
          <a:p>
            <a:pPr marL="914400" indent="-457200"/>
            <a:r>
              <a:rPr lang="en-US" dirty="0">
                <a:latin typeface="Calibri" panose="020F0502020204030204" pitchFamily="34" charset="0"/>
                <a:ea typeface="Times New Roman" panose="02020603050405020304" pitchFamily="18" charset="0"/>
                <a:cs typeface="Calibri" panose="020F0502020204030204" pitchFamily="34" charset="0"/>
              </a:rPr>
              <a:t>If your FICO Score is over 700, keep doing what you’re doing and time will eventually get you the best score possible.</a:t>
            </a:r>
            <a:endParaRPr lang="en-US" dirty="0">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8" name="Picture 7">
            <a:extLst>
              <a:ext uri="{FF2B5EF4-FFF2-40B4-BE49-F238E27FC236}">
                <a16:creationId xmlns:a16="http://schemas.microsoft.com/office/drawing/2014/main" id="{B36FDDFB-CE24-9241-8112-7AA8C2031912}"/>
              </a:ext>
            </a:extLst>
          </p:cNvPr>
          <p:cNvPicPr>
            <a:picLocks noChangeAspect="1"/>
          </p:cNvPicPr>
          <p:nvPr/>
        </p:nvPicPr>
        <p:blipFill>
          <a:blip r:embed="rId2"/>
          <a:stretch>
            <a:fillRect/>
          </a:stretch>
        </p:blipFill>
        <p:spPr>
          <a:xfrm>
            <a:off x="1075749" y="2081327"/>
            <a:ext cx="5504189" cy="3610748"/>
          </a:xfrm>
          <a:prstGeom prst="rect">
            <a:avLst/>
          </a:prstGeom>
          <a:ln w="28575">
            <a:solidFill>
              <a:schemeClr val="tx1"/>
            </a:solidFill>
          </a:ln>
        </p:spPr>
      </p:pic>
    </p:spTree>
    <p:extLst>
      <p:ext uri="{BB962C8B-B14F-4D97-AF65-F5344CB8AC3E}">
        <p14:creationId xmlns:p14="http://schemas.microsoft.com/office/powerpoint/2010/main" val="3336557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#2</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8" y="1241404"/>
            <a:ext cx="11206447"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C00000"/>
                </a:solidFill>
              </a:rPr>
              <a:t>If you borrow $10,000 </a:t>
            </a:r>
            <a:r>
              <a:rPr lang="en-US" i="1" dirty="0">
                <a:solidFill>
                  <a:srgbClr val="006600"/>
                </a:solidFill>
                <a:highlight>
                  <a:srgbClr val="FFFF00"/>
                </a:highlight>
              </a:rPr>
              <a:t>for a fun vacation using your credit card, at an interest rate of 18.99%,</a:t>
            </a:r>
            <a:r>
              <a:rPr lang="en-US" i="1" dirty="0">
                <a:solidFill>
                  <a:srgbClr val="C00000"/>
                </a:solidFill>
              </a:rPr>
              <a:t> </a:t>
            </a:r>
            <a:r>
              <a:rPr lang="en-US" dirty="0">
                <a:solidFill>
                  <a:srgbClr val="C00000"/>
                </a:solidFill>
              </a:rPr>
              <a:t>and you repay the loan with monthly payments over 10 years, how much total interest will you pay over the life of the loan?</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chemeClr val="bg1">
              <a:lumMod val="6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A.	$500</a:t>
            </a:r>
          </a:p>
        </p:txBody>
      </p:sp>
      <p:sp>
        <p:nvSpPr>
          <p:cNvPr id="8" name="Content Placeholder 2">
            <a:extLst>
              <a:ext uri="{FF2B5EF4-FFF2-40B4-BE49-F238E27FC236}">
                <a16:creationId xmlns:a16="http://schemas.microsoft.com/office/drawing/2014/main" id="{C1CA2303-8B54-A45E-47A7-869C23DBFE38}"/>
              </a:ext>
            </a:extLst>
          </p:cNvPr>
          <p:cNvSpPr txBox="1">
            <a:spLocks/>
          </p:cNvSpPr>
          <p:nvPr/>
        </p:nvSpPr>
        <p:spPr>
          <a:xfrm>
            <a:off x="838198" y="4241968"/>
            <a:ext cx="5257801" cy="1374628"/>
          </a:xfrm>
          <a:prstGeom prst="rect">
            <a:avLst/>
          </a:prstGeom>
          <a:solidFill>
            <a:schemeClr val="bg1">
              <a:lumMod val="6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C.	$2,723</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bg1">
              <a:lumMod val="6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B.	$1,723</a:t>
            </a:r>
          </a:p>
        </p:txBody>
      </p:sp>
      <p:sp>
        <p:nvSpPr>
          <p:cNvPr id="10" name="Content Placeholder 2">
            <a:extLst>
              <a:ext uri="{FF2B5EF4-FFF2-40B4-BE49-F238E27FC236}">
                <a16:creationId xmlns:a16="http://schemas.microsoft.com/office/drawing/2014/main" id="{75785B4D-F6DD-799C-04A8-F941F10411AE}"/>
              </a:ext>
            </a:extLst>
          </p:cNvPr>
          <p:cNvSpPr txBox="1">
            <a:spLocks/>
          </p:cNvSpPr>
          <p:nvPr/>
        </p:nvSpPr>
        <p:spPr>
          <a:xfrm>
            <a:off x="6170686" y="4241968"/>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D.	$12,393</a:t>
            </a:r>
          </a:p>
        </p:txBody>
      </p:sp>
    </p:spTree>
    <p:extLst>
      <p:ext uri="{BB962C8B-B14F-4D97-AF65-F5344CB8AC3E}">
        <p14:creationId xmlns:p14="http://schemas.microsoft.com/office/powerpoint/2010/main" val="9627399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0727079-6426-F944-A4D9-9EAE289AC766}"/>
              </a:ext>
            </a:extLst>
          </p:cNvPr>
          <p:cNvPicPr>
            <a:picLocks noChangeAspect="1"/>
          </p:cNvPicPr>
          <p:nvPr/>
        </p:nvPicPr>
        <p:blipFill>
          <a:blip r:embed="rId2"/>
          <a:stretch>
            <a:fillRect/>
          </a:stretch>
        </p:blipFill>
        <p:spPr>
          <a:xfrm>
            <a:off x="407040" y="387561"/>
            <a:ext cx="5808988" cy="4777891"/>
          </a:xfrm>
          <a:prstGeom prst="rect">
            <a:avLst/>
          </a:prstGeom>
        </p:spPr>
      </p:pic>
      <p:cxnSp>
        <p:nvCxnSpPr>
          <p:cNvPr id="3" name="Straight Arrow Connector 2">
            <a:extLst>
              <a:ext uri="{FF2B5EF4-FFF2-40B4-BE49-F238E27FC236}">
                <a16:creationId xmlns:a16="http://schemas.microsoft.com/office/drawing/2014/main" id="{CD739090-36A8-2846-A8B0-3B7AF2FC29C2}"/>
              </a:ext>
            </a:extLst>
          </p:cNvPr>
          <p:cNvCxnSpPr/>
          <p:nvPr/>
        </p:nvCxnSpPr>
        <p:spPr>
          <a:xfrm flipH="1" flipV="1">
            <a:off x="2095248" y="1277738"/>
            <a:ext cx="1459406" cy="1840911"/>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24F1BEC0-7D3E-FF4B-9398-773E67B81E20}"/>
              </a:ext>
            </a:extLst>
          </p:cNvPr>
          <p:cNvCxnSpPr>
            <a:cxnSpLocks/>
          </p:cNvCxnSpPr>
          <p:nvPr/>
        </p:nvCxnSpPr>
        <p:spPr>
          <a:xfrm flipH="1" flipV="1">
            <a:off x="3311534" y="1277738"/>
            <a:ext cx="497457" cy="1840911"/>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1D5EDFE2-8DCB-294C-8F52-4E1B7C7A038E}"/>
              </a:ext>
            </a:extLst>
          </p:cNvPr>
          <p:cNvCxnSpPr>
            <a:cxnSpLocks/>
          </p:cNvCxnSpPr>
          <p:nvPr/>
        </p:nvCxnSpPr>
        <p:spPr>
          <a:xfrm flipV="1">
            <a:off x="4214718" y="1320127"/>
            <a:ext cx="514728" cy="1798522"/>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77208236-649A-7D46-BF88-EE10A180D9A3}"/>
              </a:ext>
            </a:extLst>
          </p:cNvPr>
          <p:cNvSpPr txBox="1">
            <a:spLocks/>
          </p:cNvSpPr>
          <p:nvPr/>
        </p:nvSpPr>
        <p:spPr>
          <a:xfrm>
            <a:off x="6400799" y="260392"/>
            <a:ext cx="5528789" cy="56983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000" b="1" i="1" dirty="0">
                <a:solidFill>
                  <a:srgbClr val="006600"/>
                </a:solidFill>
              </a:rPr>
              <a:t>Debt is NOT a bad thing.</a:t>
            </a:r>
          </a:p>
          <a:p>
            <a:pPr marL="0" indent="0" algn="ctr">
              <a:buNone/>
            </a:pPr>
            <a:endParaRPr lang="en-US" sz="3000" b="1" i="1" dirty="0">
              <a:solidFill>
                <a:srgbClr val="006600"/>
              </a:solidFill>
            </a:endParaRPr>
          </a:p>
          <a:p>
            <a:pPr marL="0" indent="0" algn="ctr">
              <a:buNone/>
            </a:pPr>
            <a:r>
              <a:rPr lang="en-US" sz="3000" i="1" dirty="0">
                <a:solidFill>
                  <a:srgbClr val="006600"/>
                </a:solidFill>
              </a:rPr>
              <a:t>Debt can help us achieve our goals, depending on our current situations and what those goals are.</a:t>
            </a:r>
          </a:p>
          <a:p>
            <a:pPr marL="0" indent="0" algn="ctr">
              <a:buNone/>
            </a:pPr>
            <a:endParaRPr lang="en-US" sz="3000" i="1" dirty="0">
              <a:solidFill>
                <a:srgbClr val="006600"/>
              </a:solidFill>
            </a:endParaRPr>
          </a:p>
          <a:p>
            <a:pPr marL="0" indent="0" algn="ctr">
              <a:buNone/>
            </a:pPr>
            <a:r>
              <a:rPr lang="en-US" sz="3000" i="1" dirty="0">
                <a:solidFill>
                  <a:srgbClr val="006600"/>
                </a:solidFill>
              </a:rPr>
              <a:t>Debt is also called “leverage” – because it gives us the ability do things we might not be able to do otherwise. </a:t>
            </a:r>
          </a:p>
          <a:p>
            <a:pPr marL="0" indent="0" algn="ctr">
              <a:buNone/>
            </a:pPr>
            <a:endParaRPr lang="en-US" sz="3000" i="1" dirty="0">
              <a:solidFill>
                <a:srgbClr val="006600"/>
              </a:solidFill>
            </a:endParaRPr>
          </a:p>
        </p:txBody>
      </p:sp>
    </p:spTree>
    <p:extLst>
      <p:ext uri="{BB962C8B-B14F-4D97-AF65-F5344CB8AC3E}">
        <p14:creationId xmlns:p14="http://schemas.microsoft.com/office/powerpoint/2010/main" val="21159171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0727079-6426-F944-A4D9-9EAE289AC766}"/>
              </a:ext>
            </a:extLst>
          </p:cNvPr>
          <p:cNvPicPr>
            <a:picLocks noChangeAspect="1"/>
          </p:cNvPicPr>
          <p:nvPr/>
        </p:nvPicPr>
        <p:blipFill>
          <a:blip r:embed="rId2"/>
          <a:stretch>
            <a:fillRect/>
          </a:stretch>
        </p:blipFill>
        <p:spPr>
          <a:xfrm>
            <a:off x="407040" y="387561"/>
            <a:ext cx="5808988" cy="4777891"/>
          </a:xfrm>
          <a:prstGeom prst="rect">
            <a:avLst/>
          </a:prstGeom>
        </p:spPr>
      </p:pic>
      <p:cxnSp>
        <p:nvCxnSpPr>
          <p:cNvPr id="3" name="Straight Arrow Connector 2">
            <a:extLst>
              <a:ext uri="{FF2B5EF4-FFF2-40B4-BE49-F238E27FC236}">
                <a16:creationId xmlns:a16="http://schemas.microsoft.com/office/drawing/2014/main" id="{CD739090-36A8-2846-A8B0-3B7AF2FC29C2}"/>
              </a:ext>
            </a:extLst>
          </p:cNvPr>
          <p:cNvCxnSpPr/>
          <p:nvPr/>
        </p:nvCxnSpPr>
        <p:spPr>
          <a:xfrm flipH="1" flipV="1">
            <a:off x="2095248" y="1277738"/>
            <a:ext cx="1459406" cy="1840911"/>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24F1BEC0-7D3E-FF4B-9398-773E67B81E20}"/>
              </a:ext>
            </a:extLst>
          </p:cNvPr>
          <p:cNvCxnSpPr>
            <a:cxnSpLocks/>
          </p:cNvCxnSpPr>
          <p:nvPr/>
        </p:nvCxnSpPr>
        <p:spPr>
          <a:xfrm flipH="1" flipV="1">
            <a:off x="3311534" y="1277738"/>
            <a:ext cx="497457" cy="1840911"/>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1D5EDFE2-8DCB-294C-8F52-4E1B7C7A038E}"/>
              </a:ext>
            </a:extLst>
          </p:cNvPr>
          <p:cNvCxnSpPr>
            <a:cxnSpLocks/>
          </p:cNvCxnSpPr>
          <p:nvPr/>
        </p:nvCxnSpPr>
        <p:spPr>
          <a:xfrm flipV="1">
            <a:off x="4214718" y="1320127"/>
            <a:ext cx="514728" cy="1798522"/>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77208236-649A-7D46-BF88-EE10A180D9A3}"/>
              </a:ext>
            </a:extLst>
          </p:cNvPr>
          <p:cNvSpPr txBox="1">
            <a:spLocks/>
          </p:cNvSpPr>
          <p:nvPr/>
        </p:nvSpPr>
        <p:spPr>
          <a:xfrm>
            <a:off x="6400799" y="260392"/>
            <a:ext cx="5528789" cy="56983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000" b="1" i="1" dirty="0">
                <a:solidFill>
                  <a:srgbClr val="006600"/>
                </a:solidFill>
              </a:rPr>
              <a:t>Debt is NOT a bad thing.</a:t>
            </a:r>
          </a:p>
          <a:p>
            <a:pPr marL="0" indent="0" algn="ctr">
              <a:buNone/>
            </a:pPr>
            <a:endParaRPr lang="en-US" sz="3000" b="1" i="1" dirty="0">
              <a:solidFill>
                <a:srgbClr val="006600"/>
              </a:solidFill>
            </a:endParaRPr>
          </a:p>
          <a:p>
            <a:pPr marL="0" indent="0" algn="ctr">
              <a:buNone/>
            </a:pPr>
            <a:r>
              <a:rPr lang="en-US" sz="3000" i="1" dirty="0">
                <a:solidFill>
                  <a:srgbClr val="006600"/>
                </a:solidFill>
              </a:rPr>
              <a:t>My one primary piece of advice:</a:t>
            </a:r>
          </a:p>
          <a:p>
            <a:pPr marL="0" indent="0" algn="ctr">
              <a:buNone/>
            </a:pPr>
            <a:endParaRPr lang="en-US" sz="3000" i="1" dirty="0">
              <a:solidFill>
                <a:srgbClr val="006600"/>
              </a:solidFill>
            </a:endParaRPr>
          </a:p>
          <a:p>
            <a:pPr marL="0" indent="0" algn="ctr">
              <a:buNone/>
            </a:pPr>
            <a:r>
              <a:rPr lang="en-US" i="1" dirty="0">
                <a:solidFill>
                  <a:srgbClr val="C00000"/>
                </a:solidFill>
              </a:rPr>
              <a:t>Whenever borrow money – whether it’s $20 for a Friday night pizza on your credit card or a $10,000 student loan – have a plan for paying it back. </a:t>
            </a:r>
          </a:p>
          <a:p>
            <a:pPr marL="0" indent="0" algn="ctr">
              <a:buNone/>
            </a:pPr>
            <a:r>
              <a:rPr lang="en-US" i="1" dirty="0">
                <a:solidFill>
                  <a:srgbClr val="C00000"/>
                </a:solidFill>
              </a:rPr>
              <a:t>Know why you are borrowing and where you will get the money to repay it.</a:t>
            </a:r>
          </a:p>
        </p:txBody>
      </p:sp>
    </p:spTree>
    <p:extLst>
      <p:ext uri="{BB962C8B-B14F-4D97-AF65-F5344CB8AC3E}">
        <p14:creationId xmlns:p14="http://schemas.microsoft.com/office/powerpoint/2010/main" val="2441815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6E17C2E-923C-FF42-B998-2314C778EC7D}"/>
              </a:ext>
            </a:extLst>
          </p:cNvPr>
          <p:cNvPicPr>
            <a:picLocks noChangeAspect="1"/>
          </p:cNvPicPr>
          <p:nvPr/>
        </p:nvPicPr>
        <p:blipFill>
          <a:blip r:embed="rId2"/>
          <a:stretch>
            <a:fillRect/>
          </a:stretch>
        </p:blipFill>
        <p:spPr>
          <a:xfrm>
            <a:off x="2279901" y="1225970"/>
            <a:ext cx="7154771" cy="4778648"/>
          </a:xfrm>
          <a:prstGeom prst="rect">
            <a:avLst/>
          </a:prstGeom>
        </p:spPr>
      </p:pic>
      <p:sp>
        <p:nvSpPr>
          <p:cNvPr id="7" name="Rectangle 2">
            <a:extLst>
              <a:ext uri="{FF2B5EF4-FFF2-40B4-BE49-F238E27FC236}">
                <a16:creationId xmlns:a16="http://schemas.microsoft.com/office/drawing/2014/main" id="{A3DAC500-8B81-6647-B20F-A512AFFC6BD4}"/>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Little Math: Good Debt vs. Bad Debt</a:t>
            </a:r>
          </a:p>
        </p:txBody>
      </p:sp>
    </p:spTree>
    <p:extLst>
      <p:ext uri="{BB962C8B-B14F-4D97-AF65-F5344CB8AC3E}">
        <p14:creationId xmlns:p14="http://schemas.microsoft.com/office/powerpoint/2010/main" val="32672072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Little Math: Good Debt vs. Bad Debt</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4590166"/>
            <a:ext cx="10515600" cy="15867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i="1" dirty="0">
                <a:solidFill>
                  <a:srgbClr val="0000CC"/>
                </a:solidFill>
              </a:rPr>
              <a:t>Yes, I’ve simplified this a little. You will be making debt payments on your mortgage over those 3 years, so that would count against your equity growth. But this also means you would repay less in 3 years, which would increase your equity growth. And I have ignored taxes: both the benefits from using a mortgage and any costs due to the gains you may earn on the sale. But the idea here is to show how debt can create – or leverage – opportunities today to create value in the future.</a:t>
            </a:r>
            <a:endParaRPr lang="en-US" sz="2000" dirty="0">
              <a:solidFill>
                <a:srgbClr val="0000CC"/>
              </a:solidFill>
            </a:endParaRPr>
          </a:p>
        </p:txBody>
      </p:sp>
      <p:pic>
        <p:nvPicPr>
          <p:cNvPr id="5" name="Picture 4">
            <a:extLst>
              <a:ext uri="{FF2B5EF4-FFF2-40B4-BE49-F238E27FC236}">
                <a16:creationId xmlns:a16="http://schemas.microsoft.com/office/drawing/2014/main" id="{A6E17C2E-923C-FF42-B998-2314C778EC7D}"/>
              </a:ext>
            </a:extLst>
          </p:cNvPr>
          <p:cNvPicPr>
            <a:picLocks noChangeAspect="1"/>
          </p:cNvPicPr>
          <p:nvPr/>
        </p:nvPicPr>
        <p:blipFill>
          <a:blip r:embed="rId2"/>
          <a:stretch>
            <a:fillRect/>
          </a:stretch>
        </p:blipFill>
        <p:spPr>
          <a:xfrm>
            <a:off x="1092989" y="1207803"/>
            <a:ext cx="4864731" cy="3249138"/>
          </a:xfrm>
          <a:prstGeom prst="rect">
            <a:avLst/>
          </a:prstGeom>
        </p:spPr>
      </p:pic>
      <p:pic>
        <p:nvPicPr>
          <p:cNvPr id="2" name="Picture 1">
            <a:extLst>
              <a:ext uri="{FF2B5EF4-FFF2-40B4-BE49-F238E27FC236}">
                <a16:creationId xmlns:a16="http://schemas.microsoft.com/office/drawing/2014/main" id="{2829E118-20C5-504E-A76E-60B9E146119F}"/>
              </a:ext>
            </a:extLst>
          </p:cNvPr>
          <p:cNvPicPr>
            <a:picLocks noChangeAspect="1"/>
          </p:cNvPicPr>
          <p:nvPr/>
        </p:nvPicPr>
        <p:blipFill>
          <a:blip r:embed="rId3"/>
          <a:stretch>
            <a:fillRect/>
          </a:stretch>
        </p:blipFill>
        <p:spPr>
          <a:xfrm>
            <a:off x="6446171" y="1207802"/>
            <a:ext cx="4864731" cy="3249138"/>
          </a:xfrm>
          <a:prstGeom prst="rect">
            <a:avLst/>
          </a:prstGeom>
        </p:spPr>
      </p:pic>
    </p:spTree>
    <p:extLst>
      <p:ext uri="{BB962C8B-B14F-4D97-AF65-F5344CB8AC3E}">
        <p14:creationId xmlns:p14="http://schemas.microsoft.com/office/powerpoint/2010/main" val="5748663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Little Math: Good Debt vs. Bad Debt</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477574"/>
            <a:ext cx="10515600" cy="46993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i="1" dirty="0">
                <a:solidFill>
                  <a:srgbClr val="0000CC"/>
                </a:solidFill>
              </a:rPr>
              <a:t>Isn’t this a lot like what you’re doing with your education?</a:t>
            </a:r>
          </a:p>
          <a:p>
            <a:pPr marL="0" indent="0">
              <a:buNone/>
            </a:pPr>
            <a:endParaRPr lang="en-US" sz="2600" i="1" dirty="0">
              <a:solidFill>
                <a:srgbClr val="0000CC"/>
              </a:solidFill>
            </a:endParaRPr>
          </a:p>
          <a:p>
            <a:pPr marL="0" indent="0">
              <a:buNone/>
            </a:pPr>
            <a:r>
              <a:rPr lang="en-US" sz="2600" i="1" dirty="0">
                <a:solidFill>
                  <a:srgbClr val="0000CC"/>
                </a:solidFill>
              </a:rPr>
              <a:t>You’re investing today – time, energy, money – in order </a:t>
            </a:r>
            <a:br>
              <a:rPr lang="en-US" sz="2600" i="1" dirty="0">
                <a:solidFill>
                  <a:srgbClr val="0000CC"/>
                </a:solidFill>
              </a:rPr>
            </a:br>
            <a:r>
              <a:rPr lang="en-US" sz="2600" i="1" dirty="0">
                <a:solidFill>
                  <a:srgbClr val="0000CC"/>
                </a:solidFill>
              </a:rPr>
              <a:t>to create bigger and better opportunities for your future. </a:t>
            </a:r>
          </a:p>
          <a:p>
            <a:r>
              <a:rPr lang="en-US" sz="2600" dirty="0">
                <a:solidFill>
                  <a:srgbClr val="0000CC"/>
                </a:solidFill>
              </a:rPr>
              <a:t>These opportunities may or may not be financial.</a:t>
            </a:r>
          </a:p>
          <a:p>
            <a:r>
              <a:rPr lang="en-US" sz="2600" dirty="0">
                <a:solidFill>
                  <a:srgbClr val="0000CC"/>
                </a:solidFill>
              </a:rPr>
              <a:t>These opportunities are what will help you live your values and achieve your goals &amp; dreams.</a:t>
            </a:r>
          </a:p>
          <a:p>
            <a:r>
              <a:rPr lang="en-US" sz="2600" dirty="0">
                <a:solidFill>
                  <a:srgbClr val="0000CC"/>
                </a:solidFill>
              </a:rPr>
              <a:t>Yes, you do have to repay the money you borrowed. But if you are borrowing the money to achieve your dreams – dreams that you would not otherwise be able to achieve – then it’s probably a wonderful investment for you.</a:t>
            </a:r>
          </a:p>
        </p:txBody>
      </p:sp>
      <p:pic>
        <p:nvPicPr>
          <p:cNvPr id="5" name="Picture 4">
            <a:extLst>
              <a:ext uri="{FF2B5EF4-FFF2-40B4-BE49-F238E27FC236}">
                <a16:creationId xmlns:a16="http://schemas.microsoft.com/office/drawing/2014/main" id="{A6E17C2E-923C-FF42-B998-2314C778EC7D}"/>
              </a:ext>
            </a:extLst>
          </p:cNvPr>
          <p:cNvPicPr>
            <a:picLocks noChangeAspect="1"/>
          </p:cNvPicPr>
          <p:nvPr/>
        </p:nvPicPr>
        <p:blipFill>
          <a:blip r:embed="rId2"/>
          <a:stretch>
            <a:fillRect/>
          </a:stretch>
        </p:blipFill>
        <p:spPr>
          <a:xfrm>
            <a:off x="8935191" y="1416307"/>
            <a:ext cx="3013479" cy="2012693"/>
          </a:xfrm>
          <a:prstGeom prst="rect">
            <a:avLst/>
          </a:prstGeom>
        </p:spPr>
      </p:pic>
    </p:spTree>
    <p:extLst>
      <p:ext uri="{BB962C8B-B14F-4D97-AF65-F5344CB8AC3E}">
        <p14:creationId xmlns:p14="http://schemas.microsoft.com/office/powerpoint/2010/main" val="21927446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Good Debt vs. Bad Debt</a:t>
            </a:r>
          </a:p>
        </p:txBody>
      </p:sp>
      <p:pic>
        <p:nvPicPr>
          <p:cNvPr id="3076" name="Picture 4">
            <a:extLst>
              <a:ext uri="{FF2B5EF4-FFF2-40B4-BE49-F238E27FC236}">
                <a16:creationId xmlns:a16="http://schemas.microsoft.com/office/drawing/2014/main" id="{AEAC7500-7AB7-7249-BD64-8C67521A9E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8015" y="3422452"/>
            <a:ext cx="1739171" cy="62683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Free University Cliparts, Download Free University Cliparts png images,  Free ClipArts on Clipart Library">
            <a:extLst>
              <a:ext uri="{FF2B5EF4-FFF2-40B4-BE49-F238E27FC236}">
                <a16:creationId xmlns:a16="http://schemas.microsoft.com/office/drawing/2014/main" id="{FD650ABF-D796-7A46-AFD6-D15D2582E6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8016" y="1660339"/>
            <a:ext cx="1739170" cy="153394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New House Clipart - ClipArt Best">
            <a:extLst>
              <a:ext uri="{FF2B5EF4-FFF2-40B4-BE49-F238E27FC236}">
                <a16:creationId xmlns:a16="http://schemas.microsoft.com/office/drawing/2014/main" id="{8059C50D-81DE-CB47-A9B5-3F8DC94A21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829" y="1660339"/>
            <a:ext cx="3277479" cy="2184986"/>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season 4 episode 6 GIFs - Primo GIF - Latest Animated GIFs">
            <a:extLst>
              <a:ext uri="{FF2B5EF4-FFF2-40B4-BE49-F238E27FC236}">
                <a16:creationId xmlns:a16="http://schemas.microsoft.com/office/drawing/2014/main" id="{E0D7AFB6-3D32-6F45-A02F-B1D6CAC7F4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32546" y="1660340"/>
            <a:ext cx="2906702" cy="2422252"/>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a:extLst>
              <a:ext uri="{FF2B5EF4-FFF2-40B4-BE49-F238E27FC236}">
                <a16:creationId xmlns:a16="http://schemas.microsoft.com/office/drawing/2014/main" id="{3A86EC73-A238-3249-8044-4FCADA0DA942}"/>
              </a:ext>
            </a:extLst>
          </p:cNvPr>
          <p:cNvSpPr txBox="1">
            <a:spLocks/>
          </p:cNvSpPr>
          <p:nvPr/>
        </p:nvSpPr>
        <p:spPr>
          <a:xfrm>
            <a:off x="838200" y="4173426"/>
            <a:ext cx="2879956" cy="200353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i="1" dirty="0">
                <a:solidFill>
                  <a:srgbClr val="006600"/>
                </a:solidFill>
              </a:rPr>
              <a:t>High cost, both in $$$ and opportunity</a:t>
            </a:r>
          </a:p>
          <a:p>
            <a:r>
              <a:rPr lang="en-US" sz="1600" i="1" dirty="0">
                <a:solidFill>
                  <a:srgbClr val="006600"/>
                </a:solidFill>
              </a:rPr>
              <a:t>Lots of uncertainty</a:t>
            </a:r>
          </a:p>
          <a:p>
            <a:r>
              <a:rPr lang="en-US" sz="1600" i="1" dirty="0">
                <a:solidFill>
                  <a:srgbClr val="006600"/>
                </a:solidFill>
              </a:rPr>
              <a:t>Potential for enormous return</a:t>
            </a:r>
          </a:p>
          <a:p>
            <a:r>
              <a:rPr lang="en-US" sz="1600" i="1" dirty="0">
                <a:solidFill>
                  <a:srgbClr val="006600"/>
                </a:solidFill>
              </a:rPr>
              <a:t>Perfectly aligned with values, goals &amp; dreams</a:t>
            </a:r>
            <a:endParaRPr lang="en-US" sz="1600" dirty="0">
              <a:solidFill>
                <a:srgbClr val="006600"/>
              </a:solidFill>
            </a:endParaRPr>
          </a:p>
        </p:txBody>
      </p:sp>
      <p:sp>
        <p:nvSpPr>
          <p:cNvPr id="12" name="Content Placeholder 2">
            <a:extLst>
              <a:ext uri="{FF2B5EF4-FFF2-40B4-BE49-F238E27FC236}">
                <a16:creationId xmlns:a16="http://schemas.microsoft.com/office/drawing/2014/main" id="{A08E8DB9-7E00-7E4B-B168-4BC13FF28D55}"/>
              </a:ext>
            </a:extLst>
          </p:cNvPr>
          <p:cNvSpPr txBox="1">
            <a:spLocks/>
          </p:cNvSpPr>
          <p:nvPr/>
        </p:nvSpPr>
        <p:spPr>
          <a:xfrm>
            <a:off x="4254584" y="4173425"/>
            <a:ext cx="2879956" cy="200353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i="1" dirty="0">
                <a:solidFill>
                  <a:srgbClr val="0000CC"/>
                </a:solidFill>
              </a:rPr>
              <a:t>High cost, both in $ and opportunity</a:t>
            </a:r>
          </a:p>
          <a:p>
            <a:r>
              <a:rPr lang="en-US" sz="1600" i="1" dirty="0">
                <a:solidFill>
                  <a:srgbClr val="0000CC"/>
                </a:solidFill>
              </a:rPr>
              <a:t>Lots of uncertainty</a:t>
            </a:r>
          </a:p>
          <a:p>
            <a:r>
              <a:rPr lang="en-US" sz="1600" i="1" dirty="0">
                <a:solidFill>
                  <a:srgbClr val="0000CC"/>
                </a:solidFill>
              </a:rPr>
              <a:t>Potential for some return</a:t>
            </a:r>
          </a:p>
          <a:p>
            <a:r>
              <a:rPr lang="en-US" sz="1600" i="1" dirty="0">
                <a:solidFill>
                  <a:srgbClr val="0000CC"/>
                </a:solidFill>
              </a:rPr>
              <a:t>Usually aligned with values, goals &amp; dreams</a:t>
            </a:r>
            <a:endParaRPr lang="en-US" sz="1600" dirty="0">
              <a:solidFill>
                <a:srgbClr val="0000CC"/>
              </a:solidFill>
            </a:endParaRPr>
          </a:p>
        </p:txBody>
      </p:sp>
      <p:sp>
        <p:nvSpPr>
          <p:cNvPr id="13" name="Content Placeholder 2">
            <a:extLst>
              <a:ext uri="{FF2B5EF4-FFF2-40B4-BE49-F238E27FC236}">
                <a16:creationId xmlns:a16="http://schemas.microsoft.com/office/drawing/2014/main" id="{9613E8EC-80EF-984B-9339-00F3A9319D47}"/>
              </a:ext>
            </a:extLst>
          </p:cNvPr>
          <p:cNvSpPr txBox="1">
            <a:spLocks/>
          </p:cNvSpPr>
          <p:nvPr/>
        </p:nvSpPr>
        <p:spPr>
          <a:xfrm>
            <a:off x="8359292" y="4173424"/>
            <a:ext cx="2879956" cy="200353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i="1" dirty="0">
                <a:solidFill>
                  <a:srgbClr val="C00000"/>
                </a:solidFill>
              </a:rPr>
              <a:t>Very high cost</a:t>
            </a:r>
          </a:p>
          <a:p>
            <a:r>
              <a:rPr lang="en-US" sz="1600" i="1" dirty="0">
                <a:solidFill>
                  <a:srgbClr val="C00000"/>
                </a:solidFill>
              </a:rPr>
              <a:t>Short-term fulfillment</a:t>
            </a:r>
          </a:p>
          <a:p>
            <a:r>
              <a:rPr lang="en-US" sz="1600" i="1" dirty="0">
                <a:solidFill>
                  <a:srgbClr val="C00000"/>
                </a:solidFill>
              </a:rPr>
              <a:t>No future return</a:t>
            </a:r>
          </a:p>
          <a:p>
            <a:r>
              <a:rPr lang="en-US" sz="1600" i="1" dirty="0">
                <a:solidFill>
                  <a:srgbClr val="C00000"/>
                </a:solidFill>
              </a:rPr>
              <a:t>Unrelated to values, goals &amp; dreams</a:t>
            </a:r>
            <a:endParaRPr lang="en-US" sz="1600" dirty="0">
              <a:solidFill>
                <a:srgbClr val="C00000"/>
              </a:solidFill>
            </a:endParaRPr>
          </a:p>
        </p:txBody>
      </p:sp>
      <p:cxnSp>
        <p:nvCxnSpPr>
          <p:cNvPr id="4" name="Straight Arrow Connector 3">
            <a:extLst>
              <a:ext uri="{FF2B5EF4-FFF2-40B4-BE49-F238E27FC236}">
                <a16:creationId xmlns:a16="http://schemas.microsoft.com/office/drawing/2014/main" id="{B44B197B-E842-BD40-B85C-5D9DDCA2D05A}"/>
              </a:ext>
            </a:extLst>
          </p:cNvPr>
          <p:cNvCxnSpPr/>
          <p:nvPr/>
        </p:nvCxnSpPr>
        <p:spPr>
          <a:xfrm flipH="1">
            <a:off x="1192959" y="726474"/>
            <a:ext cx="1937801" cy="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E172553-09D3-D246-BA39-E387DEFBD03C}"/>
              </a:ext>
            </a:extLst>
          </p:cNvPr>
          <p:cNvCxnSpPr>
            <a:cxnSpLocks/>
          </p:cNvCxnSpPr>
          <p:nvPr/>
        </p:nvCxnSpPr>
        <p:spPr>
          <a:xfrm>
            <a:off x="9132899" y="732328"/>
            <a:ext cx="1954958" cy="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4708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80"/>
                                        </p:tgtEl>
                                        <p:attrNameLst>
                                          <p:attrName>style.visibility</p:attrName>
                                        </p:attrNameLst>
                                      </p:cBhvr>
                                      <p:to>
                                        <p:strVal val="visible"/>
                                      </p:to>
                                    </p:set>
                                    <p:anim calcmode="lin" valueType="num">
                                      <p:cBhvr>
                                        <p:cTn id="7" dur="500" fill="hold"/>
                                        <p:tgtEl>
                                          <p:spTgt spid="3080"/>
                                        </p:tgtEl>
                                        <p:attrNameLst>
                                          <p:attrName>ppt_w</p:attrName>
                                        </p:attrNameLst>
                                      </p:cBhvr>
                                      <p:tavLst>
                                        <p:tav tm="0">
                                          <p:val>
                                            <p:fltVal val="0"/>
                                          </p:val>
                                        </p:tav>
                                        <p:tav tm="100000">
                                          <p:val>
                                            <p:strVal val="#ppt_w"/>
                                          </p:val>
                                        </p:tav>
                                      </p:tavLst>
                                    </p:anim>
                                    <p:anim calcmode="lin" valueType="num">
                                      <p:cBhvr>
                                        <p:cTn id="8" dur="500" fill="hold"/>
                                        <p:tgtEl>
                                          <p:spTgt spid="3080"/>
                                        </p:tgtEl>
                                        <p:attrNameLst>
                                          <p:attrName>ppt_h</p:attrName>
                                        </p:attrNameLst>
                                      </p:cBhvr>
                                      <p:tavLst>
                                        <p:tav tm="0">
                                          <p:val>
                                            <p:fltVal val="0"/>
                                          </p:val>
                                        </p:tav>
                                        <p:tav tm="100000">
                                          <p:val>
                                            <p:strVal val="#ppt_h"/>
                                          </p:val>
                                        </p:tav>
                                      </p:tavLst>
                                    </p:anim>
                                    <p:animEffect transition="in" filter="fade">
                                      <p:cBhvr>
                                        <p:cTn id="9" dur="500"/>
                                        <p:tgtEl>
                                          <p:spTgt spid="308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3084"/>
                                        </p:tgtEl>
                                        <p:attrNameLst>
                                          <p:attrName>style.visibility</p:attrName>
                                        </p:attrNameLst>
                                      </p:cBhvr>
                                      <p:to>
                                        <p:strVal val="visible"/>
                                      </p:to>
                                    </p:set>
                                    <p:anim calcmode="lin" valueType="num">
                                      <p:cBhvr>
                                        <p:cTn id="23" dur="500" fill="hold"/>
                                        <p:tgtEl>
                                          <p:spTgt spid="3084"/>
                                        </p:tgtEl>
                                        <p:attrNameLst>
                                          <p:attrName>ppt_w</p:attrName>
                                        </p:attrNameLst>
                                      </p:cBhvr>
                                      <p:tavLst>
                                        <p:tav tm="0">
                                          <p:val>
                                            <p:fltVal val="0"/>
                                          </p:val>
                                        </p:tav>
                                        <p:tav tm="100000">
                                          <p:val>
                                            <p:strVal val="#ppt_w"/>
                                          </p:val>
                                        </p:tav>
                                      </p:tavLst>
                                    </p:anim>
                                    <p:anim calcmode="lin" valueType="num">
                                      <p:cBhvr>
                                        <p:cTn id="24" dur="500" fill="hold"/>
                                        <p:tgtEl>
                                          <p:spTgt spid="308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Good Debt vs. Bad Debt</a:t>
            </a:r>
          </a:p>
        </p:txBody>
      </p:sp>
      <p:pic>
        <p:nvPicPr>
          <p:cNvPr id="3076" name="Picture 4">
            <a:extLst>
              <a:ext uri="{FF2B5EF4-FFF2-40B4-BE49-F238E27FC236}">
                <a16:creationId xmlns:a16="http://schemas.microsoft.com/office/drawing/2014/main" id="{AEAC7500-7AB7-7249-BD64-8C67521A9E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8015" y="3422452"/>
            <a:ext cx="1739171" cy="62683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Free University Cliparts, Download Free University Cliparts png images,  Free ClipArts on Clipart Library">
            <a:extLst>
              <a:ext uri="{FF2B5EF4-FFF2-40B4-BE49-F238E27FC236}">
                <a16:creationId xmlns:a16="http://schemas.microsoft.com/office/drawing/2014/main" id="{FD650ABF-D796-7A46-AFD6-D15D2582E6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8016" y="1660339"/>
            <a:ext cx="1739170" cy="1533948"/>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a:extLst>
              <a:ext uri="{FF2B5EF4-FFF2-40B4-BE49-F238E27FC236}">
                <a16:creationId xmlns:a16="http://schemas.microsoft.com/office/drawing/2014/main" id="{3A86EC73-A238-3249-8044-4FCADA0DA942}"/>
              </a:ext>
            </a:extLst>
          </p:cNvPr>
          <p:cNvSpPr txBox="1">
            <a:spLocks/>
          </p:cNvSpPr>
          <p:nvPr/>
        </p:nvSpPr>
        <p:spPr>
          <a:xfrm>
            <a:off x="3752723" y="4919362"/>
            <a:ext cx="6093730" cy="17591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i="1" dirty="0"/>
              <a:t>$100,000 of principal</a:t>
            </a:r>
          </a:p>
          <a:p>
            <a:pPr marL="0" indent="0" algn="ctr">
              <a:buNone/>
            </a:pPr>
            <a:r>
              <a:rPr lang="en-US" b="1" i="1" dirty="0">
                <a:solidFill>
                  <a:srgbClr val="006600"/>
                </a:solidFill>
              </a:rPr>
              <a:t>$45,435 of interest</a:t>
            </a:r>
          </a:p>
          <a:p>
            <a:pPr marL="0" indent="0" algn="ctr">
              <a:buNone/>
            </a:pPr>
            <a:r>
              <a:rPr lang="en-US" i="1" dirty="0"/>
              <a:t>Repaid over 20 years @ 4% interest</a:t>
            </a:r>
            <a:endParaRPr lang="en-US" dirty="0"/>
          </a:p>
        </p:txBody>
      </p:sp>
      <p:cxnSp>
        <p:nvCxnSpPr>
          <p:cNvPr id="4" name="Straight Arrow Connector 3">
            <a:extLst>
              <a:ext uri="{FF2B5EF4-FFF2-40B4-BE49-F238E27FC236}">
                <a16:creationId xmlns:a16="http://schemas.microsoft.com/office/drawing/2014/main" id="{B44B197B-E842-BD40-B85C-5D9DDCA2D05A}"/>
              </a:ext>
            </a:extLst>
          </p:cNvPr>
          <p:cNvCxnSpPr/>
          <p:nvPr/>
        </p:nvCxnSpPr>
        <p:spPr>
          <a:xfrm flipH="1">
            <a:off x="1192959" y="726474"/>
            <a:ext cx="1937801" cy="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E172553-09D3-D246-BA39-E387DEFBD03C}"/>
              </a:ext>
            </a:extLst>
          </p:cNvPr>
          <p:cNvCxnSpPr>
            <a:cxnSpLocks/>
          </p:cNvCxnSpPr>
          <p:nvPr/>
        </p:nvCxnSpPr>
        <p:spPr>
          <a:xfrm>
            <a:off x="9132899" y="732328"/>
            <a:ext cx="1954958" cy="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22EAEFEF-9D48-1649-BC2A-7FAFB2347E1E}"/>
              </a:ext>
            </a:extLst>
          </p:cNvPr>
          <p:cNvPicPr>
            <a:picLocks noChangeAspect="1"/>
          </p:cNvPicPr>
          <p:nvPr/>
        </p:nvPicPr>
        <p:blipFill>
          <a:blip r:embed="rId4"/>
          <a:stretch>
            <a:fillRect/>
          </a:stretch>
        </p:blipFill>
        <p:spPr>
          <a:xfrm>
            <a:off x="3749040" y="1316736"/>
            <a:ext cx="5586984" cy="3364537"/>
          </a:xfrm>
          <a:prstGeom prst="rect">
            <a:avLst/>
          </a:prstGeom>
        </p:spPr>
      </p:pic>
    </p:spTree>
    <p:extLst>
      <p:ext uri="{BB962C8B-B14F-4D97-AF65-F5344CB8AC3E}">
        <p14:creationId xmlns:p14="http://schemas.microsoft.com/office/powerpoint/2010/main" val="22390782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Good Debt vs. Bad Debt</a:t>
            </a:r>
          </a:p>
        </p:txBody>
      </p:sp>
      <p:sp>
        <p:nvSpPr>
          <p:cNvPr id="11" name="Content Placeholder 2">
            <a:extLst>
              <a:ext uri="{FF2B5EF4-FFF2-40B4-BE49-F238E27FC236}">
                <a16:creationId xmlns:a16="http://schemas.microsoft.com/office/drawing/2014/main" id="{3A86EC73-A238-3249-8044-4FCADA0DA942}"/>
              </a:ext>
            </a:extLst>
          </p:cNvPr>
          <p:cNvSpPr txBox="1">
            <a:spLocks/>
          </p:cNvSpPr>
          <p:nvPr/>
        </p:nvSpPr>
        <p:spPr>
          <a:xfrm>
            <a:off x="3752723" y="4919362"/>
            <a:ext cx="6093730" cy="17591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i="1" dirty="0"/>
              <a:t>$100,000 of principal</a:t>
            </a:r>
          </a:p>
          <a:p>
            <a:pPr marL="0" indent="0" algn="ctr">
              <a:buNone/>
            </a:pPr>
            <a:r>
              <a:rPr lang="en-US" b="1" i="1" dirty="0">
                <a:solidFill>
                  <a:srgbClr val="0000CC"/>
                </a:solidFill>
              </a:rPr>
              <a:t>$58,389 of interest</a:t>
            </a:r>
          </a:p>
          <a:p>
            <a:pPr marL="0" indent="0" algn="ctr">
              <a:buNone/>
            </a:pPr>
            <a:r>
              <a:rPr lang="en-US" i="1" dirty="0"/>
              <a:t>Repaid over 20 years @ 5% interest</a:t>
            </a:r>
            <a:endParaRPr lang="en-US" dirty="0"/>
          </a:p>
        </p:txBody>
      </p:sp>
      <p:cxnSp>
        <p:nvCxnSpPr>
          <p:cNvPr id="4" name="Straight Arrow Connector 3">
            <a:extLst>
              <a:ext uri="{FF2B5EF4-FFF2-40B4-BE49-F238E27FC236}">
                <a16:creationId xmlns:a16="http://schemas.microsoft.com/office/drawing/2014/main" id="{B44B197B-E842-BD40-B85C-5D9DDCA2D05A}"/>
              </a:ext>
            </a:extLst>
          </p:cNvPr>
          <p:cNvCxnSpPr/>
          <p:nvPr/>
        </p:nvCxnSpPr>
        <p:spPr>
          <a:xfrm flipH="1">
            <a:off x="1192959" y="726474"/>
            <a:ext cx="1937801" cy="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E172553-09D3-D246-BA39-E387DEFBD03C}"/>
              </a:ext>
            </a:extLst>
          </p:cNvPr>
          <p:cNvCxnSpPr>
            <a:cxnSpLocks/>
          </p:cNvCxnSpPr>
          <p:nvPr/>
        </p:nvCxnSpPr>
        <p:spPr>
          <a:xfrm>
            <a:off x="9132899" y="732328"/>
            <a:ext cx="1954958" cy="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8" descr="New House Clipart - ClipArt Best">
            <a:extLst>
              <a:ext uri="{FF2B5EF4-FFF2-40B4-BE49-F238E27FC236}">
                <a16:creationId xmlns:a16="http://schemas.microsoft.com/office/drawing/2014/main" id="{B36DC52B-6EDA-2F42-827F-4462CB1419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067" y="1710454"/>
            <a:ext cx="2722958" cy="181530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40920918-7955-A342-ADD6-0670DFA2CC95}"/>
              </a:ext>
            </a:extLst>
          </p:cNvPr>
          <p:cNvPicPr>
            <a:picLocks noChangeAspect="1"/>
          </p:cNvPicPr>
          <p:nvPr/>
        </p:nvPicPr>
        <p:blipFill>
          <a:blip r:embed="rId3"/>
          <a:stretch>
            <a:fillRect/>
          </a:stretch>
        </p:blipFill>
        <p:spPr>
          <a:xfrm>
            <a:off x="3749040" y="1316736"/>
            <a:ext cx="5586984" cy="3364537"/>
          </a:xfrm>
          <a:prstGeom prst="rect">
            <a:avLst/>
          </a:prstGeom>
        </p:spPr>
      </p:pic>
    </p:spTree>
    <p:extLst>
      <p:ext uri="{BB962C8B-B14F-4D97-AF65-F5344CB8AC3E}">
        <p14:creationId xmlns:p14="http://schemas.microsoft.com/office/powerpoint/2010/main" val="1497979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Good Debt vs. Bad Debt</a:t>
            </a:r>
          </a:p>
        </p:txBody>
      </p:sp>
      <p:sp>
        <p:nvSpPr>
          <p:cNvPr id="11" name="Content Placeholder 2">
            <a:extLst>
              <a:ext uri="{FF2B5EF4-FFF2-40B4-BE49-F238E27FC236}">
                <a16:creationId xmlns:a16="http://schemas.microsoft.com/office/drawing/2014/main" id="{3A86EC73-A238-3249-8044-4FCADA0DA942}"/>
              </a:ext>
            </a:extLst>
          </p:cNvPr>
          <p:cNvSpPr txBox="1">
            <a:spLocks/>
          </p:cNvSpPr>
          <p:nvPr/>
        </p:nvSpPr>
        <p:spPr>
          <a:xfrm>
            <a:off x="3752723" y="4919362"/>
            <a:ext cx="6093730" cy="17591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i="1" dirty="0"/>
              <a:t>$100,000 of principal</a:t>
            </a:r>
          </a:p>
          <a:p>
            <a:pPr marL="0" indent="0" algn="ctr">
              <a:buNone/>
            </a:pPr>
            <a:r>
              <a:rPr lang="en-US" b="1" i="1" dirty="0">
                <a:solidFill>
                  <a:srgbClr val="0000CC"/>
                </a:solidFill>
              </a:rPr>
              <a:t>$216,030 of interest</a:t>
            </a:r>
          </a:p>
          <a:p>
            <a:pPr marL="0" indent="0" algn="ctr">
              <a:buNone/>
            </a:pPr>
            <a:r>
              <a:rPr lang="en-US" i="1" dirty="0"/>
              <a:t>Repaid over 20 years @ 15% interest</a:t>
            </a:r>
            <a:endParaRPr lang="en-US" dirty="0"/>
          </a:p>
        </p:txBody>
      </p:sp>
      <p:cxnSp>
        <p:nvCxnSpPr>
          <p:cNvPr id="4" name="Straight Arrow Connector 3">
            <a:extLst>
              <a:ext uri="{FF2B5EF4-FFF2-40B4-BE49-F238E27FC236}">
                <a16:creationId xmlns:a16="http://schemas.microsoft.com/office/drawing/2014/main" id="{B44B197B-E842-BD40-B85C-5D9DDCA2D05A}"/>
              </a:ext>
            </a:extLst>
          </p:cNvPr>
          <p:cNvCxnSpPr/>
          <p:nvPr/>
        </p:nvCxnSpPr>
        <p:spPr>
          <a:xfrm flipH="1">
            <a:off x="1192959" y="726474"/>
            <a:ext cx="1937801" cy="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E172553-09D3-D246-BA39-E387DEFBD03C}"/>
              </a:ext>
            </a:extLst>
          </p:cNvPr>
          <p:cNvCxnSpPr>
            <a:cxnSpLocks/>
          </p:cNvCxnSpPr>
          <p:nvPr/>
        </p:nvCxnSpPr>
        <p:spPr>
          <a:xfrm>
            <a:off x="9132899" y="732328"/>
            <a:ext cx="1954958" cy="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12" descr="season 4 episode 6 GIFs - Primo GIF - Latest Animated GIFs">
            <a:extLst>
              <a:ext uri="{FF2B5EF4-FFF2-40B4-BE49-F238E27FC236}">
                <a16:creationId xmlns:a16="http://schemas.microsoft.com/office/drawing/2014/main" id="{13517A70-6C68-B14B-8850-DC7929095E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065" y="1449170"/>
            <a:ext cx="2679183" cy="223265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211A504-B5E9-5047-9C88-6F927B67F96D}"/>
              </a:ext>
            </a:extLst>
          </p:cNvPr>
          <p:cNvPicPr>
            <a:picLocks noChangeAspect="1"/>
          </p:cNvPicPr>
          <p:nvPr/>
        </p:nvPicPr>
        <p:blipFill>
          <a:blip r:embed="rId3"/>
          <a:stretch>
            <a:fillRect/>
          </a:stretch>
        </p:blipFill>
        <p:spPr>
          <a:xfrm>
            <a:off x="3749040" y="1316736"/>
            <a:ext cx="5586984" cy="3364537"/>
          </a:xfrm>
          <a:prstGeom prst="rect">
            <a:avLst/>
          </a:prstGeom>
        </p:spPr>
      </p:pic>
    </p:spTree>
    <p:extLst>
      <p:ext uri="{BB962C8B-B14F-4D97-AF65-F5344CB8AC3E}">
        <p14:creationId xmlns:p14="http://schemas.microsoft.com/office/powerpoint/2010/main" val="4131648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Good Debt vs. Bad Debt</a:t>
            </a:r>
          </a:p>
        </p:txBody>
      </p:sp>
      <p:pic>
        <p:nvPicPr>
          <p:cNvPr id="3076" name="Picture 4">
            <a:extLst>
              <a:ext uri="{FF2B5EF4-FFF2-40B4-BE49-F238E27FC236}">
                <a16:creationId xmlns:a16="http://schemas.microsoft.com/office/drawing/2014/main" id="{AEAC7500-7AB7-7249-BD64-8C67521A9E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8015" y="3422452"/>
            <a:ext cx="1739171" cy="62683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Free University Cliparts, Download Free University Cliparts png images,  Free ClipArts on Clipart Library">
            <a:extLst>
              <a:ext uri="{FF2B5EF4-FFF2-40B4-BE49-F238E27FC236}">
                <a16:creationId xmlns:a16="http://schemas.microsoft.com/office/drawing/2014/main" id="{FD650ABF-D796-7A46-AFD6-D15D2582E6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8016" y="1660339"/>
            <a:ext cx="1739170" cy="153394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New House Clipart - ClipArt Best">
            <a:extLst>
              <a:ext uri="{FF2B5EF4-FFF2-40B4-BE49-F238E27FC236}">
                <a16:creationId xmlns:a16="http://schemas.microsoft.com/office/drawing/2014/main" id="{8059C50D-81DE-CB47-A9B5-3F8DC94A21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829" y="1660339"/>
            <a:ext cx="3277479" cy="2184986"/>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season 4 episode 6 GIFs - Primo GIF - Latest Animated GIFs">
            <a:extLst>
              <a:ext uri="{FF2B5EF4-FFF2-40B4-BE49-F238E27FC236}">
                <a16:creationId xmlns:a16="http://schemas.microsoft.com/office/drawing/2014/main" id="{E0D7AFB6-3D32-6F45-A02F-B1D6CAC7F4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32546" y="1660340"/>
            <a:ext cx="2906702" cy="2422252"/>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a:extLst>
              <a:ext uri="{FF2B5EF4-FFF2-40B4-BE49-F238E27FC236}">
                <a16:creationId xmlns:a16="http://schemas.microsoft.com/office/drawing/2014/main" id="{3A86EC73-A238-3249-8044-4FCADA0DA942}"/>
              </a:ext>
            </a:extLst>
          </p:cNvPr>
          <p:cNvSpPr txBox="1">
            <a:spLocks/>
          </p:cNvSpPr>
          <p:nvPr/>
        </p:nvSpPr>
        <p:spPr>
          <a:xfrm>
            <a:off x="838200" y="4417842"/>
            <a:ext cx="10401048" cy="17591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700" i="1" dirty="0"/>
              <a:t>Is this debt aligned with my values, goals &amp; dreams?</a:t>
            </a:r>
            <a:br>
              <a:rPr lang="en-US" sz="3700" i="1" dirty="0"/>
            </a:br>
            <a:endParaRPr lang="en-US" sz="3700" i="1" dirty="0"/>
          </a:p>
          <a:p>
            <a:pPr marL="0" indent="0" algn="ctr">
              <a:buNone/>
            </a:pPr>
            <a:r>
              <a:rPr lang="en-US" sz="3700" i="1" dirty="0"/>
              <a:t>How am I going to repay this debt?</a:t>
            </a:r>
            <a:endParaRPr lang="en-US" sz="3700" dirty="0"/>
          </a:p>
        </p:txBody>
      </p:sp>
      <p:cxnSp>
        <p:nvCxnSpPr>
          <p:cNvPr id="4" name="Straight Arrow Connector 3">
            <a:extLst>
              <a:ext uri="{FF2B5EF4-FFF2-40B4-BE49-F238E27FC236}">
                <a16:creationId xmlns:a16="http://schemas.microsoft.com/office/drawing/2014/main" id="{B44B197B-E842-BD40-B85C-5D9DDCA2D05A}"/>
              </a:ext>
            </a:extLst>
          </p:cNvPr>
          <p:cNvCxnSpPr/>
          <p:nvPr/>
        </p:nvCxnSpPr>
        <p:spPr>
          <a:xfrm flipH="1">
            <a:off x="1192959" y="726474"/>
            <a:ext cx="1937801" cy="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E172553-09D3-D246-BA39-E387DEFBD03C}"/>
              </a:ext>
            </a:extLst>
          </p:cNvPr>
          <p:cNvCxnSpPr>
            <a:cxnSpLocks/>
          </p:cNvCxnSpPr>
          <p:nvPr/>
        </p:nvCxnSpPr>
        <p:spPr>
          <a:xfrm>
            <a:off x="9132899" y="732328"/>
            <a:ext cx="1954958" cy="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1336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80"/>
                                        </p:tgtEl>
                                        <p:attrNameLst>
                                          <p:attrName>style.visibility</p:attrName>
                                        </p:attrNameLst>
                                      </p:cBhvr>
                                      <p:to>
                                        <p:strVal val="visible"/>
                                      </p:to>
                                    </p:set>
                                    <p:anim calcmode="lin" valueType="num">
                                      <p:cBhvr>
                                        <p:cTn id="7" dur="500" fill="hold"/>
                                        <p:tgtEl>
                                          <p:spTgt spid="3080"/>
                                        </p:tgtEl>
                                        <p:attrNameLst>
                                          <p:attrName>ppt_w</p:attrName>
                                        </p:attrNameLst>
                                      </p:cBhvr>
                                      <p:tavLst>
                                        <p:tav tm="0">
                                          <p:val>
                                            <p:fltVal val="0"/>
                                          </p:val>
                                        </p:tav>
                                        <p:tav tm="100000">
                                          <p:val>
                                            <p:strVal val="#ppt_w"/>
                                          </p:val>
                                        </p:tav>
                                      </p:tavLst>
                                    </p:anim>
                                    <p:anim calcmode="lin" valueType="num">
                                      <p:cBhvr>
                                        <p:cTn id="8" dur="500" fill="hold"/>
                                        <p:tgtEl>
                                          <p:spTgt spid="3080"/>
                                        </p:tgtEl>
                                        <p:attrNameLst>
                                          <p:attrName>ppt_h</p:attrName>
                                        </p:attrNameLst>
                                      </p:cBhvr>
                                      <p:tavLst>
                                        <p:tav tm="0">
                                          <p:val>
                                            <p:fltVal val="0"/>
                                          </p:val>
                                        </p:tav>
                                        <p:tav tm="100000">
                                          <p:val>
                                            <p:strVal val="#ppt_h"/>
                                          </p:val>
                                        </p:tav>
                                      </p:tavLst>
                                    </p:anim>
                                    <p:animEffect transition="in" filter="fade">
                                      <p:cBhvr>
                                        <p:cTn id="9" dur="500"/>
                                        <p:tgtEl>
                                          <p:spTgt spid="3080"/>
                                        </p:tgtEl>
                                      </p:cBhvr>
                                    </p:animEffect>
                                  </p:childTnLst>
                                </p:cTn>
                              </p:par>
                              <p:par>
                                <p:cTn id="10" presetID="23" presetClass="entr" presetSubtype="16" fill="hold" nodeType="withEffect">
                                  <p:stCondLst>
                                    <p:cond delay="0"/>
                                  </p:stCondLst>
                                  <p:childTnLst>
                                    <p:set>
                                      <p:cBhvr>
                                        <p:cTn id="11" dur="1" fill="hold">
                                          <p:stCondLst>
                                            <p:cond delay="0"/>
                                          </p:stCondLst>
                                        </p:cTn>
                                        <p:tgtEl>
                                          <p:spTgt spid="3084"/>
                                        </p:tgtEl>
                                        <p:attrNameLst>
                                          <p:attrName>style.visibility</p:attrName>
                                        </p:attrNameLst>
                                      </p:cBhvr>
                                      <p:to>
                                        <p:strVal val="visible"/>
                                      </p:to>
                                    </p:set>
                                    <p:anim calcmode="lin" valueType="num">
                                      <p:cBhvr>
                                        <p:cTn id="12" dur="500" fill="hold"/>
                                        <p:tgtEl>
                                          <p:spTgt spid="3084"/>
                                        </p:tgtEl>
                                        <p:attrNameLst>
                                          <p:attrName>ppt_w</p:attrName>
                                        </p:attrNameLst>
                                      </p:cBhvr>
                                      <p:tavLst>
                                        <p:tav tm="0">
                                          <p:val>
                                            <p:fltVal val="0"/>
                                          </p:val>
                                        </p:tav>
                                        <p:tav tm="100000">
                                          <p:val>
                                            <p:strVal val="#ppt_w"/>
                                          </p:val>
                                        </p:tav>
                                      </p:tavLst>
                                    </p:anim>
                                    <p:anim calcmode="lin" valueType="num">
                                      <p:cBhvr>
                                        <p:cTn id="13" dur="500" fill="hold"/>
                                        <p:tgtEl>
                                          <p:spTgt spid="308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#3</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670628"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C00000"/>
                </a:solidFill>
              </a:rPr>
              <a:t>Which of the following is the best kind of debt…the kind of debt that usually gives you the most benefits and has the least costs.</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A.	Car Loans</a:t>
            </a:r>
          </a:p>
        </p:txBody>
      </p:sp>
      <p:sp>
        <p:nvSpPr>
          <p:cNvPr id="8" name="Content Placeholder 2">
            <a:extLst>
              <a:ext uri="{FF2B5EF4-FFF2-40B4-BE49-F238E27FC236}">
                <a16:creationId xmlns:a16="http://schemas.microsoft.com/office/drawing/2014/main" id="{C1CA2303-8B54-A45E-47A7-869C23DBFE38}"/>
              </a:ext>
            </a:extLst>
          </p:cNvPr>
          <p:cNvSpPr txBox="1">
            <a:spLocks/>
          </p:cNvSpPr>
          <p:nvPr/>
        </p:nvSpPr>
        <p:spPr>
          <a:xfrm>
            <a:off x="838198" y="4241968"/>
            <a:ext cx="5257801" cy="137462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C.	Student Loans</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B.	Credit Cards</a:t>
            </a:r>
          </a:p>
        </p:txBody>
      </p:sp>
      <p:sp>
        <p:nvSpPr>
          <p:cNvPr id="10" name="Content Placeholder 2">
            <a:extLst>
              <a:ext uri="{FF2B5EF4-FFF2-40B4-BE49-F238E27FC236}">
                <a16:creationId xmlns:a16="http://schemas.microsoft.com/office/drawing/2014/main" id="{75785B4D-F6DD-799C-04A8-F941F10411AE}"/>
              </a:ext>
            </a:extLst>
          </p:cNvPr>
          <p:cNvSpPr txBox="1">
            <a:spLocks/>
          </p:cNvSpPr>
          <p:nvPr/>
        </p:nvSpPr>
        <p:spPr>
          <a:xfrm>
            <a:off x="6170686" y="4241968"/>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D.	Home Loans</a:t>
            </a:r>
          </a:p>
        </p:txBody>
      </p:sp>
    </p:spTree>
    <p:extLst>
      <p:ext uri="{BB962C8B-B14F-4D97-AF65-F5344CB8AC3E}">
        <p14:creationId xmlns:p14="http://schemas.microsoft.com/office/powerpoint/2010/main" val="39362152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55556306-E991-A64D-B1F7-429302B74942}"/>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Free Money…for you or for your bank.</a:t>
            </a:r>
          </a:p>
        </p:txBody>
      </p:sp>
      <p:pic>
        <p:nvPicPr>
          <p:cNvPr id="6" name="Picture 5">
            <a:extLst>
              <a:ext uri="{FF2B5EF4-FFF2-40B4-BE49-F238E27FC236}">
                <a16:creationId xmlns:a16="http://schemas.microsoft.com/office/drawing/2014/main" id="{CF648A04-B22A-2C48-8CC9-0DE8DB7E5745}"/>
              </a:ext>
            </a:extLst>
          </p:cNvPr>
          <p:cNvPicPr>
            <a:picLocks noChangeAspect="1"/>
          </p:cNvPicPr>
          <p:nvPr/>
        </p:nvPicPr>
        <p:blipFill>
          <a:blip r:embed="rId2"/>
          <a:stretch>
            <a:fillRect/>
          </a:stretch>
        </p:blipFill>
        <p:spPr>
          <a:xfrm>
            <a:off x="3054799" y="1201679"/>
            <a:ext cx="6237429" cy="3756241"/>
          </a:xfrm>
          <a:prstGeom prst="rect">
            <a:avLst/>
          </a:prstGeom>
        </p:spPr>
      </p:pic>
      <p:sp>
        <p:nvSpPr>
          <p:cNvPr id="7" name="TextBox 6">
            <a:extLst>
              <a:ext uri="{FF2B5EF4-FFF2-40B4-BE49-F238E27FC236}">
                <a16:creationId xmlns:a16="http://schemas.microsoft.com/office/drawing/2014/main" id="{5AC2814B-CEE9-7542-9722-97BCFE365350}"/>
              </a:ext>
            </a:extLst>
          </p:cNvPr>
          <p:cNvSpPr txBox="1"/>
          <p:nvPr/>
        </p:nvSpPr>
        <p:spPr>
          <a:xfrm>
            <a:off x="3377326" y="5071777"/>
            <a:ext cx="5592374" cy="1754326"/>
          </a:xfrm>
          <a:prstGeom prst="rect">
            <a:avLst/>
          </a:prstGeom>
          <a:noFill/>
        </p:spPr>
        <p:txBody>
          <a:bodyPr wrap="square">
            <a:spAutoFit/>
          </a:bodyPr>
          <a:lstStyle/>
          <a:p>
            <a:pPr marL="914400" indent="-457200" algn="ctr"/>
            <a:r>
              <a:rPr lang="en-US" dirty="0">
                <a:solidFill>
                  <a:srgbClr val="C00000"/>
                </a:solidFill>
                <a:latin typeface="Calibri" panose="020F0502020204030204" pitchFamily="34" charset="0"/>
                <a:ea typeface="Times New Roman" panose="02020603050405020304" pitchFamily="18" charset="0"/>
                <a:cs typeface="Calibri" panose="020F0502020204030204" pitchFamily="34" charset="0"/>
              </a:rPr>
              <a:t>Borrowing $100,000</a:t>
            </a:r>
          </a:p>
          <a:p>
            <a:pPr marL="914400" indent="-457200" algn="ctr"/>
            <a:r>
              <a:rPr lang="en-US" dirty="0">
                <a:solidFill>
                  <a:srgbClr val="C00000"/>
                </a:solidFill>
                <a:latin typeface="Calibri" panose="020F0502020204030204" pitchFamily="34" charset="0"/>
                <a:ea typeface="Times New Roman" panose="02020603050405020304" pitchFamily="18" charset="0"/>
                <a:cs typeface="Calibri" panose="020F0502020204030204" pitchFamily="34" charset="0"/>
              </a:rPr>
              <a:t>At 15% Interest</a:t>
            </a:r>
          </a:p>
          <a:p>
            <a:pPr marL="914400" indent="-457200" algn="ctr"/>
            <a:r>
              <a:rPr lang="en-US" dirty="0">
                <a:solidFill>
                  <a:srgbClr val="C00000"/>
                </a:solidFill>
                <a:latin typeface="Calibri" panose="020F0502020204030204" pitchFamily="34" charset="0"/>
                <a:ea typeface="Times New Roman" panose="02020603050405020304" pitchFamily="18" charset="0"/>
                <a:cs typeface="Calibri" panose="020F0502020204030204" pitchFamily="34" charset="0"/>
              </a:rPr>
              <a:t>Repaying over 20 years.</a:t>
            </a:r>
          </a:p>
          <a:p>
            <a:pPr marL="914400" indent="-457200" algn="ctr"/>
            <a:endParaRPr lang="en-US"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a:p>
            <a:pPr marL="914400" indent="-457200" algn="ctr"/>
            <a:r>
              <a:rPr lang="en-US" dirty="0">
                <a:solidFill>
                  <a:srgbClr val="C00000"/>
                </a:solidFill>
                <a:latin typeface="Calibri" panose="020F0502020204030204" pitchFamily="34" charset="0"/>
                <a:ea typeface="Times New Roman" panose="02020603050405020304" pitchFamily="18" charset="0"/>
                <a:cs typeface="Calibri" panose="020F0502020204030204" pitchFamily="34" charset="0"/>
              </a:rPr>
              <a:t>You Borrow $100,000</a:t>
            </a:r>
          </a:p>
          <a:p>
            <a:pPr marL="914400" indent="-457200" algn="ctr"/>
            <a:r>
              <a:rPr lang="en-US"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You Repay $316,030</a:t>
            </a:r>
          </a:p>
        </p:txBody>
      </p:sp>
    </p:spTree>
    <p:extLst>
      <p:ext uri="{BB962C8B-B14F-4D97-AF65-F5344CB8AC3E}">
        <p14:creationId xmlns:p14="http://schemas.microsoft.com/office/powerpoint/2010/main" val="35430720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F648A04-B22A-2C48-8CC9-0DE8DB7E5745}"/>
              </a:ext>
            </a:extLst>
          </p:cNvPr>
          <p:cNvPicPr>
            <a:picLocks noChangeAspect="1"/>
          </p:cNvPicPr>
          <p:nvPr/>
        </p:nvPicPr>
        <p:blipFill>
          <a:blip r:embed="rId2"/>
          <a:stretch>
            <a:fillRect/>
          </a:stretch>
        </p:blipFill>
        <p:spPr>
          <a:xfrm>
            <a:off x="209230" y="1267433"/>
            <a:ext cx="3215094" cy="1936161"/>
          </a:xfrm>
          <a:prstGeom prst="rect">
            <a:avLst/>
          </a:prstGeom>
        </p:spPr>
      </p:pic>
      <p:sp>
        <p:nvSpPr>
          <p:cNvPr id="7" name="TextBox 6">
            <a:extLst>
              <a:ext uri="{FF2B5EF4-FFF2-40B4-BE49-F238E27FC236}">
                <a16:creationId xmlns:a16="http://schemas.microsoft.com/office/drawing/2014/main" id="{5AC2814B-CEE9-7542-9722-97BCFE365350}"/>
              </a:ext>
            </a:extLst>
          </p:cNvPr>
          <p:cNvSpPr txBox="1"/>
          <p:nvPr/>
        </p:nvSpPr>
        <p:spPr>
          <a:xfrm>
            <a:off x="209230" y="3279310"/>
            <a:ext cx="2873700" cy="1754326"/>
          </a:xfrm>
          <a:prstGeom prst="rect">
            <a:avLst/>
          </a:prstGeom>
          <a:noFill/>
        </p:spPr>
        <p:txBody>
          <a:bodyPr wrap="square">
            <a:spAutoFit/>
          </a:bodyPr>
          <a:lstStyle/>
          <a:p>
            <a:pPr marL="914400" indent="-457200" algn="ctr"/>
            <a:r>
              <a:rPr lang="en-US" dirty="0">
                <a:solidFill>
                  <a:srgbClr val="C00000"/>
                </a:solidFill>
                <a:latin typeface="Calibri" panose="020F0502020204030204" pitchFamily="34" charset="0"/>
                <a:ea typeface="Times New Roman" panose="02020603050405020304" pitchFamily="18" charset="0"/>
                <a:cs typeface="Calibri" panose="020F0502020204030204" pitchFamily="34" charset="0"/>
              </a:rPr>
              <a:t>Borrowing $100,000</a:t>
            </a:r>
          </a:p>
          <a:p>
            <a:pPr marL="914400" indent="-457200" algn="ctr"/>
            <a:r>
              <a:rPr lang="en-US" dirty="0">
                <a:solidFill>
                  <a:srgbClr val="C00000"/>
                </a:solidFill>
                <a:latin typeface="Calibri" panose="020F0502020204030204" pitchFamily="34" charset="0"/>
                <a:ea typeface="Times New Roman" panose="02020603050405020304" pitchFamily="18" charset="0"/>
                <a:cs typeface="Calibri" panose="020F0502020204030204" pitchFamily="34" charset="0"/>
              </a:rPr>
              <a:t>At 15% Interest</a:t>
            </a:r>
          </a:p>
          <a:p>
            <a:pPr marL="914400" indent="-457200" algn="ctr"/>
            <a:r>
              <a:rPr lang="en-US" dirty="0">
                <a:solidFill>
                  <a:srgbClr val="C00000"/>
                </a:solidFill>
                <a:latin typeface="Calibri" panose="020F0502020204030204" pitchFamily="34" charset="0"/>
                <a:ea typeface="Times New Roman" panose="02020603050405020304" pitchFamily="18" charset="0"/>
                <a:cs typeface="Calibri" panose="020F0502020204030204" pitchFamily="34" charset="0"/>
              </a:rPr>
              <a:t>Repaying over 20 years.</a:t>
            </a:r>
          </a:p>
          <a:p>
            <a:pPr marL="914400" indent="-457200" algn="ctr"/>
            <a:endParaRPr lang="en-US"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a:p>
            <a:pPr marL="914400" indent="-457200" algn="ctr"/>
            <a:r>
              <a:rPr lang="en-US" dirty="0">
                <a:solidFill>
                  <a:srgbClr val="C00000"/>
                </a:solidFill>
                <a:latin typeface="Calibri" panose="020F0502020204030204" pitchFamily="34" charset="0"/>
                <a:ea typeface="Times New Roman" panose="02020603050405020304" pitchFamily="18" charset="0"/>
                <a:cs typeface="Calibri" panose="020F0502020204030204" pitchFamily="34" charset="0"/>
              </a:rPr>
              <a:t>You Borrow $100,000</a:t>
            </a:r>
          </a:p>
          <a:p>
            <a:pPr marL="914400" indent="-457200" algn="ctr"/>
            <a:r>
              <a:rPr lang="en-US"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You Repay $316,030</a:t>
            </a:r>
          </a:p>
        </p:txBody>
      </p:sp>
      <p:sp>
        <p:nvSpPr>
          <p:cNvPr id="8" name="TextBox 7">
            <a:extLst>
              <a:ext uri="{FF2B5EF4-FFF2-40B4-BE49-F238E27FC236}">
                <a16:creationId xmlns:a16="http://schemas.microsoft.com/office/drawing/2014/main" id="{D23CA2EB-9D0E-C542-BC3D-020FA0E5925C}"/>
              </a:ext>
            </a:extLst>
          </p:cNvPr>
          <p:cNvSpPr txBox="1"/>
          <p:nvPr/>
        </p:nvSpPr>
        <p:spPr>
          <a:xfrm>
            <a:off x="5781418" y="4915339"/>
            <a:ext cx="2873700" cy="1754326"/>
          </a:xfrm>
          <a:prstGeom prst="rect">
            <a:avLst/>
          </a:prstGeom>
          <a:noFill/>
        </p:spPr>
        <p:txBody>
          <a:bodyPr wrap="square">
            <a:spAutoFit/>
          </a:bodyPr>
          <a:lstStyle/>
          <a:p>
            <a:pPr marL="914400" indent="-457200" algn="ctr"/>
            <a:r>
              <a:rPr lang="en-US" b="1" dirty="0">
                <a:solidFill>
                  <a:srgbClr val="006600"/>
                </a:solidFill>
                <a:latin typeface="Calibri" panose="020F0502020204030204" pitchFamily="34" charset="0"/>
                <a:ea typeface="Times New Roman" panose="02020603050405020304" pitchFamily="18" charset="0"/>
                <a:cs typeface="Calibri" panose="020F0502020204030204" pitchFamily="34" charset="0"/>
              </a:rPr>
              <a:t>Investing $50 a month</a:t>
            </a:r>
          </a:p>
          <a:p>
            <a:pPr marL="914400" indent="-457200" algn="ctr"/>
            <a:r>
              <a:rPr lang="en-US" b="1" dirty="0">
                <a:solidFill>
                  <a:srgbClr val="006600"/>
                </a:solidFill>
                <a:latin typeface="Calibri" panose="020F0502020204030204" pitchFamily="34" charset="0"/>
                <a:ea typeface="Times New Roman" panose="02020603050405020304" pitchFamily="18" charset="0"/>
                <a:cs typeface="Calibri" panose="020F0502020204030204" pitchFamily="34" charset="0"/>
              </a:rPr>
              <a:t>At 10% interest</a:t>
            </a:r>
          </a:p>
          <a:p>
            <a:pPr marL="914400" indent="-457200" algn="ctr"/>
            <a:r>
              <a:rPr lang="en-US" b="1" dirty="0">
                <a:solidFill>
                  <a:srgbClr val="006600"/>
                </a:solidFill>
                <a:latin typeface="Calibri" panose="020F0502020204030204" pitchFamily="34" charset="0"/>
                <a:ea typeface="Times New Roman" panose="02020603050405020304" pitchFamily="18" charset="0"/>
                <a:cs typeface="Calibri" panose="020F0502020204030204" pitchFamily="34" charset="0"/>
              </a:rPr>
              <a:t>For 20 years</a:t>
            </a:r>
          </a:p>
          <a:p>
            <a:pPr marL="914400" indent="-457200" algn="ctr"/>
            <a:endParaRPr lang="en-US"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endParaRPr>
          </a:p>
          <a:p>
            <a:pPr marL="914400" indent="-457200" algn="ctr"/>
            <a:r>
              <a:rPr lang="en-US" b="1" dirty="0">
                <a:solidFill>
                  <a:srgbClr val="006600"/>
                </a:solidFill>
                <a:latin typeface="Calibri" panose="020F0502020204030204" pitchFamily="34" charset="0"/>
                <a:ea typeface="Times New Roman" panose="02020603050405020304" pitchFamily="18" charset="0"/>
                <a:cs typeface="Calibri" panose="020F0502020204030204" pitchFamily="34" charset="0"/>
              </a:rPr>
              <a:t>You Invest $12,000</a:t>
            </a:r>
          </a:p>
          <a:p>
            <a:pPr marL="914400" indent="-457200" algn="ctr"/>
            <a:r>
              <a:rPr lang="en-US"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You Have $38,285</a:t>
            </a:r>
          </a:p>
        </p:txBody>
      </p:sp>
      <p:pic>
        <p:nvPicPr>
          <p:cNvPr id="2" name="Picture 1">
            <a:extLst>
              <a:ext uri="{FF2B5EF4-FFF2-40B4-BE49-F238E27FC236}">
                <a16:creationId xmlns:a16="http://schemas.microsoft.com/office/drawing/2014/main" id="{0D0C521D-934C-F745-984F-7190A61DCF98}"/>
              </a:ext>
            </a:extLst>
          </p:cNvPr>
          <p:cNvPicPr>
            <a:picLocks noChangeAspect="1"/>
          </p:cNvPicPr>
          <p:nvPr/>
        </p:nvPicPr>
        <p:blipFill>
          <a:blip r:embed="rId3"/>
          <a:stretch>
            <a:fillRect/>
          </a:stretch>
        </p:blipFill>
        <p:spPr>
          <a:xfrm>
            <a:off x="3956260" y="1221133"/>
            <a:ext cx="6744466" cy="3694205"/>
          </a:xfrm>
          <a:prstGeom prst="rect">
            <a:avLst/>
          </a:prstGeom>
        </p:spPr>
      </p:pic>
      <p:sp>
        <p:nvSpPr>
          <p:cNvPr id="9" name="Rectangle 2">
            <a:extLst>
              <a:ext uri="{FF2B5EF4-FFF2-40B4-BE49-F238E27FC236}">
                <a16:creationId xmlns:a16="http://schemas.microsoft.com/office/drawing/2014/main" id="{B4941F8A-D381-644A-AE40-B558B7331138}"/>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Free Money…for you or for your bank.</a:t>
            </a:r>
          </a:p>
        </p:txBody>
      </p:sp>
    </p:spTree>
    <p:extLst>
      <p:ext uri="{BB962C8B-B14F-4D97-AF65-F5344CB8AC3E}">
        <p14:creationId xmlns:p14="http://schemas.microsoft.com/office/powerpoint/2010/main" val="14465422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Good Debt vs. Bad Debt</a:t>
            </a:r>
          </a:p>
        </p:txBody>
      </p:sp>
      <p:sp>
        <p:nvSpPr>
          <p:cNvPr id="11" name="Content Placeholder 2">
            <a:extLst>
              <a:ext uri="{FF2B5EF4-FFF2-40B4-BE49-F238E27FC236}">
                <a16:creationId xmlns:a16="http://schemas.microsoft.com/office/drawing/2014/main" id="{3A86EC73-A238-3249-8044-4FCADA0DA942}"/>
              </a:ext>
            </a:extLst>
          </p:cNvPr>
          <p:cNvSpPr txBox="1">
            <a:spLocks/>
          </p:cNvSpPr>
          <p:nvPr/>
        </p:nvSpPr>
        <p:spPr>
          <a:xfrm>
            <a:off x="838200" y="1244702"/>
            <a:ext cx="10670628" cy="39510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700" i="1" dirty="0"/>
              <a:t>NOTE:</a:t>
            </a:r>
          </a:p>
          <a:p>
            <a:pPr marL="0" indent="0" algn="ctr">
              <a:buNone/>
            </a:pPr>
            <a:r>
              <a:rPr lang="en-US" sz="3700" i="1" dirty="0"/>
              <a:t>Using a credit card is not necessarily a bad idea.</a:t>
            </a:r>
          </a:p>
          <a:p>
            <a:pPr marL="0" indent="0" algn="ctr">
              <a:buNone/>
            </a:pPr>
            <a:r>
              <a:rPr lang="en-US" sz="3700" i="1" dirty="0"/>
              <a:t>Only racking up loads of credit card debt is a bad idea.</a:t>
            </a:r>
          </a:p>
          <a:p>
            <a:pPr marL="0" indent="0" algn="ctr">
              <a:buNone/>
            </a:pPr>
            <a:endParaRPr lang="en-US" sz="3700" i="1" dirty="0"/>
          </a:p>
          <a:p>
            <a:pPr marL="0" indent="0" algn="ctr">
              <a:buNone/>
            </a:pPr>
            <a:r>
              <a:rPr lang="en-US" sz="3700" i="1" dirty="0"/>
              <a:t>I regularly use 3 credit cards.</a:t>
            </a:r>
          </a:p>
          <a:p>
            <a:pPr marL="0" indent="0" algn="ctr">
              <a:buNone/>
            </a:pPr>
            <a:r>
              <a:rPr lang="en-US" sz="3700" i="1" dirty="0"/>
              <a:t>Here’s how and here’s why…</a:t>
            </a:r>
            <a:endParaRPr lang="en-US" sz="3700" dirty="0"/>
          </a:p>
        </p:txBody>
      </p:sp>
      <p:cxnSp>
        <p:nvCxnSpPr>
          <p:cNvPr id="4" name="Straight Arrow Connector 3">
            <a:extLst>
              <a:ext uri="{FF2B5EF4-FFF2-40B4-BE49-F238E27FC236}">
                <a16:creationId xmlns:a16="http://schemas.microsoft.com/office/drawing/2014/main" id="{B44B197B-E842-BD40-B85C-5D9DDCA2D05A}"/>
              </a:ext>
            </a:extLst>
          </p:cNvPr>
          <p:cNvCxnSpPr/>
          <p:nvPr/>
        </p:nvCxnSpPr>
        <p:spPr>
          <a:xfrm flipH="1">
            <a:off x="1192959" y="726474"/>
            <a:ext cx="1937801" cy="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E172553-09D3-D246-BA39-E387DEFBD03C}"/>
              </a:ext>
            </a:extLst>
          </p:cNvPr>
          <p:cNvCxnSpPr>
            <a:cxnSpLocks/>
          </p:cNvCxnSpPr>
          <p:nvPr/>
        </p:nvCxnSpPr>
        <p:spPr>
          <a:xfrm>
            <a:off x="9132899" y="732328"/>
            <a:ext cx="1954958" cy="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82378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Credits Cards as Tools for Financial Planning</a:t>
            </a:r>
          </a:p>
        </p:txBody>
      </p:sp>
      <p:sp>
        <p:nvSpPr>
          <p:cNvPr id="11" name="Content Placeholder 2">
            <a:extLst>
              <a:ext uri="{FF2B5EF4-FFF2-40B4-BE49-F238E27FC236}">
                <a16:creationId xmlns:a16="http://schemas.microsoft.com/office/drawing/2014/main" id="{3A86EC73-A238-3249-8044-4FCADA0DA942}"/>
              </a:ext>
            </a:extLst>
          </p:cNvPr>
          <p:cNvSpPr txBox="1">
            <a:spLocks/>
          </p:cNvSpPr>
          <p:nvPr/>
        </p:nvSpPr>
        <p:spPr>
          <a:xfrm>
            <a:off x="1786410" y="1362517"/>
            <a:ext cx="9722417" cy="11263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700" i="1" dirty="0">
                <a:solidFill>
                  <a:schemeClr val="accent5">
                    <a:lumMod val="50000"/>
                  </a:schemeClr>
                </a:solidFill>
              </a:rPr>
              <a:t>Card #1: </a:t>
            </a:r>
            <a:r>
              <a:rPr lang="en-US" sz="3200" i="1" dirty="0">
                <a:solidFill>
                  <a:schemeClr val="accent5">
                    <a:lumMod val="50000"/>
                  </a:schemeClr>
                </a:solidFill>
              </a:rPr>
              <a:t>Automatic bill payment of recurring monthly 	expenses (phone, insurance, cable, utilities)</a:t>
            </a:r>
          </a:p>
        </p:txBody>
      </p:sp>
      <p:pic>
        <p:nvPicPr>
          <p:cNvPr id="5124" name="Picture 4" descr="Free clip art &quot;Credit Card (Front)&quot; by Jmlevick">
            <a:extLst>
              <a:ext uri="{FF2B5EF4-FFF2-40B4-BE49-F238E27FC236}">
                <a16:creationId xmlns:a16="http://schemas.microsoft.com/office/drawing/2014/main" id="{67964D25-4F1A-C241-A0EC-43C8785C7C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057" y="1405061"/>
            <a:ext cx="1407765" cy="887289"/>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redit Card Clip Art - Royalty Free - GoGraph">
            <a:extLst>
              <a:ext uri="{FF2B5EF4-FFF2-40B4-BE49-F238E27FC236}">
                <a16:creationId xmlns:a16="http://schemas.microsoft.com/office/drawing/2014/main" id="{CBAF53D8-BD9D-1C43-946D-EB85C08AAC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056" y="4386132"/>
            <a:ext cx="1519965" cy="98607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Credit Card clipart - Visa, Bank, Text, transparent clip art">
            <a:extLst>
              <a:ext uri="{FF2B5EF4-FFF2-40B4-BE49-F238E27FC236}">
                <a16:creationId xmlns:a16="http://schemas.microsoft.com/office/drawing/2014/main" id="{785BA5A1-65A3-0C41-9692-B9B0F43FB8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056" y="2837950"/>
            <a:ext cx="1407765" cy="89358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BA377AB9-EA25-D545-89C8-E2A443762C7D}"/>
              </a:ext>
            </a:extLst>
          </p:cNvPr>
          <p:cNvSpPr/>
          <p:nvPr/>
        </p:nvSpPr>
        <p:spPr>
          <a:xfrm>
            <a:off x="272504" y="5311889"/>
            <a:ext cx="1247459" cy="3378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a:extLst>
              <a:ext uri="{FF2B5EF4-FFF2-40B4-BE49-F238E27FC236}">
                <a16:creationId xmlns:a16="http://schemas.microsoft.com/office/drawing/2014/main" id="{E6983B50-F3DF-3346-93AA-34304E10B565}"/>
              </a:ext>
            </a:extLst>
          </p:cNvPr>
          <p:cNvSpPr txBox="1">
            <a:spLocks/>
          </p:cNvSpPr>
          <p:nvPr/>
        </p:nvSpPr>
        <p:spPr>
          <a:xfrm>
            <a:off x="1786410" y="2835808"/>
            <a:ext cx="9722417" cy="11263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700" i="1" dirty="0">
                <a:solidFill>
                  <a:srgbClr val="C00000"/>
                </a:solidFill>
              </a:rPr>
              <a:t>Card #2: </a:t>
            </a:r>
            <a:r>
              <a:rPr lang="en-US" sz="3200" i="1" dirty="0">
                <a:solidFill>
                  <a:srgbClr val="C00000"/>
                </a:solidFill>
              </a:rPr>
              <a:t>Living and discretionary expenses (gas, 	groceries, coffee, pizza, new shoes)</a:t>
            </a:r>
          </a:p>
        </p:txBody>
      </p:sp>
      <p:sp>
        <p:nvSpPr>
          <p:cNvPr id="14" name="Content Placeholder 2">
            <a:extLst>
              <a:ext uri="{FF2B5EF4-FFF2-40B4-BE49-F238E27FC236}">
                <a16:creationId xmlns:a16="http://schemas.microsoft.com/office/drawing/2014/main" id="{802D9247-124F-A04A-878C-4B5AA37C1737}"/>
              </a:ext>
            </a:extLst>
          </p:cNvPr>
          <p:cNvSpPr txBox="1">
            <a:spLocks/>
          </p:cNvSpPr>
          <p:nvPr/>
        </p:nvSpPr>
        <p:spPr>
          <a:xfrm>
            <a:off x="1744021" y="4315993"/>
            <a:ext cx="9722417" cy="11263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700" i="1" dirty="0"/>
              <a:t>Card #3: </a:t>
            </a:r>
            <a:r>
              <a:rPr lang="en-US" sz="3200" i="1" dirty="0"/>
              <a:t>Non-recurring big expenses (vacation, holidays, 	charity, new refrigerator)</a:t>
            </a:r>
            <a:br>
              <a:rPr lang="en-US" sz="3200" i="1" dirty="0"/>
            </a:br>
            <a:br>
              <a:rPr lang="en-US" sz="3200" i="1" dirty="0"/>
            </a:br>
            <a:r>
              <a:rPr lang="en-US" sz="3200" i="1" dirty="0"/>
              <a:t>Card #3 frequently has a $0.00 balance</a:t>
            </a:r>
          </a:p>
        </p:txBody>
      </p:sp>
    </p:spTree>
    <p:extLst>
      <p:ext uri="{BB962C8B-B14F-4D97-AF65-F5344CB8AC3E}">
        <p14:creationId xmlns:p14="http://schemas.microsoft.com/office/powerpoint/2010/main" val="20381462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Credits Cards as Tools for Financial Planning</a:t>
            </a:r>
          </a:p>
        </p:txBody>
      </p:sp>
      <p:sp>
        <p:nvSpPr>
          <p:cNvPr id="11" name="Content Placeholder 2">
            <a:extLst>
              <a:ext uri="{FF2B5EF4-FFF2-40B4-BE49-F238E27FC236}">
                <a16:creationId xmlns:a16="http://schemas.microsoft.com/office/drawing/2014/main" id="{3A86EC73-A238-3249-8044-4FCADA0DA942}"/>
              </a:ext>
            </a:extLst>
          </p:cNvPr>
          <p:cNvSpPr txBox="1">
            <a:spLocks/>
          </p:cNvSpPr>
          <p:nvPr/>
        </p:nvSpPr>
        <p:spPr>
          <a:xfrm>
            <a:off x="1219703" y="5311889"/>
            <a:ext cx="9389759" cy="11263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i="1" dirty="0">
                <a:solidFill>
                  <a:schemeClr val="accent5">
                    <a:lumMod val="50000"/>
                  </a:schemeClr>
                </a:solidFill>
              </a:rPr>
              <a:t>Card #1: Automatic bill payment of recurring monthly expenses (phone, insurance, cable, utilities)</a:t>
            </a:r>
          </a:p>
          <a:p>
            <a:pPr marL="0" indent="0" algn="ctr">
              <a:buNone/>
            </a:pPr>
            <a:r>
              <a:rPr lang="en-US" sz="1800" i="1" dirty="0">
                <a:solidFill>
                  <a:srgbClr val="C00000"/>
                </a:solidFill>
              </a:rPr>
              <a:t>Card #2: Living and discretionary expenses (gas, groceries, coffee, pizza, new shoes)</a:t>
            </a:r>
          </a:p>
          <a:p>
            <a:pPr marL="0" indent="0" algn="ctr">
              <a:buNone/>
            </a:pPr>
            <a:r>
              <a:rPr lang="en-US" sz="1800" i="1" dirty="0"/>
              <a:t>Card #3: Non-recurring big expenses (vacation, holidays, charity, new refrigerator)</a:t>
            </a:r>
          </a:p>
          <a:p>
            <a:pPr marL="0" indent="0" algn="ctr">
              <a:buNone/>
            </a:pPr>
            <a:endParaRPr lang="en-US" sz="1800" i="1" dirty="0">
              <a:solidFill>
                <a:schemeClr val="accent5">
                  <a:lumMod val="50000"/>
                </a:schemeClr>
              </a:solidFill>
            </a:endParaRPr>
          </a:p>
        </p:txBody>
      </p:sp>
      <p:sp>
        <p:nvSpPr>
          <p:cNvPr id="13" name="Content Placeholder 2">
            <a:extLst>
              <a:ext uri="{FF2B5EF4-FFF2-40B4-BE49-F238E27FC236}">
                <a16:creationId xmlns:a16="http://schemas.microsoft.com/office/drawing/2014/main" id="{E6983B50-F3DF-3346-93AA-34304E10B565}"/>
              </a:ext>
            </a:extLst>
          </p:cNvPr>
          <p:cNvSpPr txBox="1">
            <a:spLocks/>
          </p:cNvSpPr>
          <p:nvPr/>
        </p:nvSpPr>
        <p:spPr>
          <a:xfrm>
            <a:off x="1786410" y="2835808"/>
            <a:ext cx="9722417" cy="11263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800" i="1" dirty="0">
              <a:solidFill>
                <a:srgbClr val="C00000"/>
              </a:solidFill>
            </a:endParaRPr>
          </a:p>
        </p:txBody>
      </p:sp>
      <p:sp>
        <p:nvSpPr>
          <p:cNvPr id="14" name="Content Placeholder 2">
            <a:extLst>
              <a:ext uri="{FF2B5EF4-FFF2-40B4-BE49-F238E27FC236}">
                <a16:creationId xmlns:a16="http://schemas.microsoft.com/office/drawing/2014/main" id="{802D9247-124F-A04A-878C-4B5AA37C1737}"/>
              </a:ext>
            </a:extLst>
          </p:cNvPr>
          <p:cNvSpPr txBox="1">
            <a:spLocks/>
          </p:cNvSpPr>
          <p:nvPr/>
        </p:nvSpPr>
        <p:spPr>
          <a:xfrm>
            <a:off x="1744021" y="4315993"/>
            <a:ext cx="9722417" cy="11263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800" i="1" dirty="0"/>
          </a:p>
        </p:txBody>
      </p:sp>
      <p:sp>
        <p:nvSpPr>
          <p:cNvPr id="10" name="Content Placeholder 2">
            <a:extLst>
              <a:ext uri="{FF2B5EF4-FFF2-40B4-BE49-F238E27FC236}">
                <a16:creationId xmlns:a16="http://schemas.microsoft.com/office/drawing/2014/main" id="{B3252C28-567D-5941-A85E-D94C9DEDFC57}"/>
              </a:ext>
            </a:extLst>
          </p:cNvPr>
          <p:cNvSpPr txBox="1">
            <a:spLocks/>
          </p:cNvSpPr>
          <p:nvPr/>
        </p:nvSpPr>
        <p:spPr>
          <a:xfrm>
            <a:off x="838200" y="1244702"/>
            <a:ext cx="10670628" cy="39510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700" i="1" dirty="0"/>
              <a:t>WHY DO I DO THIS?</a:t>
            </a:r>
          </a:p>
          <a:p>
            <a:pPr marL="0" indent="0">
              <a:buNone/>
            </a:pPr>
            <a:r>
              <a:rPr lang="en-US" i="1" dirty="0">
                <a:solidFill>
                  <a:srgbClr val="C00000"/>
                </a:solidFill>
              </a:rPr>
              <a:t>#1	Mental Budgeting: This helps me mentally be aware of what I’m spending and why I’m spending.</a:t>
            </a:r>
          </a:p>
          <a:p>
            <a:pPr lvl="1"/>
            <a:r>
              <a:rPr lang="en-US" sz="2800" i="1" dirty="0">
                <a:solidFill>
                  <a:srgbClr val="C00000"/>
                </a:solidFill>
              </a:rPr>
              <a:t>Instead of just knowing that I’m putting $1,000 on my credit cards in a month, separating the expenses across cards forces me to be aware of what I’m spending money on. </a:t>
            </a:r>
          </a:p>
          <a:p>
            <a:pPr lvl="1"/>
            <a:r>
              <a:rPr lang="en-US" sz="2800" i="1" dirty="0">
                <a:solidFill>
                  <a:srgbClr val="C00000"/>
                </a:solidFill>
              </a:rPr>
              <a:t>When I review my statements and budgets at the end of each month, this gives me an easy opportunity to judge myself and to analyze my own behavior.</a:t>
            </a:r>
            <a:endParaRPr lang="en-US" sz="2800" dirty="0">
              <a:solidFill>
                <a:srgbClr val="C00000"/>
              </a:solidFill>
            </a:endParaRPr>
          </a:p>
        </p:txBody>
      </p:sp>
    </p:spTree>
    <p:extLst>
      <p:ext uri="{BB962C8B-B14F-4D97-AF65-F5344CB8AC3E}">
        <p14:creationId xmlns:p14="http://schemas.microsoft.com/office/powerpoint/2010/main" val="26179238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Credits Cards as Tools for Financial Planning</a:t>
            </a:r>
          </a:p>
        </p:txBody>
      </p:sp>
      <p:sp>
        <p:nvSpPr>
          <p:cNvPr id="11" name="Content Placeholder 2">
            <a:extLst>
              <a:ext uri="{FF2B5EF4-FFF2-40B4-BE49-F238E27FC236}">
                <a16:creationId xmlns:a16="http://schemas.microsoft.com/office/drawing/2014/main" id="{3A86EC73-A238-3249-8044-4FCADA0DA942}"/>
              </a:ext>
            </a:extLst>
          </p:cNvPr>
          <p:cNvSpPr txBox="1">
            <a:spLocks/>
          </p:cNvSpPr>
          <p:nvPr/>
        </p:nvSpPr>
        <p:spPr>
          <a:xfrm>
            <a:off x="1219703" y="5311889"/>
            <a:ext cx="9389759" cy="11263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i="1" dirty="0">
                <a:solidFill>
                  <a:schemeClr val="accent5">
                    <a:lumMod val="50000"/>
                  </a:schemeClr>
                </a:solidFill>
              </a:rPr>
              <a:t>Card #1: Automatic bill payment of recurring monthly expenses (phone, insurance, cable, utilities)</a:t>
            </a:r>
          </a:p>
          <a:p>
            <a:pPr marL="0" indent="0" algn="ctr">
              <a:buNone/>
            </a:pPr>
            <a:r>
              <a:rPr lang="en-US" sz="1800" i="1" dirty="0">
                <a:solidFill>
                  <a:srgbClr val="C00000"/>
                </a:solidFill>
              </a:rPr>
              <a:t>Card #2: Living and discretionary expenses (gas, groceries, coffee, pizza, new shoes)</a:t>
            </a:r>
          </a:p>
          <a:p>
            <a:pPr marL="0" indent="0" algn="ctr">
              <a:buNone/>
            </a:pPr>
            <a:r>
              <a:rPr lang="en-US" sz="1800" i="1" dirty="0"/>
              <a:t>Card #3: Non-recurring big expenses (vacation, holidays, charity, new refrigerator)</a:t>
            </a:r>
          </a:p>
          <a:p>
            <a:pPr marL="0" indent="0" algn="ctr">
              <a:buNone/>
            </a:pPr>
            <a:endParaRPr lang="en-US" sz="1800" i="1" dirty="0">
              <a:solidFill>
                <a:schemeClr val="accent5">
                  <a:lumMod val="50000"/>
                </a:schemeClr>
              </a:solidFill>
            </a:endParaRPr>
          </a:p>
        </p:txBody>
      </p:sp>
      <p:sp>
        <p:nvSpPr>
          <p:cNvPr id="13" name="Content Placeholder 2">
            <a:extLst>
              <a:ext uri="{FF2B5EF4-FFF2-40B4-BE49-F238E27FC236}">
                <a16:creationId xmlns:a16="http://schemas.microsoft.com/office/drawing/2014/main" id="{E6983B50-F3DF-3346-93AA-34304E10B565}"/>
              </a:ext>
            </a:extLst>
          </p:cNvPr>
          <p:cNvSpPr txBox="1">
            <a:spLocks/>
          </p:cNvSpPr>
          <p:nvPr/>
        </p:nvSpPr>
        <p:spPr>
          <a:xfrm>
            <a:off x="1786410" y="2835808"/>
            <a:ext cx="9722417" cy="11263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800" i="1" dirty="0">
              <a:solidFill>
                <a:srgbClr val="C00000"/>
              </a:solidFill>
            </a:endParaRPr>
          </a:p>
        </p:txBody>
      </p:sp>
      <p:sp>
        <p:nvSpPr>
          <p:cNvPr id="14" name="Content Placeholder 2">
            <a:extLst>
              <a:ext uri="{FF2B5EF4-FFF2-40B4-BE49-F238E27FC236}">
                <a16:creationId xmlns:a16="http://schemas.microsoft.com/office/drawing/2014/main" id="{802D9247-124F-A04A-878C-4B5AA37C1737}"/>
              </a:ext>
            </a:extLst>
          </p:cNvPr>
          <p:cNvSpPr txBox="1">
            <a:spLocks/>
          </p:cNvSpPr>
          <p:nvPr/>
        </p:nvSpPr>
        <p:spPr>
          <a:xfrm>
            <a:off x="1744021" y="4315993"/>
            <a:ext cx="9722417" cy="11263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800" i="1" dirty="0"/>
          </a:p>
        </p:txBody>
      </p:sp>
      <p:sp>
        <p:nvSpPr>
          <p:cNvPr id="10" name="Content Placeholder 2">
            <a:extLst>
              <a:ext uri="{FF2B5EF4-FFF2-40B4-BE49-F238E27FC236}">
                <a16:creationId xmlns:a16="http://schemas.microsoft.com/office/drawing/2014/main" id="{B3252C28-567D-5941-A85E-D94C9DEDFC57}"/>
              </a:ext>
            </a:extLst>
          </p:cNvPr>
          <p:cNvSpPr txBox="1">
            <a:spLocks/>
          </p:cNvSpPr>
          <p:nvPr/>
        </p:nvSpPr>
        <p:spPr>
          <a:xfrm>
            <a:off x="838200" y="1244702"/>
            <a:ext cx="10670628" cy="39510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700" i="1" dirty="0"/>
              <a:t>WHY DO I DO THIS?</a:t>
            </a:r>
          </a:p>
          <a:p>
            <a:pPr marL="0" indent="0">
              <a:buNone/>
            </a:pPr>
            <a:r>
              <a:rPr lang="en-US" i="1" dirty="0">
                <a:solidFill>
                  <a:srgbClr val="0000CC"/>
                </a:solidFill>
              </a:rPr>
              <a:t>#2	FREE MONEY! </a:t>
            </a:r>
          </a:p>
          <a:p>
            <a:pPr lvl="1"/>
            <a:r>
              <a:rPr lang="en-US" sz="2600" i="1" dirty="0">
                <a:solidFill>
                  <a:srgbClr val="0000CC"/>
                </a:solidFill>
              </a:rPr>
              <a:t>I pay off the full balance of each card each month. If I make a purchase on October 5, the cash does not leave my bank account until December 1. </a:t>
            </a:r>
          </a:p>
          <a:p>
            <a:pPr lvl="2"/>
            <a:r>
              <a:rPr lang="en-US" sz="2600" i="1" dirty="0">
                <a:solidFill>
                  <a:srgbClr val="0000CC"/>
                </a:solidFill>
              </a:rPr>
              <a:t>It might only be a penny or two, but earning interest during those 57 days feels kind of nice.</a:t>
            </a:r>
          </a:p>
          <a:p>
            <a:pPr lvl="1"/>
            <a:r>
              <a:rPr lang="en-US" sz="2600" i="1" dirty="0">
                <a:solidFill>
                  <a:srgbClr val="0000CC"/>
                </a:solidFill>
              </a:rPr>
              <a:t>Miles, cash-back and other rewards.</a:t>
            </a:r>
          </a:p>
          <a:p>
            <a:pPr lvl="2"/>
            <a:r>
              <a:rPr lang="en-US" sz="2600" i="1" dirty="0">
                <a:solidFill>
                  <a:srgbClr val="0000CC"/>
                </a:solidFill>
              </a:rPr>
              <a:t>Choose a card with benefits that you would be paying for anyway. And then cash in the rewards instead of paying cash in the future.</a:t>
            </a:r>
            <a:endParaRPr lang="en-US" sz="2600" dirty="0">
              <a:solidFill>
                <a:srgbClr val="0000CC"/>
              </a:solidFill>
            </a:endParaRPr>
          </a:p>
        </p:txBody>
      </p:sp>
    </p:spTree>
    <p:extLst>
      <p:ext uri="{BB962C8B-B14F-4D97-AF65-F5344CB8AC3E}">
        <p14:creationId xmlns:p14="http://schemas.microsoft.com/office/powerpoint/2010/main" val="1228393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00CC"/>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PRIORITIZING YOUR DEBT</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1" y="1326183"/>
            <a:ext cx="10625106"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700" b="1" dirty="0">
                <a:solidFill>
                  <a:srgbClr val="0000CC"/>
                </a:solidFill>
              </a:rPr>
              <a:t>The first step to taking control of your debt is to identify all of your debt and understand you’re your responsibilities are with respect to each loan or debt.</a:t>
            </a:r>
          </a:p>
          <a:p>
            <a:r>
              <a:rPr lang="en-US" sz="2700" b="1" dirty="0">
                <a:solidFill>
                  <a:srgbClr val="0000CC"/>
                </a:solidFill>
              </a:rPr>
              <a:t>Today, tomorrow or anytime in the near future, take the time to complete the information below, paying specific attention to the interest rates and any special features related to the debt (e.g. variable rates, prepayment penalties, restructuring fees, ability to negotiate or refinance).</a:t>
            </a:r>
          </a:p>
          <a:p>
            <a:r>
              <a:rPr lang="en-US" sz="2700" b="1" dirty="0">
                <a:solidFill>
                  <a:srgbClr val="0000CC"/>
                </a:solidFill>
              </a:rPr>
              <a:t>Taking control of your financial situation begins with looking in the mirror and knowing you’re your situation is. This is not always fun, but it is the key to you being in control of your financial situation, instead of your money financial situation being in control of you. </a:t>
            </a:r>
          </a:p>
        </p:txBody>
      </p:sp>
    </p:spTree>
    <p:extLst>
      <p:ext uri="{BB962C8B-B14F-4D97-AF65-F5344CB8AC3E}">
        <p14:creationId xmlns:p14="http://schemas.microsoft.com/office/powerpoint/2010/main" val="5631884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00CC"/>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PRIORITIZING YOUR DEBT</a:t>
            </a:r>
          </a:p>
        </p:txBody>
      </p:sp>
      <p:pic>
        <p:nvPicPr>
          <p:cNvPr id="2" name="Picture 1">
            <a:extLst>
              <a:ext uri="{FF2B5EF4-FFF2-40B4-BE49-F238E27FC236}">
                <a16:creationId xmlns:a16="http://schemas.microsoft.com/office/drawing/2014/main" id="{804EDE52-196A-9DAA-3EB3-79C9F36DC922}"/>
              </a:ext>
            </a:extLst>
          </p:cNvPr>
          <p:cNvPicPr>
            <a:picLocks noChangeAspect="1"/>
          </p:cNvPicPr>
          <p:nvPr/>
        </p:nvPicPr>
        <p:blipFill>
          <a:blip r:embed="rId2"/>
          <a:stretch>
            <a:fillRect/>
          </a:stretch>
        </p:blipFill>
        <p:spPr>
          <a:xfrm>
            <a:off x="1259686" y="1168736"/>
            <a:ext cx="9672628" cy="5022326"/>
          </a:xfrm>
          <a:prstGeom prst="rect">
            <a:avLst/>
          </a:prstGeom>
        </p:spPr>
      </p:pic>
    </p:spTree>
    <p:extLst>
      <p:ext uri="{BB962C8B-B14F-4D97-AF65-F5344CB8AC3E}">
        <p14:creationId xmlns:p14="http://schemas.microsoft.com/office/powerpoint/2010/main" val="15541452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00CC"/>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PRIORITIZING YOUR DEBT</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1" y="1326183"/>
            <a:ext cx="10625106"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700" b="1" dirty="0">
                <a:solidFill>
                  <a:srgbClr val="0000CC"/>
                </a:solidFill>
              </a:rPr>
              <a:t>Which debt is most costly?</a:t>
            </a:r>
          </a:p>
          <a:p>
            <a:pPr lvl="1"/>
            <a:r>
              <a:rPr lang="en-US" sz="2300" b="1" dirty="0">
                <a:solidFill>
                  <a:srgbClr val="0000CC"/>
                </a:solidFill>
              </a:rPr>
              <a:t>Maybe this is due to the interest rate being very high.</a:t>
            </a:r>
          </a:p>
          <a:p>
            <a:pPr lvl="1"/>
            <a:r>
              <a:rPr lang="en-US" sz="2300" b="1" dirty="0">
                <a:solidFill>
                  <a:srgbClr val="0000CC"/>
                </a:solidFill>
              </a:rPr>
              <a:t>Maybe this is due to certain restrictions – you cannot prepay or there are fees.</a:t>
            </a:r>
          </a:p>
          <a:p>
            <a:pPr lvl="1"/>
            <a:r>
              <a:rPr lang="en-US" sz="2300" b="1" dirty="0">
                <a:solidFill>
                  <a:srgbClr val="0000CC"/>
                </a:solidFill>
              </a:rPr>
              <a:t>Or maybe this is due to the repayment term being very long.</a:t>
            </a:r>
            <a:br>
              <a:rPr lang="en-US" sz="2300" b="1" dirty="0">
                <a:solidFill>
                  <a:srgbClr val="0000CC"/>
                </a:solidFill>
              </a:rPr>
            </a:br>
            <a:endParaRPr lang="en-US" sz="2300" b="1" dirty="0">
              <a:solidFill>
                <a:srgbClr val="0000CC"/>
              </a:solidFill>
            </a:endParaRPr>
          </a:p>
          <a:p>
            <a:r>
              <a:rPr lang="en-US" sz="2700" b="1" dirty="0">
                <a:solidFill>
                  <a:srgbClr val="0000CC"/>
                </a:solidFill>
              </a:rPr>
              <a:t>Which debt is most flexible?</a:t>
            </a:r>
          </a:p>
          <a:p>
            <a:pPr lvl="1"/>
            <a:r>
              <a:rPr lang="en-US" sz="2300" b="1" dirty="0">
                <a:solidFill>
                  <a:srgbClr val="0000CC"/>
                </a:solidFill>
              </a:rPr>
              <a:t>Which debt can you prepay anytime?</a:t>
            </a:r>
          </a:p>
          <a:p>
            <a:pPr lvl="1"/>
            <a:r>
              <a:rPr lang="en-US" sz="2300" b="1" dirty="0">
                <a:solidFill>
                  <a:srgbClr val="0000CC"/>
                </a:solidFill>
              </a:rPr>
              <a:t>Which debt can you renegotiate to different terms without cost?</a:t>
            </a:r>
          </a:p>
          <a:p>
            <a:pPr lvl="1"/>
            <a:endParaRPr lang="en-US" sz="2300" b="1" dirty="0">
              <a:solidFill>
                <a:srgbClr val="0000CC"/>
              </a:solidFill>
            </a:endParaRPr>
          </a:p>
          <a:p>
            <a:r>
              <a:rPr lang="en-US" sz="2700" b="1" dirty="0">
                <a:solidFill>
                  <a:srgbClr val="0000CC"/>
                </a:solidFill>
              </a:rPr>
              <a:t>Which debt helps your credit score? </a:t>
            </a:r>
            <a:br>
              <a:rPr lang="en-US" sz="2700" b="1" dirty="0">
                <a:solidFill>
                  <a:srgbClr val="0000CC"/>
                </a:solidFill>
              </a:rPr>
            </a:br>
            <a:r>
              <a:rPr lang="en-US" sz="2700" b="1" dirty="0">
                <a:solidFill>
                  <a:srgbClr val="0000CC"/>
                </a:solidFill>
              </a:rPr>
              <a:t>Which debt hurts your credit score?</a:t>
            </a:r>
          </a:p>
        </p:txBody>
      </p:sp>
    </p:spTree>
    <p:extLst>
      <p:ext uri="{BB962C8B-B14F-4D97-AF65-F5344CB8AC3E}">
        <p14:creationId xmlns:p14="http://schemas.microsoft.com/office/powerpoint/2010/main" val="32337015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00CC"/>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PRIORITIZING YOUR DEBT</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1" y="1326183"/>
            <a:ext cx="10625106"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700" b="1" dirty="0">
                <a:solidFill>
                  <a:srgbClr val="0000CC"/>
                </a:solidFill>
              </a:rPr>
              <a:t>Which debt is essential to you achieving your goals?</a:t>
            </a:r>
            <a:br>
              <a:rPr lang="en-US" sz="2700" b="1" dirty="0">
                <a:solidFill>
                  <a:srgbClr val="0000CC"/>
                </a:solidFill>
              </a:rPr>
            </a:br>
            <a:endParaRPr lang="en-US" sz="2700" b="1" dirty="0">
              <a:solidFill>
                <a:srgbClr val="0000CC"/>
              </a:solidFill>
            </a:endParaRPr>
          </a:p>
          <a:p>
            <a:r>
              <a:rPr lang="en-US" sz="2700" b="1" dirty="0">
                <a:solidFill>
                  <a:srgbClr val="0000CC"/>
                </a:solidFill>
              </a:rPr>
              <a:t>Which debt keeps you up at night?</a:t>
            </a:r>
            <a:br>
              <a:rPr lang="en-US" sz="2700" b="1" dirty="0">
                <a:solidFill>
                  <a:srgbClr val="0000CC"/>
                </a:solidFill>
              </a:rPr>
            </a:br>
            <a:endParaRPr lang="en-US" sz="2700" b="1" dirty="0">
              <a:solidFill>
                <a:srgbClr val="0000CC"/>
              </a:solidFill>
            </a:endParaRPr>
          </a:p>
          <a:p>
            <a:r>
              <a:rPr lang="en-US" sz="2700" b="1" dirty="0">
                <a:solidFill>
                  <a:srgbClr val="0000CC"/>
                </a:solidFill>
              </a:rPr>
              <a:t>Can you retire any debt – even if it’s good debt, low interest and flexible – to create a psychological victory to see it gone?</a:t>
            </a:r>
            <a:br>
              <a:rPr lang="en-US" sz="2700" b="1" dirty="0">
                <a:solidFill>
                  <a:srgbClr val="0000CC"/>
                </a:solidFill>
              </a:rPr>
            </a:br>
            <a:endParaRPr lang="en-US" sz="2700" b="1" dirty="0">
              <a:solidFill>
                <a:srgbClr val="0000CC"/>
              </a:solidFill>
            </a:endParaRPr>
          </a:p>
          <a:p>
            <a:r>
              <a:rPr lang="en-US" sz="2700" b="1" dirty="0">
                <a:solidFill>
                  <a:srgbClr val="0000CC"/>
                </a:solidFill>
              </a:rPr>
              <a:t>Do you want to keep any debt – even if it’s bad debt – to act as a psychological constraint so you do not build even more debt?</a:t>
            </a:r>
          </a:p>
          <a:p>
            <a:pPr lvl="1"/>
            <a:r>
              <a:rPr lang="en-US" sz="2300" b="1" dirty="0">
                <a:solidFill>
                  <a:srgbClr val="0000CC"/>
                </a:solidFill>
              </a:rPr>
              <a:t>For example, maybe you keep a $500 balance on a credit card because you are worried that you might use it more if you actually retired the full balance.</a:t>
            </a:r>
            <a:endParaRPr lang="en-US" sz="2700" b="1" dirty="0">
              <a:solidFill>
                <a:srgbClr val="0000CC"/>
              </a:solidFill>
            </a:endParaRPr>
          </a:p>
        </p:txBody>
      </p:sp>
    </p:spTree>
    <p:extLst>
      <p:ext uri="{BB962C8B-B14F-4D97-AF65-F5344CB8AC3E}">
        <p14:creationId xmlns:p14="http://schemas.microsoft.com/office/powerpoint/2010/main" val="65444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#3</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670628"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C00000"/>
                </a:solidFill>
              </a:rPr>
              <a:t>Which of the following is the best kind of debt…the kind of debt that usually gives you the most benefits and has the least costs.</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A.	Car Loans</a:t>
            </a:r>
          </a:p>
        </p:txBody>
      </p:sp>
      <p:sp>
        <p:nvSpPr>
          <p:cNvPr id="8" name="Content Placeholder 2">
            <a:extLst>
              <a:ext uri="{FF2B5EF4-FFF2-40B4-BE49-F238E27FC236}">
                <a16:creationId xmlns:a16="http://schemas.microsoft.com/office/drawing/2014/main" id="{C1CA2303-8B54-A45E-47A7-869C23DBFE38}"/>
              </a:ext>
            </a:extLst>
          </p:cNvPr>
          <p:cNvSpPr txBox="1">
            <a:spLocks/>
          </p:cNvSpPr>
          <p:nvPr/>
        </p:nvSpPr>
        <p:spPr>
          <a:xfrm>
            <a:off x="838198" y="4241968"/>
            <a:ext cx="5257801" cy="137462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C.	Student Loans</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B.	Credit Cards</a:t>
            </a:r>
          </a:p>
        </p:txBody>
      </p:sp>
      <p:sp>
        <p:nvSpPr>
          <p:cNvPr id="10" name="Content Placeholder 2">
            <a:extLst>
              <a:ext uri="{FF2B5EF4-FFF2-40B4-BE49-F238E27FC236}">
                <a16:creationId xmlns:a16="http://schemas.microsoft.com/office/drawing/2014/main" id="{75785B4D-F6DD-799C-04A8-F941F10411AE}"/>
              </a:ext>
            </a:extLst>
          </p:cNvPr>
          <p:cNvSpPr txBox="1">
            <a:spLocks/>
          </p:cNvSpPr>
          <p:nvPr/>
        </p:nvSpPr>
        <p:spPr>
          <a:xfrm>
            <a:off x="6170686" y="4241968"/>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D.	Home Loans</a:t>
            </a:r>
          </a:p>
        </p:txBody>
      </p:sp>
    </p:spTree>
    <p:extLst>
      <p:ext uri="{BB962C8B-B14F-4D97-AF65-F5344CB8AC3E}">
        <p14:creationId xmlns:p14="http://schemas.microsoft.com/office/powerpoint/2010/main" val="40830888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00CC"/>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PRIORITIZING YOUR DEBT</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1" y="1326183"/>
            <a:ext cx="7894016"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700" b="1" dirty="0">
                <a:solidFill>
                  <a:srgbClr val="0000CC"/>
                </a:solidFill>
              </a:rPr>
              <a:t>Making a plan to pay off your debt:</a:t>
            </a:r>
          </a:p>
          <a:p>
            <a:pPr lvl="1"/>
            <a:r>
              <a:rPr lang="en-US" sz="2000" dirty="0">
                <a:solidFill>
                  <a:srgbClr val="0000CC"/>
                </a:solidFill>
              </a:rPr>
              <a:t>Which debt can be retired?</a:t>
            </a:r>
          </a:p>
          <a:p>
            <a:pPr lvl="1"/>
            <a:r>
              <a:rPr lang="en-US" sz="2000" dirty="0">
                <a:solidFill>
                  <a:srgbClr val="0000CC"/>
                </a:solidFill>
              </a:rPr>
              <a:t>Which debt is most costly?</a:t>
            </a:r>
          </a:p>
          <a:p>
            <a:pPr lvl="1"/>
            <a:r>
              <a:rPr lang="en-US" sz="2000" dirty="0">
                <a:solidFill>
                  <a:srgbClr val="0000CC"/>
                </a:solidFill>
              </a:rPr>
              <a:t>Which debt is most flexible?</a:t>
            </a:r>
          </a:p>
          <a:p>
            <a:pPr lvl="1"/>
            <a:r>
              <a:rPr lang="en-US" sz="2000" dirty="0">
                <a:solidFill>
                  <a:srgbClr val="0000CC"/>
                </a:solidFill>
              </a:rPr>
              <a:t>What income or savings will you use?</a:t>
            </a:r>
            <a:br>
              <a:rPr lang="en-US" sz="2000" dirty="0">
                <a:solidFill>
                  <a:srgbClr val="0000CC"/>
                </a:solidFill>
              </a:rPr>
            </a:br>
            <a:endParaRPr lang="en-US" sz="2000" dirty="0">
              <a:solidFill>
                <a:srgbClr val="0000CC"/>
              </a:solidFill>
            </a:endParaRPr>
          </a:p>
          <a:p>
            <a:pPr lvl="1"/>
            <a:r>
              <a:rPr lang="en-US" sz="2000" dirty="0">
                <a:solidFill>
                  <a:srgbClr val="0000CC"/>
                </a:solidFill>
              </a:rPr>
              <a:t>Make plans for different points in time:</a:t>
            </a:r>
            <a:br>
              <a:rPr lang="en-US" sz="2000" dirty="0">
                <a:solidFill>
                  <a:srgbClr val="0000CC"/>
                </a:solidFill>
              </a:rPr>
            </a:br>
            <a:r>
              <a:rPr lang="en-US" sz="2000" dirty="0">
                <a:solidFill>
                  <a:srgbClr val="0000CC"/>
                </a:solidFill>
              </a:rPr>
              <a:t>        This year – The Next 2 Years – The Next 5 Years</a:t>
            </a:r>
            <a:br>
              <a:rPr lang="en-US" sz="2300" b="1" dirty="0">
                <a:solidFill>
                  <a:srgbClr val="0000CC"/>
                </a:solidFill>
              </a:rPr>
            </a:br>
            <a:endParaRPr lang="en-US" sz="2300" b="1" dirty="0">
              <a:solidFill>
                <a:srgbClr val="0000CC"/>
              </a:solidFill>
            </a:endParaRPr>
          </a:p>
          <a:p>
            <a:r>
              <a:rPr lang="en-US" sz="2700" b="1" dirty="0">
                <a:solidFill>
                  <a:srgbClr val="0000CC"/>
                </a:solidFill>
              </a:rPr>
              <a:t>Paying off all of your bad debt:</a:t>
            </a:r>
          </a:p>
          <a:p>
            <a:pPr lvl="1"/>
            <a:r>
              <a:rPr lang="en-US" sz="2000" dirty="0">
                <a:solidFill>
                  <a:srgbClr val="0000CC"/>
                </a:solidFill>
              </a:rPr>
              <a:t>Maybe it takes 5 years, maybe it takes 10 years. </a:t>
            </a:r>
          </a:p>
          <a:p>
            <a:pPr lvl="1"/>
            <a:r>
              <a:rPr lang="en-US" sz="2000" dirty="0">
                <a:solidFill>
                  <a:srgbClr val="0000CC"/>
                </a:solidFill>
              </a:rPr>
              <a:t>But begin thinking about how and when you will get rid of the debt that is the biggest burden to you.</a:t>
            </a:r>
          </a:p>
        </p:txBody>
      </p:sp>
      <p:sp>
        <p:nvSpPr>
          <p:cNvPr id="2" name="Rounded Rectangle 1">
            <a:extLst>
              <a:ext uri="{FF2B5EF4-FFF2-40B4-BE49-F238E27FC236}">
                <a16:creationId xmlns:a16="http://schemas.microsoft.com/office/drawing/2014/main" id="{F0800404-6CD2-E896-0318-02E771715733}"/>
              </a:ext>
            </a:extLst>
          </p:cNvPr>
          <p:cNvSpPr/>
          <p:nvPr/>
        </p:nvSpPr>
        <p:spPr>
          <a:xfrm>
            <a:off x="7072978" y="1489688"/>
            <a:ext cx="27432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 THE NEXT 6 MONTHS:</a:t>
            </a:r>
          </a:p>
          <a:p>
            <a:pPr algn="ctr"/>
            <a:r>
              <a:rPr lang="en-US" b="1" dirty="0">
                <a:solidFill>
                  <a:srgbClr val="C00000"/>
                </a:solidFill>
              </a:rPr>
              <a:t>MAKE A PLAN TO MANAGE – AND PAY OFF – YOUR DEBT</a:t>
            </a:r>
          </a:p>
        </p:txBody>
      </p:sp>
      <p:sp>
        <p:nvSpPr>
          <p:cNvPr id="4" name="Rounded Rectangle 3">
            <a:extLst>
              <a:ext uri="{FF2B5EF4-FFF2-40B4-BE49-F238E27FC236}">
                <a16:creationId xmlns:a16="http://schemas.microsoft.com/office/drawing/2014/main" id="{5BCF4668-D0A4-845B-A561-861D19273AC6}"/>
              </a:ext>
            </a:extLst>
          </p:cNvPr>
          <p:cNvSpPr/>
          <p:nvPr/>
        </p:nvSpPr>
        <p:spPr>
          <a:xfrm>
            <a:off x="8817000" y="4095803"/>
            <a:ext cx="27432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WITHIN 3 YEARS OF GRADUATION:</a:t>
            </a:r>
          </a:p>
          <a:p>
            <a:pPr algn="ctr"/>
            <a:r>
              <a:rPr lang="en-US" b="1" dirty="0">
                <a:solidFill>
                  <a:srgbClr val="C00000"/>
                </a:solidFill>
              </a:rPr>
              <a:t>ELIMINATE ALL OF YOUR BAD DEBT.</a:t>
            </a:r>
          </a:p>
        </p:txBody>
      </p:sp>
    </p:spTree>
    <p:extLst>
      <p:ext uri="{BB962C8B-B14F-4D97-AF65-F5344CB8AC3E}">
        <p14:creationId xmlns:p14="http://schemas.microsoft.com/office/powerpoint/2010/main" val="5343956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The Morals</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3">
            <a:extLst>
              <a:ext uri="{FF2B5EF4-FFF2-40B4-BE49-F238E27FC236}">
                <a16:creationId xmlns:a16="http://schemas.microsoft.com/office/drawing/2014/main" id="{9DACF81A-EDCC-B6CD-3B9F-A18DBBE8E5AF}"/>
              </a:ext>
            </a:extLst>
          </p:cNvPr>
          <p:cNvSpPr txBox="1">
            <a:spLocks noChangeArrowheads="1"/>
          </p:cNvSpPr>
          <p:nvPr/>
        </p:nvSpPr>
        <p:spPr>
          <a:xfrm>
            <a:off x="838200" y="1280160"/>
            <a:ext cx="10515600" cy="4896803"/>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buFont typeface="+mj-lt"/>
              <a:buAutoNum type="arabicPeriod"/>
            </a:pPr>
            <a:r>
              <a:rPr lang="en-US" sz="4000" dirty="0"/>
              <a:t>Nothing is free in finance. You have to sacrifice something to receive something good. Every benefit has a cost.</a:t>
            </a:r>
          </a:p>
          <a:p>
            <a:pPr marL="742950" indent="-742950">
              <a:buFont typeface="+mj-lt"/>
              <a:buAutoNum type="arabicPeriod"/>
            </a:pPr>
            <a:r>
              <a:rPr lang="en-US" sz="4000" dirty="0">
                <a:solidFill>
                  <a:srgbClr val="006600"/>
                </a:solidFill>
              </a:rPr>
              <a:t>Be mindful of short-term vs. long-term tradeoffs. Is a short-term indulgence worth a long-term sacrifice? Top Ramen costs $0.25 per meal. Gourmet ramen can cost $20 per meal. </a:t>
            </a:r>
            <a:r>
              <a:rPr lang="en-US" sz="2100" dirty="0">
                <a:solidFill>
                  <a:srgbClr val="006600"/>
                </a:solidFill>
              </a:rPr>
              <a:t>(Or $50+ for truffle ramen.)</a:t>
            </a:r>
          </a:p>
          <a:p>
            <a:pPr marL="742950" indent="-742950">
              <a:buFont typeface="+mj-lt"/>
              <a:buAutoNum type="arabicPeriod"/>
            </a:pPr>
            <a:r>
              <a:rPr lang="en-US" sz="4000" dirty="0"/>
              <a:t>Interest is your friend – if you are receiving it. </a:t>
            </a:r>
            <a:br>
              <a:rPr lang="en-US" sz="4000" dirty="0"/>
            </a:br>
            <a:r>
              <a:rPr lang="en-US" sz="4000" dirty="0"/>
              <a:t>Interest is your enemy – if you are paying it.</a:t>
            </a:r>
          </a:p>
          <a:p>
            <a:pPr marL="742950" indent="-742950">
              <a:buFont typeface="+mj-lt"/>
              <a:buAutoNum type="arabicPeriod"/>
            </a:pPr>
            <a:r>
              <a:rPr lang="en-US" sz="4000" dirty="0">
                <a:solidFill>
                  <a:srgbClr val="006600"/>
                </a:solidFill>
              </a:rPr>
              <a:t>Save and invest as early as you can.  Small savings today can create enormous opportunities in the future.</a:t>
            </a:r>
          </a:p>
          <a:p>
            <a:pPr marL="742950" indent="-742950">
              <a:buFont typeface="+mj-lt"/>
              <a:buAutoNum type="arabicPeriod"/>
            </a:pPr>
            <a:r>
              <a:rPr lang="en-US" sz="4000" dirty="0"/>
              <a:t>Debt can change your life – both for the better and for the worse. Don’t let debt destroy your life and determine your future.</a:t>
            </a:r>
          </a:p>
          <a:p>
            <a:pPr marL="742950" indent="-742950">
              <a:buFont typeface="+mj-lt"/>
              <a:buAutoNum type="arabicPeriod"/>
            </a:pPr>
            <a:r>
              <a:rPr lang="en-US" sz="4000" dirty="0">
                <a:solidFill>
                  <a:srgbClr val="006600"/>
                </a:solidFill>
              </a:rPr>
              <a:t>Be thoughtful, be strategic, be patient and have a plan.</a:t>
            </a:r>
          </a:p>
        </p:txBody>
      </p:sp>
    </p:spTree>
    <p:extLst>
      <p:ext uri="{BB962C8B-B14F-4D97-AF65-F5344CB8AC3E}">
        <p14:creationId xmlns:p14="http://schemas.microsoft.com/office/powerpoint/2010/main" val="1221212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blinds(horizontal)">
                                      <p:cBhvr>
                                        <p:cTn id="7" dur="500"/>
                                        <p:tgtEl>
                                          <p:spTgt spid="1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blinds(horizontal)">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animEffect transition="in" filter="blinds(horizontal)">
                                      <p:cBhvr>
                                        <p:cTn id="17" dur="500"/>
                                        <p:tgtEl>
                                          <p:spTgt spid="1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2">
                                            <p:txEl>
                                              <p:pRg st="4" end="4"/>
                                            </p:txEl>
                                          </p:spTgt>
                                        </p:tgtEl>
                                        <p:attrNameLst>
                                          <p:attrName>style.visibility</p:attrName>
                                        </p:attrNameLst>
                                      </p:cBhvr>
                                      <p:to>
                                        <p:strVal val="visible"/>
                                      </p:to>
                                    </p:set>
                                    <p:animEffect transition="in" filter="blinds(horizontal)">
                                      <p:cBhvr>
                                        <p:cTn id="22" dur="500"/>
                                        <p:tgtEl>
                                          <p:spTgt spid="1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2">
                                            <p:txEl>
                                              <p:pRg st="5" end="5"/>
                                            </p:txEl>
                                          </p:spTgt>
                                        </p:tgtEl>
                                        <p:attrNameLst>
                                          <p:attrName>style.visibility</p:attrName>
                                        </p:attrNameLst>
                                      </p:cBhvr>
                                      <p:to>
                                        <p:strVal val="visible"/>
                                      </p:to>
                                    </p:set>
                                    <p:animEffect transition="in" filter="blinds(horizontal)">
                                      <p:cBhvr>
                                        <p:cTn id="27" dur="5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chemeClr val="tx1"/>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1418317" y="1224141"/>
            <a:ext cx="8674716" cy="126375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INVESTING GOALS, HABITS &amp; STRATEGIES</a:t>
            </a:r>
          </a:p>
          <a:p>
            <a:pPr algn="ctr"/>
            <a:r>
              <a:rPr lang="en-US" sz="3000" b="1" dirty="0"/>
              <a:t>Today, January 23</a:t>
            </a:r>
          </a:p>
        </p:txBody>
      </p:sp>
      <p:sp>
        <p:nvSpPr>
          <p:cNvPr id="13" name="Rounded Rectangle 12">
            <a:extLst>
              <a:ext uri="{FF2B5EF4-FFF2-40B4-BE49-F238E27FC236}">
                <a16:creationId xmlns:a16="http://schemas.microsoft.com/office/drawing/2014/main" id="{E86DA962-8986-B14E-BC7C-8150A6189E68}"/>
              </a:ext>
            </a:extLst>
          </p:cNvPr>
          <p:cNvSpPr/>
          <p:nvPr/>
        </p:nvSpPr>
        <p:spPr>
          <a:xfrm>
            <a:off x="1418314" y="4158160"/>
            <a:ext cx="8674715" cy="1324844"/>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CREATING AN INVESTMENT STRATEGY</a:t>
            </a:r>
          </a:p>
          <a:p>
            <a:pPr algn="ctr"/>
            <a:r>
              <a:rPr lang="en-US" sz="3000" b="1" dirty="0"/>
              <a:t>Wednesday, March 15</a:t>
            </a:r>
          </a:p>
        </p:txBody>
      </p:sp>
      <p:sp>
        <p:nvSpPr>
          <p:cNvPr id="16" name="Rounded Rectangle 15">
            <a:extLst>
              <a:ext uri="{FF2B5EF4-FFF2-40B4-BE49-F238E27FC236}">
                <a16:creationId xmlns:a16="http://schemas.microsoft.com/office/drawing/2014/main" id="{C529DE7D-8B91-524D-8D6B-F973C9013BDB}"/>
              </a:ext>
            </a:extLst>
          </p:cNvPr>
          <p:cNvSpPr/>
          <p:nvPr/>
        </p:nvSpPr>
        <p:spPr>
          <a:xfrm>
            <a:off x="1418314" y="2660606"/>
            <a:ext cx="8674715" cy="1324844"/>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CREDIT SCORES &amp; DEBT MANAGEMENT</a:t>
            </a:r>
          </a:p>
          <a:p>
            <a:pPr algn="ctr"/>
            <a:r>
              <a:rPr lang="en-US" sz="3000" b="1" dirty="0"/>
              <a:t>Wednesday, March 8</a:t>
            </a:r>
          </a:p>
        </p:txBody>
      </p:sp>
    </p:spTree>
    <p:extLst>
      <p:ext uri="{BB962C8B-B14F-4D97-AF65-F5344CB8AC3E}">
        <p14:creationId xmlns:p14="http://schemas.microsoft.com/office/powerpoint/2010/main" val="6153542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chemeClr val="tx1"/>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1418317" y="1224141"/>
            <a:ext cx="8674716" cy="126375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OPENING AN INDIVIDUAL RETIREMENT ACCOUNT</a:t>
            </a:r>
          </a:p>
          <a:p>
            <a:pPr algn="ctr"/>
            <a:r>
              <a:rPr lang="en-US" sz="3000" b="1" dirty="0"/>
              <a:t>Wednesday, March 22</a:t>
            </a:r>
          </a:p>
        </p:txBody>
      </p:sp>
      <p:sp>
        <p:nvSpPr>
          <p:cNvPr id="13" name="Rounded Rectangle 12">
            <a:extLst>
              <a:ext uri="{FF2B5EF4-FFF2-40B4-BE49-F238E27FC236}">
                <a16:creationId xmlns:a16="http://schemas.microsoft.com/office/drawing/2014/main" id="{E86DA962-8986-B14E-BC7C-8150A6189E68}"/>
              </a:ext>
            </a:extLst>
          </p:cNvPr>
          <p:cNvSpPr/>
          <p:nvPr/>
        </p:nvSpPr>
        <p:spPr>
          <a:xfrm>
            <a:off x="1418316" y="2691855"/>
            <a:ext cx="8674715" cy="1324844"/>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TAX STRATEGIES</a:t>
            </a:r>
          </a:p>
          <a:p>
            <a:pPr algn="ctr"/>
            <a:r>
              <a:rPr lang="en-US" sz="3000" b="1" dirty="0"/>
              <a:t>Wednesday, April 5</a:t>
            </a:r>
          </a:p>
        </p:txBody>
      </p:sp>
      <p:sp>
        <p:nvSpPr>
          <p:cNvPr id="16" name="Rounded Rectangle 15">
            <a:extLst>
              <a:ext uri="{FF2B5EF4-FFF2-40B4-BE49-F238E27FC236}">
                <a16:creationId xmlns:a16="http://schemas.microsoft.com/office/drawing/2014/main" id="{C529DE7D-8B91-524D-8D6B-F973C9013BDB}"/>
              </a:ext>
            </a:extLst>
          </p:cNvPr>
          <p:cNvSpPr/>
          <p:nvPr/>
        </p:nvSpPr>
        <p:spPr>
          <a:xfrm>
            <a:off x="1418315" y="4250938"/>
            <a:ext cx="8674715" cy="1324844"/>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CAREER PLANNING: YOUR MONEY &amp; YOUR FUTURE</a:t>
            </a:r>
          </a:p>
          <a:p>
            <a:pPr algn="ctr"/>
            <a:r>
              <a:rPr lang="en-US" sz="3000" b="1" dirty="0"/>
              <a:t>Wednesday, April 26</a:t>
            </a:r>
          </a:p>
        </p:txBody>
      </p:sp>
    </p:spTree>
    <p:extLst>
      <p:ext uri="{BB962C8B-B14F-4D97-AF65-F5344CB8AC3E}">
        <p14:creationId xmlns:p14="http://schemas.microsoft.com/office/powerpoint/2010/main" val="120491121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a:extLst>
              <a:ext uri="{FF2B5EF4-FFF2-40B4-BE49-F238E27FC236}">
                <a16:creationId xmlns:a16="http://schemas.microsoft.com/office/drawing/2014/main" id="{829A5E17-0E05-FD40-926F-9741273A5509}"/>
              </a:ext>
            </a:extLst>
          </p:cNvPr>
          <p:cNvSpPr/>
          <p:nvPr/>
        </p:nvSpPr>
        <p:spPr>
          <a:xfrm>
            <a:off x="466404"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A goal without a plan is just a dream.</a:t>
            </a:r>
          </a:p>
        </p:txBody>
      </p:sp>
      <p:sp>
        <p:nvSpPr>
          <p:cNvPr id="13" name="Cloud Callout 12">
            <a:extLst>
              <a:ext uri="{FF2B5EF4-FFF2-40B4-BE49-F238E27FC236}">
                <a16:creationId xmlns:a16="http://schemas.microsoft.com/office/drawing/2014/main" id="{4E36713B-5C69-5844-A69B-E94BE57D8341}"/>
              </a:ext>
            </a:extLst>
          </p:cNvPr>
          <p:cNvSpPr/>
          <p:nvPr/>
        </p:nvSpPr>
        <p:spPr>
          <a:xfrm>
            <a:off x="1301214"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The most difficult thing is the decision to act; the rest is mere tenacity.</a:t>
            </a:r>
          </a:p>
        </p:txBody>
      </p:sp>
      <p:sp>
        <p:nvSpPr>
          <p:cNvPr id="14" name="Cloud Callout 13">
            <a:extLst>
              <a:ext uri="{FF2B5EF4-FFF2-40B4-BE49-F238E27FC236}">
                <a16:creationId xmlns:a16="http://schemas.microsoft.com/office/drawing/2014/main" id="{46D0180F-BAB7-E047-80BF-ACF6C0F0E824}"/>
              </a:ext>
            </a:extLst>
          </p:cNvPr>
          <p:cNvSpPr/>
          <p:nvPr/>
        </p:nvSpPr>
        <p:spPr>
          <a:xfrm>
            <a:off x="8525195"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Wealth is largely the result of habit.</a:t>
            </a:r>
          </a:p>
        </p:txBody>
      </p:sp>
      <p:sp>
        <p:nvSpPr>
          <p:cNvPr id="15" name="Cloud Callout 14">
            <a:extLst>
              <a:ext uri="{FF2B5EF4-FFF2-40B4-BE49-F238E27FC236}">
                <a16:creationId xmlns:a16="http://schemas.microsoft.com/office/drawing/2014/main" id="{0AC174B7-77D5-AB45-88B5-6B07EAAF9878}"/>
              </a:ext>
            </a:extLst>
          </p:cNvPr>
          <p:cNvSpPr/>
          <p:nvPr/>
        </p:nvSpPr>
        <p:spPr>
          <a:xfrm>
            <a:off x="7690381"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It takes as much energy to plan as it does to wish.</a:t>
            </a:r>
          </a:p>
        </p:txBody>
      </p:sp>
      <p:sp>
        <p:nvSpPr>
          <p:cNvPr id="16" name="Cloud Callout 15">
            <a:extLst>
              <a:ext uri="{FF2B5EF4-FFF2-40B4-BE49-F238E27FC236}">
                <a16:creationId xmlns:a16="http://schemas.microsoft.com/office/drawing/2014/main" id="{3298933F-34FD-7441-A29B-6B3518E5D6D0}"/>
              </a:ext>
            </a:extLst>
          </p:cNvPr>
          <p:cNvSpPr/>
          <p:nvPr/>
        </p:nvSpPr>
        <p:spPr>
          <a:xfrm>
            <a:off x="4592454" y="4715195"/>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You cannot escape the responsibility of tomorrow by avoiding it today.</a:t>
            </a:r>
          </a:p>
        </p:txBody>
      </p:sp>
      <p:sp>
        <p:nvSpPr>
          <p:cNvPr id="8" name="Cloud Callout 7">
            <a:extLst>
              <a:ext uri="{FF2B5EF4-FFF2-40B4-BE49-F238E27FC236}">
                <a16:creationId xmlns:a16="http://schemas.microsoft.com/office/drawing/2014/main" id="{DDABB7BF-8B78-75B5-9BBF-E269BD4AFE9E}"/>
              </a:ext>
            </a:extLst>
          </p:cNvPr>
          <p:cNvSpPr/>
          <p:nvPr/>
        </p:nvSpPr>
        <p:spPr>
          <a:xfrm>
            <a:off x="3906654" y="856893"/>
            <a:ext cx="4572000" cy="2441625"/>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dirty="0">
                <a:solidFill>
                  <a:srgbClr val="CA1E27"/>
                </a:solidFill>
              </a:rPr>
              <a:t>Don’t wait around for other people to be happy for you.</a:t>
            </a:r>
          </a:p>
          <a:p>
            <a:r>
              <a:rPr lang="en-US" b="1" i="1" dirty="0">
                <a:solidFill>
                  <a:srgbClr val="CA1E27"/>
                </a:solidFill>
              </a:rPr>
              <a:t>Any happiness you get,</a:t>
            </a:r>
          </a:p>
          <a:p>
            <a:r>
              <a:rPr lang="en-US" b="1" i="1" dirty="0">
                <a:solidFill>
                  <a:srgbClr val="CA1E27"/>
                </a:solidFill>
              </a:rPr>
              <a:t>You’ve got to make yourself.</a:t>
            </a:r>
          </a:p>
          <a:p>
            <a:r>
              <a:rPr lang="en-US" b="1" i="1" dirty="0">
                <a:solidFill>
                  <a:srgbClr val="CA1E27"/>
                </a:solidFill>
              </a:rPr>
              <a:t>        ~ Alice Walker, </a:t>
            </a:r>
            <a:r>
              <a:rPr lang="en-US" sz="1000" b="1" i="1" dirty="0">
                <a:solidFill>
                  <a:srgbClr val="CA1E27"/>
                </a:solidFill>
              </a:rPr>
              <a:t>poet &amp; novelist</a:t>
            </a:r>
          </a:p>
        </p:txBody>
      </p:sp>
    </p:spTree>
    <p:extLst>
      <p:ext uri="{BB962C8B-B14F-4D97-AF65-F5344CB8AC3E}">
        <p14:creationId xmlns:p14="http://schemas.microsoft.com/office/powerpoint/2010/main" val="3615577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44843"/>
            <a:ext cx="10972800" cy="2263432"/>
          </a:xfrm>
        </p:spPr>
        <p:txBody>
          <a:bodyPr>
            <a:normAutofit fontScale="90000"/>
          </a:bodyPr>
          <a:lstStyle/>
          <a:p>
            <a:r>
              <a:rPr lang="en-US" sz="5400" dirty="0">
                <a:latin typeface="Times New Roman" panose="02020603050405020304" pitchFamily="18" charset="0"/>
                <a:cs typeface="Times New Roman" panose="02020603050405020304" pitchFamily="18" charset="0"/>
              </a:rPr>
              <a:t>Brian Bolton</a:t>
            </a:r>
            <a:br>
              <a:rPr lang="en-US" sz="5400" dirty="0">
                <a:latin typeface="Times New Roman" panose="02020603050405020304" pitchFamily="18" charset="0"/>
                <a:cs typeface="Times New Roman" panose="02020603050405020304" pitchFamily="18" charset="0"/>
              </a:rPr>
            </a:br>
            <a:r>
              <a:rPr lang="en-US" sz="5400" dirty="0">
                <a:latin typeface="Times New Roman" panose="02020603050405020304" pitchFamily="18" charset="0"/>
                <a:cs typeface="Times New Roman" panose="02020603050405020304" pitchFamily="18" charset="0"/>
              </a:rPr>
              <a:t>Professor of Finance</a:t>
            </a:r>
            <a:br>
              <a:rPr lang="en-US" sz="5400" dirty="0">
                <a:latin typeface="Times New Roman" panose="02020603050405020304" pitchFamily="18" charset="0"/>
                <a:cs typeface="Times New Roman" panose="02020603050405020304" pitchFamily="18" charset="0"/>
              </a:rPr>
            </a:br>
            <a:r>
              <a:rPr lang="en-US" sz="5400" dirty="0">
                <a:latin typeface="Times New Roman" panose="02020603050405020304" pitchFamily="18" charset="0"/>
                <a:cs typeface="Times New Roman" panose="02020603050405020304" pitchFamily="18" charset="0"/>
              </a:rPr>
              <a:t>brian.bolton@louisiana.edu</a:t>
            </a:r>
            <a:br>
              <a:rPr lang="en-US" sz="5400" dirty="0">
                <a:latin typeface="Times New Roman" panose="02020603050405020304" pitchFamily="18" charset="0"/>
                <a:cs typeface="Times New Roman" panose="02020603050405020304" pitchFamily="18" charset="0"/>
              </a:rPr>
            </a:br>
            <a:br>
              <a:rPr lang="en-US" sz="5400" dirty="0">
                <a:latin typeface="Times New Roman" panose="02020603050405020304" pitchFamily="18" charset="0"/>
                <a:cs typeface="Times New Roman" panose="02020603050405020304" pitchFamily="18" charset="0"/>
              </a:rPr>
            </a:br>
            <a:r>
              <a:rPr lang="en-US" sz="4400" dirty="0">
                <a:latin typeface="Times New Roman" panose="02020603050405020304" pitchFamily="18" charset="0"/>
                <a:cs typeface="Times New Roman" panose="02020603050405020304" pitchFamily="18" charset="0"/>
              </a:rPr>
              <a:t>http://business.louisiana.edu/financeispersonal</a:t>
            </a:r>
          </a:p>
        </p:txBody>
      </p:sp>
    </p:spTree>
    <p:extLst>
      <p:ext uri="{BB962C8B-B14F-4D97-AF65-F5344CB8AC3E}">
        <p14:creationId xmlns:p14="http://schemas.microsoft.com/office/powerpoint/2010/main" val="2349929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#4</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670628"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C00000"/>
                </a:solidFill>
              </a:rPr>
              <a:t>Which of the following is the WORST kind of debt…the kind of debt that usually gives you the FEWEST benefits and has the MOST costs.</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A.	Car Loans</a:t>
            </a:r>
          </a:p>
        </p:txBody>
      </p:sp>
      <p:sp>
        <p:nvSpPr>
          <p:cNvPr id="8" name="Content Placeholder 2">
            <a:extLst>
              <a:ext uri="{FF2B5EF4-FFF2-40B4-BE49-F238E27FC236}">
                <a16:creationId xmlns:a16="http://schemas.microsoft.com/office/drawing/2014/main" id="{C1CA2303-8B54-A45E-47A7-869C23DBFE38}"/>
              </a:ext>
            </a:extLst>
          </p:cNvPr>
          <p:cNvSpPr txBox="1">
            <a:spLocks/>
          </p:cNvSpPr>
          <p:nvPr/>
        </p:nvSpPr>
        <p:spPr>
          <a:xfrm>
            <a:off x="838198" y="4241968"/>
            <a:ext cx="5257801" cy="137462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C.	Student Loans</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B.	Credit Cards</a:t>
            </a:r>
          </a:p>
        </p:txBody>
      </p:sp>
      <p:sp>
        <p:nvSpPr>
          <p:cNvPr id="10" name="Content Placeholder 2">
            <a:extLst>
              <a:ext uri="{FF2B5EF4-FFF2-40B4-BE49-F238E27FC236}">
                <a16:creationId xmlns:a16="http://schemas.microsoft.com/office/drawing/2014/main" id="{75785B4D-F6DD-799C-04A8-F941F10411AE}"/>
              </a:ext>
            </a:extLst>
          </p:cNvPr>
          <p:cNvSpPr txBox="1">
            <a:spLocks/>
          </p:cNvSpPr>
          <p:nvPr/>
        </p:nvSpPr>
        <p:spPr>
          <a:xfrm>
            <a:off x="6170686" y="4241968"/>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D.	</a:t>
            </a:r>
            <a:r>
              <a:rPr lang="en-US" sz="5000" b="1">
                <a:solidFill>
                  <a:schemeClr val="bg1"/>
                </a:solidFill>
              </a:rPr>
              <a:t>Home Loans</a:t>
            </a:r>
            <a:endParaRPr lang="en-US" sz="5000" b="1" dirty="0">
              <a:solidFill>
                <a:schemeClr val="bg1"/>
              </a:solidFill>
            </a:endParaRPr>
          </a:p>
        </p:txBody>
      </p:sp>
    </p:spTree>
    <p:extLst>
      <p:ext uri="{BB962C8B-B14F-4D97-AF65-F5344CB8AC3E}">
        <p14:creationId xmlns:p14="http://schemas.microsoft.com/office/powerpoint/2010/main" val="2445247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#4</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670628"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C00000"/>
                </a:solidFill>
              </a:rPr>
              <a:t>Which of the following is the WORST kind of debt…the kind of debt that usually gives you the FEWEST benefits and has </a:t>
            </a:r>
            <a:r>
              <a:rPr lang="en-US">
                <a:solidFill>
                  <a:srgbClr val="C00000"/>
                </a:solidFill>
              </a:rPr>
              <a:t>the MOST </a:t>
            </a:r>
            <a:r>
              <a:rPr lang="en-US" dirty="0">
                <a:solidFill>
                  <a:srgbClr val="C00000"/>
                </a:solidFill>
              </a:rPr>
              <a:t>costs.</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A.	Car Loans</a:t>
            </a:r>
          </a:p>
        </p:txBody>
      </p:sp>
      <p:sp>
        <p:nvSpPr>
          <p:cNvPr id="8" name="Content Placeholder 2">
            <a:extLst>
              <a:ext uri="{FF2B5EF4-FFF2-40B4-BE49-F238E27FC236}">
                <a16:creationId xmlns:a16="http://schemas.microsoft.com/office/drawing/2014/main" id="{C1CA2303-8B54-A45E-47A7-869C23DBFE38}"/>
              </a:ext>
            </a:extLst>
          </p:cNvPr>
          <p:cNvSpPr txBox="1">
            <a:spLocks/>
          </p:cNvSpPr>
          <p:nvPr/>
        </p:nvSpPr>
        <p:spPr>
          <a:xfrm>
            <a:off x="838198" y="4241968"/>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C.	Student Loans</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B.	Credit Cards</a:t>
            </a:r>
          </a:p>
        </p:txBody>
      </p:sp>
      <p:sp>
        <p:nvSpPr>
          <p:cNvPr id="10" name="Content Placeholder 2">
            <a:extLst>
              <a:ext uri="{FF2B5EF4-FFF2-40B4-BE49-F238E27FC236}">
                <a16:creationId xmlns:a16="http://schemas.microsoft.com/office/drawing/2014/main" id="{75785B4D-F6DD-799C-04A8-F941F10411AE}"/>
              </a:ext>
            </a:extLst>
          </p:cNvPr>
          <p:cNvSpPr txBox="1">
            <a:spLocks/>
          </p:cNvSpPr>
          <p:nvPr/>
        </p:nvSpPr>
        <p:spPr>
          <a:xfrm>
            <a:off x="6170686" y="4241968"/>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D.	</a:t>
            </a:r>
            <a:r>
              <a:rPr lang="en-US" sz="5000" b="1">
                <a:solidFill>
                  <a:schemeClr val="bg1"/>
                </a:solidFill>
              </a:rPr>
              <a:t>Home Loans</a:t>
            </a:r>
            <a:endParaRPr lang="en-US" sz="5000" b="1" dirty="0">
              <a:solidFill>
                <a:schemeClr val="bg1"/>
              </a:solidFill>
            </a:endParaRPr>
          </a:p>
        </p:txBody>
      </p:sp>
    </p:spTree>
    <p:extLst>
      <p:ext uri="{BB962C8B-B14F-4D97-AF65-F5344CB8AC3E}">
        <p14:creationId xmlns:p14="http://schemas.microsoft.com/office/powerpoint/2010/main" val="1048406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#5</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670628"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C00000"/>
                </a:solidFill>
              </a:rPr>
              <a:t>Your credit score is a number between 300-850. It is composed of 5 categories. </a:t>
            </a:r>
          </a:p>
          <a:p>
            <a:pPr marL="0" indent="0">
              <a:buNone/>
            </a:pPr>
            <a:r>
              <a:rPr lang="en-US" dirty="0">
                <a:solidFill>
                  <a:srgbClr val="C00000"/>
                </a:solidFill>
              </a:rPr>
              <a:t>Which of the following is NOT one of these 5 categories?</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Payment History</a:t>
            </a:r>
          </a:p>
        </p:txBody>
      </p:sp>
      <p:sp>
        <p:nvSpPr>
          <p:cNvPr id="8" name="Content Placeholder 2">
            <a:extLst>
              <a:ext uri="{FF2B5EF4-FFF2-40B4-BE49-F238E27FC236}">
                <a16:creationId xmlns:a16="http://schemas.microsoft.com/office/drawing/2014/main" id="{C1CA2303-8B54-A45E-47A7-869C23DBFE38}"/>
              </a:ext>
            </a:extLst>
          </p:cNvPr>
          <p:cNvSpPr txBox="1">
            <a:spLocks/>
          </p:cNvSpPr>
          <p:nvPr/>
        </p:nvSpPr>
        <p:spPr>
          <a:xfrm>
            <a:off x="838198" y="4241968"/>
            <a:ext cx="5257801" cy="137462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Credit Mix</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Amounts Owed</a:t>
            </a:r>
          </a:p>
        </p:txBody>
      </p:sp>
      <p:sp>
        <p:nvSpPr>
          <p:cNvPr id="10" name="Content Placeholder 2">
            <a:extLst>
              <a:ext uri="{FF2B5EF4-FFF2-40B4-BE49-F238E27FC236}">
                <a16:creationId xmlns:a16="http://schemas.microsoft.com/office/drawing/2014/main" id="{75785B4D-F6DD-799C-04A8-F941F10411AE}"/>
              </a:ext>
            </a:extLst>
          </p:cNvPr>
          <p:cNvSpPr txBox="1">
            <a:spLocks/>
          </p:cNvSpPr>
          <p:nvPr/>
        </p:nvSpPr>
        <p:spPr>
          <a:xfrm>
            <a:off x="6170686" y="4241968"/>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Your Age</a:t>
            </a:r>
          </a:p>
        </p:txBody>
      </p:sp>
    </p:spTree>
    <p:extLst>
      <p:ext uri="{BB962C8B-B14F-4D97-AF65-F5344CB8AC3E}">
        <p14:creationId xmlns:p14="http://schemas.microsoft.com/office/powerpoint/2010/main" val="31549993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21194</TotalTime>
  <Words>4175</Words>
  <Application>Microsoft Macintosh PowerPoint</Application>
  <PresentationFormat>Widescreen</PresentationFormat>
  <Paragraphs>461</Paragraphs>
  <Slides>65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65</vt:i4>
      </vt:variant>
    </vt:vector>
  </HeadingPairs>
  <TitlesOfParts>
    <vt:vector size="71" baseType="lpstr">
      <vt:lpstr>Arial</vt:lpstr>
      <vt:lpstr>Calibri</vt:lpstr>
      <vt:lpstr>Calibri Light</vt:lpstr>
      <vt:lpstr>Garamond</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Brian Bolton Professor of Finance brian.bolton@louisiana.edu  http://business.louisiana.edu/financeispersonal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Brian Bolton Professor of Finance brian.bolton@louisiana.edu  http://business.louisiana.edu/financeispersonal</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#1 August 27 &amp; 29  INTRODUCTION TO BUSINESS FINANCE  FNAN 300 Business Finance Fall 2019 Brian Bolton</dc:title>
  <dc:subject/>
  <dc:creator>Brian Bolton</dc:creator>
  <cp:keywords/>
  <dc:description/>
  <cp:lastModifiedBy>Brian J Bolton</cp:lastModifiedBy>
  <cp:revision>111</cp:revision>
  <dcterms:created xsi:type="dcterms:W3CDTF">2019-08-26T13:43:19Z</dcterms:created>
  <dcterms:modified xsi:type="dcterms:W3CDTF">2023-03-15T12:20:39Z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38202f9-8d41-4950-b014-f183e397b746_Enabled">
    <vt:lpwstr>true</vt:lpwstr>
  </property>
  <property fmtid="{D5CDD505-2E9C-101B-9397-08002B2CF9AE}" pid="3" name="MSIP_Label_638202f9-8d41-4950-b014-f183e397b746_SetDate">
    <vt:lpwstr>2023-01-25T14:29:43Z</vt:lpwstr>
  </property>
  <property fmtid="{D5CDD505-2E9C-101B-9397-08002B2CF9AE}" pid="4" name="MSIP_Label_638202f9-8d41-4950-b014-f183e397b746_Method">
    <vt:lpwstr>Standard</vt:lpwstr>
  </property>
  <property fmtid="{D5CDD505-2E9C-101B-9397-08002B2CF9AE}" pid="5" name="MSIP_Label_638202f9-8d41-4950-b014-f183e397b746_Name">
    <vt:lpwstr>defa4170-0d19-0005-0004-bc88714345d2</vt:lpwstr>
  </property>
  <property fmtid="{D5CDD505-2E9C-101B-9397-08002B2CF9AE}" pid="6" name="MSIP_Label_638202f9-8d41-4950-b014-f183e397b746_SiteId">
    <vt:lpwstr>13b3b0ce-cd75-49a4-bfea-0a03b01ff1ab</vt:lpwstr>
  </property>
  <property fmtid="{D5CDD505-2E9C-101B-9397-08002B2CF9AE}" pid="7" name="MSIP_Label_638202f9-8d41-4950-b014-f183e397b746_ActionId">
    <vt:lpwstr>45fae7bd-7875-44e7-8016-776810133c64</vt:lpwstr>
  </property>
  <property fmtid="{D5CDD505-2E9C-101B-9397-08002B2CF9AE}" pid="8" name="MSIP_Label_638202f9-8d41-4950-b014-f183e397b746_ContentBits">
    <vt:lpwstr>0</vt:lpwstr>
  </property>
</Properties>
</file>