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6"/>
  </p:notesMasterIdLst>
  <p:sldIdLst>
    <p:sldId id="310" r:id="rId2"/>
    <p:sldId id="1343" r:id="rId3"/>
    <p:sldId id="2056" r:id="rId4"/>
    <p:sldId id="2057" r:id="rId5"/>
    <p:sldId id="2058" r:id="rId6"/>
    <p:sldId id="1989" r:id="rId7"/>
    <p:sldId id="1992" r:id="rId8"/>
    <p:sldId id="1998" r:id="rId9"/>
    <p:sldId id="1993" r:id="rId10"/>
    <p:sldId id="1994" r:id="rId11"/>
    <p:sldId id="1248" r:id="rId12"/>
    <p:sldId id="1247" r:id="rId13"/>
    <p:sldId id="1285" r:id="rId14"/>
    <p:sldId id="1289" r:id="rId15"/>
    <p:sldId id="1290" r:id="rId16"/>
    <p:sldId id="1292" r:id="rId17"/>
    <p:sldId id="1999" r:id="rId18"/>
    <p:sldId id="1298" r:id="rId19"/>
    <p:sldId id="1299" r:id="rId20"/>
    <p:sldId id="1350" r:id="rId21"/>
    <p:sldId id="2048" r:id="rId22"/>
    <p:sldId id="2060" r:id="rId23"/>
    <p:sldId id="2061" r:id="rId24"/>
    <p:sldId id="2062" r:id="rId25"/>
    <p:sldId id="2063" r:id="rId26"/>
    <p:sldId id="2065" r:id="rId27"/>
    <p:sldId id="2069" r:id="rId28"/>
    <p:sldId id="2064" r:id="rId29"/>
    <p:sldId id="2067" r:id="rId30"/>
    <p:sldId id="2068" r:id="rId31"/>
    <p:sldId id="2070" r:id="rId32"/>
    <p:sldId id="2059" r:id="rId33"/>
    <p:sldId id="2049" r:id="rId34"/>
    <p:sldId id="2050" r:id="rId35"/>
    <p:sldId id="2051" r:id="rId36"/>
    <p:sldId id="2053" r:id="rId37"/>
    <p:sldId id="2054" r:id="rId38"/>
    <p:sldId id="2055" r:id="rId39"/>
    <p:sldId id="1815" r:id="rId40"/>
    <p:sldId id="1826" r:id="rId41"/>
    <p:sldId id="1816" r:id="rId42"/>
    <p:sldId id="1817" r:id="rId43"/>
    <p:sldId id="1818" r:id="rId44"/>
    <p:sldId id="1819" r:id="rId45"/>
    <p:sldId id="1827" r:id="rId46"/>
    <p:sldId id="1820" r:id="rId47"/>
    <p:sldId id="2077" r:id="rId48"/>
    <p:sldId id="1821" r:id="rId49"/>
    <p:sldId id="1822" r:id="rId50"/>
    <p:sldId id="1828" r:id="rId51"/>
    <p:sldId id="1823" r:id="rId52"/>
    <p:sldId id="1824" r:id="rId53"/>
    <p:sldId id="2071" r:id="rId54"/>
    <p:sldId id="2072" r:id="rId55"/>
    <p:sldId id="2073" r:id="rId56"/>
    <p:sldId id="2074" r:id="rId57"/>
    <p:sldId id="2078" r:id="rId58"/>
    <p:sldId id="2075" r:id="rId59"/>
    <p:sldId id="2079" r:id="rId60"/>
    <p:sldId id="2098" r:id="rId61"/>
    <p:sldId id="2099" r:id="rId62"/>
    <p:sldId id="2095" r:id="rId63"/>
    <p:sldId id="2088" r:id="rId64"/>
    <p:sldId id="2080" r:id="rId6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6600"/>
    <a:srgbClr val="009051"/>
    <a:srgbClr val="D883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266"/>
    <p:restoredTop sz="94680"/>
  </p:normalViewPr>
  <p:slideViewPr>
    <p:cSldViewPr snapToGrid="0" snapToObjects="1">
      <p:cViewPr varScale="1">
        <p:scale>
          <a:sx n="211" d="100"/>
          <a:sy n="211" d="100"/>
        </p:scale>
        <p:origin x="1808"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ABCD6F-53C3-9243-99B0-6E125F7F0AB5}" type="doc">
      <dgm:prSet loTypeId="urn:microsoft.com/office/officeart/2005/8/layout/venn1" loCatId="" qsTypeId="urn:microsoft.com/office/officeart/2005/8/quickstyle/simple1" qsCatId="simple" csTypeId="urn:microsoft.com/office/officeart/2005/8/colors/accent1_2" csCatId="accent1" phldr="1"/>
      <dgm:spPr/>
    </dgm:pt>
    <dgm:pt modelId="{C017838B-2018-C04A-9E12-D68B56F9D4AF}">
      <dgm:prSet phldrT="[Text]" custT="1"/>
      <dgm:spPr/>
      <dgm:t>
        <a:bodyPr/>
        <a:lstStyle/>
        <a:p>
          <a:r>
            <a:rPr lang="en-US" sz="4800" b="1" dirty="0"/>
            <a:t>Happiness</a:t>
          </a:r>
        </a:p>
      </dgm:t>
    </dgm:pt>
    <dgm:pt modelId="{EE47A901-5E00-1749-ADA2-B1F7097B6EFC}" type="parTrans" cxnId="{6DCACAD0-4BFD-B345-8CFA-F1A5BA3C3800}">
      <dgm:prSet/>
      <dgm:spPr/>
      <dgm:t>
        <a:bodyPr/>
        <a:lstStyle/>
        <a:p>
          <a:endParaRPr lang="en-US"/>
        </a:p>
      </dgm:t>
    </dgm:pt>
    <dgm:pt modelId="{E5572A2B-6152-624D-96E3-A420FE0DB552}" type="sibTrans" cxnId="{6DCACAD0-4BFD-B345-8CFA-F1A5BA3C3800}">
      <dgm:prSet/>
      <dgm:spPr/>
      <dgm:t>
        <a:bodyPr/>
        <a:lstStyle/>
        <a:p>
          <a:endParaRPr lang="en-US"/>
        </a:p>
      </dgm:t>
    </dgm:pt>
    <dgm:pt modelId="{534D8F67-179C-BD40-9ECC-E12D4DA8B21E}">
      <dgm:prSet phldrT="[Text]" custT="1"/>
      <dgm:spPr/>
      <dgm:t>
        <a:bodyPr/>
        <a:lstStyle/>
        <a:p>
          <a:r>
            <a:rPr lang="en-US" sz="3600" b="1" dirty="0"/>
            <a:t>Long-Term Goals</a:t>
          </a:r>
        </a:p>
      </dgm:t>
    </dgm:pt>
    <dgm:pt modelId="{45ED5C30-221B-D54E-9915-6E4F8A56F27F}" type="parTrans" cxnId="{01B5A383-5724-8447-97D9-5A513C83BF2A}">
      <dgm:prSet/>
      <dgm:spPr/>
      <dgm:t>
        <a:bodyPr/>
        <a:lstStyle/>
        <a:p>
          <a:endParaRPr lang="en-US"/>
        </a:p>
      </dgm:t>
    </dgm:pt>
    <dgm:pt modelId="{C77D59AD-D3C8-E34C-B713-16E66348959B}" type="sibTrans" cxnId="{01B5A383-5724-8447-97D9-5A513C83BF2A}">
      <dgm:prSet/>
      <dgm:spPr/>
      <dgm:t>
        <a:bodyPr/>
        <a:lstStyle/>
        <a:p>
          <a:endParaRPr lang="en-US"/>
        </a:p>
      </dgm:t>
    </dgm:pt>
    <dgm:pt modelId="{7CC92DBB-1BB9-F542-A784-384CF9B70E39}">
      <dgm:prSet phldrT="[Text]" custT="1"/>
      <dgm:spPr/>
      <dgm:t>
        <a:bodyPr/>
        <a:lstStyle/>
        <a:p>
          <a:r>
            <a:rPr lang="en-US" sz="3600" b="1" dirty="0"/>
            <a:t>Short-Term Goals</a:t>
          </a:r>
        </a:p>
      </dgm:t>
    </dgm:pt>
    <dgm:pt modelId="{7328C3C0-D732-E943-938E-BAD3EDD4AD5F}" type="parTrans" cxnId="{1EAAEC01-AB5A-B04B-9174-CEB57B50A9B6}">
      <dgm:prSet/>
      <dgm:spPr/>
      <dgm:t>
        <a:bodyPr/>
        <a:lstStyle/>
        <a:p>
          <a:endParaRPr lang="en-US"/>
        </a:p>
      </dgm:t>
    </dgm:pt>
    <dgm:pt modelId="{B6F6C84E-64E2-1842-BCE1-A051785DF213}" type="sibTrans" cxnId="{1EAAEC01-AB5A-B04B-9174-CEB57B50A9B6}">
      <dgm:prSet/>
      <dgm:spPr/>
      <dgm:t>
        <a:bodyPr/>
        <a:lstStyle/>
        <a:p>
          <a:endParaRPr lang="en-US"/>
        </a:p>
      </dgm:t>
    </dgm:pt>
    <dgm:pt modelId="{534C7095-3E52-F640-9C85-06B47F379A4F}">
      <dgm:prSet phldrT="[Text]" custT="1"/>
      <dgm:spPr/>
      <dgm:t>
        <a:bodyPr/>
        <a:lstStyle/>
        <a:p>
          <a:r>
            <a:rPr lang="en-US" sz="3600" b="1" dirty="0"/>
            <a:t>Financial Needs</a:t>
          </a:r>
        </a:p>
      </dgm:t>
    </dgm:pt>
    <dgm:pt modelId="{DA024982-CEEC-EC4A-A80B-EB95BBE5824F}" type="parTrans" cxnId="{3D05EE24-22C9-D64D-B033-CEFD6A8D44C2}">
      <dgm:prSet/>
      <dgm:spPr/>
      <dgm:t>
        <a:bodyPr/>
        <a:lstStyle/>
        <a:p>
          <a:endParaRPr lang="en-US"/>
        </a:p>
      </dgm:t>
    </dgm:pt>
    <dgm:pt modelId="{C4C15B12-797A-404A-9A6A-EEFBC7760533}" type="sibTrans" cxnId="{3D05EE24-22C9-D64D-B033-CEFD6A8D44C2}">
      <dgm:prSet/>
      <dgm:spPr/>
      <dgm:t>
        <a:bodyPr/>
        <a:lstStyle/>
        <a:p>
          <a:endParaRPr lang="en-US"/>
        </a:p>
      </dgm:t>
    </dgm:pt>
    <dgm:pt modelId="{F70F896A-0E82-7542-8165-980CA8E066E4}">
      <dgm:prSet phldrT="[Text]" custT="1"/>
      <dgm:spPr/>
      <dgm:t>
        <a:bodyPr/>
        <a:lstStyle/>
        <a:p>
          <a:r>
            <a:rPr lang="en-US" sz="3600" b="1" dirty="0"/>
            <a:t>Family Needs</a:t>
          </a:r>
        </a:p>
      </dgm:t>
    </dgm:pt>
    <dgm:pt modelId="{755F7156-B704-824B-9597-D3245F76D1EA}" type="parTrans" cxnId="{44760F3A-2508-5742-A06F-D973D8AD158F}">
      <dgm:prSet/>
      <dgm:spPr/>
      <dgm:t>
        <a:bodyPr/>
        <a:lstStyle/>
        <a:p>
          <a:endParaRPr lang="en-US"/>
        </a:p>
      </dgm:t>
    </dgm:pt>
    <dgm:pt modelId="{394766BA-EB1A-EE4F-A66D-E95CA86F4D37}" type="sibTrans" cxnId="{44760F3A-2508-5742-A06F-D973D8AD158F}">
      <dgm:prSet/>
      <dgm:spPr/>
      <dgm:t>
        <a:bodyPr/>
        <a:lstStyle/>
        <a:p>
          <a:endParaRPr lang="en-US"/>
        </a:p>
      </dgm:t>
    </dgm:pt>
    <dgm:pt modelId="{7C0EFCC7-3202-4648-8937-BF57D1820924}" type="pres">
      <dgm:prSet presAssocID="{8CABCD6F-53C3-9243-99B0-6E125F7F0AB5}" presName="compositeShape" presStyleCnt="0">
        <dgm:presLayoutVars>
          <dgm:chMax val="7"/>
          <dgm:dir/>
          <dgm:resizeHandles val="exact"/>
        </dgm:presLayoutVars>
      </dgm:prSet>
      <dgm:spPr/>
    </dgm:pt>
    <dgm:pt modelId="{A5E2C715-DCFD-1F43-B1C2-7883FA3C5947}" type="pres">
      <dgm:prSet presAssocID="{C017838B-2018-C04A-9E12-D68B56F9D4AF}" presName="circ1" presStyleLbl="vennNode1" presStyleIdx="0" presStyleCnt="5"/>
      <dgm:spPr>
        <a:solidFill>
          <a:srgbClr val="C00000">
            <a:alpha val="50000"/>
          </a:srgbClr>
        </a:solidFill>
      </dgm:spPr>
    </dgm:pt>
    <dgm:pt modelId="{EDC1D7FC-32EE-B942-A986-23A171B6EDA4}" type="pres">
      <dgm:prSet presAssocID="{C017838B-2018-C04A-9E12-D68B56F9D4AF}" presName="circ1Tx" presStyleLbl="revTx" presStyleIdx="0" presStyleCnt="0" custLinFactNeighborX="3466" custLinFactNeighborY="52839">
        <dgm:presLayoutVars>
          <dgm:chMax val="0"/>
          <dgm:chPref val="0"/>
          <dgm:bulletEnabled val="1"/>
        </dgm:presLayoutVars>
      </dgm:prSet>
      <dgm:spPr/>
    </dgm:pt>
    <dgm:pt modelId="{DCCF8A74-CC8B-EA46-B4DB-3B3FD20E2183}" type="pres">
      <dgm:prSet presAssocID="{534D8F67-179C-BD40-9ECC-E12D4DA8B21E}" presName="circ2" presStyleLbl="vennNode1" presStyleIdx="1" presStyleCnt="5"/>
      <dgm:spPr/>
    </dgm:pt>
    <dgm:pt modelId="{2C1DB129-8C43-1E4C-8E11-EDEA98C2BB09}" type="pres">
      <dgm:prSet presAssocID="{534D8F67-179C-BD40-9ECC-E12D4DA8B21E}" presName="circ2Tx" presStyleLbl="revTx" presStyleIdx="0" presStyleCnt="0" custLinFactNeighborX="-27745" custLinFactNeighborY="9090">
        <dgm:presLayoutVars>
          <dgm:chMax val="0"/>
          <dgm:chPref val="0"/>
          <dgm:bulletEnabled val="1"/>
        </dgm:presLayoutVars>
      </dgm:prSet>
      <dgm:spPr/>
    </dgm:pt>
    <dgm:pt modelId="{BDA005F2-5F63-B64B-ABB9-900F8BA3844F}" type="pres">
      <dgm:prSet presAssocID="{534C7095-3E52-F640-9C85-06B47F379A4F}" presName="circ3" presStyleLbl="vennNode1" presStyleIdx="2" presStyleCnt="5"/>
      <dgm:spPr>
        <a:solidFill>
          <a:srgbClr val="006600">
            <a:alpha val="50000"/>
          </a:srgbClr>
        </a:solidFill>
      </dgm:spPr>
    </dgm:pt>
    <dgm:pt modelId="{506439D6-9BB8-F14C-816B-35779F8F061C}" type="pres">
      <dgm:prSet presAssocID="{534C7095-3E52-F640-9C85-06B47F379A4F}" presName="circ3Tx" presStyleLbl="revTx" presStyleIdx="0" presStyleCnt="0" custScaleX="71799" custLinFactNeighborX="-21833" custLinFactNeighborY="-10713">
        <dgm:presLayoutVars>
          <dgm:chMax val="0"/>
          <dgm:chPref val="0"/>
          <dgm:bulletEnabled val="1"/>
        </dgm:presLayoutVars>
      </dgm:prSet>
      <dgm:spPr/>
    </dgm:pt>
    <dgm:pt modelId="{AC3AB432-3E12-AA4A-AAAA-E306AA90A474}" type="pres">
      <dgm:prSet presAssocID="{F70F896A-0E82-7542-8165-980CA8E066E4}" presName="circ4" presStyleLbl="vennNode1" presStyleIdx="3" presStyleCnt="5"/>
      <dgm:spPr>
        <a:solidFill>
          <a:srgbClr val="FFFF00">
            <a:alpha val="50000"/>
          </a:srgbClr>
        </a:solidFill>
      </dgm:spPr>
    </dgm:pt>
    <dgm:pt modelId="{D4402325-322E-2942-8F29-042EDA60403C}" type="pres">
      <dgm:prSet presAssocID="{F70F896A-0E82-7542-8165-980CA8E066E4}" presName="circ4Tx" presStyleLbl="revTx" presStyleIdx="0" presStyleCnt="0" custScaleX="71682" custLinFactNeighborX="25699" custLinFactNeighborY="-12336">
        <dgm:presLayoutVars>
          <dgm:chMax val="0"/>
          <dgm:chPref val="0"/>
          <dgm:bulletEnabled val="1"/>
        </dgm:presLayoutVars>
      </dgm:prSet>
      <dgm:spPr/>
    </dgm:pt>
    <dgm:pt modelId="{62135EA9-2824-A040-91CD-E6438FF930D2}" type="pres">
      <dgm:prSet presAssocID="{7CC92DBB-1BB9-F542-A784-384CF9B70E39}" presName="circ5" presStyleLbl="vennNode1" presStyleIdx="4" presStyleCnt="5"/>
      <dgm:spPr>
        <a:solidFill>
          <a:srgbClr val="7030A0">
            <a:alpha val="50000"/>
          </a:srgbClr>
        </a:solidFill>
      </dgm:spPr>
    </dgm:pt>
    <dgm:pt modelId="{413BE3BC-C9A6-D340-8173-E694B74421A9}" type="pres">
      <dgm:prSet presAssocID="{7CC92DBB-1BB9-F542-A784-384CF9B70E39}" presName="circ5Tx" presStyleLbl="revTx" presStyleIdx="0" presStyleCnt="0" custLinFactNeighborX="23652" custLinFactNeighborY="7467">
        <dgm:presLayoutVars>
          <dgm:chMax val="0"/>
          <dgm:chPref val="0"/>
          <dgm:bulletEnabled val="1"/>
        </dgm:presLayoutVars>
      </dgm:prSet>
      <dgm:spPr/>
    </dgm:pt>
  </dgm:ptLst>
  <dgm:cxnLst>
    <dgm:cxn modelId="{1EAAEC01-AB5A-B04B-9174-CEB57B50A9B6}" srcId="{8CABCD6F-53C3-9243-99B0-6E125F7F0AB5}" destId="{7CC92DBB-1BB9-F542-A784-384CF9B70E39}" srcOrd="4" destOrd="0" parTransId="{7328C3C0-D732-E943-938E-BAD3EDD4AD5F}" sibTransId="{B6F6C84E-64E2-1842-BCE1-A051785DF213}"/>
    <dgm:cxn modelId="{3D05EE24-22C9-D64D-B033-CEFD6A8D44C2}" srcId="{8CABCD6F-53C3-9243-99B0-6E125F7F0AB5}" destId="{534C7095-3E52-F640-9C85-06B47F379A4F}" srcOrd="2" destOrd="0" parTransId="{DA024982-CEEC-EC4A-A80B-EB95BBE5824F}" sibTransId="{C4C15B12-797A-404A-9A6A-EEFBC7760533}"/>
    <dgm:cxn modelId="{44760F3A-2508-5742-A06F-D973D8AD158F}" srcId="{8CABCD6F-53C3-9243-99B0-6E125F7F0AB5}" destId="{F70F896A-0E82-7542-8165-980CA8E066E4}" srcOrd="3" destOrd="0" parTransId="{755F7156-B704-824B-9597-D3245F76D1EA}" sibTransId="{394766BA-EB1A-EE4F-A66D-E95CA86F4D37}"/>
    <dgm:cxn modelId="{6B563B54-2B18-D149-9B68-25121941023B}" type="presOf" srcId="{C017838B-2018-C04A-9E12-D68B56F9D4AF}" destId="{EDC1D7FC-32EE-B942-A986-23A171B6EDA4}" srcOrd="0" destOrd="0" presId="urn:microsoft.com/office/officeart/2005/8/layout/venn1"/>
    <dgm:cxn modelId="{01B5A383-5724-8447-97D9-5A513C83BF2A}" srcId="{8CABCD6F-53C3-9243-99B0-6E125F7F0AB5}" destId="{534D8F67-179C-BD40-9ECC-E12D4DA8B21E}" srcOrd="1" destOrd="0" parTransId="{45ED5C30-221B-D54E-9915-6E4F8A56F27F}" sibTransId="{C77D59AD-D3C8-E34C-B713-16E66348959B}"/>
    <dgm:cxn modelId="{BF0462A3-8FAC-6C4F-BCE5-BA687BEFE8F5}" type="presOf" srcId="{534C7095-3E52-F640-9C85-06B47F379A4F}" destId="{506439D6-9BB8-F14C-816B-35779F8F061C}" srcOrd="0" destOrd="0" presId="urn:microsoft.com/office/officeart/2005/8/layout/venn1"/>
    <dgm:cxn modelId="{8086CBB8-E686-A441-84A3-A99D78F68BF7}" type="presOf" srcId="{534D8F67-179C-BD40-9ECC-E12D4DA8B21E}" destId="{2C1DB129-8C43-1E4C-8E11-EDEA98C2BB09}" srcOrd="0" destOrd="0" presId="urn:microsoft.com/office/officeart/2005/8/layout/venn1"/>
    <dgm:cxn modelId="{1BEC35C2-AB35-4443-B839-81640DEC6A62}" type="presOf" srcId="{8CABCD6F-53C3-9243-99B0-6E125F7F0AB5}" destId="{7C0EFCC7-3202-4648-8937-BF57D1820924}" srcOrd="0" destOrd="0" presId="urn:microsoft.com/office/officeart/2005/8/layout/venn1"/>
    <dgm:cxn modelId="{6DCACAD0-4BFD-B345-8CFA-F1A5BA3C3800}" srcId="{8CABCD6F-53C3-9243-99B0-6E125F7F0AB5}" destId="{C017838B-2018-C04A-9E12-D68B56F9D4AF}" srcOrd="0" destOrd="0" parTransId="{EE47A901-5E00-1749-ADA2-B1F7097B6EFC}" sibTransId="{E5572A2B-6152-624D-96E3-A420FE0DB552}"/>
    <dgm:cxn modelId="{C42B1CDE-6C81-6148-B084-5051CD825696}" type="presOf" srcId="{7CC92DBB-1BB9-F542-A784-384CF9B70E39}" destId="{413BE3BC-C9A6-D340-8173-E694B74421A9}" srcOrd="0" destOrd="0" presId="urn:microsoft.com/office/officeart/2005/8/layout/venn1"/>
    <dgm:cxn modelId="{456E37F2-8321-F748-BB4A-6CDAD8443A6B}" type="presOf" srcId="{F70F896A-0E82-7542-8165-980CA8E066E4}" destId="{D4402325-322E-2942-8F29-042EDA60403C}" srcOrd="0" destOrd="0" presId="urn:microsoft.com/office/officeart/2005/8/layout/venn1"/>
    <dgm:cxn modelId="{ABEDAA1C-6933-FD4B-B8E5-6FF891A6A425}" type="presParOf" srcId="{7C0EFCC7-3202-4648-8937-BF57D1820924}" destId="{A5E2C715-DCFD-1F43-B1C2-7883FA3C5947}" srcOrd="0" destOrd="0" presId="urn:microsoft.com/office/officeart/2005/8/layout/venn1"/>
    <dgm:cxn modelId="{F508F27B-1BE6-E94E-956B-B212E9A670A7}" type="presParOf" srcId="{7C0EFCC7-3202-4648-8937-BF57D1820924}" destId="{EDC1D7FC-32EE-B942-A986-23A171B6EDA4}" srcOrd="1" destOrd="0" presId="urn:microsoft.com/office/officeart/2005/8/layout/venn1"/>
    <dgm:cxn modelId="{A0524A5D-3B40-8B4D-8E8E-5EE8A31A8F7F}" type="presParOf" srcId="{7C0EFCC7-3202-4648-8937-BF57D1820924}" destId="{DCCF8A74-CC8B-EA46-B4DB-3B3FD20E2183}" srcOrd="2" destOrd="0" presId="urn:microsoft.com/office/officeart/2005/8/layout/venn1"/>
    <dgm:cxn modelId="{5D44B6EB-2FFC-7446-8EE0-844C0E6940BF}" type="presParOf" srcId="{7C0EFCC7-3202-4648-8937-BF57D1820924}" destId="{2C1DB129-8C43-1E4C-8E11-EDEA98C2BB09}" srcOrd="3" destOrd="0" presId="urn:microsoft.com/office/officeart/2005/8/layout/venn1"/>
    <dgm:cxn modelId="{439DA0CB-DBF6-E441-BAAE-5215C7863DB8}" type="presParOf" srcId="{7C0EFCC7-3202-4648-8937-BF57D1820924}" destId="{BDA005F2-5F63-B64B-ABB9-900F8BA3844F}" srcOrd="4" destOrd="0" presId="urn:microsoft.com/office/officeart/2005/8/layout/venn1"/>
    <dgm:cxn modelId="{B4EBBEEF-EB7B-B542-A40C-8C93F398681F}" type="presParOf" srcId="{7C0EFCC7-3202-4648-8937-BF57D1820924}" destId="{506439D6-9BB8-F14C-816B-35779F8F061C}" srcOrd="5" destOrd="0" presId="urn:microsoft.com/office/officeart/2005/8/layout/venn1"/>
    <dgm:cxn modelId="{D2A6AC6B-58DD-D346-93F5-F4D6E5E53937}" type="presParOf" srcId="{7C0EFCC7-3202-4648-8937-BF57D1820924}" destId="{AC3AB432-3E12-AA4A-AAAA-E306AA90A474}" srcOrd="6" destOrd="0" presId="urn:microsoft.com/office/officeart/2005/8/layout/venn1"/>
    <dgm:cxn modelId="{372C32F1-9CB1-A44C-8E6B-77F76A52111F}" type="presParOf" srcId="{7C0EFCC7-3202-4648-8937-BF57D1820924}" destId="{D4402325-322E-2942-8F29-042EDA60403C}" srcOrd="7" destOrd="0" presId="urn:microsoft.com/office/officeart/2005/8/layout/venn1"/>
    <dgm:cxn modelId="{C2947A7E-0D3D-0A4A-9DCC-E6F26F580445}" type="presParOf" srcId="{7C0EFCC7-3202-4648-8937-BF57D1820924}" destId="{62135EA9-2824-A040-91CD-E6438FF930D2}" srcOrd="8" destOrd="0" presId="urn:microsoft.com/office/officeart/2005/8/layout/venn1"/>
    <dgm:cxn modelId="{B0F6FDF4-183C-9342-A50F-5396E325508E}" type="presParOf" srcId="{7C0EFCC7-3202-4648-8937-BF57D1820924}" destId="{413BE3BC-C9A6-D340-8173-E694B74421A9}" srcOrd="9"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E2C715-DCFD-1F43-B1C2-7883FA3C5947}">
      <dsp:nvSpPr>
        <dsp:cNvPr id="0" name=""/>
        <dsp:cNvSpPr/>
      </dsp:nvSpPr>
      <dsp:spPr>
        <a:xfrm>
          <a:off x="4206239" y="2084831"/>
          <a:ext cx="2560319" cy="2560320"/>
        </a:xfrm>
        <a:prstGeom prst="ellipse">
          <a:avLst/>
        </a:prstGeom>
        <a:solidFill>
          <a:srgbClr val="C0000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EDC1D7FC-32EE-B942-A986-23A171B6EDA4}">
      <dsp:nvSpPr>
        <dsp:cNvPr id="0" name=""/>
        <dsp:cNvSpPr/>
      </dsp:nvSpPr>
      <dsp:spPr>
        <a:xfrm>
          <a:off x="4104353" y="908340"/>
          <a:ext cx="2969971" cy="171907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2133600">
            <a:lnSpc>
              <a:spcPct val="90000"/>
            </a:lnSpc>
            <a:spcBef>
              <a:spcPct val="0"/>
            </a:spcBef>
            <a:spcAft>
              <a:spcPct val="35000"/>
            </a:spcAft>
            <a:buNone/>
          </a:pPr>
          <a:r>
            <a:rPr lang="en-US" sz="4800" b="1" kern="1200" dirty="0"/>
            <a:t>Happiness</a:t>
          </a:r>
        </a:p>
      </dsp:txBody>
      <dsp:txXfrm>
        <a:off x="4104353" y="908340"/>
        <a:ext cx="2969971" cy="1719072"/>
      </dsp:txXfrm>
    </dsp:sp>
    <dsp:sp modelId="{DCCF8A74-CC8B-EA46-B4DB-3B3FD20E2183}">
      <dsp:nvSpPr>
        <dsp:cNvPr id="0" name=""/>
        <dsp:cNvSpPr/>
      </dsp:nvSpPr>
      <dsp:spPr>
        <a:xfrm>
          <a:off x="5180185" y="2792211"/>
          <a:ext cx="2560319" cy="256032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2C1DB129-8C43-1E4C-8E11-EDEA98C2BB09}">
      <dsp:nvSpPr>
        <dsp:cNvPr id="0" name=""/>
        <dsp:cNvSpPr/>
      </dsp:nvSpPr>
      <dsp:spPr>
        <a:xfrm>
          <a:off x="7205531" y="2437274"/>
          <a:ext cx="2662732" cy="186537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r>
            <a:rPr lang="en-US" sz="3600" b="1" kern="1200" dirty="0"/>
            <a:t>Long-Term Goals</a:t>
          </a:r>
        </a:p>
      </dsp:txBody>
      <dsp:txXfrm>
        <a:off x="7205531" y="2437274"/>
        <a:ext cx="2662732" cy="1865376"/>
      </dsp:txXfrm>
    </dsp:sp>
    <dsp:sp modelId="{BDA005F2-5F63-B64B-ABB9-900F8BA3844F}">
      <dsp:nvSpPr>
        <dsp:cNvPr id="0" name=""/>
        <dsp:cNvSpPr/>
      </dsp:nvSpPr>
      <dsp:spPr>
        <a:xfrm>
          <a:off x="4808427" y="3937772"/>
          <a:ext cx="2560319" cy="2560320"/>
        </a:xfrm>
        <a:prstGeom prst="ellipse">
          <a:avLst/>
        </a:prstGeom>
        <a:solidFill>
          <a:srgbClr val="00660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506439D6-9BB8-F14C-816B-35779F8F061C}">
      <dsp:nvSpPr>
        <dsp:cNvPr id="0" name=""/>
        <dsp:cNvSpPr/>
      </dsp:nvSpPr>
      <dsp:spPr>
        <a:xfrm>
          <a:off x="7328760" y="5249986"/>
          <a:ext cx="1911815" cy="186537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r>
            <a:rPr lang="en-US" sz="3600" b="1" kern="1200" dirty="0"/>
            <a:t>Financial Needs</a:t>
          </a:r>
        </a:p>
      </dsp:txBody>
      <dsp:txXfrm>
        <a:off x="7328760" y="5249986"/>
        <a:ext cx="1911815" cy="1865376"/>
      </dsp:txXfrm>
    </dsp:sp>
    <dsp:sp modelId="{AC3AB432-3E12-AA4A-AAAA-E306AA90A474}">
      <dsp:nvSpPr>
        <dsp:cNvPr id="0" name=""/>
        <dsp:cNvSpPr/>
      </dsp:nvSpPr>
      <dsp:spPr>
        <a:xfrm>
          <a:off x="3604052" y="3937772"/>
          <a:ext cx="2560319" cy="2560320"/>
        </a:xfrm>
        <a:prstGeom prst="ellipse">
          <a:avLst/>
        </a:prstGeom>
        <a:solidFill>
          <a:srgbClr val="FFFF0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D4402325-322E-2942-8F29-042EDA60403C}">
      <dsp:nvSpPr>
        <dsp:cNvPr id="0" name=""/>
        <dsp:cNvSpPr/>
      </dsp:nvSpPr>
      <dsp:spPr>
        <a:xfrm>
          <a:off x="1836723" y="5219711"/>
          <a:ext cx="1908700" cy="186537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r>
            <a:rPr lang="en-US" sz="3600" b="1" kern="1200" dirty="0"/>
            <a:t>Family Needs</a:t>
          </a:r>
        </a:p>
      </dsp:txBody>
      <dsp:txXfrm>
        <a:off x="1836723" y="5219711"/>
        <a:ext cx="1908700" cy="1865376"/>
      </dsp:txXfrm>
    </dsp:sp>
    <dsp:sp modelId="{62135EA9-2824-A040-91CD-E6438FF930D2}">
      <dsp:nvSpPr>
        <dsp:cNvPr id="0" name=""/>
        <dsp:cNvSpPr/>
      </dsp:nvSpPr>
      <dsp:spPr>
        <a:xfrm>
          <a:off x="3232294" y="2792211"/>
          <a:ext cx="2560319" cy="2560320"/>
        </a:xfrm>
        <a:prstGeom prst="ellipse">
          <a:avLst/>
        </a:prstGeom>
        <a:solidFill>
          <a:srgbClr val="7030A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413BE3BC-C9A6-D340-8173-E694B74421A9}">
      <dsp:nvSpPr>
        <dsp:cNvPr id="0" name=""/>
        <dsp:cNvSpPr/>
      </dsp:nvSpPr>
      <dsp:spPr>
        <a:xfrm>
          <a:off x="995549" y="2406999"/>
          <a:ext cx="2662732" cy="186537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r>
            <a:rPr lang="en-US" sz="3600" b="1" kern="1200" dirty="0"/>
            <a:t>Short-Term Goals</a:t>
          </a:r>
        </a:p>
      </dsp:txBody>
      <dsp:txXfrm>
        <a:off x="995549" y="2406999"/>
        <a:ext cx="2662732" cy="1865376"/>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BE3052-2D10-BA4E-AA4A-FF3A60595744}" type="datetimeFigureOut">
              <a:rPr lang="en-US" smtClean="0"/>
              <a:t>3/10/23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74C6F1-94A6-8148-A699-A2975CBCFFC6}" type="slidenum">
              <a:rPr lang="en-US" smtClean="0"/>
              <a:t>‹#›</a:t>
            </a:fld>
            <a:endParaRPr lang="en-US" dirty="0"/>
          </a:p>
        </p:txBody>
      </p:sp>
    </p:spTree>
    <p:extLst>
      <p:ext uri="{BB962C8B-B14F-4D97-AF65-F5344CB8AC3E}">
        <p14:creationId xmlns:p14="http://schemas.microsoft.com/office/powerpoint/2010/main" val="2648416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39</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3536303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48</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3551097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49</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728673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50</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8328498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51</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706787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52</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5555103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53</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8730019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54</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0277690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55</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602191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56</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8392466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58</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39820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40</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5060316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59</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721259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41</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3194114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42</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9823674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43</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989422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44</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281286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45</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40163410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46</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40489318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47</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025059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747F8-B021-2F4E-88C8-BB982A3747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7B5CF07-57C6-7C41-8CDE-E450205BBE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227216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FC58C-3E1F-9841-9955-8D672312450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59E7171-289F-174A-8A84-C99EA49FD2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1">
            <a:extLst>
              <a:ext uri="{FF2B5EF4-FFF2-40B4-BE49-F238E27FC236}">
                <a16:creationId xmlns:a16="http://schemas.microsoft.com/office/drawing/2014/main" id="{F1003228-317E-C8CD-BDB7-491B404AF227}"/>
              </a:ext>
            </a:extLst>
          </p:cNvPr>
          <p:cNvSpPr txBox="1">
            <a:spLocks/>
          </p:cNvSpPr>
          <p:nvPr userDrawn="1"/>
        </p:nvSpPr>
        <p:spPr>
          <a:xfrm>
            <a:off x="66323" y="6064037"/>
            <a:ext cx="1717322" cy="745986"/>
          </a:xfrm>
          <a:prstGeom prst="rect">
            <a:avLst/>
          </a:prstGeom>
          <a:solidFill>
            <a:schemeClr val="tx1"/>
          </a:solidFill>
          <a:ln w="28575">
            <a:solidFill>
              <a:srgbClr val="C00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000" b="1" dirty="0">
                <a:solidFill>
                  <a:schemeClr val="bg1"/>
                </a:solidFill>
                <a:latin typeface="Garamond" panose="02020404030301010803" pitchFamily="18" charset="0"/>
              </a:rPr>
              <a:t>Student Support Services</a:t>
            </a:r>
          </a:p>
          <a:p>
            <a:pPr algn="ctr"/>
            <a:r>
              <a:rPr lang="en-US" sz="1000" b="1" dirty="0">
                <a:solidFill>
                  <a:schemeClr val="bg1"/>
                </a:solidFill>
                <a:latin typeface="Garamond" panose="02020404030301010803" pitchFamily="18" charset="0"/>
              </a:rPr>
              <a:t>Financial Wellness 2023</a:t>
            </a:r>
          </a:p>
          <a:p>
            <a:pPr algn="ctr"/>
            <a:endParaRPr lang="en-US" sz="400" b="1" dirty="0">
              <a:solidFill>
                <a:schemeClr val="bg1"/>
              </a:solidFill>
              <a:latin typeface="Garamond" panose="02020404030301010803" pitchFamily="18" charset="0"/>
            </a:endParaRPr>
          </a:p>
          <a:p>
            <a:pPr algn="ctr"/>
            <a:r>
              <a:rPr lang="en-US" sz="1000" b="1" dirty="0">
                <a:solidFill>
                  <a:schemeClr val="bg1"/>
                </a:solidFill>
                <a:latin typeface="Garamond" panose="02020404030301010803" pitchFamily="18" charset="0"/>
              </a:rPr>
              <a:t>Session #1:</a:t>
            </a:r>
            <a:br>
              <a:rPr lang="en-US" sz="1000" b="1" dirty="0">
                <a:solidFill>
                  <a:schemeClr val="bg1"/>
                </a:solidFill>
                <a:latin typeface="Garamond" panose="02020404030301010803" pitchFamily="18" charset="0"/>
              </a:rPr>
            </a:br>
            <a:r>
              <a:rPr lang="en-US" sz="1000" b="1" dirty="0">
                <a:solidFill>
                  <a:schemeClr val="bg1"/>
                </a:solidFill>
                <a:latin typeface="Garamond" panose="02020404030301010803" pitchFamily="18" charset="0"/>
              </a:rPr>
              <a:t>Investing Values &amp; Goals</a:t>
            </a:r>
          </a:p>
        </p:txBody>
      </p:sp>
      <p:pic>
        <p:nvPicPr>
          <p:cNvPr id="5" name="Picture 4">
            <a:extLst>
              <a:ext uri="{FF2B5EF4-FFF2-40B4-BE49-F238E27FC236}">
                <a16:creationId xmlns:a16="http://schemas.microsoft.com/office/drawing/2014/main" id="{2C7501D3-620D-726E-29E3-0C4209800728}"/>
              </a:ext>
            </a:extLst>
          </p:cNvPr>
          <p:cNvPicPr>
            <a:picLocks noChangeAspect="1"/>
          </p:cNvPicPr>
          <p:nvPr userDrawn="1"/>
        </p:nvPicPr>
        <p:blipFill>
          <a:blip r:embed="rId2"/>
          <a:stretch>
            <a:fillRect/>
          </a:stretch>
        </p:blipFill>
        <p:spPr>
          <a:xfrm>
            <a:off x="10408356" y="6064037"/>
            <a:ext cx="1717322" cy="745986"/>
          </a:xfrm>
          <a:prstGeom prst="rect">
            <a:avLst/>
          </a:prstGeom>
        </p:spPr>
      </p:pic>
    </p:spTree>
    <p:extLst>
      <p:ext uri="{BB962C8B-B14F-4D97-AF65-F5344CB8AC3E}">
        <p14:creationId xmlns:p14="http://schemas.microsoft.com/office/powerpoint/2010/main" val="1795903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72A9E9-7FA2-434F-B0B4-BE534E51798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B3E806F-6531-2A41-B5B2-3B7CCC64E19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1">
            <a:extLst>
              <a:ext uri="{FF2B5EF4-FFF2-40B4-BE49-F238E27FC236}">
                <a16:creationId xmlns:a16="http://schemas.microsoft.com/office/drawing/2014/main" id="{F17A64B5-36EE-0B6D-A0FF-E1CC603981FE}"/>
              </a:ext>
            </a:extLst>
          </p:cNvPr>
          <p:cNvSpPr txBox="1">
            <a:spLocks/>
          </p:cNvSpPr>
          <p:nvPr userDrawn="1"/>
        </p:nvSpPr>
        <p:spPr>
          <a:xfrm>
            <a:off x="66323" y="6064037"/>
            <a:ext cx="1717322" cy="745986"/>
          </a:xfrm>
          <a:prstGeom prst="rect">
            <a:avLst/>
          </a:prstGeom>
          <a:solidFill>
            <a:schemeClr val="tx1"/>
          </a:solidFill>
          <a:ln w="28575">
            <a:solidFill>
              <a:srgbClr val="C00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000" b="1" dirty="0">
                <a:solidFill>
                  <a:schemeClr val="bg1"/>
                </a:solidFill>
                <a:latin typeface="Garamond" panose="02020404030301010803" pitchFamily="18" charset="0"/>
              </a:rPr>
              <a:t>Student Support Services</a:t>
            </a:r>
          </a:p>
          <a:p>
            <a:pPr algn="ctr"/>
            <a:r>
              <a:rPr lang="en-US" sz="1000" b="1" dirty="0">
                <a:solidFill>
                  <a:schemeClr val="bg1"/>
                </a:solidFill>
                <a:latin typeface="Garamond" panose="02020404030301010803" pitchFamily="18" charset="0"/>
              </a:rPr>
              <a:t>Financial Wellness 2023</a:t>
            </a:r>
          </a:p>
          <a:p>
            <a:pPr algn="ctr"/>
            <a:endParaRPr lang="en-US" sz="400" b="1" dirty="0">
              <a:solidFill>
                <a:schemeClr val="bg1"/>
              </a:solidFill>
              <a:latin typeface="Garamond" panose="02020404030301010803" pitchFamily="18" charset="0"/>
            </a:endParaRPr>
          </a:p>
          <a:p>
            <a:pPr algn="ctr"/>
            <a:r>
              <a:rPr lang="en-US" sz="1000" b="1" dirty="0">
                <a:solidFill>
                  <a:schemeClr val="bg1"/>
                </a:solidFill>
                <a:latin typeface="Garamond" panose="02020404030301010803" pitchFamily="18" charset="0"/>
              </a:rPr>
              <a:t>Session #1:</a:t>
            </a:r>
            <a:br>
              <a:rPr lang="en-US" sz="1000" b="1" dirty="0">
                <a:solidFill>
                  <a:schemeClr val="bg1"/>
                </a:solidFill>
                <a:latin typeface="Garamond" panose="02020404030301010803" pitchFamily="18" charset="0"/>
              </a:rPr>
            </a:br>
            <a:r>
              <a:rPr lang="en-US" sz="1000" b="1" dirty="0">
                <a:solidFill>
                  <a:schemeClr val="bg1"/>
                </a:solidFill>
                <a:latin typeface="Garamond" panose="02020404030301010803" pitchFamily="18" charset="0"/>
              </a:rPr>
              <a:t>Investing Values &amp; Goals</a:t>
            </a:r>
          </a:p>
        </p:txBody>
      </p:sp>
      <p:pic>
        <p:nvPicPr>
          <p:cNvPr id="5" name="Picture 4">
            <a:extLst>
              <a:ext uri="{FF2B5EF4-FFF2-40B4-BE49-F238E27FC236}">
                <a16:creationId xmlns:a16="http://schemas.microsoft.com/office/drawing/2014/main" id="{96369A2A-80D6-AF6C-94B4-16506663A73A}"/>
              </a:ext>
            </a:extLst>
          </p:cNvPr>
          <p:cNvPicPr>
            <a:picLocks noChangeAspect="1"/>
          </p:cNvPicPr>
          <p:nvPr userDrawn="1"/>
        </p:nvPicPr>
        <p:blipFill>
          <a:blip r:embed="rId2"/>
          <a:stretch>
            <a:fillRect/>
          </a:stretch>
        </p:blipFill>
        <p:spPr>
          <a:xfrm>
            <a:off x="10408356" y="6064037"/>
            <a:ext cx="1717322" cy="745986"/>
          </a:xfrm>
          <a:prstGeom prst="rect">
            <a:avLst/>
          </a:prstGeom>
        </p:spPr>
      </p:pic>
    </p:spTree>
    <p:extLst>
      <p:ext uri="{BB962C8B-B14F-4D97-AF65-F5344CB8AC3E}">
        <p14:creationId xmlns:p14="http://schemas.microsoft.com/office/powerpoint/2010/main" val="34366525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Open 2">
    <p:bg>
      <p:bgPr>
        <a:solidFill>
          <a:srgbClr val="C00000">
            <a:alpha val="6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986733"/>
            <a:ext cx="10972800" cy="1021541"/>
          </a:xfrm>
        </p:spPr>
        <p:txBody>
          <a:bodyPr/>
          <a:lstStyle>
            <a:lvl1pPr algn="ctr">
              <a:defRPr sz="4800" b="1" i="1" cap="none">
                <a:solidFill>
                  <a:schemeClr val="bg1"/>
                </a:solidFill>
                <a:latin typeface="Times New Roman" charset="0"/>
                <a:ea typeface="Times New Roman" charset="0"/>
                <a:cs typeface="Times New Roman" charset="0"/>
              </a:defRPr>
            </a:lvl1pPr>
          </a:lstStyle>
          <a:p>
            <a:r>
              <a:rPr lang="en-US" dirty="0" err="1"/>
              <a:t>brian.bolton@louisiana.edu</a:t>
            </a:r>
            <a:endParaRPr lang="en-US" dirty="0"/>
          </a:p>
        </p:txBody>
      </p:sp>
      <p:pic>
        <p:nvPicPr>
          <p:cNvPr id="4" name="Picture 3">
            <a:extLst>
              <a:ext uri="{FF2B5EF4-FFF2-40B4-BE49-F238E27FC236}">
                <a16:creationId xmlns:a16="http://schemas.microsoft.com/office/drawing/2014/main" id="{BC92C259-7C64-F54B-BF8F-D51CED9AD70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7597" y="4634000"/>
            <a:ext cx="11004803" cy="1768629"/>
          </a:xfrm>
          <a:prstGeom prst="rect">
            <a:avLst/>
          </a:prstGeom>
        </p:spPr>
      </p:pic>
    </p:spTree>
    <p:extLst>
      <p:ext uri="{BB962C8B-B14F-4D97-AF65-F5344CB8AC3E}">
        <p14:creationId xmlns:p14="http://schemas.microsoft.com/office/powerpoint/2010/main" val="2097189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F6F67-177F-1F4A-AB34-2E8212DDDF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9C8CA2-82D2-214D-88C5-A5B78A1FCF22}"/>
              </a:ext>
            </a:extLst>
          </p:cNvPr>
          <p:cNvSpPr>
            <a:spLocks noGrp="1"/>
          </p:cNvSpPr>
          <p:nvPr>
            <p:ph idx="1"/>
          </p:nvPr>
        </p:nvSpPr>
        <p:spPr>
          <a:xfrm>
            <a:off x="838200" y="1825625"/>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1">
            <a:extLst>
              <a:ext uri="{FF2B5EF4-FFF2-40B4-BE49-F238E27FC236}">
                <a16:creationId xmlns:a16="http://schemas.microsoft.com/office/drawing/2014/main" id="{91B54354-9AFC-9FC9-8CDA-E9516B642533}"/>
              </a:ext>
            </a:extLst>
          </p:cNvPr>
          <p:cNvSpPr txBox="1">
            <a:spLocks/>
          </p:cNvSpPr>
          <p:nvPr userDrawn="1"/>
        </p:nvSpPr>
        <p:spPr>
          <a:xfrm>
            <a:off x="66323" y="6064037"/>
            <a:ext cx="1717322" cy="745986"/>
          </a:xfrm>
          <a:prstGeom prst="rect">
            <a:avLst/>
          </a:prstGeom>
          <a:solidFill>
            <a:schemeClr val="tx1"/>
          </a:solidFill>
          <a:ln w="28575">
            <a:solidFill>
              <a:srgbClr val="C00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000" b="1" dirty="0">
                <a:solidFill>
                  <a:schemeClr val="bg1"/>
                </a:solidFill>
                <a:latin typeface="Garamond" panose="02020404030301010803" pitchFamily="18" charset="0"/>
              </a:rPr>
              <a:t>Student Support Services</a:t>
            </a:r>
          </a:p>
          <a:p>
            <a:pPr algn="ctr"/>
            <a:r>
              <a:rPr lang="en-US" sz="1000" b="1" dirty="0">
                <a:solidFill>
                  <a:schemeClr val="bg1"/>
                </a:solidFill>
                <a:latin typeface="Garamond" panose="02020404030301010803" pitchFamily="18" charset="0"/>
              </a:rPr>
              <a:t>Financial Wellness 2023</a:t>
            </a:r>
          </a:p>
          <a:p>
            <a:pPr algn="ctr"/>
            <a:endParaRPr lang="en-US" sz="400" b="1" dirty="0">
              <a:solidFill>
                <a:schemeClr val="bg1"/>
              </a:solidFill>
              <a:latin typeface="Garamond" panose="02020404030301010803" pitchFamily="18" charset="0"/>
            </a:endParaRPr>
          </a:p>
          <a:p>
            <a:pPr algn="ctr"/>
            <a:r>
              <a:rPr lang="en-US" sz="1000" b="1" dirty="0">
                <a:solidFill>
                  <a:schemeClr val="bg1"/>
                </a:solidFill>
                <a:latin typeface="Garamond" panose="02020404030301010803" pitchFamily="18" charset="0"/>
              </a:rPr>
              <a:t>Session #1:</a:t>
            </a:r>
            <a:br>
              <a:rPr lang="en-US" sz="1000" b="1" dirty="0">
                <a:solidFill>
                  <a:schemeClr val="bg1"/>
                </a:solidFill>
                <a:latin typeface="Garamond" panose="02020404030301010803" pitchFamily="18" charset="0"/>
              </a:rPr>
            </a:br>
            <a:r>
              <a:rPr lang="en-US" sz="1000" b="1" dirty="0">
                <a:solidFill>
                  <a:schemeClr val="bg1"/>
                </a:solidFill>
                <a:latin typeface="Garamond" panose="02020404030301010803" pitchFamily="18" charset="0"/>
              </a:rPr>
              <a:t>Investing Values &amp; Goals</a:t>
            </a:r>
          </a:p>
        </p:txBody>
      </p:sp>
      <p:pic>
        <p:nvPicPr>
          <p:cNvPr id="5" name="Picture 4">
            <a:extLst>
              <a:ext uri="{FF2B5EF4-FFF2-40B4-BE49-F238E27FC236}">
                <a16:creationId xmlns:a16="http://schemas.microsoft.com/office/drawing/2014/main" id="{F86BCF52-2412-E01E-4117-2BA3205323B2}"/>
              </a:ext>
            </a:extLst>
          </p:cNvPr>
          <p:cNvPicPr>
            <a:picLocks noChangeAspect="1"/>
          </p:cNvPicPr>
          <p:nvPr userDrawn="1"/>
        </p:nvPicPr>
        <p:blipFill>
          <a:blip r:embed="rId2"/>
          <a:stretch>
            <a:fillRect/>
          </a:stretch>
        </p:blipFill>
        <p:spPr>
          <a:xfrm>
            <a:off x="10408356" y="6064037"/>
            <a:ext cx="1717322" cy="745986"/>
          </a:xfrm>
          <a:prstGeom prst="rect">
            <a:avLst/>
          </a:prstGeom>
        </p:spPr>
      </p:pic>
    </p:spTree>
    <p:extLst>
      <p:ext uri="{BB962C8B-B14F-4D97-AF65-F5344CB8AC3E}">
        <p14:creationId xmlns:p14="http://schemas.microsoft.com/office/powerpoint/2010/main" val="665978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FA67F-6569-624B-822D-C49E113E49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FBDC462-1161-DC42-BE7F-200B108A61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Title 1">
            <a:extLst>
              <a:ext uri="{FF2B5EF4-FFF2-40B4-BE49-F238E27FC236}">
                <a16:creationId xmlns:a16="http://schemas.microsoft.com/office/drawing/2014/main" id="{0A3B50FB-3B05-02E2-83C3-69E0592D6BCA}"/>
              </a:ext>
            </a:extLst>
          </p:cNvPr>
          <p:cNvSpPr txBox="1">
            <a:spLocks/>
          </p:cNvSpPr>
          <p:nvPr userDrawn="1"/>
        </p:nvSpPr>
        <p:spPr>
          <a:xfrm>
            <a:off x="66323" y="6064037"/>
            <a:ext cx="1717322" cy="745986"/>
          </a:xfrm>
          <a:prstGeom prst="rect">
            <a:avLst/>
          </a:prstGeom>
          <a:solidFill>
            <a:schemeClr val="tx1"/>
          </a:solidFill>
          <a:ln w="28575">
            <a:solidFill>
              <a:srgbClr val="C00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000" b="1" dirty="0">
                <a:solidFill>
                  <a:schemeClr val="bg1"/>
                </a:solidFill>
                <a:latin typeface="Garamond" panose="02020404030301010803" pitchFamily="18" charset="0"/>
              </a:rPr>
              <a:t>Student Support Services</a:t>
            </a:r>
          </a:p>
          <a:p>
            <a:pPr algn="ctr"/>
            <a:r>
              <a:rPr lang="en-US" sz="1000" b="1" dirty="0">
                <a:solidFill>
                  <a:schemeClr val="bg1"/>
                </a:solidFill>
                <a:latin typeface="Garamond" panose="02020404030301010803" pitchFamily="18" charset="0"/>
              </a:rPr>
              <a:t>Financial Wellness 2023</a:t>
            </a:r>
          </a:p>
          <a:p>
            <a:pPr algn="ctr"/>
            <a:endParaRPr lang="en-US" sz="400" b="1" dirty="0">
              <a:solidFill>
                <a:schemeClr val="bg1"/>
              </a:solidFill>
              <a:latin typeface="Garamond" panose="02020404030301010803" pitchFamily="18" charset="0"/>
            </a:endParaRPr>
          </a:p>
          <a:p>
            <a:pPr algn="ctr"/>
            <a:r>
              <a:rPr lang="en-US" sz="1000" b="1" dirty="0">
                <a:solidFill>
                  <a:schemeClr val="bg1"/>
                </a:solidFill>
                <a:latin typeface="Garamond" panose="02020404030301010803" pitchFamily="18" charset="0"/>
              </a:rPr>
              <a:t>Session #1:</a:t>
            </a:r>
            <a:br>
              <a:rPr lang="en-US" sz="1000" b="1" dirty="0">
                <a:solidFill>
                  <a:schemeClr val="bg1"/>
                </a:solidFill>
                <a:latin typeface="Garamond" panose="02020404030301010803" pitchFamily="18" charset="0"/>
              </a:rPr>
            </a:br>
            <a:r>
              <a:rPr lang="en-US" sz="1000" b="1" dirty="0">
                <a:solidFill>
                  <a:schemeClr val="bg1"/>
                </a:solidFill>
                <a:latin typeface="Garamond" panose="02020404030301010803" pitchFamily="18" charset="0"/>
              </a:rPr>
              <a:t>Investing Values &amp; Goals</a:t>
            </a:r>
          </a:p>
        </p:txBody>
      </p:sp>
      <p:pic>
        <p:nvPicPr>
          <p:cNvPr id="5" name="Picture 4">
            <a:extLst>
              <a:ext uri="{FF2B5EF4-FFF2-40B4-BE49-F238E27FC236}">
                <a16:creationId xmlns:a16="http://schemas.microsoft.com/office/drawing/2014/main" id="{6EA68C04-7EC2-032F-8B7E-0BA014A2C2C0}"/>
              </a:ext>
            </a:extLst>
          </p:cNvPr>
          <p:cNvPicPr>
            <a:picLocks noChangeAspect="1"/>
          </p:cNvPicPr>
          <p:nvPr userDrawn="1"/>
        </p:nvPicPr>
        <p:blipFill>
          <a:blip r:embed="rId2"/>
          <a:stretch>
            <a:fillRect/>
          </a:stretch>
        </p:blipFill>
        <p:spPr>
          <a:xfrm>
            <a:off x="10408356" y="6064037"/>
            <a:ext cx="1717322" cy="745986"/>
          </a:xfrm>
          <a:prstGeom prst="rect">
            <a:avLst/>
          </a:prstGeom>
        </p:spPr>
      </p:pic>
    </p:spTree>
    <p:extLst>
      <p:ext uri="{BB962C8B-B14F-4D97-AF65-F5344CB8AC3E}">
        <p14:creationId xmlns:p14="http://schemas.microsoft.com/office/powerpoint/2010/main" val="3151935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9735F-18BD-F548-9E41-3045217E92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381893-2BAE-DC4E-B35F-22896E9330E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B4858D-A4E0-314B-B0EE-656E0340D06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itle 1">
            <a:extLst>
              <a:ext uri="{FF2B5EF4-FFF2-40B4-BE49-F238E27FC236}">
                <a16:creationId xmlns:a16="http://schemas.microsoft.com/office/drawing/2014/main" id="{EF7C09F2-63EC-BD80-4381-5177D1576C54}"/>
              </a:ext>
            </a:extLst>
          </p:cNvPr>
          <p:cNvSpPr txBox="1">
            <a:spLocks/>
          </p:cNvSpPr>
          <p:nvPr userDrawn="1"/>
        </p:nvSpPr>
        <p:spPr>
          <a:xfrm>
            <a:off x="66323" y="6064037"/>
            <a:ext cx="1717322" cy="745986"/>
          </a:xfrm>
          <a:prstGeom prst="rect">
            <a:avLst/>
          </a:prstGeom>
          <a:solidFill>
            <a:schemeClr val="tx1"/>
          </a:solidFill>
          <a:ln w="28575">
            <a:solidFill>
              <a:srgbClr val="C00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000" b="1" dirty="0">
                <a:solidFill>
                  <a:schemeClr val="bg1"/>
                </a:solidFill>
                <a:latin typeface="Garamond" panose="02020404030301010803" pitchFamily="18" charset="0"/>
              </a:rPr>
              <a:t>Student Support Services</a:t>
            </a:r>
          </a:p>
          <a:p>
            <a:pPr algn="ctr"/>
            <a:r>
              <a:rPr lang="en-US" sz="1000" b="1" dirty="0">
                <a:solidFill>
                  <a:schemeClr val="bg1"/>
                </a:solidFill>
                <a:latin typeface="Garamond" panose="02020404030301010803" pitchFamily="18" charset="0"/>
              </a:rPr>
              <a:t>Financial Wellness 2023</a:t>
            </a:r>
          </a:p>
          <a:p>
            <a:pPr algn="ctr"/>
            <a:endParaRPr lang="en-US" sz="400" b="1" dirty="0">
              <a:solidFill>
                <a:schemeClr val="bg1"/>
              </a:solidFill>
              <a:latin typeface="Garamond" panose="02020404030301010803" pitchFamily="18" charset="0"/>
            </a:endParaRPr>
          </a:p>
          <a:p>
            <a:pPr algn="ctr"/>
            <a:r>
              <a:rPr lang="en-US" sz="1000" b="1" dirty="0">
                <a:solidFill>
                  <a:schemeClr val="bg1"/>
                </a:solidFill>
                <a:latin typeface="Garamond" panose="02020404030301010803" pitchFamily="18" charset="0"/>
              </a:rPr>
              <a:t>Session #1:</a:t>
            </a:r>
            <a:br>
              <a:rPr lang="en-US" sz="1000" b="1" dirty="0">
                <a:solidFill>
                  <a:schemeClr val="bg1"/>
                </a:solidFill>
                <a:latin typeface="Garamond" panose="02020404030301010803" pitchFamily="18" charset="0"/>
              </a:rPr>
            </a:br>
            <a:r>
              <a:rPr lang="en-US" sz="1000" b="1" dirty="0">
                <a:solidFill>
                  <a:schemeClr val="bg1"/>
                </a:solidFill>
                <a:latin typeface="Garamond" panose="02020404030301010803" pitchFamily="18" charset="0"/>
              </a:rPr>
              <a:t>Investing Values &amp; Goals</a:t>
            </a:r>
          </a:p>
        </p:txBody>
      </p:sp>
      <p:pic>
        <p:nvPicPr>
          <p:cNvPr id="6" name="Picture 5">
            <a:extLst>
              <a:ext uri="{FF2B5EF4-FFF2-40B4-BE49-F238E27FC236}">
                <a16:creationId xmlns:a16="http://schemas.microsoft.com/office/drawing/2014/main" id="{FACA48F3-B3D4-EDC4-E2DE-007DA0B5B160}"/>
              </a:ext>
            </a:extLst>
          </p:cNvPr>
          <p:cNvPicPr>
            <a:picLocks noChangeAspect="1"/>
          </p:cNvPicPr>
          <p:nvPr userDrawn="1"/>
        </p:nvPicPr>
        <p:blipFill>
          <a:blip r:embed="rId2"/>
          <a:stretch>
            <a:fillRect/>
          </a:stretch>
        </p:blipFill>
        <p:spPr>
          <a:xfrm>
            <a:off x="10408356" y="6064037"/>
            <a:ext cx="1717322" cy="745986"/>
          </a:xfrm>
          <a:prstGeom prst="rect">
            <a:avLst/>
          </a:prstGeom>
        </p:spPr>
      </p:pic>
    </p:spTree>
    <p:extLst>
      <p:ext uri="{BB962C8B-B14F-4D97-AF65-F5344CB8AC3E}">
        <p14:creationId xmlns:p14="http://schemas.microsoft.com/office/powerpoint/2010/main" val="1792069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123A3-C291-974E-8D9B-CE73B4DC279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4E1D6DE-ABF9-C34B-93B6-CBEABCC447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89EB0E-1B9E-524A-B3FF-BE633D33530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18098BA-AC93-E14B-A159-8D13636B82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398D742-8AD1-D64F-9409-0018A9B051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1">
            <a:extLst>
              <a:ext uri="{FF2B5EF4-FFF2-40B4-BE49-F238E27FC236}">
                <a16:creationId xmlns:a16="http://schemas.microsoft.com/office/drawing/2014/main" id="{93327AA8-BA6B-4E21-A03B-902DC63E7907}"/>
              </a:ext>
            </a:extLst>
          </p:cNvPr>
          <p:cNvSpPr txBox="1">
            <a:spLocks/>
          </p:cNvSpPr>
          <p:nvPr userDrawn="1"/>
        </p:nvSpPr>
        <p:spPr>
          <a:xfrm>
            <a:off x="66323" y="6064037"/>
            <a:ext cx="1717322" cy="745986"/>
          </a:xfrm>
          <a:prstGeom prst="rect">
            <a:avLst/>
          </a:prstGeom>
          <a:solidFill>
            <a:schemeClr val="tx1"/>
          </a:solidFill>
          <a:ln w="28575">
            <a:solidFill>
              <a:srgbClr val="C00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000" b="1" dirty="0">
                <a:solidFill>
                  <a:schemeClr val="bg1"/>
                </a:solidFill>
                <a:latin typeface="Garamond" panose="02020404030301010803" pitchFamily="18" charset="0"/>
              </a:rPr>
              <a:t>Student Support Services</a:t>
            </a:r>
          </a:p>
          <a:p>
            <a:pPr algn="ctr"/>
            <a:r>
              <a:rPr lang="en-US" sz="1000" b="1" dirty="0">
                <a:solidFill>
                  <a:schemeClr val="bg1"/>
                </a:solidFill>
                <a:latin typeface="Garamond" panose="02020404030301010803" pitchFamily="18" charset="0"/>
              </a:rPr>
              <a:t>Financial Wellness 2023</a:t>
            </a:r>
          </a:p>
          <a:p>
            <a:pPr algn="ctr"/>
            <a:endParaRPr lang="en-US" sz="400" b="1" dirty="0">
              <a:solidFill>
                <a:schemeClr val="bg1"/>
              </a:solidFill>
              <a:latin typeface="Garamond" panose="02020404030301010803" pitchFamily="18" charset="0"/>
            </a:endParaRPr>
          </a:p>
          <a:p>
            <a:pPr algn="ctr"/>
            <a:r>
              <a:rPr lang="en-US" sz="1000" b="1" dirty="0">
                <a:solidFill>
                  <a:schemeClr val="bg1"/>
                </a:solidFill>
                <a:latin typeface="Garamond" panose="02020404030301010803" pitchFamily="18" charset="0"/>
              </a:rPr>
              <a:t>Session #1:</a:t>
            </a:r>
            <a:br>
              <a:rPr lang="en-US" sz="1000" b="1" dirty="0">
                <a:solidFill>
                  <a:schemeClr val="bg1"/>
                </a:solidFill>
                <a:latin typeface="Garamond" panose="02020404030301010803" pitchFamily="18" charset="0"/>
              </a:rPr>
            </a:br>
            <a:r>
              <a:rPr lang="en-US" sz="1000" b="1" dirty="0">
                <a:solidFill>
                  <a:schemeClr val="bg1"/>
                </a:solidFill>
                <a:latin typeface="Garamond" panose="02020404030301010803" pitchFamily="18" charset="0"/>
              </a:rPr>
              <a:t>Investing Values &amp; Goals</a:t>
            </a:r>
          </a:p>
        </p:txBody>
      </p:sp>
      <p:pic>
        <p:nvPicPr>
          <p:cNvPr id="8" name="Picture 7">
            <a:extLst>
              <a:ext uri="{FF2B5EF4-FFF2-40B4-BE49-F238E27FC236}">
                <a16:creationId xmlns:a16="http://schemas.microsoft.com/office/drawing/2014/main" id="{D6DEC2FB-FF34-1DF9-BEC1-44C53D0A912A}"/>
              </a:ext>
            </a:extLst>
          </p:cNvPr>
          <p:cNvPicPr>
            <a:picLocks noChangeAspect="1"/>
          </p:cNvPicPr>
          <p:nvPr userDrawn="1"/>
        </p:nvPicPr>
        <p:blipFill>
          <a:blip r:embed="rId2"/>
          <a:stretch>
            <a:fillRect/>
          </a:stretch>
        </p:blipFill>
        <p:spPr>
          <a:xfrm>
            <a:off x="10408356" y="6064037"/>
            <a:ext cx="1717322" cy="745986"/>
          </a:xfrm>
          <a:prstGeom prst="rect">
            <a:avLst/>
          </a:prstGeom>
        </p:spPr>
      </p:pic>
    </p:spTree>
    <p:extLst>
      <p:ext uri="{BB962C8B-B14F-4D97-AF65-F5344CB8AC3E}">
        <p14:creationId xmlns:p14="http://schemas.microsoft.com/office/powerpoint/2010/main" val="3094903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F472A-A3C9-F04B-8C7C-F4BF24475E60}"/>
              </a:ext>
            </a:extLst>
          </p:cNvPr>
          <p:cNvSpPr>
            <a:spLocks noGrp="1"/>
          </p:cNvSpPr>
          <p:nvPr>
            <p:ph type="title"/>
          </p:nvPr>
        </p:nvSpPr>
        <p:spPr/>
        <p:txBody>
          <a:bodyPr/>
          <a:lstStyle/>
          <a:p>
            <a:r>
              <a:rPr lang="en-US"/>
              <a:t>Click to edit Master title style</a:t>
            </a:r>
          </a:p>
        </p:txBody>
      </p:sp>
      <p:sp>
        <p:nvSpPr>
          <p:cNvPr id="8" name="Title 1">
            <a:extLst>
              <a:ext uri="{FF2B5EF4-FFF2-40B4-BE49-F238E27FC236}">
                <a16:creationId xmlns:a16="http://schemas.microsoft.com/office/drawing/2014/main" id="{17FA537A-9E4C-4D2F-5B15-77F1925F6139}"/>
              </a:ext>
            </a:extLst>
          </p:cNvPr>
          <p:cNvSpPr txBox="1">
            <a:spLocks/>
          </p:cNvSpPr>
          <p:nvPr userDrawn="1"/>
        </p:nvSpPr>
        <p:spPr>
          <a:xfrm>
            <a:off x="66323" y="6064037"/>
            <a:ext cx="1717322" cy="745986"/>
          </a:xfrm>
          <a:prstGeom prst="rect">
            <a:avLst/>
          </a:prstGeom>
          <a:solidFill>
            <a:schemeClr val="tx1"/>
          </a:solidFill>
          <a:ln w="28575">
            <a:solidFill>
              <a:srgbClr val="C00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000" b="1" dirty="0">
                <a:solidFill>
                  <a:schemeClr val="bg1"/>
                </a:solidFill>
                <a:latin typeface="Garamond" panose="02020404030301010803" pitchFamily="18" charset="0"/>
              </a:rPr>
              <a:t>Student Support Services</a:t>
            </a:r>
          </a:p>
          <a:p>
            <a:pPr algn="ctr"/>
            <a:r>
              <a:rPr lang="en-US" sz="1000" b="1" dirty="0">
                <a:solidFill>
                  <a:schemeClr val="bg1"/>
                </a:solidFill>
                <a:latin typeface="Garamond" panose="02020404030301010803" pitchFamily="18" charset="0"/>
              </a:rPr>
              <a:t>Financial Wellness 2023</a:t>
            </a:r>
          </a:p>
          <a:p>
            <a:pPr algn="ctr"/>
            <a:endParaRPr lang="en-US" sz="400" b="1" dirty="0">
              <a:solidFill>
                <a:schemeClr val="bg1"/>
              </a:solidFill>
              <a:latin typeface="Garamond" panose="02020404030301010803" pitchFamily="18" charset="0"/>
            </a:endParaRPr>
          </a:p>
          <a:p>
            <a:pPr algn="ctr"/>
            <a:r>
              <a:rPr lang="en-US" sz="1000" b="1" dirty="0">
                <a:solidFill>
                  <a:schemeClr val="bg1"/>
                </a:solidFill>
                <a:latin typeface="Garamond" panose="02020404030301010803" pitchFamily="18" charset="0"/>
              </a:rPr>
              <a:t>Session #1:</a:t>
            </a:r>
            <a:br>
              <a:rPr lang="en-US" sz="1000" b="1" dirty="0">
                <a:solidFill>
                  <a:schemeClr val="bg1"/>
                </a:solidFill>
                <a:latin typeface="Garamond" panose="02020404030301010803" pitchFamily="18" charset="0"/>
              </a:rPr>
            </a:br>
            <a:r>
              <a:rPr lang="en-US" sz="1000" b="1" dirty="0">
                <a:solidFill>
                  <a:schemeClr val="bg1"/>
                </a:solidFill>
                <a:latin typeface="Garamond" panose="02020404030301010803" pitchFamily="18" charset="0"/>
              </a:rPr>
              <a:t>Investing Values &amp; Goals</a:t>
            </a:r>
          </a:p>
        </p:txBody>
      </p:sp>
      <p:pic>
        <p:nvPicPr>
          <p:cNvPr id="3" name="Picture 2">
            <a:extLst>
              <a:ext uri="{FF2B5EF4-FFF2-40B4-BE49-F238E27FC236}">
                <a16:creationId xmlns:a16="http://schemas.microsoft.com/office/drawing/2014/main" id="{8D2533C5-4A7A-8062-9210-F1239F52C034}"/>
              </a:ext>
            </a:extLst>
          </p:cNvPr>
          <p:cNvPicPr>
            <a:picLocks noChangeAspect="1"/>
          </p:cNvPicPr>
          <p:nvPr userDrawn="1"/>
        </p:nvPicPr>
        <p:blipFill>
          <a:blip r:embed="rId2"/>
          <a:stretch>
            <a:fillRect/>
          </a:stretch>
        </p:blipFill>
        <p:spPr>
          <a:xfrm>
            <a:off x="10408356" y="6064037"/>
            <a:ext cx="1717322" cy="745986"/>
          </a:xfrm>
          <a:prstGeom prst="rect">
            <a:avLst/>
          </a:prstGeom>
        </p:spPr>
      </p:pic>
    </p:spTree>
    <p:extLst>
      <p:ext uri="{BB962C8B-B14F-4D97-AF65-F5344CB8AC3E}">
        <p14:creationId xmlns:p14="http://schemas.microsoft.com/office/powerpoint/2010/main" val="3335469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39CDB-B074-B288-F042-B7F9DC8F1C03}"/>
              </a:ext>
            </a:extLst>
          </p:cNvPr>
          <p:cNvSpPr txBox="1">
            <a:spLocks/>
          </p:cNvSpPr>
          <p:nvPr userDrawn="1"/>
        </p:nvSpPr>
        <p:spPr>
          <a:xfrm>
            <a:off x="66323" y="6064037"/>
            <a:ext cx="1717322" cy="745986"/>
          </a:xfrm>
          <a:prstGeom prst="rect">
            <a:avLst/>
          </a:prstGeom>
          <a:solidFill>
            <a:schemeClr val="tx1"/>
          </a:solidFill>
          <a:ln w="28575">
            <a:solidFill>
              <a:srgbClr val="C00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000" b="1" dirty="0">
                <a:solidFill>
                  <a:schemeClr val="bg1"/>
                </a:solidFill>
                <a:latin typeface="Garamond" panose="02020404030301010803" pitchFamily="18" charset="0"/>
              </a:rPr>
              <a:t>Student Support Services</a:t>
            </a:r>
          </a:p>
          <a:p>
            <a:pPr algn="ctr"/>
            <a:r>
              <a:rPr lang="en-US" sz="1000" b="1" dirty="0">
                <a:solidFill>
                  <a:schemeClr val="bg1"/>
                </a:solidFill>
                <a:latin typeface="Garamond" panose="02020404030301010803" pitchFamily="18" charset="0"/>
              </a:rPr>
              <a:t>Financial Wellness 2023</a:t>
            </a:r>
          </a:p>
          <a:p>
            <a:pPr algn="ctr"/>
            <a:endParaRPr lang="en-US" sz="400" b="1" dirty="0">
              <a:solidFill>
                <a:schemeClr val="bg1"/>
              </a:solidFill>
              <a:latin typeface="Garamond" panose="02020404030301010803" pitchFamily="18" charset="0"/>
            </a:endParaRPr>
          </a:p>
          <a:p>
            <a:pPr algn="ctr"/>
            <a:r>
              <a:rPr lang="en-US" sz="1000" b="1" dirty="0">
                <a:solidFill>
                  <a:schemeClr val="bg1"/>
                </a:solidFill>
                <a:latin typeface="Garamond" panose="02020404030301010803" pitchFamily="18" charset="0"/>
              </a:rPr>
              <a:t>Session #1:</a:t>
            </a:r>
            <a:br>
              <a:rPr lang="en-US" sz="1000" b="1" dirty="0">
                <a:solidFill>
                  <a:schemeClr val="bg1"/>
                </a:solidFill>
                <a:latin typeface="Garamond" panose="02020404030301010803" pitchFamily="18" charset="0"/>
              </a:rPr>
            </a:br>
            <a:r>
              <a:rPr lang="en-US" sz="1000" b="1" dirty="0">
                <a:solidFill>
                  <a:schemeClr val="bg1"/>
                </a:solidFill>
                <a:latin typeface="Garamond" panose="02020404030301010803" pitchFamily="18" charset="0"/>
              </a:rPr>
              <a:t>Investing Values &amp; Goals</a:t>
            </a:r>
          </a:p>
        </p:txBody>
      </p:sp>
      <p:pic>
        <p:nvPicPr>
          <p:cNvPr id="3" name="Picture 2">
            <a:extLst>
              <a:ext uri="{FF2B5EF4-FFF2-40B4-BE49-F238E27FC236}">
                <a16:creationId xmlns:a16="http://schemas.microsoft.com/office/drawing/2014/main" id="{77C2AEDF-CD5B-9F50-A37C-CE732729480B}"/>
              </a:ext>
            </a:extLst>
          </p:cNvPr>
          <p:cNvPicPr>
            <a:picLocks noChangeAspect="1"/>
          </p:cNvPicPr>
          <p:nvPr userDrawn="1"/>
        </p:nvPicPr>
        <p:blipFill>
          <a:blip r:embed="rId2"/>
          <a:stretch>
            <a:fillRect/>
          </a:stretch>
        </p:blipFill>
        <p:spPr>
          <a:xfrm>
            <a:off x="10408356" y="6064037"/>
            <a:ext cx="1717322" cy="745986"/>
          </a:xfrm>
          <a:prstGeom prst="rect">
            <a:avLst/>
          </a:prstGeom>
        </p:spPr>
      </p:pic>
    </p:spTree>
    <p:extLst>
      <p:ext uri="{BB962C8B-B14F-4D97-AF65-F5344CB8AC3E}">
        <p14:creationId xmlns:p14="http://schemas.microsoft.com/office/powerpoint/2010/main" val="873653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FD8C7-7997-3247-824B-1E7FBA6C27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D11BAF3-9831-0649-8F70-72975D6EA2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B67394A-9026-AC48-8433-EFE0A89468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Title 1">
            <a:extLst>
              <a:ext uri="{FF2B5EF4-FFF2-40B4-BE49-F238E27FC236}">
                <a16:creationId xmlns:a16="http://schemas.microsoft.com/office/drawing/2014/main" id="{92F06E1E-DCDA-9279-EB2E-F72632FFAB25}"/>
              </a:ext>
            </a:extLst>
          </p:cNvPr>
          <p:cNvSpPr txBox="1">
            <a:spLocks/>
          </p:cNvSpPr>
          <p:nvPr userDrawn="1"/>
        </p:nvSpPr>
        <p:spPr>
          <a:xfrm>
            <a:off x="66323" y="6064037"/>
            <a:ext cx="1717322" cy="745986"/>
          </a:xfrm>
          <a:prstGeom prst="rect">
            <a:avLst/>
          </a:prstGeom>
          <a:solidFill>
            <a:schemeClr val="tx1"/>
          </a:solidFill>
          <a:ln w="28575">
            <a:solidFill>
              <a:srgbClr val="C00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000" b="1" dirty="0">
                <a:solidFill>
                  <a:schemeClr val="bg1"/>
                </a:solidFill>
                <a:latin typeface="Garamond" panose="02020404030301010803" pitchFamily="18" charset="0"/>
              </a:rPr>
              <a:t>Student Support Services</a:t>
            </a:r>
          </a:p>
          <a:p>
            <a:pPr algn="ctr"/>
            <a:r>
              <a:rPr lang="en-US" sz="1000" b="1" dirty="0">
                <a:solidFill>
                  <a:schemeClr val="bg1"/>
                </a:solidFill>
                <a:latin typeface="Garamond" panose="02020404030301010803" pitchFamily="18" charset="0"/>
              </a:rPr>
              <a:t>Financial Wellness 2023</a:t>
            </a:r>
          </a:p>
          <a:p>
            <a:pPr algn="ctr"/>
            <a:endParaRPr lang="en-US" sz="400" b="1" dirty="0">
              <a:solidFill>
                <a:schemeClr val="bg1"/>
              </a:solidFill>
              <a:latin typeface="Garamond" panose="02020404030301010803" pitchFamily="18" charset="0"/>
            </a:endParaRPr>
          </a:p>
          <a:p>
            <a:pPr algn="ctr"/>
            <a:r>
              <a:rPr lang="en-US" sz="1000" b="1" dirty="0">
                <a:solidFill>
                  <a:schemeClr val="bg1"/>
                </a:solidFill>
                <a:latin typeface="Garamond" panose="02020404030301010803" pitchFamily="18" charset="0"/>
              </a:rPr>
              <a:t>Session #1:</a:t>
            </a:r>
            <a:br>
              <a:rPr lang="en-US" sz="1000" b="1" dirty="0">
                <a:solidFill>
                  <a:schemeClr val="bg1"/>
                </a:solidFill>
                <a:latin typeface="Garamond" panose="02020404030301010803" pitchFamily="18" charset="0"/>
              </a:rPr>
            </a:br>
            <a:r>
              <a:rPr lang="en-US" sz="1000" b="1" dirty="0">
                <a:solidFill>
                  <a:schemeClr val="bg1"/>
                </a:solidFill>
                <a:latin typeface="Garamond" panose="02020404030301010803" pitchFamily="18" charset="0"/>
              </a:rPr>
              <a:t>Investing Values &amp; Goals</a:t>
            </a:r>
          </a:p>
        </p:txBody>
      </p:sp>
      <p:pic>
        <p:nvPicPr>
          <p:cNvPr id="6" name="Picture 5">
            <a:extLst>
              <a:ext uri="{FF2B5EF4-FFF2-40B4-BE49-F238E27FC236}">
                <a16:creationId xmlns:a16="http://schemas.microsoft.com/office/drawing/2014/main" id="{0E73954B-6FB9-F0A5-8EA5-059BBC17B73D}"/>
              </a:ext>
            </a:extLst>
          </p:cNvPr>
          <p:cNvPicPr>
            <a:picLocks noChangeAspect="1"/>
          </p:cNvPicPr>
          <p:nvPr userDrawn="1"/>
        </p:nvPicPr>
        <p:blipFill>
          <a:blip r:embed="rId2"/>
          <a:stretch>
            <a:fillRect/>
          </a:stretch>
        </p:blipFill>
        <p:spPr>
          <a:xfrm>
            <a:off x="10408356" y="6064037"/>
            <a:ext cx="1717322" cy="745986"/>
          </a:xfrm>
          <a:prstGeom prst="rect">
            <a:avLst/>
          </a:prstGeom>
        </p:spPr>
      </p:pic>
    </p:spTree>
    <p:extLst>
      <p:ext uri="{BB962C8B-B14F-4D97-AF65-F5344CB8AC3E}">
        <p14:creationId xmlns:p14="http://schemas.microsoft.com/office/powerpoint/2010/main" val="176559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FB546-87EF-5348-B380-780328FACC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43CC803-4EF5-594A-B49D-30334762CA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CA15F991-0973-5D45-9F42-D363C51F31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Title 1">
            <a:extLst>
              <a:ext uri="{FF2B5EF4-FFF2-40B4-BE49-F238E27FC236}">
                <a16:creationId xmlns:a16="http://schemas.microsoft.com/office/drawing/2014/main" id="{2F119386-30A3-E354-0C96-4FD61964380B}"/>
              </a:ext>
            </a:extLst>
          </p:cNvPr>
          <p:cNvSpPr txBox="1">
            <a:spLocks/>
          </p:cNvSpPr>
          <p:nvPr userDrawn="1"/>
        </p:nvSpPr>
        <p:spPr>
          <a:xfrm>
            <a:off x="66323" y="6064037"/>
            <a:ext cx="1717322" cy="745986"/>
          </a:xfrm>
          <a:prstGeom prst="rect">
            <a:avLst/>
          </a:prstGeom>
          <a:solidFill>
            <a:schemeClr val="tx1"/>
          </a:solidFill>
          <a:ln w="28575">
            <a:solidFill>
              <a:srgbClr val="C00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000" b="1" dirty="0">
                <a:solidFill>
                  <a:schemeClr val="bg1"/>
                </a:solidFill>
                <a:latin typeface="Garamond" panose="02020404030301010803" pitchFamily="18" charset="0"/>
              </a:rPr>
              <a:t>Student Support Services</a:t>
            </a:r>
          </a:p>
          <a:p>
            <a:pPr algn="ctr"/>
            <a:r>
              <a:rPr lang="en-US" sz="1000" b="1" dirty="0">
                <a:solidFill>
                  <a:schemeClr val="bg1"/>
                </a:solidFill>
                <a:latin typeface="Garamond" panose="02020404030301010803" pitchFamily="18" charset="0"/>
              </a:rPr>
              <a:t>Financial Wellness 2023</a:t>
            </a:r>
          </a:p>
          <a:p>
            <a:pPr algn="ctr"/>
            <a:endParaRPr lang="en-US" sz="400" b="1" dirty="0">
              <a:solidFill>
                <a:schemeClr val="bg1"/>
              </a:solidFill>
              <a:latin typeface="Garamond" panose="02020404030301010803" pitchFamily="18" charset="0"/>
            </a:endParaRPr>
          </a:p>
          <a:p>
            <a:pPr algn="ctr"/>
            <a:r>
              <a:rPr lang="en-US" sz="1000" b="1" dirty="0">
                <a:solidFill>
                  <a:schemeClr val="bg1"/>
                </a:solidFill>
                <a:latin typeface="Garamond" panose="02020404030301010803" pitchFamily="18" charset="0"/>
              </a:rPr>
              <a:t>Session #1:</a:t>
            </a:r>
            <a:br>
              <a:rPr lang="en-US" sz="1000" b="1" dirty="0">
                <a:solidFill>
                  <a:schemeClr val="bg1"/>
                </a:solidFill>
                <a:latin typeface="Garamond" panose="02020404030301010803" pitchFamily="18" charset="0"/>
              </a:rPr>
            </a:br>
            <a:r>
              <a:rPr lang="en-US" sz="1000" b="1" dirty="0">
                <a:solidFill>
                  <a:schemeClr val="bg1"/>
                </a:solidFill>
                <a:latin typeface="Garamond" panose="02020404030301010803" pitchFamily="18" charset="0"/>
              </a:rPr>
              <a:t>Investing Values &amp; Goals</a:t>
            </a:r>
          </a:p>
        </p:txBody>
      </p:sp>
      <p:pic>
        <p:nvPicPr>
          <p:cNvPr id="6" name="Picture 5">
            <a:extLst>
              <a:ext uri="{FF2B5EF4-FFF2-40B4-BE49-F238E27FC236}">
                <a16:creationId xmlns:a16="http://schemas.microsoft.com/office/drawing/2014/main" id="{2278EBF8-869C-C238-D098-3CCB2A90E646}"/>
              </a:ext>
            </a:extLst>
          </p:cNvPr>
          <p:cNvPicPr>
            <a:picLocks noChangeAspect="1"/>
          </p:cNvPicPr>
          <p:nvPr userDrawn="1"/>
        </p:nvPicPr>
        <p:blipFill>
          <a:blip r:embed="rId2"/>
          <a:stretch>
            <a:fillRect/>
          </a:stretch>
        </p:blipFill>
        <p:spPr>
          <a:xfrm>
            <a:off x="10408356" y="6064037"/>
            <a:ext cx="1717322" cy="745986"/>
          </a:xfrm>
          <a:prstGeom prst="rect">
            <a:avLst/>
          </a:prstGeom>
        </p:spPr>
      </p:pic>
    </p:spTree>
    <p:extLst>
      <p:ext uri="{BB962C8B-B14F-4D97-AF65-F5344CB8AC3E}">
        <p14:creationId xmlns:p14="http://schemas.microsoft.com/office/powerpoint/2010/main" val="56636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98A55F9-6875-6A43-8265-5D930DCC74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5550B9D-7089-9A4C-8E02-E76CF953EF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A0DF22-6E0D-A141-9D1F-713704100D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B95C5A-D224-AA43-BB03-DCCC78B25673}" type="datetimeFigureOut">
              <a:rPr lang="en-US" smtClean="0"/>
              <a:t>3/10/23</a:t>
            </a:fld>
            <a:endParaRPr lang="en-US" dirty="0"/>
          </a:p>
        </p:txBody>
      </p:sp>
      <p:sp>
        <p:nvSpPr>
          <p:cNvPr id="5" name="Footer Placeholder 4">
            <a:extLst>
              <a:ext uri="{FF2B5EF4-FFF2-40B4-BE49-F238E27FC236}">
                <a16:creationId xmlns:a16="http://schemas.microsoft.com/office/drawing/2014/main" id="{7F619766-8740-7B40-AD10-1AA4334465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8D72150-09C2-D846-8599-691D3F2192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B0D608-4A3F-D64C-84F4-6E3C8DD2657E}" type="slidenum">
              <a:rPr lang="en-US" smtClean="0"/>
              <a:t>‹#›</a:t>
            </a:fld>
            <a:endParaRPr lang="en-US" dirty="0"/>
          </a:p>
        </p:txBody>
      </p:sp>
    </p:spTree>
    <p:extLst>
      <p:ext uri="{BB962C8B-B14F-4D97-AF65-F5344CB8AC3E}">
        <p14:creationId xmlns:p14="http://schemas.microsoft.com/office/powerpoint/2010/main" val="19643568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D280C45-1E37-4342-899E-930A139437D2}"/>
              </a:ext>
            </a:extLst>
          </p:cNvPr>
          <p:cNvSpPr/>
          <p:nvPr/>
        </p:nvSpPr>
        <p:spPr>
          <a:xfrm>
            <a:off x="0" y="200275"/>
            <a:ext cx="12192000" cy="5909310"/>
          </a:xfrm>
          <a:prstGeom prst="rect">
            <a:avLst/>
          </a:prstGeom>
        </p:spPr>
        <p:txBody>
          <a:bodyPr wrap="square">
            <a:spAutoFit/>
          </a:bodyPr>
          <a:lstStyle/>
          <a:p>
            <a:pPr algn="ctr"/>
            <a:r>
              <a:rPr lang="en-US" sz="5400" b="1" dirty="0">
                <a:solidFill>
                  <a:srgbClr val="C00000"/>
                </a:solidFill>
                <a:latin typeface="Calibri" panose="020F0502020204030204" pitchFamily="34" charset="0"/>
                <a:ea typeface="Times New Roman" panose="02020603050405020304" pitchFamily="18" charset="0"/>
                <a:cs typeface="Calibri" panose="020F0502020204030204" pitchFamily="34" charset="0"/>
              </a:rPr>
              <a:t>STUDENT SUPPORT SERVICES</a:t>
            </a:r>
          </a:p>
          <a:p>
            <a:pPr algn="ctr"/>
            <a:r>
              <a:rPr lang="en-US" sz="5400" b="1" dirty="0">
                <a:solidFill>
                  <a:srgbClr val="C00000"/>
                </a:solidFill>
                <a:latin typeface="Calibri" panose="020F0502020204030204" pitchFamily="34" charset="0"/>
                <a:ea typeface="Times New Roman" panose="02020603050405020304" pitchFamily="18" charset="0"/>
                <a:cs typeface="Calibri" panose="020F0502020204030204" pitchFamily="34" charset="0"/>
              </a:rPr>
              <a:t>FINANCIAL WELLNESS SERIES 2023</a:t>
            </a:r>
          </a:p>
          <a:p>
            <a:pPr algn="ctr"/>
            <a:endParaRPr lang="en-US" sz="5400" b="1" dirty="0">
              <a:solidFill>
                <a:srgbClr val="C00000"/>
              </a:solidFill>
              <a:latin typeface="Calibri" panose="020F0502020204030204" pitchFamily="34" charset="0"/>
              <a:ea typeface="Times New Roman" panose="02020603050405020304" pitchFamily="18" charset="0"/>
              <a:cs typeface="Calibri" panose="020F0502020204030204" pitchFamily="34" charset="0"/>
            </a:endParaRPr>
          </a:p>
          <a:p>
            <a:pPr algn="ctr"/>
            <a:r>
              <a:rPr lang="en-US" sz="5400" b="1" dirty="0">
                <a:solidFill>
                  <a:srgbClr val="0000CC"/>
                </a:solidFill>
                <a:latin typeface="Calibri" panose="020F0502020204030204" pitchFamily="34" charset="0"/>
                <a:ea typeface="Times New Roman" panose="02020603050405020304" pitchFamily="18" charset="0"/>
                <a:cs typeface="Calibri" panose="020F0502020204030204" pitchFamily="34" charset="0"/>
              </a:rPr>
              <a:t>Session #1</a:t>
            </a:r>
          </a:p>
          <a:p>
            <a:pPr algn="ctr"/>
            <a:r>
              <a:rPr lang="en-US" sz="5400" b="1" dirty="0">
                <a:solidFill>
                  <a:srgbClr val="0000CC"/>
                </a:solidFill>
                <a:latin typeface="Calibri" panose="020F0502020204030204" pitchFamily="34" charset="0"/>
                <a:ea typeface="Times New Roman" panose="02020603050405020304" pitchFamily="18" charset="0"/>
                <a:cs typeface="Calibri" panose="020F0502020204030204" pitchFamily="34" charset="0"/>
              </a:rPr>
              <a:t>Investing Goals, Habits &amp; Strategies</a:t>
            </a:r>
          </a:p>
          <a:p>
            <a:pPr algn="ctr"/>
            <a:endParaRPr lang="en-US" sz="5400" b="1" dirty="0">
              <a:solidFill>
                <a:srgbClr val="C00000"/>
              </a:solidFill>
              <a:latin typeface="Calibri" panose="020F0502020204030204" pitchFamily="34" charset="0"/>
              <a:ea typeface="Times New Roman" panose="02020603050405020304" pitchFamily="18" charset="0"/>
              <a:cs typeface="Calibri" panose="020F0502020204030204" pitchFamily="34" charset="0"/>
            </a:endParaRPr>
          </a:p>
          <a:p>
            <a:pPr algn="ctr"/>
            <a:r>
              <a:rPr lang="en-US" sz="4000" dirty="0">
                <a:solidFill>
                  <a:srgbClr val="C00000"/>
                </a:solidFill>
                <a:latin typeface="Calibri" panose="020F0502020204030204" pitchFamily="34" charset="0"/>
                <a:ea typeface="Times New Roman" panose="02020603050405020304" pitchFamily="18" charset="0"/>
                <a:cs typeface="Calibri" panose="020F0502020204030204" pitchFamily="34" charset="0"/>
              </a:rPr>
              <a:t>January 25, 2023</a:t>
            </a:r>
            <a:endParaRPr lang="en-US" sz="40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endParaRPr>
          </a:p>
        </p:txBody>
      </p:sp>
      <p:pic>
        <p:nvPicPr>
          <p:cNvPr id="4" name="Picture 3">
            <a:extLst>
              <a:ext uri="{FF2B5EF4-FFF2-40B4-BE49-F238E27FC236}">
                <a16:creationId xmlns:a16="http://schemas.microsoft.com/office/drawing/2014/main" id="{EF541B40-5EFC-0963-FB15-3BF296C2E902}"/>
              </a:ext>
            </a:extLst>
          </p:cNvPr>
          <p:cNvPicPr>
            <a:picLocks noChangeAspect="1"/>
          </p:cNvPicPr>
          <p:nvPr/>
        </p:nvPicPr>
        <p:blipFill>
          <a:blip r:embed="rId2"/>
          <a:stretch>
            <a:fillRect/>
          </a:stretch>
        </p:blipFill>
        <p:spPr>
          <a:xfrm>
            <a:off x="241242" y="5091877"/>
            <a:ext cx="3604713" cy="1565848"/>
          </a:xfrm>
          <a:prstGeom prst="rect">
            <a:avLst/>
          </a:prstGeom>
        </p:spPr>
      </p:pic>
      <p:pic>
        <p:nvPicPr>
          <p:cNvPr id="5" name="Picture 4">
            <a:extLst>
              <a:ext uri="{FF2B5EF4-FFF2-40B4-BE49-F238E27FC236}">
                <a16:creationId xmlns:a16="http://schemas.microsoft.com/office/drawing/2014/main" id="{07D6AF60-5EC2-DFA9-C166-B838353101DE}"/>
              </a:ext>
            </a:extLst>
          </p:cNvPr>
          <p:cNvPicPr>
            <a:picLocks noChangeAspect="1"/>
          </p:cNvPicPr>
          <p:nvPr/>
        </p:nvPicPr>
        <p:blipFill>
          <a:blip r:embed="rId2"/>
          <a:stretch>
            <a:fillRect/>
          </a:stretch>
        </p:blipFill>
        <p:spPr>
          <a:xfrm>
            <a:off x="8346045" y="5091877"/>
            <a:ext cx="3604713" cy="1565848"/>
          </a:xfrm>
          <a:prstGeom prst="rect">
            <a:avLst/>
          </a:prstGeom>
        </p:spPr>
      </p:pic>
    </p:spTree>
    <p:extLst>
      <p:ext uri="{BB962C8B-B14F-4D97-AF65-F5344CB8AC3E}">
        <p14:creationId xmlns:p14="http://schemas.microsoft.com/office/powerpoint/2010/main" val="2817389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a:extLst>
              <a:ext uri="{FF2B5EF4-FFF2-40B4-BE49-F238E27FC236}">
                <a16:creationId xmlns:a16="http://schemas.microsoft.com/office/drawing/2014/main" id="{42A4D48F-CD13-4746-A3DA-7888E8C07C76}"/>
              </a:ext>
            </a:extLst>
          </p:cNvPr>
          <p:cNvSpPr/>
          <p:nvPr/>
        </p:nvSpPr>
        <p:spPr>
          <a:xfrm>
            <a:off x="4524694" y="72668"/>
            <a:ext cx="3142610" cy="4160217"/>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This is exactly how most of us think about other priorities in our lives: family, career, education.</a:t>
            </a:r>
          </a:p>
          <a:p>
            <a:pPr algn="ctr"/>
            <a:endParaRPr lang="en-US" sz="2400" b="1" dirty="0"/>
          </a:p>
          <a:p>
            <a:pPr algn="ctr"/>
            <a:r>
              <a:rPr lang="en-US" sz="2400" b="1" dirty="0"/>
              <a:t>Let’s try to have the same thinking for our financial lives.</a:t>
            </a:r>
          </a:p>
        </p:txBody>
      </p:sp>
      <p:sp>
        <p:nvSpPr>
          <p:cNvPr id="2" name="Cloud Callout 1">
            <a:extLst>
              <a:ext uri="{FF2B5EF4-FFF2-40B4-BE49-F238E27FC236}">
                <a16:creationId xmlns:a16="http://schemas.microsoft.com/office/drawing/2014/main" id="{829A5E17-0E05-FD40-926F-9741273A5509}"/>
              </a:ext>
            </a:extLst>
          </p:cNvPr>
          <p:cNvSpPr/>
          <p:nvPr/>
        </p:nvSpPr>
        <p:spPr>
          <a:xfrm>
            <a:off x="466404" y="1004920"/>
            <a:ext cx="3200400" cy="1828800"/>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rgbClr val="0000CC"/>
                </a:solidFill>
              </a:rPr>
              <a:t>A goal without a plan is just a dream.</a:t>
            </a:r>
          </a:p>
        </p:txBody>
      </p:sp>
      <p:sp>
        <p:nvSpPr>
          <p:cNvPr id="13" name="Cloud Callout 12">
            <a:extLst>
              <a:ext uri="{FF2B5EF4-FFF2-40B4-BE49-F238E27FC236}">
                <a16:creationId xmlns:a16="http://schemas.microsoft.com/office/drawing/2014/main" id="{4E36713B-5C69-5844-A69B-E94BE57D8341}"/>
              </a:ext>
            </a:extLst>
          </p:cNvPr>
          <p:cNvSpPr/>
          <p:nvPr/>
        </p:nvSpPr>
        <p:spPr>
          <a:xfrm>
            <a:off x="1301214" y="3261769"/>
            <a:ext cx="3200400" cy="1828800"/>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rgbClr val="0000CC"/>
                </a:solidFill>
              </a:rPr>
              <a:t>The most difficult thing is the decision to act; the rest is mere tenacity.</a:t>
            </a:r>
          </a:p>
        </p:txBody>
      </p:sp>
      <p:sp>
        <p:nvSpPr>
          <p:cNvPr id="14" name="Cloud Callout 13">
            <a:extLst>
              <a:ext uri="{FF2B5EF4-FFF2-40B4-BE49-F238E27FC236}">
                <a16:creationId xmlns:a16="http://schemas.microsoft.com/office/drawing/2014/main" id="{46D0180F-BAB7-E047-80BF-ACF6C0F0E824}"/>
              </a:ext>
            </a:extLst>
          </p:cNvPr>
          <p:cNvSpPr/>
          <p:nvPr/>
        </p:nvSpPr>
        <p:spPr>
          <a:xfrm>
            <a:off x="8525195" y="1004920"/>
            <a:ext cx="3200400" cy="1828800"/>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rgbClr val="0000CC"/>
                </a:solidFill>
              </a:rPr>
              <a:t>Wealth is largely the result of habit.</a:t>
            </a:r>
          </a:p>
        </p:txBody>
      </p:sp>
      <p:sp>
        <p:nvSpPr>
          <p:cNvPr id="15" name="Cloud Callout 14">
            <a:extLst>
              <a:ext uri="{FF2B5EF4-FFF2-40B4-BE49-F238E27FC236}">
                <a16:creationId xmlns:a16="http://schemas.microsoft.com/office/drawing/2014/main" id="{0AC174B7-77D5-AB45-88B5-6B07EAAF9878}"/>
              </a:ext>
            </a:extLst>
          </p:cNvPr>
          <p:cNvSpPr/>
          <p:nvPr/>
        </p:nvSpPr>
        <p:spPr>
          <a:xfrm>
            <a:off x="7690381" y="3261769"/>
            <a:ext cx="3200400" cy="1828800"/>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rgbClr val="0000CC"/>
                </a:solidFill>
              </a:rPr>
              <a:t>It takes as much energy to plan as it does to wish.</a:t>
            </a:r>
          </a:p>
        </p:txBody>
      </p:sp>
      <p:sp>
        <p:nvSpPr>
          <p:cNvPr id="16" name="Cloud Callout 15">
            <a:extLst>
              <a:ext uri="{FF2B5EF4-FFF2-40B4-BE49-F238E27FC236}">
                <a16:creationId xmlns:a16="http://schemas.microsoft.com/office/drawing/2014/main" id="{3298933F-34FD-7441-A29B-6B3518E5D6D0}"/>
              </a:ext>
            </a:extLst>
          </p:cNvPr>
          <p:cNvSpPr/>
          <p:nvPr/>
        </p:nvSpPr>
        <p:spPr>
          <a:xfrm>
            <a:off x="4592454" y="4715195"/>
            <a:ext cx="3200400" cy="1828800"/>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rgbClr val="0000CC"/>
                </a:solidFill>
              </a:rPr>
              <a:t>You cannot escape the responsibility of tomorrow by avoiding it today.</a:t>
            </a:r>
          </a:p>
        </p:txBody>
      </p:sp>
    </p:spTree>
    <p:extLst>
      <p:ext uri="{BB962C8B-B14F-4D97-AF65-F5344CB8AC3E}">
        <p14:creationId xmlns:p14="http://schemas.microsoft.com/office/powerpoint/2010/main" val="3986268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a:extLst>
              <a:ext uri="{FF2B5EF4-FFF2-40B4-BE49-F238E27FC236}">
                <a16:creationId xmlns:a16="http://schemas.microsoft.com/office/drawing/2014/main" id="{D53C31E6-C6D8-064C-A958-74D32146B58C}"/>
              </a:ext>
            </a:extLst>
          </p:cNvPr>
          <p:cNvSpPr/>
          <p:nvPr/>
        </p:nvSpPr>
        <p:spPr>
          <a:xfrm>
            <a:off x="2492569" y="974841"/>
            <a:ext cx="7361889" cy="722696"/>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What Are Your Values, Dreams &amp; Goals?</a:t>
            </a:r>
          </a:p>
        </p:txBody>
      </p:sp>
      <p:sp>
        <p:nvSpPr>
          <p:cNvPr id="25" name="Rounded Rectangle 24">
            <a:extLst>
              <a:ext uri="{FF2B5EF4-FFF2-40B4-BE49-F238E27FC236}">
                <a16:creationId xmlns:a16="http://schemas.microsoft.com/office/drawing/2014/main" id="{F0CFA2F0-D932-AC48-B018-ED8275B2BF0A}"/>
              </a:ext>
            </a:extLst>
          </p:cNvPr>
          <p:cNvSpPr/>
          <p:nvPr/>
        </p:nvSpPr>
        <p:spPr>
          <a:xfrm>
            <a:off x="2492569" y="2660088"/>
            <a:ext cx="7361889" cy="722696"/>
          </a:xfrm>
          <a:prstGeom prst="round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What Is Your Current Situation?</a:t>
            </a:r>
          </a:p>
        </p:txBody>
      </p:sp>
      <p:sp>
        <p:nvSpPr>
          <p:cNvPr id="26" name="Rounded Rectangle 25">
            <a:extLst>
              <a:ext uri="{FF2B5EF4-FFF2-40B4-BE49-F238E27FC236}">
                <a16:creationId xmlns:a16="http://schemas.microsoft.com/office/drawing/2014/main" id="{5FBBCEA9-EBDF-CD4C-9379-6E086AE9ED96}"/>
              </a:ext>
            </a:extLst>
          </p:cNvPr>
          <p:cNvSpPr/>
          <p:nvPr/>
        </p:nvSpPr>
        <p:spPr>
          <a:xfrm>
            <a:off x="4796562" y="1778962"/>
            <a:ext cx="2598875" cy="459999"/>
          </a:xfrm>
          <a:prstGeom prst="roundRect">
            <a:avLst/>
          </a:prstGeom>
          <a:solidFill>
            <a:schemeClr val="accent1">
              <a:lumMod val="20000"/>
              <a:lumOff val="8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chemeClr val="tx1"/>
                </a:solidFill>
              </a:rPr>
              <a:t>Career</a:t>
            </a:r>
          </a:p>
        </p:txBody>
      </p:sp>
      <p:sp>
        <p:nvSpPr>
          <p:cNvPr id="28" name="Rounded Rectangle 27">
            <a:extLst>
              <a:ext uri="{FF2B5EF4-FFF2-40B4-BE49-F238E27FC236}">
                <a16:creationId xmlns:a16="http://schemas.microsoft.com/office/drawing/2014/main" id="{D643C296-9584-8449-B0C6-9BD11C30C601}"/>
              </a:ext>
            </a:extLst>
          </p:cNvPr>
          <p:cNvSpPr/>
          <p:nvPr/>
        </p:nvSpPr>
        <p:spPr>
          <a:xfrm>
            <a:off x="7471637" y="1778962"/>
            <a:ext cx="2598875" cy="459999"/>
          </a:xfrm>
          <a:prstGeom prst="roundRect">
            <a:avLst/>
          </a:prstGeom>
          <a:solidFill>
            <a:schemeClr val="accent1">
              <a:lumMod val="20000"/>
              <a:lumOff val="8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chemeClr val="tx1"/>
                </a:solidFill>
              </a:rPr>
              <a:t>Family</a:t>
            </a:r>
          </a:p>
        </p:txBody>
      </p:sp>
      <p:sp>
        <p:nvSpPr>
          <p:cNvPr id="29" name="Rounded Rectangle 28">
            <a:extLst>
              <a:ext uri="{FF2B5EF4-FFF2-40B4-BE49-F238E27FC236}">
                <a16:creationId xmlns:a16="http://schemas.microsoft.com/office/drawing/2014/main" id="{F4CC8E6D-533D-8143-986F-25B75942206E}"/>
              </a:ext>
            </a:extLst>
          </p:cNvPr>
          <p:cNvSpPr/>
          <p:nvPr/>
        </p:nvSpPr>
        <p:spPr>
          <a:xfrm>
            <a:off x="2121487" y="1778962"/>
            <a:ext cx="2598875" cy="459999"/>
          </a:xfrm>
          <a:prstGeom prst="roundRect">
            <a:avLst/>
          </a:prstGeom>
          <a:solidFill>
            <a:schemeClr val="accent1">
              <a:lumMod val="20000"/>
              <a:lumOff val="8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chemeClr val="tx1"/>
                </a:solidFill>
              </a:rPr>
              <a:t>Education</a:t>
            </a:r>
          </a:p>
        </p:txBody>
      </p:sp>
      <p:sp>
        <p:nvSpPr>
          <p:cNvPr id="13" name="Rounded Rectangle 12">
            <a:extLst>
              <a:ext uri="{FF2B5EF4-FFF2-40B4-BE49-F238E27FC236}">
                <a16:creationId xmlns:a16="http://schemas.microsoft.com/office/drawing/2014/main" id="{2D4DEE08-F42B-0045-BB6B-A0592D711C77}"/>
              </a:ext>
            </a:extLst>
          </p:cNvPr>
          <p:cNvSpPr/>
          <p:nvPr/>
        </p:nvSpPr>
        <p:spPr>
          <a:xfrm>
            <a:off x="3492530" y="3451312"/>
            <a:ext cx="2598875" cy="459999"/>
          </a:xfrm>
          <a:prstGeom prst="roundRect">
            <a:avLst/>
          </a:prstGeom>
          <a:solidFill>
            <a:schemeClr val="accent6">
              <a:lumMod val="20000"/>
              <a:lumOff val="80000"/>
            </a:schemeClr>
          </a:solidFill>
          <a:ln w="190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chemeClr val="tx1"/>
                </a:solidFill>
              </a:rPr>
              <a:t>Career</a:t>
            </a:r>
          </a:p>
        </p:txBody>
      </p:sp>
      <p:sp>
        <p:nvSpPr>
          <p:cNvPr id="14" name="Rounded Rectangle 13">
            <a:extLst>
              <a:ext uri="{FF2B5EF4-FFF2-40B4-BE49-F238E27FC236}">
                <a16:creationId xmlns:a16="http://schemas.microsoft.com/office/drawing/2014/main" id="{4BE25DEB-52CC-5841-811E-8C5374E17A91}"/>
              </a:ext>
            </a:extLst>
          </p:cNvPr>
          <p:cNvSpPr/>
          <p:nvPr/>
        </p:nvSpPr>
        <p:spPr>
          <a:xfrm>
            <a:off x="6167605" y="3451312"/>
            <a:ext cx="2598875" cy="459999"/>
          </a:xfrm>
          <a:prstGeom prst="roundRect">
            <a:avLst/>
          </a:prstGeom>
          <a:solidFill>
            <a:schemeClr val="accent6">
              <a:lumMod val="20000"/>
              <a:lumOff val="80000"/>
            </a:schemeClr>
          </a:solidFill>
          <a:ln w="190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chemeClr val="tx1"/>
                </a:solidFill>
              </a:rPr>
              <a:t>Family</a:t>
            </a:r>
          </a:p>
        </p:txBody>
      </p:sp>
      <p:sp>
        <p:nvSpPr>
          <p:cNvPr id="15" name="Rounded Rectangle 14">
            <a:extLst>
              <a:ext uri="{FF2B5EF4-FFF2-40B4-BE49-F238E27FC236}">
                <a16:creationId xmlns:a16="http://schemas.microsoft.com/office/drawing/2014/main" id="{6C0A5A66-3E3D-DD49-B986-9F860D88EE67}"/>
              </a:ext>
            </a:extLst>
          </p:cNvPr>
          <p:cNvSpPr/>
          <p:nvPr/>
        </p:nvSpPr>
        <p:spPr>
          <a:xfrm>
            <a:off x="817455" y="3451312"/>
            <a:ext cx="2598875" cy="459999"/>
          </a:xfrm>
          <a:prstGeom prst="roundRect">
            <a:avLst/>
          </a:prstGeom>
          <a:solidFill>
            <a:schemeClr val="accent6">
              <a:lumMod val="20000"/>
              <a:lumOff val="80000"/>
            </a:schemeClr>
          </a:solidFill>
          <a:ln w="190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chemeClr val="tx1"/>
                </a:solidFill>
              </a:rPr>
              <a:t>Education</a:t>
            </a:r>
          </a:p>
        </p:txBody>
      </p:sp>
      <p:sp>
        <p:nvSpPr>
          <p:cNvPr id="16" name="Rounded Rectangle 15">
            <a:extLst>
              <a:ext uri="{FF2B5EF4-FFF2-40B4-BE49-F238E27FC236}">
                <a16:creationId xmlns:a16="http://schemas.microsoft.com/office/drawing/2014/main" id="{07702850-9DCC-6045-B69F-0767E6C6BB39}"/>
              </a:ext>
            </a:extLst>
          </p:cNvPr>
          <p:cNvSpPr/>
          <p:nvPr/>
        </p:nvSpPr>
        <p:spPr>
          <a:xfrm>
            <a:off x="8842680" y="3451312"/>
            <a:ext cx="2598875" cy="459999"/>
          </a:xfrm>
          <a:prstGeom prst="roundRect">
            <a:avLst/>
          </a:prstGeom>
          <a:solidFill>
            <a:schemeClr val="accent6">
              <a:lumMod val="20000"/>
              <a:lumOff val="80000"/>
            </a:schemeClr>
          </a:solidFill>
          <a:ln w="190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chemeClr val="tx1"/>
                </a:solidFill>
              </a:rPr>
              <a:t>Financial</a:t>
            </a:r>
          </a:p>
        </p:txBody>
      </p:sp>
    </p:spTree>
    <p:extLst>
      <p:ext uri="{BB962C8B-B14F-4D97-AF65-F5344CB8AC3E}">
        <p14:creationId xmlns:p14="http://schemas.microsoft.com/office/powerpoint/2010/main" val="2759343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500" fill="hold"/>
                                        <p:tgtEl>
                                          <p:spTgt spid="13"/>
                                        </p:tgtEl>
                                        <p:attrNameLst>
                                          <p:attrName>ppt_w</p:attrName>
                                        </p:attrNameLst>
                                      </p:cBhvr>
                                      <p:tavLst>
                                        <p:tav tm="0">
                                          <p:val>
                                            <p:fltVal val="0"/>
                                          </p:val>
                                        </p:tav>
                                        <p:tav tm="100000">
                                          <p:val>
                                            <p:strVal val="#ppt_w"/>
                                          </p:val>
                                        </p:tav>
                                      </p:tavLst>
                                    </p:anim>
                                    <p:anim calcmode="lin" valueType="num">
                                      <p:cBhvr>
                                        <p:cTn id="13" dur="500" fill="hold"/>
                                        <p:tgtEl>
                                          <p:spTgt spid="13"/>
                                        </p:tgtEl>
                                        <p:attrNameLst>
                                          <p:attrName>ppt_h</p:attrName>
                                        </p:attrNameLst>
                                      </p:cBhvr>
                                      <p:tavLst>
                                        <p:tav tm="0">
                                          <p:val>
                                            <p:fltVal val="0"/>
                                          </p:val>
                                        </p:tav>
                                        <p:tav tm="100000">
                                          <p:val>
                                            <p:strVal val="#ppt_h"/>
                                          </p:val>
                                        </p:tav>
                                      </p:tavLst>
                                    </p:anim>
                                    <p:animEffect transition="in" filter="fade">
                                      <p:cBhvr>
                                        <p:cTn id="14" dur="500"/>
                                        <p:tgtEl>
                                          <p:spTgt spid="13"/>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animEffect transition="in" filter="fade">
                                      <p:cBhvr>
                                        <p:cTn id="19" dur="500"/>
                                        <p:tgtEl>
                                          <p:spTgt spid="1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 calcmode="lin" valueType="num">
                                      <p:cBhvr>
                                        <p:cTn id="22" dur="500" fill="hold"/>
                                        <p:tgtEl>
                                          <p:spTgt spid="15"/>
                                        </p:tgtEl>
                                        <p:attrNameLst>
                                          <p:attrName>ppt_w</p:attrName>
                                        </p:attrNameLst>
                                      </p:cBhvr>
                                      <p:tavLst>
                                        <p:tav tm="0">
                                          <p:val>
                                            <p:fltVal val="0"/>
                                          </p:val>
                                        </p:tav>
                                        <p:tav tm="100000">
                                          <p:val>
                                            <p:strVal val="#ppt_w"/>
                                          </p:val>
                                        </p:tav>
                                      </p:tavLst>
                                    </p:anim>
                                    <p:anim calcmode="lin" valueType="num">
                                      <p:cBhvr>
                                        <p:cTn id="23" dur="500" fill="hold"/>
                                        <p:tgtEl>
                                          <p:spTgt spid="15"/>
                                        </p:tgtEl>
                                        <p:attrNameLst>
                                          <p:attrName>ppt_h</p:attrName>
                                        </p:attrNameLst>
                                      </p:cBhvr>
                                      <p:tavLst>
                                        <p:tav tm="0">
                                          <p:val>
                                            <p:fltVal val="0"/>
                                          </p:val>
                                        </p:tav>
                                        <p:tav tm="100000">
                                          <p:val>
                                            <p:strVal val="#ppt_h"/>
                                          </p:val>
                                        </p:tav>
                                      </p:tavLst>
                                    </p:anim>
                                    <p:animEffect transition="in" filter="fade">
                                      <p:cBhvr>
                                        <p:cTn id="24" dur="500"/>
                                        <p:tgtEl>
                                          <p:spTgt spid="15"/>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p:cTn id="27" dur="500" fill="hold"/>
                                        <p:tgtEl>
                                          <p:spTgt spid="16"/>
                                        </p:tgtEl>
                                        <p:attrNameLst>
                                          <p:attrName>ppt_w</p:attrName>
                                        </p:attrNameLst>
                                      </p:cBhvr>
                                      <p:tavLst>
                                        <p:tav tm="0">
                                          <p:val>
                                            <p:fltVal val="0"/>
                                          </p:val>
                                        </p:tav>
                                        <p:tav tm="100000">
                                          <p:val>
                                            <p:strVal val="#ppt_w"/>
                                          </p:val>
                                        </p:tav>
                                      </p:tavLst>
                                    </p:anim>
                                    <p:anim calcmode="lin" valueType="num">
                                      <p:cBhvr>
                                        <p:cTn id="28" dur="500" fill="hold"/>
                                        <p:tgtEl>
                                          <p:spTgt spid="16"/>
                                        </p:tgtEl>
                                        <p:attrNameLst>
                                          <p:attrName>ppt_h</p:attrName>
                                        </p:attrNameLst>
                                      </p:cBhvr>
                                      <p:tavLst>
                                        <p:tav tm="0">
                                          <p:val>
                                            <p:fltVal val="0"/>
                                          </p:val>
                                        </p:tav>
                                        <p:tav tm="100000">
                                          <p:val>
                                            <p:strVal val="#ppt_h"/>
                                          </p:val>
                                        </p:tav>
                                      </p:tavLst>
                                    </p:anim>
                                    <p:animEffect transition="in" filter="fade">
                                      <p:cBhvr>
                                        <p:cTn id="2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13" grpId="0" animBg="1"/>
      <p:bldP spid="14" grpId="0" animBg="1"/>
      <p:bldP spid="15" grpId="0" animBg="1"/>
      <p:bldP spid="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ounded Rectangle 29">
            <a:extLst>
              <a:ext uri="{FF2B5EF4-FFF2-40B4-BE49-F238E27FC236}">
                <a16:creationId xmlns:a16="http://schemas.microsoft.com/office/drawing/2014/main" id="{06838B02-27E1-914E-8454-9C2A7B856710}"/>
              </a:ext>
            </a:extLst>
          </p:cNvPr>
          <p:cNvSpPr/>
          <p:nvPr/>
        </p:nvSpPr>
        <p:spPr>
          <a:xfrm>
            <a:off x="2492569" y="1410029"/>
            <a:ext cx="7361888" cy="722696"/>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Create a Personal Financial Plan for You:</a:t>
            </a:r>
          </a:p>
        </p:txBody>
      </p:sp>
      <p:sp>
        <p:nvSpPr>
          <p:cNvPr id="31" name="Rounded Rectangle 30">
            <a:extLst>
              <a:ext uri="{FF2B5EF4-FFF2-40B4-BE49-F238E27FC236}">
                <a16:creationId xmlns:a16="http://schemas.microsoft.com/office/drawing/2014/main" id="{FA4F7E42-6B02-D749-BCDC-981324BD1602}"/>
              </a:ext>
            </a:extLst>
          </p:cNvPr>
          <p:cNvSpPr/>
          <p:nvPr/>
        </p:nvSpPr>
        <p:spPr>
          <a:xfrm>
            <a:off x="758965" y="2235835"/>
            <a:ext cx="2598875" cy="101325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rgbClr val="C00000"/>
                </a:solidFill>
              </a:rPr>
              <a:t>Investing</a:t>
            </a:r>
          </a:p>
        </p:txBody>
      </p:sp>
      <p:sp>
        <p:nvSpPr>
          <p:cNvPr id="32" name="Rounded Rectangle 31">
            <a:extLst>
              <a:ext uri="{FF2B5EF4-FFF2-40B4-BE49-F238E27FC236}">
                <a16:creationId xmlns:a16="http://schemas.microsoft.com/office/drawing/2014/main" id="{18318BA2-A959-D941-9A32-851411F4C47A}"/>
              </a:ext>
            </a:extLst>
          </p:cNvPr>
          <p:cNvSpPr/>
          <p:nvPr/>
        </p:nvSpPr>
        <p:spPr>
          <a:xfrm>
            <a:off x="3450696" y="2235835"/>
            <a:ext cx="2598875" cy="101325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rgbClr val="C00000"/>
                </a:solidFill>
              </a:rPr>
              <a:t>Budgeting</a:t>
            </a:r>
          </a:p>
        </p:txBody>
      </p:sp>
      <p:sp>
        <p:nvSpPr>
          <p:cNvPr id="33" name="Rounded Rectangle 32">
            <a:extLst>
              <a:ext uri="{FF2B5EF4-FFF2-40B4-BE49-F238E27FC236}">
                <a16:creationId xmlns:a16="http://schemas.microsoft.com/office/drawing/2014/main" id="{9E2E315C-0D49-2440-A3F2-682CE227D778}"/>
              </a:ext>
            </a:extLst>
          </p:cNvPr>
          <p:cNvSpPr/>
          <p:nvPr/>
        </p:nvSpPr>
        <p:spPr>
          <a:xfrm>
            <a:off x="6142427" y="2220597"/>
            <a:ext cx="2598875" cy="1028488"/>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rgbClr val="C00000"/>
                </a:solidFill>
              </a:rPr>
              <a:t>Debt Management</a:t>
            </a:r>
          </a:p>
        </p:txBody>
      </p:sp>
      <p:sp>
        <p:nvSpPr>
          <p:cNvPr id="34" name="Rounded Rectangle 33">
            <a:extLst>
              <a:ext uri="{FF2B5EF4-FFF2-40B4-BE49-F238E27FC236}">
                <a16:creationId xmlns:a16="http://schemas.microsoft.com/office/drawing/2014/main" id="{D3E10B83-F223-2941-AFE3-12DF5222609F}"/>
              </a:ext>
            </a:extLst>
          </p:cNvPr>
          <p:cNvSpPr/>
          <p:nvPr/>
        </p:nvSpPr>
        <p:spPr>
          <a:xfrm>
            <a:off x="8834158" y="2215511"/>
            <a:ext cx="2598875" cy="1028488"/>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rgbClr val="C00000"/>
                </a:solidFill>
              </a:rPr>
              <a:t>Taxes</a:t>
            </a:r>
          </a:p>
        </p:txBody>
      </p:sp>
      <p:sp>
        <p:nvSpPr>
          <p:cNvPr id="17" name="Rounded Rectangle 16">
            <a:extLst>
              <a:ext uri="{FF2B5EF4-FFF2-40B4-BE49-F238E27FC236}">
                <a16:creationId xmlns:a16="http://schemas.microsoft.com/office/drawing/2014/main" id="{83870A44-BF5D-594B-9F34-DBE34F220049}"/>
              </a:ext>
            </a:extLst>
          </p:cNvPr>
          <p:cNvSpPr/>
          <p:nvPr/>
        </p:nvSpPr>
        <p:spPr>
          <a:xfrm>
            <a:off x="2058402" y="3362347"/>
            <a:ext cx="2598875" cy="101325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rgbClr val="C00000"/>
                </a:solidFill>
              </a:rPr>
              <a:t>Insurance</a:t>
            </a:r>
          </a:p>
        </p:txBody>
      </p:sp>
      <p:sp>
        <p:nvSpPr>
          <p:cNvPr id="18" name="Rounded Rectangle 17">
            <a:extLst>
              <a:ext uri="{FF2B5EF4-FFF2-40B4-BE49-F238E27FC236}">
                <a16:creationId xmlns:a16="http://schemas.microsoft.com/office/drawing/2014/main" id="{60739723-1AD2-FC4B-812A-777CD9AEC65B}"/>
              </a:ext>
            </a:extLst>
          </p:cNvPr>
          <p:cNvSpPr/>
          <p:nvPr/>
        </p:nvSpPr>
        <p:spPr>
          <a:xfrm>
            <a:off x="4750133" y="3362347"/>
            <a:ext cx="2598875" cy="101325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rgbClr val="C00000"/>
                </a:solidFill>
              </a:rPr>
              <a:t>Retirement</a:t>
            </a:r>
          </a:p>
        </p:txBody>
      </p:sp>
      <p:sp>
        <p:nvSpPr>
          <p:cNvPr id="19" name="Rounded Rectangle 18">
            <a:extLst>
              <a:ext uri="{FF2B5EF4-FFF2-40B4-BE49-F238E27FC236}">
                <a16:creationId xmlns:a16="http://schemas.microsoft.com/office/drawing/2014/main" id="{546D580E-1BC2-3446-9D15-A95ED1C95621}"/>
              </a:ext>
            </a:extLst>
          </p:cNvPr>
          <p:cNvSpPr/>
          <p:nvPr/>
        </p:nvSpPr>
        <p:spPr>
          <a:xfrm>
            <a:off x="7441864" y="3347109"/>
            <a:ext cx="2598875" cy="1028488"/>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rgbClr val="C00000"/>
                </a:solidFill>
              </a:rPr>
              <a:t>Education</a:t>
            </a:r>
          </a:p>
        </p:txBody>
      </p:sp>
      <p:sp>
        <p:nvSpPr>
          <p:cNvPr id="20" name="Rounded Rectangle 19">
            <a:extLst>
              <a:ext uri="{FF2B5EF4-FFF2-40B4-BE49-F238E27FC236}">
                <a16:creationId xmlns:a16="http://schemas.microsoft.com/office/drawing/2014/main" id="{56D872F6-3496-C54D-A68E-E56FB8C05036}"/>
              </a:ext>
            </a:extLst>
          </p:cNvPr>
          <p:cNvSpPr/>
          <p:nvPr/>
        </p:nvSpPr>
        <p:spPr>
          <a:xfrm>
            <a:off x="758965" y="4509590"/>
            <a:ext cx="2598875" cy="101325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rgbClr val="C00000"/>
                </a:solidFill>
              </a:rPr>
              <a:t>Family</a:t>
            </a:r>
          </a:p>
        </p:txBody>
      </p:sp>
      <p:sp>
        <p:nvSpPr>
          <p:cNvPr id="21" name="Rounded Rectangle 20">
            <a:extLst>
              <a:ext uri="{FF2B5EF4-FFF2-40B4-BE49-F238E27FC236}">
                <a16:creationId xmlns:a16="http://schemas.microsoft.com/office/drawing/2014/main" id="{D6CD3757-91D4-D74E-9417-56D9569DF9C9}"/>
              </a:ext>
            </a:extLst>
          </p:cNvPr>
          <p:cNvSpPr/>
          <p:nvPr/>
        </p:nvSpPr>
        <p:spPr>
          <a:xfrm>
            <a:off x="3450696" y="4509590"/>
            <a:ext cx="2598875" cy="101325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rgbClr val="C00000"/>
                </a:solidFill>
              </a:rPr>
              <a:t>Business Planning</a:t>
            </a:r>
          </a:p>
        </p:txBody>
      </p:sp>
      <p:sp>
        <p:nvSpPr>
          <p:cNvPr id="22" name="Rounded Rectangle 21">
            <a:extLst>
              <a:ext uri="{FF2B5EF4-FFF2-40B4-BE49-F238E27FC236}">
                <a16:creationId xmlns:a16="http://schemas.microsoft.com/office/drawing/2014/main" id="{F3644A07-3907-0F41-91F4-16F56AA697F8}"/>
              </a:ext>
            </a:extLst>
          </p:cNvPr>
          <p:cNvSpPr/>
          <p:nvPr/>
        </p:nvSpPr>
        <p:spPr>
          <a:xfrm>
            <a:off x="6142427" y="4494352"/>
            <a:ext cx="2598875" cy="1028488"/>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rgbClr val="C00000"/>
                </a:solidFill>
              </a:rPr>
              <a:t>Philanthropy</a:t>
            </a:r>
          </a:p>
        </p:txBody>
      </p:sp>
      <p:sp>
        <p:nvSpPr>
          <p:cNvPr id="23" name="Rounded Rectangle 22">
            <a:extLst>
              <a:ext uri="{FF2B5EF4-FFF2-40B4-BE49-F238E27FC236}">
                <a16:creationId xmlns:a16="http://schemas.microsoft.com/office/drawing/2014/main" id="{0B842DFD-E5E2-6E44-9C4A-2EF376C254DE}"/>
              </a:ext>
            </a:extLst>
          </p:cNvPr>
          <p:cNvSpPr/>
          <p:nvPr/>
        </p:nvSpPr>
        <p:spPr>
          <a:xfrm>
            <a:off x="8834158" y="4489266"/>
            <a:ext cx="2598875" cy="1028488"/>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rgbClr val="C00000"/>
                </a:solidFill>
              </a:rPr>
              <a:t>Estate Planning</a:t>
            </a:r>
          </a:p>
        </p:txBody>
      </p:sp>
    </p:spTree>
    <p:extLst>
      <p:ext uri="{BB962C8B-B14F-4D97-AF65-F5344CB8AC3E}">
        <p14:creationId xmlns:p14="http://schemas.microsoft.com/office/powerpoint/2010/main" val="2133516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500" fill="hold"/>
                                        <p:tgtEl>
                                          <p:spTgt spid="31"/>
                                        </p:tgtEl>
                                        <p:attrNameLst>
                                          <p:attrName>ppt_w</p:attrName>
                                        </p:attrNameLst>
                                      </p:cBhvr>
                                      <p:tavLst>
                                        <p:tav tm="0">
                                          <p:val>
                                            <p:fltVal val="0"/>
                                          </p:val>
                                        </p:tav>
                                        <p:tav tm="100000">
                                          <p:val>
                                            <p:strVal val="#ppt_w"/>
                                          </p:val>
                                        </p:tav>
                                      </p:tavLst>
                                    </p:anim>
                                    <p:anim calcmode="lin" valueType="num">
                                      <p:cBhvr>
                                        <p:cTn id="8" dur="500" fill="hold"/>
                                        <p:tgtEl>
                                          <p:spTgt spid="31"/>
                                        </p:tgtEl>
                                        <p:attrNameLst>
                                          <p:attrName>ppt_h</p:attrName>
                                        </p:attrNameLst>
                                      </p:cBhvr>
                                      <p:tavLst>
                                        <p:tav tm="0">
                                          <p:val>
                                            <p:fltVal val="0"/>
                                          </p:val>
                                        </p:tav>
                                        <p:tav tm="100000">
                                          <p:val>
                                            <p:strVal val="#ppt_h"/>
                                          </p:val>
                                        </p:tav>
                                      </p:tavLst>
                                    </p:anim>
                                    <p:animEffect transition="in" filter="fade">
                                      <p:cBhvr>
                                        <p:cTn id="9" dur="500"/>
                                        <p:tgtEl>
                                          <p:spTgt spid="31"/>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2"/>
                                        </p:tgtEl>
                                        <p:attrNameLst>
                                          <p:attrName>style.visibility</p:attrName>
                                        </p:attrNameLst>
                                      </p:cBhvr>
                                      <p:to>
                                        <p:strVal val="visible"/>
                                      </p:to>
                                    </p:set>
                                    <p:anim calcmode="lin" valueType="num">
                                      <p:cBhvr>
                                        <p:cTn id="12" dur="500" fill="hold"/>
                                        <p:tgtEl>
                                          <p:spTgt spid="32"/>
                                        </p:tgtEl>
                                        <p:attrNameLst>
                                          <p:attrName>ppt_w</p:attrName>
                                        </p:attrNameLst>
                                      </p:cBhvr>
                                      <p:tavLst>
                                        <p:tav tm="0">
                                          <p:val>
                                            <p:fltVal val="0"/>
                                          </p:val>
                                        </p:tav>
                                        <p:tav tm="100000">
                                          <p:val>
                                            <p:strVal val="#ppt_w"/>
                                          </p:val>
                                        </p:tav>
                                      </p:tavLst>
                                    </p:anim>
                                    <p:anim calcmode="lin" valueType="num">
                                      <p:cBhvr>
                                        <p:cTn id="13" dur="500" fill="hold"/>
                                        <p:tgtEl>
                                          <p:spTgt spid="32"/>
                                        </p:tgtEl>
                                        <p:attrNameLst>
                                          <p:attrName>ppt_h</p:attrName>
                                        </p:attrNameLst>
                                      </p:cBhvr>
                                      <p:tavLst>
                                        <p:tav tm="0">
                                          <p:val>
                                            <p:fltVal val="0"/>
                                          </p:val>
                                        </p:tav>
                                        <p:tav tm="100000">
                                          <p:val>
                                            <p:strVal val="#ppt_h"/>
                                          </p:val>
                                        </p:tav>
                                      </p:tavLst>
                                    </p:anim>
                                    <p:animEffect transition="in" filter="fade">
                                      <p:cBhvr>
                                        <p:cTn id="14" dur="500"/>
                                        <p:tgtEl>
                                          <p:spTgt spid="32"/>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3"/>
                                        </p:tgtEl>
                                        <p:attrNameLst>
                                          <p:attrName>style.visibility</p:attrName>
                                        </p:attrNameLst>
                                      </p:cBhvr>
                                      <p:to>
                                        <p:strVal val="visible"/>
                                      </p:to>
                                    </p:set>
                                    <p:anim calcmode="lin" valueType="num">
                                      <p:cBhvr>
                                        <p:cTn id="17" dur="500" fill="hold"/>
                                        <p:tgtEl>
                                          <p:spTgt spid="33"/>
                                        </p:tgtEl>
                                        <p:attrNameLst>
                                          <p:attrName>ppt_w</p:attrName>
                                        </p:attrNameLst>
                                      </p:cBhvr>
                                      <p:tavLst>
                                        <p:tav tm="0">
                                          <p:val>
                                            <p:fltVal val="0"/>
                                          </p:val>
                                        </p:tav>
                                        <p:tav tm="100000">
                                          <p:val>
                                            <p:strVal val="#ppt_w"/>
                                          </p:val>
                                        </p:tav>
                                      </p:tavLst>
                                    </p:anim>
                                    <p:anim calcmode="lin" valueType="num">
                                      <p:cBhvr>
                                        <p:cTn id="18" dur="500" fill="hold"/>
                                        <p:tgtEl>
                                          <p:spTgt spid="33"/>
                                        </p:tgtEl>
                                        <p:attrNameLst>
                                          <p:attrName>ppt_h</p:attrName>
                                        </p:attrNameLst>
                                      </p:cBhvr>
                                      <p:tavLst>
                                        <p:tav tm="0">
                                          <p:val>
                                            <p:fltVal val="0"/>
                                          </p:val>
                                        </p:tav>
                                        <p:tav tm="100000">
                                          <p:val>
                                            <p:strVal val="#ppt_h"/>
                                          </p:val>
                                        </p:tav>
                                      </p:tavLst>
                                    </p:anim>
                                    <p:animEffect transition="in" filter="fade">
                                      <p:cBhvr>
                                        <p:cTn id="19" dur="500"/>
                                        <p:tgtEl>
                                          <p:spTgt spid="33"/>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4"/>
                                        </p:tgtEl>
                                        <p:attrNameLst>
                                          <p:attrName>style.visibility</p:attrName>
                                        </p:attrNameLst>
                                      </p:cBhvr>
                                      <p:to>
                                        <p:strVal val="visible"/>
                                      </p:to>
                                    </p:set>
                                    <p:anim calcmode="lin" valueType="num">
                                      <p:cBhvr>
                                        <p:cTn id="22" dur="500" fill="hold"/>
                                        <p:tgtEl>
                                          <p:spTgt spid="34"/>
                                        </p:tgtEl>
                                        <p:attrNameLst>
                                          <p:attrName>ppt_w</p:attrName>
                                        </p:attrNameLst>
                                      </p:cBhvr>
                                      <p:tavLst>
                                        <p:tav tm="0">
                                          <p:val>
                                            <p:fltVal val="0"/>
                                          </p:val>
                                        </p:tav>
                                        <p:tav tm="100000">
                                          <p:val>
                                            <p:strVal val="#ppt_w"/>
                                          </p:val>
                                        </p:tav>
                                      </p:tavLst>
                                    </p:anim>
                                    <p:anim calcmode="lin" valueType="num">
                                      <p:cBhvr>
                                        <p:cTn id="23" dur="500" fill="hold"/>
                                        <p:tgtEl>
                                          <p:spTgt spid="34"/>
                                        </p:tgtEl>
                                        <p:attrNameLst>
                                          <p:attrName>ppt_h</p:attrName>
                                        </p:attrNameLst>
                                      </p:cBhvr>
                                      <p:tavLst>
                                        <p:tav tm="0">
                                          <p:val>
                                            <p:fltVal val="0"/>
                                          </p:val>
                                        </p:tav>
                                        <p:tav tm="100000">
                                          <p:val>
                                            <p:strVal val="#ppt_h"/>
                                          </p:val>
                                        </p:tav>
                                      </p:tavLst>
                                    </p:anim>
                                    <p:animEffect transition="in" filter="fade">
                                      <p:cBhvr>
                                        <p:cTn id="24" dur="500"/>
                                        <p:tgtEl>
                                          <p:spTgt spid="34"/>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500" fill="hold"/>
                                        <p:tgtEl>
                                          <p:spTgt spid="17"/>
                                        </p:tgtEl>
                                        <p:attrNameLst>
                                          <p:attrName>ppt_w</p:attrName>
                                        </p:attrNameLst>
                                      </p:cBhvr>
                                      <p:tavLst>
                                        <p:tav tm="0">
                                          <p:val>
                                            <p:fltVal val="0"/>
                                          </p:val>
                                        </p:tav>
                                        <p:tav tm="100000">
                                          <p:val>
                                            <p:strVal val="#ppt_w"/>
                                          </p:val>
                                        </p:tav>
                                      </p:tavLst>
                                    </p:anim>
                                    <p:anim calcmode="lin" valueType="num">
                                      <p:cBhvr>
                                        <p:cTn id="30" dur="500" fill="hold"/>
                                        <p:tgtEl>
                                          <p:spTgt spid="17"/>
                                        </p:tgtEl>
                                        <p:attrNameLst>
                                          <p:attrName>ppt_h</p:attrName>
                                        </p:attrNameLst>
                                      </p:cBhvr>
                                      <p:tavLst>
                                        <p:tav tm="0">
                                          <p:val>
                                            <p:fltVal val="0"/>
                                          </p:val>
                                        </p:tav>
                                        <p:tav tm="100000">
                                          <p:val>
                                            <p:strVal val="#ppt_h"/>
                                          </p:val>
                                        </p:tav>
                                      </p:tavLst>
                                    </p:anim>
                                    <p:animEffect transition="in" filter="fade">
                                      <p:cBhvr>
                                        <p:cTn id="31" dur="500"/>
                                        <p:tgtEl>
                                          <p:spTgt spid="17"/>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18"/>
                                        </p:tgtEl>
                                        <p:attrNameLst>
                                          <p:attrName>style.visibility</p:attrName>
                                        </p:attrNameLst>
                                      </p:cBhvr>
                                      <p:to>
                                        <p:strVal val="visible"/>
                                      </p:to>
                                    </p:set>
                                    <p:anim calcmode="lin" valueType="num">
                                      <p:cBhvr>
                                        <p:cTn id="34" dur="500" fill="hold"/>
                                        <p:tgtEl>
                                          <p:spTgt spid="18"/>
                                        </p:tgtEl>
                                        <p:attrNameLst>
                                          <p:attrName>ppt_w</p:attrName>
                                        </p:attrNameLst>
                                      </p:cBhvr>
                                      <p:tavLst>
                                        <p:tav tm="0">
                                          <p:val>
                                            <p:fltVal val="0"/>
                                          </p:val>
                                        </p:tav>
                                        <p:tav tm="100000">
                                          <p:val>
                                            <p:strVal val="#ppt_w"/>
                                          </p:val>
                                        </p:tav>
                                      </p:tavLst>
                                    </p:anim>
                                    <p:anim calcmode="lin" valueType="num">
                                      <p:cBhvr>
                                        <p:cTn id="35" dur="500" fill="hold"/>
                                        <p:tgtEl>
                                          <p:spTgt spid="18"/>
                                        </p:tgtEl>
                                        <p:attrNameLst>
                                          <p:attrName>ppt_h</p:attrName>
                                        </p:attrNameLst>
                                      </p:cBhvr>
                                      <p:tavLst>
                                        <p:tav tm="0">
                                          <p:val>
                                            <p:fltVal val="0"/>
                                          </p:val>
                                        </p:tav>
                                        <p:tav tm="100000">
                                          <p:val>
                                            <p:strVal val="#ppt_h"/>
                                          </p:val>
                                        </p:tav>
                                      </p:tavLst>
                                    </p:anim>
                                    <p:animEffect transition="in" filter="fade">
                                      <p:cBhvr>
                                        <p:cTn id="36" dur="500"/>
                                        <p:tgtEl>
                                          <p:spTgt spid="18"/>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anim calcmode="lin" valueType="num">
                                      <p:cBhvr>
                                        <p:cTn id="39" dur="500" fill="hold"/>
                                        <p:tgtEl>
                                          <p:spTgt spid="19"/>
                                        </p:tgtEl>
                                        <p:attrNameLst>
                                          <p:attrName>ppt_w</p:attrName>
                                        </p:attrNameLst>
                                      </p:cBhvr>
                                      <p:tavLst>
                                        <p:tav tm="0">
                                          <p:val>
                                            <p:fltVal val="0"/>
                                          </p:val>
                                        </p:tav>
                                        <p:tav tm="100000">
                                          <p:val>
                                            <p:strVal val="#ppt_w"/>
                                          </p:val>
                                        </p:tav>
                                      </p:tavLst>
                                    </p:anim>
                                    <p:anim calcmode="lin" valueType="num">
                                      <p:cBhvr>
                                        <p:cTn id="40" dur="500" fill="hold"/>
                                        <p:tgtEl>
                                          <p:spTgt spid="19"/>
                                        </p:tgtEl>
                                        <p:attrNameLst>
                                          <p:attrName>ppt_h</p:attrName>
                                        </p:attrNameLst>
                                      </p:cBhvr>
                                      <p:tavLst>
                                        <p:tav tm="0">
                                          <p:val>
                                            <p:fltVal val="0"/>
                                          </p:val>
                                        </p:tav>
                                        <p:tav tm="100000">
                                          <p:val>
                                            <p:strVal val="#ppt_h"/>
                                          </p:val>
                                        </p:tav>
                                      </p:tavLst>
                                    </p:anim>
                                    <p:animEffect transition="in" filter="fade">
                                      <p:cBhvr>
                                        <p:cTn id="41" dur="500"/>
                                        <p:tgtEl>
                                          <p:spTgt spid="19"/>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grpId="0" nodeType="clickEffect">
                                  <p:stCondLst>
                                    <p:cond delay="0"/>
                                  </p:stCondLst>
                                  <p:childTnLst>
                                    <p:set>
                                      <p:cBhvr>
                                        <p:cTn id="45" dur="1" fill="hold">
                                          <p:stCondLst>
                                            <p:cond delay="0"/>
                                          </p:stCondLst>
                                        </p:cTn>
                                        <p:tgtEl>
                                          <p:spTgt spid="20"/>
                                        </p:tgtEl>
                                        <p:attrNameLst>
                                          <p:attrName>style.visibility</p:attrName>
                                        </p:attrNameLst>
                                      </p:cBhvr>
                                      <p:to>
                                        <p:strVal val="visible"/>
                                      </p:to>
                                    </p:set>
                                    <p:anim calcmode="lin" valueType="num">
                                      <p:cBhvr>
                                        <p:cTn id="46" dur="500" fill="hold"/>
                                        <p:tgtEl>
                                          <p:spTgt spid="20"/>
                                        </p:tgtEl>
                                        <p:attrNameLst>
                                          <p:attrName>ppt_w</p:attrName>
                                        </p:attrNameLst>
                                      </p:cBhvr>
                                      <p:tavLst>
                                        <p:tav tm="0">
                                          <p:val>
                                            <p:fltVal val="0"/>
                                          </p:val>
                                        </p:tav>
                                        <p:tav tm="100000">
                                          <p:val>
                                            <p:strVal val="#ppt_w"/>
                                          </p:val>
                                        </p:tav>
                                      </p:tavLst>
                                    </p:anim>
                                    <p:anim calcmode="lin" valueType="num">
                                      <p:cBhvr>
                                        <p:cTn id="47" dur="500" fill="hold"/>
                                        <p:tgtEl>
                                          <p:spTgt spid="20"/>
                                        </p:tgtEl>
                                        <p:attrNameLst>
                                          <p:attrName>ppt_h</p:attrName>
                                        </p:attrNameLst>
                                      </p:cBhvr>
                                      <p:tavLst>
                                        <p:tav tm="0">
                                          <p:val>
                                            <p:fltVal val="0"/>
                                          </p:val>
                                        </p:tav>
                                        <p:tav tm="100000">
                                          <p:val>
                                            <p:strVal val="#ppt_h"/>
                                          </p:val>
                                        </p:tav>
                                      </p:tavLst>
                                    </p:anim>
                                    <p:animEffect transition="in" filter="fade">
                                      <p:cBhvr>
                                        <p:cTn id="48" dur="500"/>
                                        <p:tgtEl>
                                          <p:spTgt spid="20"/>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21"/>
                                        </p:tgtEl>
                                        <p:attrNameLst>
                                          <p:attrName>style.visibility</p:attrName>
                                        </p:attrNameLst>
                                      </p:cBhvr>
                                      <p:to>
                                        <p:strVal val="visible"/>
                                      </p:to>
                                    </p:set>
                                    <p:anim calcmode="lin" valueType="num">
                                      <p:cBhvr>
                                        <p:cTn id="51" dur="500" fill="hold"/>
                                        <p:tgtEl>
                                          <p:spTgt spid="21"/>
                                        </p:tgtEl>
                                        <p:attrNameLst>
                                          <p:attrName>ppt_w</p:attrName>
                                        </p:attrNameLst>
                                      </p:cBhvr>
                                      <p:tavLst>
                                        <p:tav tm="0">
                                          <p:val>
                                            <p:fltVal val="0"/>
                                          </p:val>
                                        </p:tav>
                                        <p:tav tm="100000">
                                          <p:val>
                                            <p:strVal val="#ppt_w"/>
                                          </p:val>
                                        </p:tav>
                                      </p:tavLst>
                                    </p:anim>
                                    <p:anim calcmode="lin" valueType="num">
                                      <p:cBhvr>
                                        <p:cTn id="52" dur="500" fill="hold"/>
                                        <p:tgtEl>
                                          <p:spTgt spid="21"/>
                                        </p:tgtEl>
                                        <p:attrNameLst>
                                          <p:attrName>ppt_h</p:attrName>
                                        </p:attrNameLst>
                                      </p:cBhvr>
                                      <p:tavLst>
                                        <p:tav tm="0">
                                          <p:val>
                                            <p:fltVal val="0"/>
                                          </p:val>
                                        </p:tav>
                                        <p:tav tm="100000">
                                          <p:val>
                                            <p:strVal val="#ppt_h"/>
                                          </p:val>
                                        </p:tav>
                                      </p:tavLst>
                                    </p:anim>
                                    <p:animEffect transition="in" filter="fade">
                                      <p:cBhvr>
                                        <p:cTn id="53" dur="500"/>
                                        <p:tgtEl>
                                          <p:spTgt spid="21"/>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22"/>
                                        </p:tgtEl>
                                        <p:attrNameLst>
                                          <p:attrName>style.visibility</p:attrName>
                                        </p:attrNameLst>
                                      </p:cBhvr>
                                      <p:to>
                                        <p:strVal val="visible"/>
                                      </p:to>
                                    </p:set>
                                    <p:anim calcmode="lin" valueType="num">
                                      <p:cBhvr>
                                        <p:cTn id="56" dur="500" fill="hold"/>
                                        <p:tgtEl>
                                          <p:spTgt spid="22"/>
                                        </p:tgtEl>
                                        <p:attrNameLst>
                                          <p:attrName>ppt_w</p:attrName>
                                        </p:attrNameLst>
                                      </p:cBhvr>
                                      <p:tavLst>
                                        <p:tav tm="0">
                                          <p:val>
                                            <p:fltVal val="0"/>
                                          </p:val>
                                        </p:tav>
                                        <p:tav tm="100000">
                                          <p:val>
                                            <p:strVal val="#ppt_w"/>
                                          </p:val>
                                        </p:tav>
                                      </p:tavLst>
                                    </p:anim>
                                    <p:anim calcmode="lin" valueType="num">
                                      <p:cBhvr>
                                        <p:cTn id="57" dur="500" fill="hold"/>
                                        <p:tgtEl>
                                          <p:spTgt spid="22"/>
                                        </p:tgtEl>
                                        <p:attrNameLst>
                                          <p:attrName>ppt_h</p:attrName>
                                        </p:attrNameLst>
                                      </p:cBhvr>
                                      <p:tavLst>
                                        <p:tav tm="0">
                                          <p:val>
                                            <p:fltVal val="0"/>
                                          </p:val>
                                        </p:tav>
                                        <p:tav tm="100000">
                                          <p:val>
                                            <p:strVal val="#ppt_h"/>
                                          </p:val>
                                        </p:tav>
                                      </p:tavLst>
                                    </p:anim>
                                    <p:animEffect transition="in" filter="fade">
                                      <p:cBhvr>
                                        <p:cTn id="58" dur="500"/>
                                        <p:tgtEl>
                                          <p:spTgt spid="22"/>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23"/>
                                        </p:tgtEl>
                                        <p:attrNameLst>
                                          <p:attrName>style.visibility</p:attrName>
                                        </p:attrNameLst>
                                      </p:cBhvr>
                                      <p:to>
                                        <p:strVal val="visible"/>
                                      </p:to>
                                    </p:set>
                                    <p:anim calcmode="lin" valueType="num">
                                      <p:cBhvr>
                                        <p:cTn id="61" dur="500" fill="hold"/>
                                        <p:tgtEl>
                                          <p:spTgt spid="23"/>
                                        </p:tgtEl>
                                        <p:attrNameLst>
                                          <p:attrName>ppt_w</p:attrName>
                                        </p:attrNameLst>
                                      </p:cBhvr>
                                      <p:tavLst>
                                        <p:tav tm="0">
                                          <p:val>
                                            <p:fltVal val="0"/>
                                          </p:val>
                                        </p:tav>
                                        <p:tav tm="100000">
                                          <p:val>
                                            <p:strVal val="#ppt_w"/>
                                          </p:val>
                                        </p:tav>
                                      </p:tavLst>
                                    </p:anim>
                                    <p:anim calcmode="lin" valueType="num">
                                      <p:cBhvr>
                                        <p:cTn id="62" dur="500" fill="hold"/>
                                        <p:tgtEl>
                                          <p:spTgt spid="23"/>
                                        </p:tgtEl>
                                        <p:attrNameLst>
                                          <p:attrName>ppt_h</p:attrName>
                                        </p:attrNameLst>
                                      </p:cBhvr>
                                      <p:tavLst>
                                        <p:tav tm="0">
                                          <p:val>
                                            <p:fltVal val="0"/>
                                          </p:val>
                                        </p:tav>
                                        <p:tav tm="100000">
                                          <p:val>
                                            <p:strVal val="#ppt_h"/>
                                          </p:val>
                                        </p:tav>
                                      </p:tavLst>
                                    </p:anim>
                                    <p:animEffect transition="in" filter="fade">
                                      <p:cBhvr>
                                        <p:cTn id="63"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P spid="33" grpId="0" animBg="1"/>
      <p:bldP spid="34" grpId="0" animBg="1"/>
      <p:bldP spid="17" grpId="0" animBg="1"/>
      <p:bldP spid="18" grpId="0" animBg="1"/>
      <p:bldP spid="19" grpId="0" animBg="1"/>
      <p:bldP spid="20" grpId="0" animBg="1"/>
      <p:bldP spid="21" grpId="0" animBg="1"/>
      <p:bldP spid="22" grpId="0" animBg="1"/>
      <p:bldP spid="2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A Few Opening Morals</a:t>
            </a:r>
          </a:p>
        </p:txBody>
      </p:sp>
      <p:sp>
        <p:nvSpPr>
          <p:cNvPr id="7" name="Content Placeholder 2">
            <a:extLst>
              <a:ext uri="{FF2B5EF4-FFF2-40B4-BE49-F238E27FC236}">
                <a16:creationId xmlns:a16="http://schemas.microsoft.com/office/drawing/2014/main" id="{12C9495B-0837-214C-A224-4C62DF8BEF2C}"/>
              </a:ext>
            </a:extLst>
          </p:cNvPr>
          <p:cNvSpPr txBox="1">
            <a:spLocks/>
          </p:cNvSpPr>
          <p:nvPr/>
        </p:nvSpPr>
        <p:spPr>
          <a:xfrm>
            <a:off x="838200" y="1326183"/>
            <a:ext cx="10515600" cy="48507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4000" b="1" i="1" dirty="0"/>
              <a:t>Personal Finance is…personal.</a:t>
            </a:r>
          </a:p>
          <a:p>
            <a:pPr marL="0" indent="0" algn="ctr">
              <a:buNone/>
            </a:pPr>
            <a:endParaRPr lang="en-US" sz="4000" b="1" i="1" dirty="0"/>
          </a:p>
          <a:p>
            <a:pPr marL="0" indent="0" algn="ctr">
              <a:buNone/>
            </a:pPr>
            <a:r>
              <a:rPr lang="en-US" sz="4000" b="1" i="1" dirty="0"/>
              <a:t>It’s about you and not about anyone else.</a:t>
            </a:r>
          </a:p>
          <a:p>
            <a:pPr marL="0" indent="0" algn="ctr">
              <a:buNone/>
            </a:pPr>
            <a:r>
              <a:rPr lang="en-US" sz="4000" b="1" i="1" dirty="0"/>
              <a:t>You have to make it about you and your goals.</a:t>
            </a:r>
            <a:endParaRPr lang="en-US" sz="4000" dirty="0"/>
          </a:p>
        </p:txBody>
      </p:sp>
    </p:spTree>
    <p:extLst>
      <p:ext uri="{BB962C8B-B14F-4D97-AF65-F5344CB8AC3E}">
        <p14:creationId xmlns:p14="http://schemas.microsoft.com/office/powerpoint/2010/main" val="8043555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A Few Opening Morals</a:t>
            </a:r>
          </a:p>
        </p:txBody>
      </p:sp>
      <p:sp>
        <p:nvSpPr>
          <p:cNvPr id="7" name="Content Placeholder 2">
            <a:extLst>
              <a:ext uri="{FF2B5EF4-FFF2-40B4-BE49-F238E27FC236}">
                <a16:creationId xmlns:a16="http://schemas.microsoft.com/office/drawing/2014/main" id="{12C9495B-0837-214C-A224-4C62DF8BEF2C}"/>
              </a:ext>
            </a:extLst>
          </p:cNvPr>
          <p:cNvSpPr txBox="1">
            <a:spLocks/>
          </p:cNvSpPr>
          <p:nvPr/>
        </p:nvSpPr>
        <p:spPr>
          <a:xfrm>
            <a:off x="838200" y="1326183"/>
            <a:ext cx="10515600" cy="48507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4000" b="1" i="1" dirty="0">
                <a:solidFill>
                  <a:srgbClr val="0000CC"/>
                </a:solidFill>
              </a:rPr>
              <a:t>There is no judgment in personal finance.</a:t>
            </a:r>
          </a:p>
          <a:p>
            <a:pPr marL="0" indent="0" algn="ctr">
              <a:buNone/>
            </a:pPr>
            <a:r>
              <a:rPr lang="en-US" sz="4000" b="1" i="1" dirty="0">
                <a:solidFill>
                  <a:srgbClr val="0000CC"/>
                </a:solidFill>
              </a:rPr>
              <a:t>There is no ego in personal finance.</a:t>
            </a:r>
          </a:p>
          <a:p>
            <a:pPr marL="0" indent="0" algn="ctr">
              <a:buNone/>
            </a:pPr>
            <a:r>
              <a:rPr lang="en-US" sz="4000" b="1" i="1" dirty="0">
                <a:solidFill>
                  <a:srgbClr val="0000CC"/>
                </a:solidFill>
              </a:rPr>
              <a:t>There is no shame in personal finance.</a:t>
            </a:r>
          </a:p>
          <a:p>
            <a:pPr marL="0" indent="0" algn="ctr">
              <a:buNone/>
            </a:pPr>
            <a:endParaRPr lang="en-US" sz="4000" b="1" i="1" dirty="0">
              <a:solidFill>
                <a:srgbClr val="0000CC"/>
              </a:solidFill>
            </a:endParaRPr>
          </a:p>
          <a:p>
            <a:pPr marL="0" indent="0" algn="ctr">
              <a:buNone/>
            </a:pPr>
            <a:r>
              <a:rPr lang="en-US" sz="4000" b="1" i="1" dirty="0">
                <a:solidFill>
                  <a:srgbClr val="0000CC"/>
                </a:solidFill>
              </a:rPr>
              <a:t>It’s about you and not about anyone else.</a:t>
            </a:r>
          </a:p>
        </p:txBody>
      </p:sp>
    </p:spTree>
    <p:extLst>
      <p:ext uri="{BB962C8B-B14F-4D97-AF65-F5344CB8AC3E}">
        <p14:creationId xmlns:p14="http://schemas.microsoft.com/office/powerpoint/2010/main" val="16834952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A Few Opening Morals</a:t>
            </a:r>
          </a:p>
        </p:txBody>
      </p:sp>
      <p:sp>
        <p:nvSpPr>
          <p:cNvPr id="7" name="Content Placeholder 2">
            <a:extLst>
              <a:ext uri="{FF2B5EF4-FFF2-40B4-BE49-F238E27FC236}">
                <a16:creationId xmlns:a16="http://schemas.microsoft.com/office/drawing/2014/main" id="{12C9495B-0837-214C-A224-4C62DF8BEF2C}"/>
              </a:ext>
            </a:extLst>
          </p:cNvPr>
          <p:cNvSpPr txBox="1">
            <a:spLocks/>
          </p:cNvSpPr>
          <p:nvPr/>
        </p:nvSpPr>
        <p:spPr>
          <a:xfrm>
            <a:off x="838200" y="1326183"/>
            <a:ext cx="10515600" cy="48507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4000" b="1" i="1" dirty="0">
                <a:solidFill>
                  <a:srgbClr val="C00000"/>
                </a:solidFill>
              </a:rPr>
              <a:t>Because personal finance is personal, it is virtually impossible for me to give you any specific advice.</a:t>
            </a:r>
          </a:p>
          <a:p>
            <a:pPr marL="0" indent="0" algn="ctr">
              <a:buNone/>
            </a:pPr>
            <a:endParaRPr lang="en-US" sz="4000" b="1" i="1" dirty="0">
              <a:solidFill>
                <a:srgbClr val="C00000"/>
              </a:solidFill>
            </a:endParaRPr>
          </a:p>
          <a:p>
            <a:pPr marL="0" indent="0" algn="ctr">
              <a:buNone/>
            </a:pPr>
            <a:r>
              <a:rPr lang="en-US" sz="3900" b="1" i="1" dirty="0">
                <a:solidFill>
                  <a:srgbClr val="C00000"/>
                </a:solidFill>
              </a:rPr>
              <a:t>However, there is one word of advice that applies to 99% of people working on their finances:</a:t>
            </a:r>
          </a:p>
          <a:p>
            <a:pPr marL="0" indent="0" algn="ctr">
              <a:buNone/>
            </a:pPr>
            <a:r>
              <a:rPr lang="en-US" sz="6000" b="1" i="1" dirty="0">
                <a:solidFill>
                  <a:srgbClr val="006600"/>
                </a:solidFill>
              </a:rPr>
              <a:t>SAVE</a:t>
            </a:r>
          </a:p>
        </p:txBody>
      </p:sp>
    </p:spTree>
    <p:extLst>
      <p:ext uri="{BB962C8B-B14F-4D97-AF65-F5344CB8AC3E}">
        <p14:creationId xmlns:p14="http://schemas.microsoft.com/office/powerpoint/2010/main" val="2054673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 calcmode="lin" valueType="num">
                                      <p:cBhvr>
                                        <p:cTn id="7" dur="500" fill="hold"/>
                                        <p:tgtEl>
                                          <p:spTgt spid="7">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7">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A Few Opening Morals</a:t>
            </a:r>
          </a:p>
        </p:txBody>
      </p:sp>
      <p:sp>
        <p:nvSpPr>
          <p:cNvPr id="7" name="Content Placeholder 2">
            <a:extLst>
              <a:ext uri="{FF2B5EF4-FFF2-40B4-BE49-F238E27FC236}">
                <a16:creationId xmlns:a16="http://schemas.microsoft.com/office/drawing/2014/main" id="{12C9495B-0837-214C-A224-4C62DF8BEF2C}"/>
              </a:ext>
            </a:extLst>
          </p:cNvPr>
          <p:cNvSpPr txBox="1">
            <a:spLocks/>
          </p:cNvSpPr>
          <p:nvPr/>
        </p:nvSpPr>
        <p:spPr>
          <a:xfrm>
            <a:off x="838200" y="1326183"/>
            <a:ext cx="10515600" cy="48507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4000" b="1" i="1" dirty="0">
                <a:solidFill>
                  <a:srgbClr val="006600"/>
                </a:solidFill>
              </a:rPr>
              <a:t>	SAVINGS</a:t>
            </a:r>
          </a:p>
          <a:p>
            <a:pPr marL="0" indent="0">
              <a:buNone/>
            </a:pPr>
            <a:endParaRPr lang="en-US" sz="4000" b="1" i="1" dirty="0">
              <a:solidFill>
                <a:srgbClr val="006600"/>
              </a:solidFill>
            </a:endParaRPr>
          </a:p>
          <a:p>
            <a:pPr marL="0" indent="0">
              <a:buNone/>
            </a:pPr>
            <a:r>
              <a:rPr lang="en-US" sz="4000" b="1" i="1" dirty="0">
                <a:solidFill>
                  <a:srgbClr val="006600"/>
                </a:solidFill>
              </a:rPr>
              <a:t>			INVESTING</a:t>
            </a:r>
          </a:p>
          <a:p>
            <a:pPr marL="0" indent="0">
              <a:buNone/>
            </a:pPr>
            <a:endParaRPr lang="en-US" sz="4000" b="1" i="1" dirty="0">
              <a:solidFill>
                <a:srgbClr val="006600"/>
              </a:solidFill>
            </a:endParaRPr>
          </a:p>
          <a:p>
            <a:pPr marL="0" indent="0">
              <a:buNone/>
            </a:pPr>
            <a:r>
              <a:rPr lang="en-US" sz="4000" b="1" i="1" dirty="0">
                <a:solidFill>
                  <a:srgbClr val="006600"/>
                </a:solidFill>
              </a:rPr>
              <a:t>					OWNERSHIP</a:t>
            </a:r>
          </a:p>
          <a:p>
            <a:pPr marL="0" indent="0">
              <a:buNone/>
            </a:pPr>
            <a:endParaRPr lang="en-US" sz="4000" b="1" i="1" dirty="0">
              <a:solidFill>
                <a:srgbClr val="006600"/>
              </a:solidFill>
            </a:endParaRPr>
          </a:p>
          <a:p>
            <a:pPr marL="0" indent="0">
              <a:buNone/>
            </a:pPr>
            <a:r>
              <a:rPr lang="en-US" sz="4000" b="1" i="1" dirty="0">
                <a:solidFill>
                  <a:srgbClr val="006600"/>
                </a:solidFill>
              </a:rPr>
              <a:t>								WEALTH</a:t>
            </a:r>
          </a:p>
        </p:txBody>
      </p:sp>
      <p:cxnSp>
        <p:nvCxnSpPr>
          <p:cNvPr id="3" name="Straight Arrow Connector 2">
            <a:extLst>
              <a:ext uri="{FF2B5EF4-FFF2-40B4-BE49-F238E27FC236}">
                <a16:creationId xmlns:a16="http://schemas.microsoft.com/office/drawing/2014/main" id="{0E3FDF3F-4874-6441-98DB-E24C192B6B9A}"/>
              </a:ext>
            </a:extLst>
          </p:cNvPr>
          <p:cNvCxnSpPr>
            <a:cxnSpLocks/>
          </p:cNvCxnSpPr>
          <p:nvPr/>
        </p:nvCxnSpPr>
        <p:spPr>
          <a:xfrm>
            <a:off x="2385918" y="2101303"/>
            <a:ext cx="872010" cy="896233"/>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09DB0D9D-153B-2148-9007-0D922FD7926D}"/>
              </a:ext>
            </a:extLst>
          </p:cNvPr>
          <p:cNvCxnSpPr>
            <a:cxnSpLocks/>
          </p:cNvCxnSpPr>
          <p:nvPr/>
        </p:nvCxnSpPr>
        <p:spPr>
          <a:xfrm>
            <a:off x="4070392" y="1653186"/>
            <a:ext cx="872010" cy="896233"/>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8FE74792-01A2-9F42-A697-D22640B80C43}"/>
              </a:ext>
            </a:extLst>
          </p:cNvPr>
          <p:cNvCxnSpPr>
            <a:cxnSpLocks/>
          </p:cNvCxnSpPr>
          <p:nvPr/>
        </p:nvCxnSpPr>
        <p:spPr>
          <a:xfrm>
            <a:off x="4464008" y="3445653"/>
            <a:ext cx="872010" cy="896233"/>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377E235E-7FFC-1844-A109-9BAD0EEE4952}"/>
              </a:ext>
            </a:extLst>
          </p:cNvPr>
          <p:cNvCxnSpPr>
            <a:cxnSpLocks/>
          </p:cNvCxnSpPr>
          <p:nvPr/>
        </p:nvCxnSpPr>
        <p:spPr>
          <a:xfrm>
            <a:off x="6148482" y="2997536"/>
            <a:ext cx="872010" cy="896233"/>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2F76A394-62F0-2C46-B4FB-A94E1347FDEA}"/>
              </a:ext>
            </a:extLst>
          </p:cNvPr>
          <p:cNvCxnSpPr>
            <a:cxnSpLocks/>
          </p:cNvCxnSpPr>
          <p:nvPr/>
        </p:nvCxnSpPr>
        <p:spPr>
          <a:xfrm>
            <a:off x="6705600" y="4960570"/>
            <a:ext cx="872010" cy="896233"/>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AA1ACA2D-4890-BF49-8629-510E72C3636C}"/>
              </a:ext>
            </a:extLst>
          </p:cNvPr>
          <p:cNvCxnSpPr>
            <a:cxnSpLocks/>
          </p:cNvCxnSpPr>
          <p:nvPr/>
        </p:nvCxnSpPr>
        <p:spPr>
          <a:xfrm>
            <a:off x="8390074" y="4512453"/>
            <a:ext cx="872010" cy="896233"/>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3446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Owning Your Financial Future</a:t>
            </a:r>
          </a:p>
        </p:txBody>
      </p:sp>
      <p:sp>
        <p:nvSpPr>
          <p:cNvPr id="13" name="Rounded Rectangle 12">
            <a:extLst>
              <a:ext uri="{FF2B5EF4-FFF2-40B4-BE49-F238E27FC236}">
                <a16:creationId xmlns:a16="http://schemas.microsoft.com/office/drawing/2014/main" id="{405C2C7A-CF41-8F43-84DF-367AA2E3D73C}"/>
              </a:ext>
            </a:extLst>
          </p:cNvPr>
          <p:cNvSpPr/>
          <p:nvPr/>
        </p:nvSpPr>
        <p:spPr>
          <a:xfrm>
            <a:off x="3810000" y="1169268"/>
            <a:ext cx="4572000" cy="36576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What Are Your Values, Dreams &amp; Goals?</a:t>
            </a:r>
          </a:p>
        </p:txBody>
      </p:sp>
      <p:sp>
        <p:nvSpPr>
          <p:cNvPr id="14" name="Rounded Rectangle 13">
            <a:extLst>
              <a:ext uri="{FF2B5EF4-FFF2-40B4-BE49-F238E27FC236}">
                <a16:creationId xmlns:a16="http://schemas.microsoft.com/office/drawing/2014/main" id="{3FCE6B7F-7A4C-6545-8B0D-CF3155372FAA}"/>
              </a:ext>
            </a:extLst>
          </p:cNvPr>
          <p:cNvSpPr/>
          <p:nvPr/>
        </p:nvSpPr>
        <p:spPr>
          <a:xfrm>
            <a:off x="3810000" y="2336863"/>
            <a:ext cx="4572000" cy="365760"/>
          </a:xfrm>
          <a:prstGeom prst="round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What Is Your Current Situation?</a:t>
            </a:r>
          </a:p>
        </p:txBody>
      </p:sp>
      <p:sp>
        <p:nvSpPr>
          <p:cNvPr id="15" name="Rounded Rectangle 14">
            <a:extLst>
              <a:ext uri="{FF2B5EF4-FFF2-40B4-BE49-F238E27FC236}">
                <a16:creationId xmlns:a16="http://schemas.microsoft.com/office/drawing/2014/main" id="{42CF3CD4-92BA-A64D-B0A1-F5ED4DC81881}"/>
              </a:ext>
            </a:extLst>
          </p:cNvPr>
          <p:cNvSpPr/>
          <p:nvPr/>
        </p:nvSpPr>
        <p:spPr>
          <a:xfrm>
            <a:off x="5318760" y="1600811"/>
            <a:ext cx="1554480" cy="365760"/>
          </a:xfrm>
          <a:prstGeom prst="roundRect">
            <a:avLst/>
          </a:prstGeom>
          <a:solidFill>
            <a:schemeClr val="accent1">
              <a:lumMod val="20000"/>
              <a:lumOff val="8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Career</a:t>
            </a:r>
          </a:p>
        </p:txBody>
      </p:sp>
      <p:sp>
        <p:nvSpPr>
          <p:cNvPr id="16" name="Rounded Rectangle 15">
            <a:extLst>
              <a:ext uri="{FF2B5EF4-FFF2-40B4-BE49-F238E27FC236}">
                <a16:creationId xmlns:a16="http://schemas.microsoft.com/office/drawing/2014/main" id="{80F9B40B-019E-094B-A147-2CC0E1869E5F}"/>
              </a:ext>
            </a:extLst>
          </p:cNvPr>
          <p:cNvSpPr/>
          <p:nvPr/>
        </p:nvSpPr>
        <p:spPr>
          <a:xfrm>
            <a:off x="7018495" y="1600811"/>
            <a:ext cx="1554480" cy="365760"/>
          </a:xfrm>
          <a:prstGeom prst="roundRect">
            <a:avLst/>
          </a:prstGeom>
          <a:solidFill>
            <a:schemeClr val="accent1">
              <a:lumMod val="20000"/>
              <a:lumOff val="8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Family</a:t>
            </a:r>
          </a:p>
        </p:txBody>
      </p:sp>
      <p:sp>
        <p:nvSpPr>
          <p:cNvPr id="17" name="Rounded Rectangle 16">
            <a:extLst>
              <a:ext uri="{FF2B5EF4-FFF2-40B4-BE49-F238E27FC236}">
                <a16:creationId xmlns:a16="http://schemas.microsoft.com/office/drawing/2014/main" id="{A795378B-3983-154F-9EB1-9378CD3EF1D8}"/>
              </a:ext>
            </a:extLst>
          </p:cNvPr>
          <p:cNvSpPr/>
          <p:nvPr/>
        </p:nvSpPr>
        <p:spPr>
          <a:xfrm>
            <a:off x="3619025" y="1600811"/>
            <a:ext cx="1554480" cy="365760"/>
          </a:xfrm>
          <a:prstGeom prst="roundRect">
            <a:avLst/>
          </a:prstGeom>
          <a:solidFill>
            <a:schemeClr val="accent1">
              <a:lumMod val="20000"/>
              <a:lumOff val="8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Education</a:t>
            </a:r>
          </a:p>
        </p:txBody>
      </p:sp>
      <p:sp>
        <p:nvSpPr>
          <p:cNvPr id="18" name="Rounded Rectangle 17">
            <a:extLst>
              <a:ext uri="{FF2B5EF4-FFF2-40B4-BE49-F238E27FC236}">
                <a16:creationId xmlns:a16="http://schemas.microsoft.com/office/drawing/2014/main" id="{81D55C15-DE88-EA4F-BCEB-8447CB516A46}"/>
              </a:ext>
            </a:extLst>
          </p:cNvPr>
          <p:cNvSpPr/>
          <p:nvPr/>
        </p:nvSpPr>
        <p:spPr>
          <a:xfrm>
            <a:off x="4390805" y="2784310"/>
            <a:ext cx="1554480" cy="365760"/>
          </a:xfrm>
          <a:prstGeom prst="roundRect">
            <a:avLst/>
          </a:prstGeom>
          <a:solidFill>
            <a:schemeClr val="accent6">
              <a:lumMod val="20000"/>
              <a:lumOff val="80000"/>
            </a:schemeClr>
          </a:solidFill>
          <a:ln w="190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Career</a:t>
            </a:r>
          </a:p>
        </p:txBody>
      </p:sp>
      <p:sp>
        <p:nvSpPr>
          <p:cNvPr id="19" name="Rounded Rectangle 18">
            <a:extLst>
              <a:ext uri="{FF2B5EF4-FFF2-40B4-BE49-F238E27FC236}">
                <a16:creationId xmlns:a16="http://schemas.microsoft.com/office/drawing/2014/main" id="{F8597FBE-8127-6E47-A9F4-B73341B516D5}"/>
              </a:ext>
            </a:extLst>
          </p:cNvPr>
          <p:cNvSpPr/>
          <p:nvPr/>
        </p:nvSpPr>
        <p:spPr>
          <a:xfrm>
            <a:off x="6096000" y="2796493"/>
            <a:ext cx="1554480" cy="365760"/>
          </a:xfrm>
          <a:prstGeom prst="roundRect">
            <a:avLst/>
          </a:prstGeom>
          <a:solidFill>
            <a:schemeClr val="accent6">
              <a:lumMod val="20000"/>
              <a:lumOff val="80000"/>
            </a:schemeClr>
          </a:solidFill>
          <a:ln w="190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Family</a:t>
            </a:r>
          </a:p>
        </p:txBody>
      </p:sp>
      <p:sp>
        <p:nvSpPr>
          <p:cNvPr id="20" name="Rounded Rectangle 19">
            <a:extLst>
              <a:ext uri="{FF2B5EF4-FFF2-40B4-BE49-F238E27FC236}">
                <a16:creationId xmlns:a16="http://schemas.microsoft.com/office/drawing/2014/main" id="{52AE6871-D1B8-3D41-AE3F-B5C2C9C40342}"/>
              </a:ext>
            </a:extLst>
          </p:cNvPr>
          <p:cNvSpPr/>
          <p:nvPr/>
        </p:nvSpPr>
        <p:spPr>
          <a:xfrm>
            <a:off x="2685610" y="2784310"/>
            <a:ext cx="1554480" cy="365760"/>
          </a:xfrm>
          <a:prstGeom prst="roundRect">
            <a:avLst/>
          </a:prstGeom>
          <a:solidFill>
            <a:schemeClr val="accent6">
              <a:lumMod val="20000"/>
              <a:lumOff val="80000"/>
            </a:schemeClr>
          </a:solidFill>
          <a:ln w="190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Education</a:t>
            </a:r>
          </a:p>
        </p:txBody>
      </p:sp>
      <p:sp>
        <p:nvSpPr>
          <p:cNvPr id="21" name="Rounded Rectangle 20">
            <a:extLst>
              <a:ext uri="{FF2B5EF4-FFF2-40B4-BE49-F238E27FC236}">
                <a16:creationId xmlns:a16="http://schemas.microsoft.com/office/drawing/2014/main" id="{7A19E78C-DB76-2E49-AF0D-95AF3B0760DA}"/>
              </a:ext>
            </a:extLst>
          </p:cNvPr>
          <p:cNvSpPr/>
          <p:nvPr/>
        </p:nvSpPr>
        <p:spPr>
          <a:xfrm>
            <a:off x="7795735" y="2793260"/>
            <a:ext cx="1554480" cy="365760"/>
          </a:xfrm>
          <a:prstGeom prst="roundRect">
            <a:avLst/>
          </a:prstGeom>
          <a:solidFill>
            <a:schemeClr val="accent6">
              <a:lumMod val="20000"/>
              <a:lumOff val="80000"/>
            </a:schemeClr>
          </a:solidFill>
          <a:ln w="190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Financial</a:t>
            </a:r>
          </a:p>
        </p:txBody>
      </p:sp>
      <p:sp>
        <p:nvSpPr>
          <p:cNvPr id="22" name="Rounded Rectangle 21">
            <a:extLst>
              <a:ext uri="{FF2B5EF4-FFF2-40B4-BE49-F238E27FC236}">
                <a16:creationId xmlns:a16="http://schemas.microsoft.com/office/drawing/2014/main" id="{C5C768DD-DD69-7649-BE65-FD0C2075BEF1}"/>
              </a:ext>
            </a:extLst>
          </p:cNvPr>
          <p:cNvSpPr/>
          <p:nvPr/>
        </p:nvSpPr>
        <p:spPr>
          <a:xfrm>
            <a:off x="3810000" y="3652509"/>
            <a:ext cx="4572000" cy="36576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Create a Personal Financial Plan for You:</a:t>
            </a:r>
          </a:p>
        </p:txBody>
      </p:sp>
      <p:sp>
        <p:nvSpPr>
          <p:cNvPr id="23" name="Rounded Rectangle 22">
            <a:extLst>
              <a:ext uri="{FF2B5EF4-FFF2-40B4-BE49-F238E27FC236}">
                <a16:creationId xmlns:a16="http://schemas.microsoft.com/office/drawing/2014/main" id="{5BE3728B-511F-4648-A9A8-08BD6C01A1F7}"/>
              </a:ext>
            </a:extLst>
          </p:cNvPr>
          <p:cNvSpPr/>
          <p:nvPr/>
        </p:nvSpPr>
        <p:spPr>
          <a:xfrm>
            <a:off x="2685610" y="4106510"/>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Investing</a:t>
            </a:r>
          </a:p>
        </p:txBody>
      </p:sp>
      <p:sp>
        <p:nvSpPr>
          <p:cNvPr id="27" name="Rounded Rectangle 26">
            <a:extLst>
              <a:ext uri="{FF2B5EF4-FFF2-40B4-BE49-F238E27FC236}">
                <a16:creationId xmlns:a16="http://schemas.microsoft.com/office/drawing/2014/main" id="{105C5C01-4177-604E-8384-48A9D994AA58}"/>
              </a:ext>
            </a:extLst>
          </p:cNvPr>
          <p:cNvSpPr/>
          <p:nvPr/>
        </p:nvSpPr>
        <p:spPr>
          <a:xfrm>
            <a:off x="4390805" y="4086186"/>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Budgeting</a:t>
            </a:r>
          </a:p>
        </p:txBody>
      </p:sp>
      <p:sp>
        <p:nvSpPr>
          <p:cNvPr id="35" name="Rounded Rectangle 34">
            <a:extLst>
              <a:ext uri="{FF2B5EF4-FFF2-40B4-BE49-F238E27FC236}">
                <a16:creationId xmlns:a16="http://schemas.microsoft.com/office/drawing/2014/main" id="{39013835-7FF3-3141-A601-B3C9C4960593}"/>
              </a:ext>
            </a:extLst>
          </p:cNvPr>
          <p:cNvSpPr/>
          <p:nvPr/>
        </p:nvSpPr>
        <p:spPr>
          <a:xfrm>
            <a:off x="6096000" y="4106510"/>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Debt Management</a:t>
            </a:r>
          </a:p>
        </p:txBody>
      </p:sp>
      <p:sp>
        <p:nvSpPr>
          <p:cNvPr id="36" name="Rounded Rectangle 35">
            <a:extLst>
              <a:ext uri="{FF2B5EF4-FFF2-40B4-BE49-F238E27FC236}">
                <a16:creationId xmlns:a16="http://schemas.microsoft.com/office/drawing/2014/main" id="{2CEBB18D-906E-0544-9991-C583C96D280F}"/>
              </a:ext>
            </a:extLst>
          </p:cNvPr>
          <p:cNvSpPr/>
          <p:nvPr/>
        </p:nvSpPr>
        <p:spPr>
          <a:xfrm>
            <a:off x="7795735" y="4106510"/>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Taxes</a:t>
            </a:r>
          </a:p>
        </p:txBody>
      </p:sp>
      <p:sp>
        <p:nvSpPr>
          <p:cNvPr id="37" name="Rounded Rectangle 36">
            <a:extLst>
              <a:ext uri="{FF2B5EF4-FFF2-40B4-BE49-F238E27FC236}">
                <a16:creationId xmlns:a16="http://schemas.microsoft.com/office/drawing/2014/main" id="{ECE4CC53-AD33-E847-AD4E-A3FAC949CE44}"/>
              </a:ext>
            </a:extLst>
          </p:cNvPr>
          <p:cNvSpPr/>
          <p:nvPr/>
        </p:nvSpPr>
        <p:spPr>
          <a:xfrm>
            <a:off x="3613565" y="5012625"/>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Insurance</a:t>
            </a:r>
          </a:p>
        </p:txBody>
      </p:sp>
      <p:sp>
        <p:nvSpPr>
          <p:cNvPr id="38" name="Rounded Rectangle 37">
            <a:extLst>
              <a:ext uri="{FF2B5EF4-FFF2-40B4-BE49-F238E27FC236}">
                <a16:creationId xmlns:a16="http://schemas.microsoft.com/office/drawing/2014/main" id="{F6E2E203-BB02-654E-986C-094ED8978C3B}"/>
              </a:ext>
            </a:extLst>
          </p:cNvPr>
          <p:cNvSpPr/>
          <p:nvPr/>
        </p:nvSpPr>
        <p:spPr>
          <a:xfrm>
            <a:off x="5318760" y="5023903"/>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Retirement</a:t>
            </a:r>
          </a:p>
        </p:txBody>
      </p:sp>
      <p:sp>
        <p:nvSpPr>
          <p:cNvPr id="39" name="Rounded Rectangle 38">
            <a:extLst>
              <a:ext uri="{FF2B5EF4-FFF2-40B4-BE49-F238E27FC236}">
                <a16:creationId xmlns:a16="http://schemas.microsoft.com/office/drawing/2014/main" id="{6FAFA176-220B-604C-8140-0809A5EDE4E4}"/>
              </a:ext>
            </a:extLst>
          </p:cNvPr>
          <p:cNvSpPr/>
          <p:nvPr/>
        </p:nvSpPr>
        <p:spPr>
          <a:xfrm>
            <a:off x="7018495" y="5025438"/>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Education</a:t>
            </a:r>
          </a:p>
        </p:txBody>
      </p:sp>
      <p:sp>
        <p:nvSpPr>
          <p:cNvPr id="40" name="Rounded Rectangle 39">
            <a:extLst>
              <a:ext uri="{FF2B5EF4-FFF2-40B4-BE49-F238E27FC236}">
                <a16:creationId xmlns:a16="http://schemas.microsoft.com/office/drawing/2014/main" id="{963FC612-E1C5-434E-99BA-48181FAF51B1}"/>
              </a:ext>
            </a:extLst>
          </p:cNvPr>
          <p:cNvSpPr/>
          <p:nvPr/>
        </p:nvSpPr>
        <p:spPr>
          <a:xfrm>
            <a:off x="2685610" y="5918740"/>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Family</a:t>
            </a:r>
          </a:p>
        </p:txBody>
      </p:sp>
      <p:sp>
        <p:nvSpPr>
          <p:cNvPr id="41" name="Rounded Rectangle 40">
            <a:extLst>
              <a:ext uri="{FF2B5EF4-FFF2-40B4-BE49-F238E27FC236}">
                <a16:creationId xmlns:a16="http://schemas.microsoft.com/office/drawing/2014/main" id="{E06D5FB7-E6E3-B245-8D0C-4349CFF765A5}"/>
              </a:ext>
            </a:extLst>
          </p:cNvPr>
          <p:cNvSpPr/>
          <p:nvPr/>
        </p:nvSpPr>
        <p:spPr>
          <a:xfrm>
            <a:off x="4396265" y="5936639"/>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Business Planning</a:t>
            </a:r>
          </a:p>
        </p:txBody>
      </p:sp>
      <p:sp>
        <p:nvSpPr>
          <p:cNvPr id="42" name="Rounded Rectangle 41">
            <a:extLst>
              <a:ext uri="{FF2B5EF4-FFF2-40B4-BE49-F238E27FC236}">
                <a16:creationId xmlns:a16="http://schemas.microsoft.com/office/drawing/2014/main" id="{A0834413-B493-F842-891F-1B153D2F5DE2}"/>
              </a:ext>
            </a:extLst>
          </p:cNvPr>
          <p:cNvSpPr/>
          <p:nvPr/>
        </p:nvSpPr>
        <p:spPr>
          <a:xfrm>
            <a:off x="6090540" y="5944249"/>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Estate Planning</a:t>
            </a:r>
          </a:p>
        </p:txBody>
      </p:sp>
      <p:sp>
        <p:nvSpPr>
          <p:cNvPr id="43" name="Rounded Rectangle 42">
            <a:extLst>
              <a:ext uri="{FF2B5EF4-FFF2-40B4-BE49-F238E27FC236}">
                <a16:creationId xmlns:a16="http://schemas.microsoft.com/office/drawing/2014/main" id="{D99FD907-D784-E740-8D4E-A982FA28AA38}"/>
              </a:ext>
            </a:extLst>
          </p:cNvPr>
          <p:cNvSpPr/>
          <p:nvPr/>
        </p:nvSpPr>
        <p:spPr>
          <a:xfrm>
            <a:off x="7795735" y="5936639"/>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Philanthropy</a:t>
            </a:r>
          </a:p>
        </p:txBody>
      </p:sp>
    </p:spTree>
    <p:extLst>
      <p:ext uri="{BB962C8B-B14F-4D97-AF65-F5344CB8AC3E}">
        <p14:creationId xmlns:p14="http://schemas.microsoft.com/office/powerpoint/2010/main" val="42497702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65126"/>
            <a:ext cx="10670628" cy="722696"/>
          </a:xfrm>
          <a:prstGeom prst="rect">
            <a:avLst/>
          </a:prstGeom>
          <a:solidFill>
            <a:srgbClr val="C00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Long-Term Investment Planning</a:t>
            </a:r>
          </a:p>
        </p:txBody>
      </p:sp>
      <p:sp>
        <p:nvSpPr>
          <p:cNvPr id="6" name="Rounded Rectangle 5">
            <a:extLst>
              <a:ext uri="{FF2B5EF4-FFF2-40B4-BE49-F238E27FC236}">
                <a16:creationId xmlns:a16="http://schemas.microsoft.com/office/drawing/2014/main" id="{6BBE51AB-8250-3C45-80E6-BE8E97F262C4}"/>
              </a:ext>
            </a:extLst>
          </p:cNvPr>
          <p:cNvSpPr/>
          <p:nvPr/>
        </p:nvSpPr>
        <p:spPr>
          <a:xfrm>
            <a:off x="4154662" y="1234386"/>
            <a:ext cx="3204437" cy="722696"/>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t>FINANCIAL STRATEGIES</a:t>
            </a:r>
          </a:p>
        </p:txBody>
      </p:sp>
      <p:sp>
        <p:nvSpPr>
          <p:cNvPr id="7" name="Rounded Rectangle 6">
            <a:extLst>
              <a:ext uri="{FF2B5EF4-FFF2-40B4-BE49-F238E27FC236}">
                <a16:creationId xmlns:a16="http://schemas.microsoft.com/office/drawing/2014/main" id="{4887AD49-8887-4840-A8AE-FC9FA60679A4}"/>
              </a:ext>
            </a:extLst>
          </p:cNvPr>
          <p:cNvSpPr/>
          <p:nvPr/>
        </p:nvSpPr>
        <p:spPr>
          <a:xfrm>
            <a:off x="4154662" y="2028683"/>
            <a:ext cx="3204437" cy="722696"/>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t>INVESTMENT STRATEGIES</a:t>
            </a:r>
          </a:p>
        </p:txBody>
      </p:sp>
      <p:sp>
        <p:nvSpPr>
          <p:cNvPr id="8" name="Rounded Rectangle 7">
            <a:extLst>
              <a:ext uri="{FF2B5EF4-FFF2-40B4-BE49-F238E27FC236}">
                <a16:creationId xmlns:a16="http://schemas.microsoft.com/office/drawing/2014/main" id="{F8F1D5FA-E976-724A-8786-912277B29590}"/>
              </a:ext>
            </a:extLst>
          </p:cNvPr>
          <p:cNvSpPr/>
          <p:nvPr/>
        </p:nvSpPr>
        <p:spPr>
          <a:xfrm>
            <a:off x="4154658" y="2895405"/>
            <a:ext cx="3204437" cy="722696"/>
          </a:xfrm>
          <a:prstGeom prst="roundRect">
            <a:avLst/>
          </a:prstGeom>
          <a:solidFill>
            <a:schemeClr val="accent5">
              <a:lumMod val="20000"/>
              <a:lumOff val="80000"/>
            </a:schemeClr>
          </a:solidFill>
          <a:ln w="635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solidFill>
                  <a:srgbClr val="002060"/>
                </a:solidFill>
              </a:rPr>
              <a:t>Identify Your Risk Tolerance</a:t>
            </a:r>
          </a:p>
        </p:txBody>
      </p:sp>
      <p:sp>
        <p:nvSpPr>
          <p:cNvPr id="9" name="Rounded Rectangle 8">
            <a:extLst>
              <a:ext uri="{FF2B5EF4-FFF2-40B4-BE49-F238E27FC236}">
                <a16:creationId xmlns:a16="http://schemas.microsoft.com/office/drawing/2014/main" id="{3C908178-A5F1-1E48-9A04-B1EF2D48CB1D}"/>
              </a:ext>
            </a:extLst>
          </p:cNvPr>
          <p:cNvSpPr/>
          <p:nvPr/>
        </p:nvSpPr>
        <p:spPr>
          <a:xfrm>
            <a:off x="4154660" y="3728641"/>
            <a:ext cx="3204437" cy="722696"/>
          </a:xfrm>
          <a:prstGeom prst="roundRect">
            <a:avLst/>
          </a:prstGeom>
          <a:solidFill>
            <a:schemeClr val="accent5">
              <a:lumMod val="20000"/>
              <a:lumOff val="80000"/>
            </a:schemeClr>
          </a:solidFill>
          <a:ln w="635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solidFill>
                  <a:srgbClr val="002060"/>
                </a:solidFill>
              </a:rPr>
              <a:t>Identify Your Time Horizons</a:t>
            </a:r>
          </a:p>
        </p:txBody>
      </p:sp>
      <p:sp>
        <p:nvSpPr>
          <p:cNvPr id="10" name="Rounded Rectangle 9">
            <a:extLst>
              <a:ext uri="{FF2B5EF4-FFF2-40B4-BE49-F238E27FC236}">
                <a16:creationId xmlns:a16="http://schemas.microsoft.com/office/drawing/2014/main" id="{9A3B8A94-DD0C-AE45-80E9-D8455AF14C49}"/>
              </a:ext>
            </a:extLst>
          </p:cNvPr>
          <p:cNvSpPr/>
          <p:nvPr/>
        </p:nvSpPr>
        <p:spPr>
          <a:xfrm>
            <a:off x="4154659" y="4558962"/>
            <a:ext cx="3204437" cy="722696"/>
          </a:xfrm>
          <a:prstGeom prst="roundRect">
            <a:avLst/>
          </a:prstGeom>
          <a:solidFill>
            <a:schemeClr val="accent5">
              <a:lumMod val="20000"/>
              <a:lumOff val="80000"/>
            </a:schemeClr>
          </a:solidFill>
          <a:ln w="635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solidFill>
                  <a:srgbClr val="002060"/>
                </a:solidFill>
              </a:rPr>
              <a:t>Select Investments</a:t>
            </a:r>
          </a:p>
        </p:txBody>
      </p:sp>
      <p:sp>
        <p:nvSpPr>
          <p:cNvPr id="11" name="Rounded Rectangle 10">
            <a:extLst>
              <a:ext uri="{FF2B5EF4-FFF2-40B4-BE49-F238E27FC236}">
                <a16:creationId xmlns:a16="http://schemas.microsoft.com/office/drawing/2014/main" id="{C1A18E1D-2E66-C347-824C-7CCF056BB25C}"/>
              </a:ext>
            </a:extLst>
          </p:cNvPr>
          <p:cNvSpPr/>
          <p:nvPr/>
        </p:nvSpPr>
        <p:spPr>
          <a:xfrm>
            <a:off x="4154658" y="5389283"/>
            <a:ext cx="3204437" cy="722696"/>
          </a:xfrm>
          <a:prstGeom prst="roundRect">
            <a:avLst/>
          </a:prstGeom>
          <a:solidFill>
            <a:schemeClr val="accent5">
              <a:lumMod val="20000"/>
              <a:lumOff val="80000"/>
            </a:schemeClr>
          </a:solidFill>
          <a:ln w="635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solidFill>
                  <a:srgbClr val="002060"/>
                </a:solidFill>
              </a:rPr>
              <a:t>Monitor &amp; Modify Investments</a:t>
            </a:r>
          </a:p>
        </p:txBody>
      </p:sp>
      <p:cxnSp>
        <p:nvCxnSpPr>
          <p:cNvPr id="21" name="Straight Arrow Connector 20">
            <a:extLst>
              <a:ext uri="{FF2B5EF4-FFF2-40B4-BE49-F238E27FC236}">
                <a16:creationId xmlns:a16="http://schemas.microsoft.com/office/drawing/2014/main" id="{5AC9FABA-AB10-3849-9910-477DFAF7C2D6}"/>
              </a:ext>
            </a:extLst>
          </p:cNvPr>
          <p:cNvCxnSpPr/>
          <p:nvPr/>
        </p:nvCxnSpPr>
        <p:spPr>
          <a:xfrm>
            <a:off x="3657600" y="3256753"/>
            <a:ext cx="0" cy="2411316"/>
          </a:xfrm>
          <a:prstGeom prst="straightConnector1">
            <a:avLst/>
          </a:prstGeom>
          <a:ln w="127000">
            <a:solidFill>
              <a:srgbClr val="00905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CAABFF73-1CF1-6E42-ACF4-DD0EA2168D56}"/>
              </a:ext>
            </a:extLst>
          </p:cNvPr>
          <p:cNvCxnSpPr>
            <a:cxnSpLocks/>
          </p:cNvCxnSpPr>
          <p:nvPr/>
        </p:nvCxnSpPr>
        <p:spPr>
          <a:xfrm flipV="1">
            <a:off x="7921772" y="3191317"/>
            <a:ext cx="0" cy="2476753"/>
          </a:xfrm>
          <a:prstGeom prst="straightConnector1">
            <a:avLst/>
          </a:prstGeom>
          <a:ln w="127000">
            <a:solidFill>
              <a:srgbClr val="00905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9685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3"/>
                                        </p:tgtEl>
                                        <p:attrNameLst>
                                          <p:attrName>style.visibility</p:attrName>
                                        </p:attrNameLst>
                                      </p:cBhvr>
                                      <p:to>
                                        <p:strVal val="visible"/>
                                      </p:to>
                                    </p:set>
                                    <p:anim calcmode="lin" valueType="num">
                                      <p:cBhvr>
                                        <p:cTn id="14" dur="500" fill="hold"/>
                                        <p:tgtEl>
                                          <p:spTgt spid="23"/>
                                        </p:tgtEl>
                                        <p:attrNameLst>
                                          <p:attrName>ppt_w</p:attrName>
                                        </p:attrNameLst>
                                      </p:cBhvr>
                                      <p:tavLst>
                                        <p:tav tm="0">
                                          <p:val>
                                            <p:fltVal val="0"/>
                                          </p:val>
                                        </p:tav>
                                        <p:tav tm="100000">
                                          <p:val>
                                            <p:strVal val="#ppt_w"/>
                                          </p:val>
                                        </p:tav>
                                      </p:tavLst>
                                    </p:anim>
                                    <p:anim calcmode="lin" valueType="num">
                                      <p:cBhvr>
                                        <p:cTn id="15" dur="500" fill="hold"/>
                                        <p:tgtEl>
                                          <p:spTgt spid="23"/>
                                        </p:tgtEl>
                                        <p:attrNameLst>
                                          <p:attrName>ppt_h</p:attrName>
                                        </p:attrNameLst>
                                      </p:cBhvr>
                                      <p:tavLst>
                                        <p:tav tm="0">
                                          <p:val>
                                            <p:fltVal val="0"/>
                                          </p:val>
                                        </p:tav>
                                        <p:tav tm="100000">
                                          <p:val>
                                            <p:strVal val="#ppt_h"/>
                                          </p:val>
                                        </p:tav>
                                      </p:tavLst>
                                    </p:anim>
                                    <p:animEffect transition="in" filter="fade">
                                      <p:cBhvr>
                                        <p:cTn id="16"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65126"/>
            <a:ext cx="10670628" cy="722696"/>
          </a:xfrm>
          <a:prstGeom prst="rect">
            <a:avLst/>
          </a:prstGeom>
          <a:solidFill>
            <a:srgbClr val="C00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Long-Term Investment Planning</a:t>
            </a:r>
          </a:p>
        </p:txBody>
      </p:sp>
      <p:sp>
        <p:nvSpPr>
          <p:cNvPr id="6" name="Rounded Rectangle 5">
            <a:extLst>
              <a:ext uri="{FF2B5EF4-FFF2-40B4-BE49-F238E27FC236}">
                <a16:creationId xmlns:a16="http://schemas.microsoft.com/office/drawing/2014/main" id="{6BBE51AB-8250-3C45-80E6-BE8E97F262C4}"/>
              </a:ext>
            </a:extLst>
          </p:cNvPr>
          <p:cNvSpPr/>
          <p:nvPr/>
        </p:nvSpPr>
        <p:spPr>
          <a:xfrm>
            <a:off x="2235014" y="1234386"/>
            <a:ext cx="3204437" cy="722696"/>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t>FINANCIAL          GOALS</a:t>
            </a:r>
          </a:p>
        </p:txBody>
      </p:sp>
      <p:sp>
        <p:nvSpPr>
          <p:cNvPr id="7" name="Rounded Rectangle 6">
            <a:extLst>
              <a:ext uri="{FF2B5EF4-FFF2-40B4-BE49-F238E27FC236}">
                <a16:creationId xmlns:a16="http://schemas.microsoft.com/office/drawing/2014/main" id="{4887AD49-8887-4840-A8AE-FC9FA60679A4}"/>
              </a:ext>
            </a:extLst>
          </p:cNvPr>
          <p:cNvSpPr/>
          <p:nvPr/>
        </p:nvSpPr>
        <p:spPr>
          <a:xfrm>
            <a:off x="2235014" y="2028683"/>
            <a:ext cx="3204437" cy="722696"/>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t>INVESTMENT STRATEGIES</a:t>
            </a:r>
          </a:p>
        </p:txBody>
      </p:sp>
      <p:sp>
        <p:nvSpPr>
          <p:cNvPr id="8" name="Rounded Rectangle 7">
            <a:extLst>
              <a:ext uri="{FF2B5EF4-FFF2-40B4-BE49-F238E27FC236}">
                <a16:creationId xmlns:a16="http://schemas.microsoft.com/office/drawing/2014/main" id="{F8F1D5FA-E976-724A-8786-912277B29590}"/>
              </a:ext>
            </a:extLst>
          </p:cNvPr>
          <p:cNvSpPr/>
          <p:nvPr/>
        </p:nvSpPr>
        <p:spPr>
          <a:xfrm>
            <a:off x="2235010" y="2895405"/>
            <a:ext cx="3204437" cy="722696"/>
          </a:xfrm>
          <a:prstGeom prst="roundRect">
            <a:avLst/>
          </a:prstGeom>
          <a:solidFill>
            <a:schemeClr val="accent5">
              <a:lumMod val="20000"/>
              <a:lumOff val="80000"/>
            </a:schemeClr>
          </a:solidFill>
          <a:ln w="635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solidFill>
                  <a:srgbClr val="002060"/>
                </a:solidFill>
              </a:rPr>
              <a:t>Identify Your Risk Tolerance &amp; Priorities</a:t>
            </a:r>
          </a:p>
        </p:txBody>
      </p:sp>
      <p:sp>
        <p:nvSpPr>
          <p:cNvPr id="9" name="Rounded Rectangle 8">
            <a:extLst>
              <a:ext uri="{FF2B5EF4-FFF2-40B4-BE49-F238E27FC236}">
                <a16:creationId xmlns:a16="http://schemas.microsoft.com/office/drawing/2014/main" id="{3C908178-A5F1-1E48-9A04-B1EF2D48CB1D}"/>
              </a:ext>
            </a:extLst>
          </p:cNvPr>
          <p:cNvSpPr/>
          <p:nvPr/>
        </p:nvSpPr>
        <p:spPr>
          <a:xfrm>
            <a:off x="2235012" y="3728641"/>
            <a:ext cx="3204437" cy="722696"/>
          </a:xfrm>
          <a:prstGeom prst="roundRect">
            <a:avLst/>
          </a:prstGeom>
          <a:solidFill>
            <a:schemeClr val="accent5">
              <a:lumMod val="20000"/>
              <a:lumOff val="80000"/>
            </a:schemeClr>
          </a:solidFill>
          <a:ln w="635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solidFill>
                  <a:srgbClr val="002060"/>
                </a:solidFill>
              </a:rPr>
              <a:t>Identify Your Time Horizons</a:t>
            </a:r>
          </a:p>
        </p:txBody>
      </p:sp>
      <p:sp>
        <p:nvSpPr>
          <p:cNvPr id="10" name="Rounded Rectangle 9">
            <a:extLst>
              <a:ext uri="{FF2B5EF4-FFF2-40B4-BE49-F238E27FC236}">
                <a16:creationId xmlns:a16="http://schemas.microsoft.com/office/drawing/2014/main" id="{9A3B8A94-DD0C-AE45-80E9-D8455AF14C49}"/>
              </a:ext>
            </a:extLst>
          </p:cNvPr>
          <p:cNvSpPr/>
          <p:nvPr/>
        </p:nvSpPr>
        <p:spPr>
          <a:xfrm>
            <a:off x="2235011" y="4558962"/>
            <a:ext cx="3204437" cy="722696"/>
          </a:xfrm>
          <a:prstGeom prst="roundRect">
            <a:avLst/>
          </a:prstGeom>
          <a:solidFill>
            <a:schemeClr val="accent5">
              <a:lumMod val="20000"/>
              <a:lumOff val="80000"/>
            </a:schemeClr>
          </a:solidFill>
          <a:ln w="635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solidFill>
                  <a:srgbClr val="002060"/>
                </a:solidFill>
              </a:rPr>
              <a:t>Select Investments</a:t>
            </a:r>
          </a:p>
        </p:txBody>
      </p:sp>
      <p:sp>
        <p:nvSpPr>
          <p:cNvPr id="11" name="Rounded Rectangle 10">
            <a:extLst>
              <a:ext uri="{FF2B5EF4-FFF2-40B4-BE49-F238E27FC236}">
                <a16:creationId xmlns:a16="http://schemas.microsoft.com/office/drawing/2014/main" id="{C1A18E1D-2E66-C347-824C-7CCF056BB25C}"/>
              </a:ext>
            </a:extLst>
          </p:cNvPr>
          <p:cNvSpPr/>
          <p:nvPr/>
        </p:nvSpPr>
        <p:spPr>
          <a:xfrm>
            <a:off x="2235010" y="5389283"/>
            <a:ext cx="3204437" cy="722696"/>
          </a:xfrm>
          <a:prstGeom prst="roundRect">
            <a:avLst/>
          </a:prstGeom>
          <a:solidFill>
            <a:schemeClr val="accent5">
              <a:lumMod val="20000"/>
              <a:lumOff val="80000"/>
            </a:schemeClr>
          </a:solidFill>
          <a:ln w="635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solidFill>
                  <a:srgbClr val="002060"/>
                </a:solidFill>
              </a:rPr>
              <a:t>Monitor &amp; Modify Investments</a:t>
            </a:r>
          </a:p>
        </p:txBody>
      </p:sp>
      <p:sp>
        <p:nvSpPr>
          <p:cNvPr id="12" name="Rounded Rectangle 11">
            <a:extLst>
              <a:ext uri="{FF2B5EF4-FFF2-40B4-BE49-F238E27FC236}">
                <a16:creationId xmlns:a16="http://schemas.microsoft.com/office/drawing/2014/main" id="{49CB2A33-6829-B146-A419-BCBBCE83A482}"/>
              </a:ext>
            </a:extLst>
          </p:cNvPr>
          <p:cNvSpPr/>
          <p:nvPr/>
        </p:nvSpPr>
        <p:spPr>
          <a:xfrm>
            <a:off x="6752549" y="1234386"/>
            <a:ext cx="3204437" cy="722696"/>
          </a:xfrm>
          <a:prstGeom prst="round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t>EDUCATION       GOALS</a:t>
            </a:r>
          </a:p>
        </p:txBody>
      </p:sp>
      <p:sp>
        <p:nvSpPr>
          <p:cNvPr id="13" name="Rounded Rectangle 12">
            <a:extLst>
              <a:ext uri="{FF2B5EF4-FFF2-40B4-BE49-F238E27FC236}">
                <a16:creationId xmlns:a16="http://schemas.microsoft.com/office/drawing/2014/main" id="{244CF3E9-7F2F-BD49-BC1D-E720FD74082C}"/>
              </a:ext>
            </a:extLst>
          </p:cNvPr>
          <p:cNvSpPr/>
          <p:nvPr/>
        </p:nvSpPr>
        <p:spPr>
          <a:xfrm>
            <a:off x="6752549" y="2028683"/>
            <a:ext cx="3204437" cy="722696"/>
          </a:xfrm>
          <a:prstGeom prst="round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t>EDUCATION STRATEGIES</a:t>
            </a:r>
          </a:p>
        </p:txBody>
      </p:sp>
      <p:sp>
        <p:nvSpPr>
          <p:cNvPr id="14" name="Rounded Rectangle 13">
            <a:extLst>
              <a:ext uri="{FF2B5EF4-FFF2-40B4-BE49-F238E27FC236}">
                <a16:creationId xmlns:a16="http://schemas.microsoft.com/office/drawing/2014/main" id="{CBFF8281-6077-F443-BE6F-462DD8A384FC}"/>
              </a:ext>
            </a:extLst>
          </p:cNvPr>
          <p:cNvSpPr/>
          <p:nvPr/>
        </p:nvSpPr>
        <p:spPr>
          <a:xfrm>
            <a:off x="6752545" y="2895405"/>
            <a:ext cx="3204437" cy="722696"/>
          </a:xfrm>
          <a:prstGeom prst="roundRect">
            <a:avLst/>
          </a:prstGeom>
          <a:solidFill>
            <a:schemeClr val="accent5">
              <a:lumMod val="20000"/>
              <a:lumOff val="80000"/>
            </a:schemeClr>
          </a:solidFill>
          <a:ln w="6350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solidFill>
                  <a:srgbClr val="006600"/>
                </a:solidFill>
              </a:rPr>
              <a:t>Identify Your Risk Tolerance &amp; Priorities</a:t>
            </a:r>
          </a:p>
        </p:txBody>
      </p:sp>
      <p:sp>
        <p:nvSpPr>
          <p:cNvPr id="15" name="Rounded Rectangle 14">
            <a:extLst>
              <a:ext uri="{FF2B5EF4-FFF2-40B4-BE49-F238E27FC236}">
                <a16:creationId xmlns:a16="http://schemas.microsoft.com/office/drawing/2014/main" id="{F0ABB4F1-BAD2-B24D-9D76-078C451986F5}"/>
              </a:ext>
            </a:extLst>
          </p:cNvPr>
          <p:cNvSpPr/>
          <p:nvPr/>
        </p:nvSpPr>
        <p:spPr>
          <a:xfrm>
            <a:off x="6752547" y="3728641"/>
            <a:ext cx="3204437" cy="722696"/>
          </a:xfrm>
          <a:prstGeom prst="roundRect">
            <a:avLst/>
          </a:prstGeom>
          <a:solidFill>
            <a:schemeClr val="accent5">
              <a:lumMod val="20000"/>
              <a:lumOff val="80000"/>
            </a:schemeClr>
          </a:solidFill>
          <a:ln w="6350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solidFill>
                  <a:srgbClr val="006600"/>
                </a:solidFill>
              </a:rPr>
              <a:t>Identify Your Time Horizons</a:t>
            </a:r>
          </a:p>
        </p:txBody>
      </p:sp>
      <p:sp>
        <p:nvSpPr>
          <p:cNvPr id="16" name="Rounded Rectangle 15">
            <a:extLst>
              <a:ext uri="{FF2B5EF4-FFF2-40B4-BE49-F238E27FC236}">
                <a16:creationId xmlns:a16="http://schemas.microsoft.com/office/drawing/2014/main" id="{B84F6AA8-62E8-D64E-917A-5FFE30810173}"/>
              </a:ext>
            </a:extLst>
          </p:cNvPr>
          <p:cNvSpPr/>
          <p:nvPr/>
        </p:nvSpPr>
        <p:spPr>
          <a:xfrm>
            <a:off x="6752546" y="4558962"/>
            <a:ext cx="3204437" cy="722696"/>
          </a:xfrm>
          <a:prstGeom prst="roundRect">
            <a:avLst/>
          </a:prstGeom>
          <a:solidFill>
            <a:schemeClr val="accent5">
              <a:lumMod val="20000"/>
              <a:lumOff val="80000"/>
            </a:schemeClr>
          </a:solidFill>
          <a:ln w="6350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006600"/>
                </a:solidFill>
              </a:rPr>
              <a:t>Select Your Field, Program, Specialization, Thesis</a:t>
            </a:r>
          </a:p>
        </p:txBody>
      </p:sp>
      <p:sp>
        <p:nvSpPr>
          <p:cNvPr id="17" name="Rounded Rectangle 16">
            <a:extLst>
              <a:ext uri="{FF2B5EF4-FFF2-40B4-BE49-F238E27FC236}">
                <a16:creationId xmlns:a16="http://schemas.microsoft.com/office/drawing/2014/main" id="{4BC2C29A-4F46-3748-96C0-DD3A5E953AA5}"/>
              </a:ext>
            </a:extLst>
          </p:cNvPr>
          <p:cNvSpPr/>
          <p:nvPr/>
        </p:nvSpPr>
        <p:spPr>
          <a:xfrm>
            <a:off x="6752545" y="5389283"/>
            <a:ext cx="3204437" cy="722696"/>
          </a:xfrm>
          <a:prstGeom prst="roundRect">
            <a:avLst/>
          </a:prstGeom>
          <a:solidFill>
            <a:schemeClr val="accent5">
              <a:lumMod val="20000"/>
              <a:lumOff val="80000"/>
            </a:schemeClr>
          </a:solidFill>
          <a:ln w="6350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solidFill>
                  <a:srgbClr val="006600"/>
                </a:solidFill>
              </a:rPr>
              <a:t>Monitor &amp; Modify Your Progress &amp; Plan</a:t>
            </a:r>
          </a:p>
        </p:txBody>
      </p:sp>
    </p:spTree>
    <p:extLst>
      <p:ext uri="{BB962C8B-B14F-4D97-AF65-F5344CB8AC3E}">
        <p14:creationId xmlns:p14="http://schemas.microsoft.com/office/powerpoint/2010/main" val="4160002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44843"/>
            <a:ext cx="10972800" cy="2263432"/>
          </a:xfrm>
        </p:spPr>
        <p:txBody>
          <a:bodyPr>
            <a:normAutofit fontScale="90000"/>
          </a:bodyPr>
          <a:lstStyle/>
          <a:p>
            <a:r>
              <a:rPr lang="en-US" sz="5400" dirty="0">
                <a:latin typeface="Times New Roman" panose="02020603050405020304" pitchFamily="18" charset="0"/>
                <a:cs typeface="Times New Roman" panose="02020603050405020304" pitchFamily="18" charset="0"/>
              </a:rPr>
              <a:t>Brian Bolton</a:t>
            </a:r>
            <a:br>
              <a:rPr lang="en-US" sz="5400" dirty="0">
                <a:latin typeface="Times New Roman" panose="02020603050405020304" pitchFamily="18" charset="0"/>
                <a:cs typeface="Times New Roman" panose="02020603050405020304" pitchFamily="18" charset="0"/>
              </a:rPr>
            </a:br>
            <a:r>
              <a:rPr lang="en-US" sz="5400" dirty="0">
                <a:latin typeface="Times New Roman" panose="02020603050405020304" pitchFamily="18" charset="0"/>
                <a:cs typeface="Times New Roman" panose="02020603050405020304" pitchFamily="18" charset="0"/>
              </a:rPr>
              <a:t>Professor of Finance</a:t>
            </a:r>
            <a:br>
              <a:rPr lang="en-US" sz="5400" dirty="0">
                <a:latin typeface="Times New Roman" panose="02020603050405020304" pitchFamily="18" charset="0"/>
                <a:cs typeface="Times New Roman" panose="02020603050405020304" pitchFamily="18" charset="0"/>
              </a:rPr>
            </a:br>
            <a:r>
              <a:rPr lang="en-US" sz="5400" dirty="0">
                <a:latin typeface="Times New Roman" panose="02020603050405020304" pitchFamily="18" charset="0"/>
                <a:cs typeface="Times New Roman" panose="02020603050405020304" pitchFamily="18" charset="0"/>
              </a:rPr>
              <a:t>brian.bolton@louisiana.edu</a:t>
            </a:r>
            <a:br>
              <a:rPr lang="en-US" sz="5400" dirty="0">
                <a:latin typeface="Times New Roman" panose="02020603050405020304" pitchFamily="18" charset="0"/>
                <a:cs typeface="Times New Roman" panose="02020603050405020304" pitchFamily="18" charset="0"/>
              </a:rPr>
            </a:br>
            <a:br>
              <a:rPr lang="en-US" sz="5400" dirty="0">
                <a:latin typeface="Times New Roman" panose="02020603050405020304" pitchFamily="18" charset="0"/>
                <a:cs typeface="Times New Roman" panose="02020603050405020304" pitchFamily="18" charset="0"/>
              </a:rPr>
            </a:br>
            <a:r>
              <a:rPr lang="en-US" sz="4400" dirty="0">
                <a:latin typeface="Times New Roman" panose="02020603050405020304" pitchFamily="18" charset="0"/>
                <a:cs typeface="Times New Roman" panose="02020603050405020304" pitchFamily="18" charset="0"/>
              </a:rPr>
              <a:t>http://business.louisiana.edu/financeispersonal</a:t>
            </a:r>
          </a:p>
        </p:txBody>
      </p:sp>
    </p:spTree>
    <p:extLst>
      <p:ext uri="{BB962C8B-B14F-4D97-AF65-F5344CB8AC3E}">
        <p14:creationId xmlns:p14="http://schemas.microsoft.com/office/powerpoint/2010/main" val="3124618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23A993A-392E-7546-9DFE-C46846226AAE}"/>
              </a:ext>
            </a:extLst>
          </p:cNvPr>
          <p:cNvPicPr>
            <a:picLocks noChangeAspect="1"/>
          </p:cNvPicPr>
          <p:nvPr/>
        </p:nvPicPr>
        <p:blipFill>
          <a:blip r:embed="rId2"/>
          <a:stretch>
            <a:fillRect/>
          </a:stretch>
        </p:blipFill>
        <p:spPr>
          <a:xfrm>
            <a:off x="0" y="208431"/>
            <a:ext cx="12192000" cy="5242128"/>
          </a:xfrm>
          <a:prstGeom prst="rect">
            <a:avLst/>
          </a:prstGeom>
        </p:spPr>
      </p:pic>
      <p:sp>
        <p:nvSpPr>
          <p:cNvPr id="5" name="Rounded Rectangle 4">
            <a:extLst>
              <a:ext uri="{FF2B5EF4-FFF2-40B4-BE49-F238E27FC236}">
                <a16:creationId xmlns:a16="http://schemas.microsoft.com/office/drawing/2014/main" id="{DD4CF24A-0B1A-7F4A-A1ED-99D89060D5EE}"/>
              </a:ext>
            </a:extLst>
          </p:cNvPr>
          <p:cNvSpPr/>
          <p:nvPr/>
        </p:nvSpPr>
        <p:spPr>
          <a:xfrm>
            <a:off x="2488864" y="5431894"/>
            <a:ext cx="7042697" cy="629785"/>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Isn’t this a lot like what you do with your education planning?</a:t>
            </a:r>
          </a:p>
        </p:txBody>
      </p:sp>
    </p:spTree>
    <p:extLst>
      <p:ext uri="{BB962C8B-B14F-4D97-AF65-F5344CB8AC3E}">
        <p14:creationId xmlns:p14="http://schemas.microsoft.com/office/powerpoint/2010/main" val="40807903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0066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Opening Quiz – Question #1</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9" y="1241404"/>
            <a:ext cx="10861275"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C00000"/>
                </a:solidFill>
              </a:rPr>
              <a:t>The U.S. stock markets had a terrible 2022. But that was just 1 year.</a:t>
            </a:r>
          </a:p>
          <a:p>
            <a:pPr marL="0" indent="0">
              <a:buNone/>
            </a:pPr>
            <a:r>
              <a:rPr lang="en-US" dirty="0">
                <a:solidFill>
                  <a:srgbClr val="C00000"/>
                </a:solidFill>
              </a:rPr>
              <a:t>If you had invested $1,000 in the S&amp;P 500 at the beginning of 2021 </a:t>
            </a:r>
            <a:br>
              <a:rPr lang="en-US" dirty="0">
                <a:solidFill>
                  <a:srgbClr val="C00000"/>
                </a:solidFill>
              </a:rPr>
            </a:br>
            <a:r>
              <a:rPr lang="en-US" dirty="0">
                <a:solidFill>
                  <a:srgbClr val="C00000"/>
                </a:solidFill>
              </a:rPr>
              <a:t>(2 years years ago), how much would that $1,000 be worth today?</a:t>
            </a:r>
          </a:p>
        </p:txBody>
      </p:sp>
      <p:sp>
        <p:nvSpPr>
          <p:cNvPr id="7" name="Content Placeholder 2">
            <a:extLst>
              <a:ext uri="{FF2B5EF4-FFF2-40B4-BE49-F238E27FC236}">
                <a16:creationId xmlns:a16="http://schemas.microsoft.com/office/drawing/2014/main" id="{24B00CC3-A908-7E65-7DD6-782DA5403952}"/>
              </a:ext>
            </a:extLst>
          </p:cNvPr>
          <p:cNvSpPr txBox="1">
            <a:spLocks/>
          </p:cNvSpPr>
          <p:nvPr/>
        </p:nvSpPr>
        <p:spPr>
          <a:xfrm>
            <a:off x="838199" y="2731090"/>
            <a:ext cx="5257801" cy="1374628"/>
          </a:xfrm>
          <a:prstGeom prst="rect">
            <a:avLst/>
          </a:prstGeom>
          <a:solidFill>
            <a:srgbClr val="C0000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A.	$557</a:t>
            </a:r>
          </a:p>
        </p:txBody>
      </p:sp>
      <p:sp>
        <p:nvSpPr>
          <p:cNvPr id="8" name="Content Placeholder 2">
            <a:extLst>
              <a:ext uri="{FF2B5EF4-FFF2-40B4-BE49-F238E27FC236}">
                <a16:creationId xmlns:a16="http://schemas.microsoft.com/office/drawing/2014/main" id="{C1CA2303-8B54-A45E-47A7-869C23DBFE38}"/>
              </a:ext>
            </a:extLst>
          </p:cNvPr>
          <p:cNvSpPr txBox="1">
            <a:spLocks/>
          </p:cNvSpPr>
          <p:nvPr/>
        </p:nvSpPr>
        <p:spPr>
          <a:xfrm>
            <a:off x="838198" y="4241968"/>
            <a:ext cx="5257801" cy="1374628"/>
          </a:xfrm>
          <a:prstGeom prst="rect">
            <a:avLst/>
          </a:prstGeom>
          <a:solidFill>
            <a:srgbClr val="0000CC"/>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C.	$1,058</a:t>
            </a:r>
          </a:p>
        </p:txBody>
      </p:sp>
      <p:sp>
        <p:nvSpPr>
          <p:cNvPr id="9" name="Content Placeholder 2">
            <a:extLst>
              <a:ext uri="{FF2B5EF4-FFF2-40B4-BE49-F238E27FC236}">
                <a16:creationId xmlns:a16="http://schemas.microsoft.com/office/drawing/2014/main" id="{930B5E4C-EE80-9259-33F1-149CEA97477F}"/>
              </a:ext>
            </a:extLst>
          </p:cNvPr>
          <p:cNvSpPr txBox="1">
            <a:spLocks/>
          </p:cNvSpPr>
          <p:nvPr/>
        </p:nvSpPr>
        <p:spPr>
          <a:xfrm>
            <a:off x="6170687" y="2731090"/>
            <a:ext cx="5257801" cy="1374628"/>
          </a:xfrm>
          <a:prstGeom prst="rect">
            <a:avLst/>
          </a:prstGeom>
          <a:solidFill>
            <a:schemeClr val="tx1"/>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B.	$755</a:t>
            </a:r>
          </a:p>
        </p:txBody>
      </p:sp>
      <p:sp>
        <p:nvSpPr>
          <p:cNvPr id="10" name="Content Placeholder 2">
            <a:extLst>
              <a:ext uri="{FF2B5EF4-FFF2-40B4-BE49-F238E27FC236}">
                <a16:creationId xmlns:a16="http://schemas.microsoft.com/office/drawing/2014/main" id="{75785B4D-F6DD-799C-04A8-F941F10411AE}"/>
              </a:ext>
            </a:extLst>
          </p:cNvPr>
          <p:cNvSpPr txBox="1">
            <a:spLocks/>
          </p:cNvSpPr>
          <p:nvPr/>
        </p:nvSpPr>
        <p:spPr>
          <a:xfrm>
            <a:off x="6170686" y="4241968"/>
            <a:ext cx="5257801" cy="1374628"/>
          </a:xfrm>
          <a:prstGeom prst="rect">
            <a:avLst/>
          </a:prstGeom>
          <a:solidFill>
            <a:srgbClr val="00660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D.	$2,992</a:t>
            </a:r>
          </a:p>
        </p:txBody>
      </p:sp>
    </p:spTree>
    <p:extLst>
      <p:ext uri="{BB962C8B-B14F-4D97-AF65-F5344CB8AC3E}">
        <p14:creationId xmlns:p14="http://schemas.microsoft.com/office/powerpoint/2010/main" val="3062782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linds(horizontal)">
                                      <p:cBhvr>
                                        <p:cTn id="15" dur="500"/>
                                        <p:tgtEl>
                                          <p:spTgt spid="9"/>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linds(horizontal)">
                                      <p:cBhvr>
                                        <p:cTn id="18" dur="500"/>
                                        <p:tgtEl>
                                          <p:spTgt spid="10"/>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blinds(horizontal)">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9" grpId="0" animBg="1"/>
      <p:bldP spid="1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0066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Opening Quiz – Question #1</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9" y="1241404"/>
            <a:ext cx="10861275"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C00000"/>
                </a:solidFill>
              </a:rPr>
              <a:t>The U.S. stock markets had a terrible 2022. But that was just 1 year.</a:t>
            </a:r>
          </a:p>
          <a:p>
            <a:pPr marL="0" indent="0">
              <a:buNone/>
            </a:pPr>
            <a:r>
              <a:rPr lang="en-US" dirty="0">
                <a:solidFill>
                  <a:srgbClr val="C00000"/>
                </a:solidFill>
              </a:rPr>
              <a:t>If you had invested $1,000 in the S&amp;P 500 at the beginning of 2021 </a:t>
            </a:r>
            <a:br>
              <a:rPr lang="en-US" dirty="0">
                <a:solidFill>
                  <a:srgbClr val="C00000"/>
                </a:solidFill>
              </a:rPr>
            </a:br>
            <a:r>
              <a:rPr lang="en-US" dirty="0">
                <a:solidFill>
                  <a:srgbClr val="C00000"/>
                </a:solidFill>
              </a:rPr>
              <a:t>(2 years years ago), how much would that $1,000 be worth today?</a:t>
            </a:r>
          </a:p>
        </p:txBody>
      </p:sp>
      <p:sp>
        <p:nvSpPr>
          <p:cNvPr id="7" name="Content Placeholder 2">
            <a:extLst>
              <a:ext uri="{FF2B5EF4-FFF2-40B4-BE49-F238E27FC236}">
                <a16:creationId xmlns:a16="http://schemas.microsoft.com/office/drawing/2014/main" id="{24B00CC3-A908-7E65-7DD6-782DA5403952}"/>
              </a:ext>
            </a:extLst>
          </p:cNvPr>
          <p:cNvSpPr txBox="1">
            <a:spLocks/>
          </p:cNvSpPr>
          <p:nvPr/>
        </p:nvSpPr>
        <p:spPr>
          <a:xfrm>
            <a:off x="838199" y="2731090"/>
            <a:ext cx="5257801" cy="1374628"/>
          </a:xfrm>
          <a:prstGeom prst="rect">
            <a:avLst/>
          </a:prstGeom>
          <a:solidFill>
            <a:schemeClr val="bg1">
              <a:lumMod val="6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A.	$557</a:t>
            </a:r>
          </a:p>
        </p:txBody>
      </p:sp>
      <p:sp>
        <p:nvSpPr>
          <p:cNvPr id="8" name="Content Placeholder 2">
            <a:extLst>
              <a:ext uri="{FF2B5EF4-FFF2-40B4-BE49-F238E27FC236}">
                <a16:creationId xmlns:a16="http://schemas.microsoft.com/office/drawing/2014/main" id="{C1CA2303-8B54-A45E-47A7-869C23DBFE38}"/>
              </a:ext>
            </a:extLst>
          </p:cNvPr>
          <p:cNvSpPr txBox="1">
            <a:spLocks/>
          </p:cNvSpPr>
          <p:nvPr/>
        </p:nvSpPr>
        <p:spPr>
          <a:xfrm>
            <a:off x="838198" y="4241968"/>
            <a:ext cx="5257801" cy="1374628"/>
          </a:xfrm>
          <a:prstGeom prst="rect">
            <a:avLst/>
          </a:prstGeom>
          <a:solidFill>
            <a:srgbClr val="0000CC"/>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C.	$1,058</a:t>
            </a:r>
          </a:p>
        </p:txBody>
      </p:sp>
      <p:sp>
        <p:nvSpPr>
          <p:cNvPr id="9" name="Content Placeholder 2">
            <a:extLst>
              <a:ext uri="{FF2B5EF4-FFF2-40B4-BE49-F238E27FC236}">
                <a16:creationId xmlns:a16="http://schemas.microsoft.com/office/drawing/2014/main" id="{930B5E4C-EE80-9259-33F1-149CEA97477F}"/>
              </a:ext>
            </a:extLst>
          </p:cNvPr>
          <p:cNvSpPr txBox="1">
            <a:spLocks/>
          </p:cNvSpPr>
          <p:nvPr/>
        </p:nvSpPr>
        <p:spPr>
          <a:xfrm>
            <a:off x="6170687" y="2731090"/>
            <a:ext cx="5257801" cy="1374628"/>
          </a:xfrm>
          <a:prstGeom prst="rect">
            <a:avLst/>
          </a:prstGeom>
          <a:solidFill>
            <a:schemeClr val="bg1">
              <a:lumMod val="6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B.	$755</a:t>
            </a:r>
          </a:p>
        </p:txBody>
      </p:sp>
      <p:sp>
        <p:nvSpPr>
          <p:cNvPr id="10" name="Content Placeholder 2">
            <a:extLst>
              <a:ext uri="{FF2B5EF4-FFF2-40B4-BE49-F238E27FC236}">
                <a16:creationId xmlns:a16="http://schemas.microsoft.com/office/drawing/2014/main" id="{75785B4D-F6DD-799C-04A8-F941F10411AE}"/>
              </a:ext>
            </a:extLst>
          </p:cNvPr>
          <p:cNvSpPr txBox="1">
            <a:spLocks/>
          </p:cNvSpPr>
          <p:nvPr/>
        </p:nvSpPr>
        <p:spPr>
          <a:xfrm>
            <a:off x="6170686" y="4241968"/>
            <a:ext cx="5257801" cy="1374628"/>
          </a:xfrm>
          <a:prstGeom prst="rect">
            <a:avLst/>
          </a:prstGeom>
          <a:solidFill>
            <a:schemeClr val="bg1">
              <a:lumMod val="6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D.	$2,992</a:t>
            </a:r>
          </a:p>
        </p:txBody>
      </p:sp>
    </p:spTree>
    <p:extLst>
      <p:ext uri="{BB962C8B-B14F-4D97-AF65-F5344CB8AC3E}">
        <p14:creationId xmlns:p14="http://schemas.microsoft.com/office/powerpoint/2010/main" val="10295469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0066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Opening Quiz – Question #1a</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9" y="1241404"/>
            <a:ext cx="10861275"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C00000"/>
                </a:solidFill>
              </a:rPr>
              <a:t>The U.S. stock markets had a terrible 2022. But that was just 1 year.</a:t>
            </a:r>
          </a:p>
          <a:p>
            <a:pPr marL="0" indent="0">
              <a:buNone/>
            </a:pPr>
            <a:r>
              <a:rPr lang="en-US" dirty="0">
                <a:solidFill>
                  <a:srgbClr val="C00000"/>
                </a:solidFill>
              </a:rPr>
              <a:t>If you had invested $1,000 in the S&amp;P 500 </a:t>
            </a:r>
            <a:r>
              <a:rPr lang="en-US" i="1" dirty="0">
                <a:solidFill>
                  <a:srgbClr val="006600"/>
                </a:solidFill>
                <a:highlight>
                  <a:srgbClr val="FFFF00"/>
                </a:highlight>
              </a:rPr>
              <a:t>at the beginning of 2013 (10 years ago)</a:t>
            </a:r>
            <a:r>
              <a:rPr lang="en-US" dirty="0">
                <a:solidFill>
                  <a:srgbClr val="006600"/>
                </a:solidFill>
                <a:highlight>
                  <a:srgbClr val="FFFF00"/>
                </a:highlight>
              </a:rPr>
              <a:t>,</a:t>
            </a:r>
            <a:r>
              <a:rPr lang="en-US" dirty="0">
                <a:solidFill>
                  <a:srgbClr val="C00000"/>
                </a:solidFill>
                <a:highlight>
                  <a:srgbClr val="FFFF00"/>
                </a:highlight>
              </a:rPr>
              <a:t> </a:t>
            </a:r>
            <a:r>
              <a:rPr lang="en-US" dirty="0">
                <a:solidFill>
                  <a:srgbClr val="C00000"/>
                </a:solidFill>
              </a:rPr>
              <a:t>how much would that $1,000 be worth today?</a:t>
            </a:r>
          </a:p>
        </p:txBody>
      </p:sp>
      <p:sp>
        <p:nvSpPr>
          <p:cNvPr id="7" name="Content Placeholder 2">
            <a:extLst>
              <a:ext uri="{FF2B5EF4-FFF2-40B4-BE49-F238E27FC236}">
                <a16:creationId xmlns:a16="http://schemas.microsoft.com/office/drawing/2014/main" id="{24B00CC3-A908-7E65-7DD6-782DA5403952}"/>
              </a:ext>
            </a:extLst>
          </p:cNvPr>
          <p:cNvSpPr txBox="1">
            <a:spLocks/>
          </p:cNvSpPr>
          <p:nvPr/>
        </p:nvSpPr>
        <p:spPr>
          <a:xfrm>
            <a:off x="838199" y="2731090"/>
            <a:ext cx="5257801" cy="1374628"/>
          </a:xfrm>
          <a:prstGeom prst="rect">
            <a:avLst/>
          </a:prstGeom>
          <a:solidFill>
            <a:srgbClr val="C0000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A.	$557</a:t>
            </a:r>
          </a:p>
        </p:txBody>
      </p:sp>
      <p:sp>
        <p:nvSpPr>
          <p:cNvPr id="8" name="Content Placeholder 2">
            <a:extLst>
              <a:ext uri="{FF2B5EF4-FFF2-40B4-BE49-F238E27FC236}">
                <a16:creationId xmlns:a16="http://schemas.microsoft.com/office/drawing/2014/main" id="{C1CA2303-8B54-A45E-47A7-869C23DBFE38}"/>
              </a:ext>
            </a:extLst>
          </p:cNvPr>
          <p:cNvSpPr txBox="1">
            <a:spLocks/>
          </p:cNvSpPr>
          <p:nvPr/>
        </p:nvSpPr>
        <p:spPr>
          <a:xfrm>
            <a:off x="838198" y="4241968"/>
            <a:ext cx="5257801" cy="1374628"/>
          </a:xfrm>
          <a:prstGeom prst="rect">
            <a:avLst/>
          </a:prstGeom>
          <a:solidFill>
            <a:srgbClr val="0000CC"/>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C.	$1,057</a:t>
            </a:r>
          </a:p>
        </p:txBody>
      </p:sp>
      <p:sp>
        <p:nvSpPr>
          <p:cNvPr id="9" name="Content Placeholder 2">
            <a:extLst>
              <a:ext uri="{FF2B5EF4-FFF2-40B4-BE49-F238E27FC236}">
                <a16:creationId xmlns:a16="http://schemas.microsoft.com/office/drawing/2014/main" id="{930B5E4C-EE80-9259-33F1-149CEA97477F}"/>
              </a:ext>
            </a:extLst>
          </p:cNvPr>
          <p:cNvSpPr txBox="1">
            <a:spLocks/>
          </p:cNvSpPr>
          <p:nvPr/>
        </p:nvSpPr>
        <p:spPr>
          <a:xfrm>
            <a:off x="6170687" y="2731090"/>
            <a:ext cx="5257801" cy="1374628"/>
          </a:xfrm>
          <a:prstGeom prst="rect">
            <a:avLst/>
          </a:prstGeom>
          <a:solidFill>
            <a:schemeClr val="tx1"/>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B.	$755</a:t>
            </a:r>
          </a:p>
        </p:txBody>
      </p:sp>
      <p:sp>
        <p:nvSpPr>
          <p:cNvPr id="10" name="Content Placeholder 2">
            <a:extLst>
              <a:ext uri="{FF2B5EF4-FFF2-40B4-BE49-F238E27FC236}">
                <a16:creationId xmlns:a16="http://schemas.microsoft.com/office/drawing/2014/main" id="{75785B4D-F6DD-799C-04A8-F941F10411AE}"/>
              </a:ext>
            </a:extLst>
          </p:cNvPr>
          <p:cNvSpPr txBox="1">
            <a:spLocks/>
          </p:cNvSpPr>
          <p:nvPr/>
        </p:nvSpPr>
        <p:spPr>
          <a:xfrm>
            <a:off x="6170686" y="4241968"/>
            <a:ext cx="5257801" cy="1374628"/>
          </a:xfrm>
          <a:prstGeom prst="rect">
            <a:avLst/>
          </a:prstGeom>
          <a:solidFill>
            <a:srgbClr val="00660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D.	$3,149</a:t>
            </a:r>
          </a:p>
        </p:txBody>
      </p:sp>
    </p:spTree>
    <p:extLst>
      <p:ext uri="{BB962C8B-B14F-4D97-AF65-F5344CB8AC3E}">
        <p14:creationId xmlns:p14="http://schemas.microsoft.com/office/powerpoint/2010/main" val="5787994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0066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Opening Quiz – Question #1a</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9" y="1241404"/>
            <a:ext cx="10861275"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C00000"/>
                </a:solidFill>
              </a:rPr>
              <a:t>The U.S. stock markets had a terrible 2022. But that was just 1 year.</a:t>
            </a:r>
          </a:p>
          <a:p>
            <a:pPr marL="0" indent="0">
              <a:buNone/>
            </a:pPr>
            <a:r>
              <a:rPr lang="en-US" dirty="0">
                <a:solidFill>
                  <a:srgbClr val="C00000"/>
                </a:solidFill>
              </a:rPr>
              <a:t>If you had invested $1,000 in the S&amp;P 500 </a:t>
            </a:r>
            <a:r>
              <a:rPr lang="en-US" i="1" dirty="0">
                <a:solidFill>
                  <a:srgbClr val="006600"/>
                </a:solidFill>
                <a:highlight>
                  <a:srgbClr val="FFFF00"/>
                </a:highlight>
              </a:rPr>
              <a:t>at the beginning of 2013 (10 years ago)</a:t>
            </a:r>
            <a:r>
              <a:rPr lang="en-US" dirty="0">
                <a:solidFill>
                  <a:srgbClr val="006600"/>
                </a:solidFill>
                <a:highlight>
                  <a:srgbClr val="FFFF00"/>
                </a:highlight>
              </a:rPr>
              <a:t>,</a:t>
            </a:r>
            <a:r>
              <a:rPr lang="en-US" dirty="0">
                <a:solidFill>
                  <a:srgbClr val="C00000"/>
                </a:solidFill>
                <a:highlight>
                  <a:srgbClr val="FFFF00"/>
                </a:highlight>
              </a:rPr>
              <a:t> </a:t>
            </a:r>
            <a:r>
              <a:rPr lang="en-US" dirty="0">
                <a:solidFill>
                  <a:srgbClr val="C00000"/>
                </a:solidFill>
              </a:rPr>
              <a:t>how much would that $1,000 be worth today?</a:t>
            </a:r>
          </a:p>
        </p:txBody>
      </p:sp>
      <p:sp>
        <p:nvSpPr>
          <p:cNvPr id="7" name="Content Placeholder 2">
            <a:extLst>
              <a:ext uri="{FF2B5EF4-FFF2-40B4-BE49-F238E27FC236}">
                <a16:creationId xmlns:a16="http://schemas.microsoft.com/office/drawing/2014/main" id="{24B00CC3-A908-7E65-7DD6-782DA5403952}"/>
              </a:ext>
            </a:extLst>
          </p:cNvPr>
          <p:cNvSpPr txBox="1">
            <a:spLocks/>
          </p:cNvSpPr>
          <p:nvPr/>
        </p:nvSpPr>
        <p:spPr>
          <a:xfrm>
            <a:off x="838199" y="2731090"/>
            <a:ext cx="5257801" cy="1374628"/>
          </a:xfrm>
          <a:prstGeom prst="rect">
            <a:avLst/>
          </a:prstGeom>
          <a:solidFill>
            <a:schemeClr val="bg1">
              <a:lumMod val="6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A.	$557</a:t>
            </a:r>
          </a:p>
        </p:txBody>
      </p:sp>
      <p:sp>
        <p:nvSpPr>
          <p:cNvPr id="8" name="Content Placeholder 2">
            <a:extLst>
              <a:ext uri="{FF2B5EF4-FFF2-40B4-BE49-F238E27FC236}">
                <a16:creationId xmlns:a16="http://schemas.microsoft.com/office/drawing/2014/main" id="{C1CA2303-8B54-A45E-47A7-869C23DBFE38}"/>
              </a:ext>
            </a:extLst>
          </p:cNvPr>
          <p:cNvSpPr txBox="1">
            <a:spLocks/>
          </p:cNvSpPr>
          <p:nvPr/>
        </p:nvSpPr>
        <p:spPr>
          <a:xfrm>
            <a:off x="838198" y="4241968"/>
            <a:ext cx="5257801" cy="1374628"/>
          </a:xfrm>
          <a:prstGeom prst="rect">
            <a:avLst/>
          </a:prstGeom>
          <a:solidFill>
            <a:schemeClr val="bg1">
              <a:lumMod val="6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C.	$1,002</a:t>
            </a:r>
          </a:p>
        </p:txBody>
      </p:sp>
      <p:sp>
        <p:nvSpPr>
          <p:cNvPr id="9" name="Content Placeholder 2">
            <a:extLst>
              <a:ext uri="{FF2B5EF4-FFF2-40B4-BE49-F238E27FC236}">
                <a16:creationId xmlns:a16="http://schemas.microsoft.com/office/drawing/2014/main" id="{930B5E4C-EE80-9259-33F1-149CEA97477F}"/>
              </a:ext>
            </a:extLst>
          </p:cNvPr>
          <p:cNvSpPr txBox="1">
            <a:spLocks/>
          </p:cNvSpPr>
          <p:nvPr/>
        </p:nvSpPr>
        <p:spPr>
          <a:xfrm>
            <a:off x="6170687" y="2731090"/>
            <a:ext cx="5257801" cy="1374628"/>
          </a:xfrm>
          <a:prstGeom prst="rect">
            <a:avLst/>
          </a:prstGeom>
          <a:solidFill>
            <a:schemeClr val="bg1">
              <a:lumMod val="6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B.	$755</a:t>
            </a:r>
          </a:p>
        </p:txBody>
      </p:sp>
      <p:sp>
        <p:nvSpPr>
          <p:cNvPr id="10" name="Content Placeholder 2">
            <a:extLst>
              <a:ext uri="{FF2B5EF4-FFF2-40B4-BE49-F238E27FC236}">
                <a16:creationId xmlns:a16="http://schemas.microsoft.com/office/drawing/2014/main" id="{75785B4D-F6DD-799C-04A8-F941F10411AE}"/>
              </a:ext>
            </a:extLst>
          </p:cNvPr>
          <p:cNvSpPr txBox="1">
            <a:spLocks/>
          </p:cNvSpPr>
          <p:nvPr/>
        </p:nvSpPr>
        <p:spPr>
          <a:xfrm>
            <a:off x="6170686" y="4241968"/>
            <a:ext cx="5257801" cy="1374628"/>
          </a:xfrm>
          <a:prstGeom prst="rect">
            <a:avLst/>
          </a:prstGeom>
          <a:solidFill>
            <a:srgbClr val="00660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D.	$3,149</a:t>
            </a:r>
            <a:br>
              <a:rPr lang="en-US" sz="5000" b="1" dirty="0">
                <a:solidFill>
                  <a:schemeClr val="bg1"/>
                </a:solidFill>
              </a:rPr>
            </a:br>
            <a:r>
              <a:rPr lang="en-US" sz="1500" b="1" dirty="0">
                <a:solidFill>
                  <a:schemeClr val="bg1"/>
                </a:solidFill>
              </a:rPr>
              <a:t>That’s an average annual return of 12% of over 10 years.</a:t>
            </a:r>
          </a:p>
        </p:txBody>
      </p:sp>
    </p:spTree>
    <p:extLst>
      <p:ext uri="{BB962C8B-B14F-4D97-AF65-F5344CB8AC3E}">
        <p14:creationId xmlns:p14="http://schemas.microsoft.com/office/powerpoint/2010/main" val="13320615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0066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Opening Quiz – Question #2</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9" y="1241404"/>
            <a:ext cx="10861275"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C00000"/>
                </a:solidFill>
              </a:rPr>
              <a:t>If you borrow $10,000 for a student loan, at an interest rate of 5%, and you repay the loan with monthly payments over 10 years, how much total interest will you pay over the life of the loan?</a:t>
            </a:r>
          </a:p>
        </p:txBody>
      </p:sp>
      <p:sp>
        <p:nvSpPr>
          <p:cNvPr id="7" name="Content Placeholder 2">
            <a:extLst>
              <a:ext uri="{FF2B5EF4-FFF2-40B4-BE49-F238E27FC236}">
                <a16:creationId xmlns:a16="http://schemas.microsoft.com/office/drawing/2014/main" id="{24B00CC3-A908-7E65-7DD6-782DA5403952}"/>
              </a:ext>
            </a:extLst>
          </p:cNvPr>
          <p:cNvSpPr txBox="1">
            <a:spLocks/>
          </p:cNvSpPr>
          <p:nvPr/>
        </p:nvSpPr>
        <p:spPr>
          <a:xfrm>
            <a:off x="838199" y="2731090"/>
            <a:ext cx="5257801" cy="1374628"/>
          </a:xfrm>
          <a:prstGeom prst="rect">
            <a:avLst/>
          </a:prstGeom>
          <a:solidFill>
            <a:srgbClr val="C0000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A.	$500</a:t>
            </a:r>
          </a:p>
        </p:txBody>
      </p:sp>
      <p:sp>
        <p:nvSpPr>
          <p:cNvPr id="8" name="Content Placeholder 2">
            <a:extLst>
              <a:ext uri="{FF2B5EF4-FFF2-40B4-BE49-F238E27FC236}">
                <a16:creationId xmlns:a16="http://schemas.microsoft.com/office/drawing/2014/main" id="{C1CA2303-8B54-A45E-47A7-869C23DBFE38}"/>
              </a:ext>
            </a:extLst>
          </p:cNvPr>
          <p:cNvSpPr txBox="1">
            <a:spLocks/>
          </p:cNvSpPr>
          <p:nvPr/>
        </p:nvSpPr>
        <p:spPr>
          <a:xfrm>
            <a:off x="838198" y="4241968"/>
            <a:ext cx="5257801" cy="1374628"/>
          </a:xfrm>
          <a:prstGeom prst="rect">
            <a:avLst/>
          </a:prstGeom>
          <a:solidFill>
            <a:srgbClr val="0000CC"/>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C.	$2,723</a:t>
            </a:r>
          </a:p>
        </p:txBody>
      </p:sp>
      <p:sp>
        <p:nvSpPr>
          <p:cNvPr id="9" name="Content Placeholder 2">
            <a:extLst>
              <a:ext uri="{FF2B5EF4-FFF2-40B4-BE49-F238E27FC236}">
                <a16:creationId xmlns:a16="http://schemas.microsoft.com/office/drawing/2014/main" id="{930B5E4C-EE80-9259-33F1-149CEA97477F}"/>
              </a:ext>
            </a:extLst>
          </p:cNvPr>
          <p:cNvSpPr txBox="1">
            <a:spLocks/>
          </p:cNvSpPr>
          <p:nvPr/>
        </p:nvSpPr>
        <p:spPr>
          <a:xfrm>
            <a:off x="6170687" y="2731090"/>
            <a:ext cx="5257801" cy="1374628"/>
          </a:xfrm>
          <a:prstGeom prst="rect">
            <a:avLst/>
          </a:prstGeom>
          <a:solidFill>
            <a:schemeClr val="tx1"/>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B.	$1,723</a:t>
            </a:r>
          </a:p>
        </p:txBody>
      </p:sp>
      <p:sp>
        <p:nvSpPr>
          <p:cNvPr id="10" name="Content Placeholder 2">
            <a:extLst>
              <a:ext uri="{FF2B5EF4-FFF2-40B4-BE49-F238E27FC236}">
                <a16:creationId xmlns:a16="http://schemas.microsoft.com/office/drawing/2014/main" id="{75785B4D-F6DD-799C-04A8-F941F10411AE}"/>
              </a:ext>
            </a:extLst>
          </p:cNvPr>
          <p:cNvSpPr txBox="1">
            <a:spLocks/>
          </p:cNvSpPr>
          <p:nvPr/>
        </p:nvSpPr>
        <p:spPr>
          <a:xfrm>
            <a:off x="6170686" y="4241968"/>
            <a:ext cx="5257801" cy="1374628"/>
          </a:xfrm>
          <a:prstGeom prst="rect">
            <a:avLst/>
          </a:prstGeom>
          <a:solidFill>
            <a:srgbClr val="00660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D.	$12,393</a:t>
            </a:r>
          </a:p>
        </p:txBody>
      </p:sp>
    </p:spTree>
    <p:extLst>
      <p:ext uri="{BB962C8B-B14F-4D97-AF65-F5344CB8AC3E}">
        <p14:creationId xmlns:p14="http://schemas.microsoft.com/office/powerpoint/2010/main" val="2132077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linds(horizontal)">
                                      <p:cBhvr>
                                        <p:cTn id="13" dur="500"/>
                                        <p:tgtEl>
                                          <p:spTgt spid="10"/>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linds(horizontal)">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0066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Opening Quiz – Question #2</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9" y="1241404"/>
            <a:ext cx="10861275"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C00000"/>
                </a:solidFill>
              </a:rPr>
              <a:t>If you borrow $10,000 for a student loan, at an interest rate of 5%, and you repay the loan with monthly payments over 10 years, how much total interest will you pay over the life of the loan?</a:t>
            </a:r>
          </a:p>
        </p:txBody>
      </p:sp>
      <p:sp>
        <p:nvSpPr>
          <p:cNvPr id="7" name="Content Placeholder 2">
            <a:extLst>
              <a:ext uri="{FF2B5EF4-FFF2-40B4-BE49-F238E27FC236}">
                <a16:creationId xmlns:a16="http://schemas.microsoft.com/office/drawing/2014/main" id="{24B00CC3-A908-7E65-7DD6-782DA5403952}"/>
              </a:ext>
            </a:extLst>
          </p:cNvPr>
          <p:cNvSpPr txBox="1">
            <a:spLocks/>
          </p:cNvSpPr>
          <p:nvPr/>
        </p:nvSpPr>
        <p:spPr>
          <a:xfrm>
            <a:off x="838199" y="2731090"/>
            <a:ext cx="5257801" cy="1374628"/>
          </a:xfrm>
          <a:prstGeom prst="rect">
            <a:avLst/>
          </a:prstGeom>
          <a:solidFill>
            <a:schemeClr val="bg1">
              <a:lumMod val="6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A.	$500</a:t>
            </a:r>
          </a:p>
        </p:txBody>
      </p:sp>
      <p:sp>
        <p:nvSpPr>
          <p:cNvPr id="8" name="Content Placeholder 2">
            <a:extLst>
              <a:ext uri="{FF2B5EF4-FFF2-40B4-BE49-F238E27FC236}">
                <a16:creationId xmlns:a16="http://schemas.microsoft.com/office/drawing/2014/main" id="{C1CA2303-8B54-A45E-47A7-869C23DBFE38}"/>
              </a:ext>
            </a:extLst>
          </p:cNvPr>
          <p:cNvSpPr txBox="1">
            <a:spLocks/>
          </p:cNvSpPr>
          <p:nvPr/>
        </p:nvSpPr>
        <p:spPr>
          <a:xfrm>
            <a:off x="838198" y="4241968"/>
            <a:ext cx="5257801" cy="1374628"/>
          </a:xfrm>
          <a:prstGeom prst="rect">
            <a:avLst/>
          </a:prstGeom>
          <a:solidFill>
            <a:srgbClr val="0000CC"/>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C.	$2,723</a:t>
            </a:r>
          </a:p>
        </p:txBody>
      </p:sp>
      <p:sp>
        <p:nvSpPr>
          <p:cNvPr id="9" name="Content Placeholder 2">
            <a:extLst>
              <a:ext uri="{FF2B5EF4-FFF2-40B4-BE49-F238E27FC236}">
                <a16:creationId xmlns:a16="http://schemas.microsoft.com/office/drawing/2014/main" id="{930B5E4C-EE80-9259-33F1-149CEA97477F}"/>
              </a:ext>
            </a:extLst>
          </p:cNvPr>
          <p:cNvSpPr txBox="1">
            <a:spLocks/>
          </p:cNvSpPr>
          <p:nvPr/>
        </p:nvSpPr>
        <p:spPr>
          <a:xfrm>
            <a:off x="6170687" y="2731090"/>
            <a:ext cx="5257801" cy="1374628"/>
          </a:xfrm>
          <a:prstGeom prst="rect">
            <a:avLst/>
          </a:prstGeom>
          <a:solidFill>
            <a:schemeClr val="bg1">
              <a:lumMod val="6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B.	$1,723</a:t>
            </a:r>
          </a:p>
        </p:txBody>
      </p:sp>
      <p:sp>
        <p:nvSpPr>
          <p:cNvPr id="10" name="Content Placeholder 2">
            <a:extLst>
              <a:ext uri="{FF2B5EF4-FFF2-40B4-BE49-F238E27FC236}">
                <a16:creationId xmlns:a16="http://schemas.microsoft.com/office/drawing/2014/main" id="{75785B4D-F6DD-799C-04A8-F941F10411AE}"/>
              </a:ext>
            </a:extLst>
          </p:cNvPr>
          <p:cNvSpPr txBox="1">
            <a:spLocks/>
          </p:cNvSpPr>
          <p:nvPr/>
        </p:nvSpPr>
        <p:spPr>
          <a:xfrm>
            <a:off x="6170686" y="4241968"/>
            <a:ext cx="5257801" cy="1374628"/>
          </a:xfrm>
          <a:prstGeom prst="rect">
            <a:avLst/>
          </a:prstGeom>
          <a:solidFill>
            <a:schemeClr val="bg1">
              <a:lumMod val="6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D.	$12,393</a:t>
            </a:r>
          </a:p>
        </p:txBody>
      </p:sp>
    </p:spTree>
    <p:extLst>
      <p:ext uri="{BB962C8B-B14F-4D97-AF65-F5344CB8AC3E}">
        <p14:creationId xmlns:p14="http://schemas.microsoft.com/office/powerpoint/2010/main" val="13543154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0066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Opening Quiz – Question #2a</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8" y="1241404"/>
            <a:ext cx="11206447"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C00000"/>
                </a:solidFill>
              </a:rPr>
              <a:t>If you borrow $10,000 </a:t>
            </a:r>
            <a:r>
              <a:rPr lang="en-US" i="1" dirty="0">
                <a:solidFill>
                  <a:srgbClr val="006600"/>
                </a:solidFill>
                <a:highlight>
                  <a:srgbClr val="FFFF00"/>
                </a:highlight>
              </a:rPr>
              <a:t>for a fun vacation using your credit card, at an interest rate of 18.99%,</a:t>
            </a:r>
            <a:r>
              <a:rPr lang="en-US" i="1" dirty="0">
                <a:solidFill>
                  <a:srgbClr val="C00000"/>
                </a:solidFill>
              </a:rPr>
              <a:t> </a:t>
            </a:r>
            <a:r>
              <a:rPr lang="en-US" dirty="0">
                <a:solidFill>
                  <a:srgbClr val="C00000"/>
                </a:solidFill>
              </a:rPr>
              <a:t>and you repay the loan with monthly payments over 10 years, how much total interest will you pay over the life of the loan?</a:t>
            </a:r>
          </a:p>
        </p:txBody>
      </p:sp>
      <p:sp>
        <p:nvSpPr>
          <p:cNvPr id="7" name="Content Placeholder 2">
            <a:extLst>
              <a:ext uri="{FF2B5EF4-FFF2-40B4-BE49-F238E27FC236}">
                <a16:creationId xmlns:a16="http://schemas.microsoft.com/office/drawing/2014/main" id="{24B00CC3-A908-7E65-7DD6-782DA5403952}"/>
              </a:ext>
            </a:extLst>
          </p:cNvPr>
          <p:cNvSpPr txBox="1">
            <a:spLocks/>
          </p:cNvSpPr>
          <p:nvPr/>
        </p:nvSpPr>
        <p:spPr>
          <a:xfrm>
            <a:off x="838199" y="2731090"/>
            <a:ext cx="5257801" cy="1374628"/>
          </a:xfrm>
          <a:prstGeom prst="rect">
            <a:avLst/>
          </a:prstGeom>
          <a:solidFill>
            <a:srgbClr val="C0000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A.	$500</a:t>
            </a:r>
          </a:p>
        </p:txBody>
      </p:sp>
      <p:sp>
        <p:nvSpPr>
          <p:cNvPr id="8" name="Content Placeholder 2">
            <a:extLst>
              <a:ext uri="{FF2B5EF4-FFF2-40B4-BE49-F238E27FC236}">
                <a16:creationId xmlns:a16="http://schemas.microsoft.com/office/drawing/2014/main" id="{C1CA2303-8B54-A45E-47A7-869C23DBFE38}"/>
              </a:ext>
            </a:extLst>
          </p:cNvPr>
          <p:cNvSpPr txBox="1">
            <a:spLocks/>
          </p:cNvSpPr>
          <p:nvPr/>
        </p:nvSpPr>
        <p:spPr>
          <a:xfrm>
            <a:off x="838198" y="4241968"/>
            <a:ext cx="5257801" cy="1374628"/>
          </a:xfrm>
          <a:prstGeom prst="rect">
            <a:avLst/>
          </a:prstGeom>
          <a:solidFill>
            <a:srgbClr val="0000CC"/>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C.	$2,723</a:t>
            </a:r>
          </a:p>
        </p:txBody>
      </p:sp>
      <p:sp>
        <p:nvSpPr>
          <p:cNvPr id="9" name="Content Placeholder 2">
            <a:extLst>
              <a:ext uri="{FF2B5EF4-FFF2-40B4-BE49-F238E27FC236}">
                <a16:creationId xmlns:a16="http://schemas.microsoft.com/office/drawing/2014/main" id="{930B5E4C-EE80-9259-33F1-149CEA97477F}"/>
              </a:ext>
            </a:extLst>
          </p:cNvPr>
          <p:cNvSpPr txBox="1">
            <a:spLocks/>
          </p:cNvSpPr>
          <p:nvPr/>
        </p:nvSpPr>
        <p:spPr>
          <a:xfrm>
            <a:off x="6170687" y="2731090"/>
            <a:ext cx="5257801" cy="1374628"/>
          </a:xfrm>
          <a:prstGeom prst="rect">
            <a:avLst/>
          </a:prstGeom>
          <a:solidFill>
            <a:schemeClr val="tx1"/>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B.	$1,723</a:t>
            </a:r>
          </a:p>
        </p:txBody>
      </p:sp>
      <p:sp>
        <p:nvSpPr>
          <p:cNvPr id="10" name="Content Placeholder 2">
            <a:extLst>
              <a:ext uri="{FF2B5EF4-FFF2-40B4-BE49-F238E27FC236}">
                <a16:creationId xmlns:a16="http://schemas.microsoft.com/office/drawing/2014/main" id="{75785B4D-F6DD-799C-04A8-F941F10411AE}"/>
              </a:ext>
            </a:extLst>
          </p:cNvPr>
          <p:cNvSpPr txBox="1">
            <a:spLocks/>
          </p:cNvSpPr>
          <p:nvPr/>
        </p:nvSpPr>
        <p:spPr>
          <a:xfrm>
            <a:off x="6170686" y="4241968"/>
            <a:ext cx="5257801" cy="1374628"/>
          </a:xfrm>
          <a:prstGeom prst="rect">
            <a:avLst/>
          </a:prstGeom>
          <a:solidFill>
            <a:srgbClr val="00660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D.	$12,393</a:t>
            </a:r>
          </a:p>
        </p:txBody>
      </p:sp>
    </p:spTree>
    <p:extLst>
      <p:ext uri="{BB962C8B-B14F-4D97-AF65-F5344CB8AC3E}">
        <p14:creationId xmlns:p14="http://schemas.microsoft.com/office/powerpoint/2010/main" val="4232659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0066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Opening Quiz – Question #2a</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8" y="1241404"/>
            <a:ext cx="11206447"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C00000"/>
                </a:solidFill>
              </a:rPr>
              <a:t>If you borrow $10,000 </a:t>
            </a:r>
            <a:r>
              <a:rPr lang="en-US" i="1" dirty="0">
                <a:solidFill>
                  <a:srgbClr val="006600"/>
                </a:solidFill>
                <a:highlight>
                  <a:srgbClr val="FFFF00"/>
                </a:highlight>
              </a:rPr>
              <a:t>for a fun vacation using your credit card, at an interest rate of 18.99%,</a:t>
            </a:r>
            <a:r>
              <a:rPr lang="en-US" i="1" dirty="0">
                <a:solidFill>
                  <a:srgbClr val="C00000"/>
                </a:solidFill>
              </a:rPr>
              <a:t> </a:t>
            </a:r>
            <a:r>
              <a:rPr lang="en-US" dirty="0">
                <a:solidFill>
                  <a:srgbClr val="C00000"/>
                </a:solidFill>
              </a:rPr>
              <a:t>and you repay the loan with monthly payments over 10 years, how much total interest will you pay over the life of the loan?</a:t>
            </a:r>
          </a:p>
        </p:txBody>
      </p:sp>
      <p:sp>
        <p:nvSpPr>
          <p:cNvPr id="7" name="Content Placeholder 2">
            <a:extLst>
              <a:ext uri="{FF2B5EF4-FFF2-40B4-BE49-F238E27FC236}">
                <a16:creationId xmlns:a16="http://schemas.microsoft.com/office/drawing/2014/main" id="{24B00CC3-A908-7E65-7DD6-782DA5403952}"/>
              </a:ext>
            </a:extLst>
          </p:cNvPr>
          <p:cNvSpPr txBox="1">
            <a:spLocks/>
          </p:cNvSpPr>
          <p:nvPr/>
        </p:nvSpPr>
        <p:spPr>
          <a:xfrm>
            <a:off x="838199" y="2731090"/>
            <a:ext cx="5257801" cy="1374628"/>
          </a:xfrm>
          <a:prstGeom prst="rect">
            <a:avLst/>
          </a:prstGeom>
          <a:solidFill>
            <a:schemeClr val="bg1">
              <a:lumMod val="6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A.	$500</a:t>
            </a:r>
          </a:p>
        </p:txBody>
      </p:sp>
      <p:sp>
        <p:nvSpPr>
          <p:cNvPr id="8" name="Content Placeholder 2">
            <a:extLst>
              <a:ext uri="{FF2B5EF4-FFF2-40B4-BE49-F238E27FC236}">
                <a16:creationId xmlns:a16="http://schemas.microsoft.com/office/drawing/2014/main" id="{C1CA2303-8B54-A45E-47A7-869C23DBFE38}"/>
              </a:ext>
            </a:extLst>
          </p:cNvPr>
          <p:cNvSpPr txBox="1">
            <a:spLocks/>
          </p:cNvSpPr>
          <p:nvPr/>
        </p:nvSpPr>
        <p:spPr>
          <a:xfrm>
            <a:off x="838198" y="4241968"/>
            <a:ext cx="5257801" cy="1374628"/>
          </a:xfrm>
          <a:prstGeom prst="rect">
            <a:avLst/>
          </a:prstGeom>
          <a:solidFill>
            <a:schemeClr val="bg1">
              <a:lumMod val="6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C.	$2,723</a:t>
            </a:r>
          </a:p>
        </p:txBody>
      </p:sp>
      <p:sp>
        <p:nvSpPr>
          <p:cNvPr id="9" name="Content Placeholder 2">
            <a:extLst>
              <a:ext uri="{FF2B5EF4-FFF2-40B4-BE49-F238E27FC236}">
                <a16:creationId xmlns:a16="http://schemas.microsoft.com/office/drawing/2014/main" id="{930B5E4C-EE80-9259-33F1-149CEA97477F}"/>
              </a:ext>
            </a:extLst>
          </p:cNvPr>
          <p:cNvSpPr txBox="1">
            <a:spLocks/>
          </p:cNvSpPr>
          <p:nvPr/>
        </p:nvSpPr>
        <p:spPr>
          <a:xfrm>
            <a:off x="6170687" y="2731090"/>
            <a:ext cx="5257801" cy="1374628"/>
          </a:xfrm>
          <a:prstGeom prst="rect">
            <a:avLst/>
          </a:prstGeom>
          <a:solidFill>
            <a:schemeClr val="bg1">
              <a:lumMod val="6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B.	$1,723</a:t>
            </a:r>
          </a:p>
        </p:txBody>
      </p:sp>
      <p:sp>
        <p:nvSpPr>
          <p:cNvPr id="10" name="Content Placeholder 2">
            <a:extLst>
              <a:ext uri="{FF2B5EF4-FFF2-40B4-BE49-F238E27FC236}">
                <a16:creationId xmlns:a16="http://schemas.microsoft.com/office/drawing/2014/main" id="{75785B4D-F6DD-799C-04A8-F941F10411AE}"/>
              </a:ext>
            </a:extLst>
          </p:cNvPr>
          <p:cNvSpPr txBox="1">
            <a:spLocks/>
          </p:cNvSpPr>
          <p:nvPr/>
        </p:nvSpPr>
        <p:spPr>
          <a:xfrm>
            <a:off x="6170686" y="4241968"/>
            <a:ext cx="5257801" cy="1374628"/>
          </a:xfrm>
          <a:prstGeom prst="rect">
            <a:avLst/>
          </a:prstGeom>
          <a:solidFill>
            <a:srgbClr val="00660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D.	$12,393</a:t>
            </a:r>
          </a:p>
        </p:txBody>
      </p:sp>
    </p:spTree>
    <p:extLst>
      <p:ext uri="{BB962C8B-B14F-4D97-AF65-F5344CB8AC3E}">
        <p14:creationId xmlns:p14="http://schemas.microsoft.com/office/powerpoint/2010/main" val="29357589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0066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Opening Quiz – Question #3</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8" y="1241404"/>
            <a:ext cx="5257801"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dirty="0">
                <a:solidFill>
                  <a:srgbClr val="C00000"/>
                </a:solidFill>
              </a:rPr>
              <a:t>If you invest $100 a month every month </a:t>
            </a:r>
            <a:r>
              <a:rPr lang="en-US" sz="2400" b="1" dirty="0">
                <a:solidFill>
                  <a:srgbClr val="C00000"/>
                </a:solidFill>
                <a:highlight>
                  <a:srgbClr val="FFFF00"/>
                </a:highlight>
              </a:rPr>
              <a:t>from ages 25 to 35</a:t>
            </a:r>
            <a:r>
              <a:rPr lang="en-US" sz="2400" dirty="0">
                <a:solidFill>
                  <a:srgbClr val="C00000"/>
                </a:solidFill>
              </a:rPr>
              <a:t>, earning an 8% annual return, how much will you have accumulated when you retire at 65?</a:t>
            </a:r>
          </a:p>
        </p:txBody>
      </p:sp>
      <p:sp>
        <p:nvSpPr>
          <p:cNvPr id="7" name="Content Placeholder 2">
            <a:extLst>
              <a:ext uri="{FF2B5EF4-FFF2-40B4-BE49-F238E27FC236}">
                <a16:creationId xmlns:a16="http://schemas.microsoft.com/office/drawing/2014/main" id="{24B00CC3-A908-7E65-7DD6-782DA5403952}"/>
              </a:ext>
            </a:extLst>
          </p:cNvPr>
          <p:cNvSpPr txBox="1">
            <a:spLocks/>
          </p:cNvSpPr>
          <p:nvPr/>
        </p:nvSpPr>
        <p:spPr>
          <a:xfrm>
            <a:off x="838199" y="2731090"/>
            <a:ext cx="5257801" cy="1374628"/>
          </a:xfrm>
          <a:prstGeom prst="rect">
            <a:avLst/>
          </a:prstGeom>
          <a:solidFill>
            <a:srgbClr val="C0000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A.	$149,036</a:t>
            </a:r>
          </a:p>
        </p:txBody>
      </p:sp>
      <p:sp>
        <p:nvSpPr>
          <p:cNvPr id="8" name="Content Placeholder 2">
            <a:extLst>
              <a:ext uri="{FF2B5EF4-FFF2-40B4-BE49-F238E27FC236}">
                <a16:creationId xmlns:a16="http://schemas.microsoft.com/office/drawing/2014/main" id="{C1CA2303-8B54-A45E-47A7-869C23DBFE38}"/>
              </a:ext>
            </a:extLst>
          </p:cNvPr>
          <p:cNvSpPr txBox="1">
            <a:spLocks/>
          </p:cNvSpPr>
          <p:nvPr/>
        </p:nvSpPr>
        <p:spPr>
          <a:xfrm>
            <a:off x="838198" y="4241968"/>
            <a:ext cx="5257801" cy="1374628"/>
          </a:xfrm>
          <a:prstGeom prst="rect">
            <a:avLst/>
          </a:prstGeom>
          <a:solidFill>
            <a:srgbClr val="0000CC"/>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B.	$184,092</a:t>
            </a:r>
          </a:p>
        </p:txBody>
      </p:sp>
      <p:sp>
        <p:nvSpPr>
          <p:cNvPr id="9" name="Content Placeholder 2">
            <a:extLst>
              <a:ext uri="{FF2B5EF4-FFF2-40B4-BE49-F238E27FC236}">
                <a16:creationId xmlns:a16="http://schemas.microsoft.com/office/drawing/2014/main" id="{930B5E4C-EE80-9259-33F1-149CEA97477F}"/>
              </a:ext>
            </a:extLst>
          </p:cNvPr>
          <p:cNvSpPr txBox="1">
            <a:spLocks/>
          </p:cNvSpPr>
          <p:nvPr/>
        </p:nvSpPr>
        <p:spPr>
          <a:xfrm>
            <a:off x="6170687" y="2731090"/>
            <a:ext cx="5257801" cy="1374628"/>
          </a:xfrm>
          <a:prstGeom prst="rect">
            <a:avLst/>
          </a:prstGeom>
          <a:solidFill>
            <a:schemeClr val="tx1"/>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C.	$149,036</a:t>
            </a:r>
          </a:p>
        </p:txBody>
      </p:sp>
      <p:sp>
        <p:nvSpPr>
          <p:cNvPr id="10" name="Content Placeholder 2">
            <a:extLst>
              <a:ext uri="{FF2B5EF4-FFF2-40B4-BE49-F238E27FC236}">
                <a16:creationId xmlns:a16="http://schemas.microsoft.com/office/drawing/2014/main" id="{75785B4D-F6DD-799C-04A8-F941F10411AE}"/>
              </a:ext>
            </a:extLst>
          </p:cNvPr>
          <p:cNvSpPr txBox="1">
            <a:spLocks/>
          </p:cNvSpPr>
          <p:nvPr/>
        </p:nvSpPr>
        <p:spPr>
          <a:xfrm>
            <a:off x="6170686" y="4241968"/>
            <a:ext cx="5257801" cy="1374628"/>
          </a:xfrm>
          <a:prstGeom prst="rect">
            <a:avLst/>
          </a:prstGeom>
          <a:solidFill>
            <a:srgbClr val="00660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D.	$184,092</a:t>
            </a:r>
          </a:p>
        </p:txBody>
      </p:sp>
      <p:sp>
        <p:nvSpPr>
          <p:cNvPr id="11" name="Content Placeholder 2">
            <a:extLst>
              <a:ext uri="{FF2B5EF4-FFF2-40B4-BE49-F238E27FC236}">
                <a16:creationId xmlns:a16="http://schemas.microsoft.com/office/drawing/2014/main" id="{0AB245CA-DB65-16FC-00D9-DE367C3DCC35}"/>
              </a:ext>
            </a:extLst>
          </p:cNvPr>
          <p:cNvSpPr txBox="1">
            <a:spLocks/>
          </p:cNvSpPr>
          <p:nvPr/>
        </p:nvSpPr>
        <p:spPr>
          <a:xfrm>
            <a:off x="6095999" y="1241403"/>
            <a:ext cx="5257801"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dirty="0"/>
              <a:t>If you invest $100 a month every month </a:t>
            </a:r>
            <a:r>
              <a:rPr lang="en-US" sz="2400" b="1" dirty="0">
                <a:highlight>
                  <a:srgbClr val="FFFF00"/>
                </a:highlight>
              </a:rPr>
              <a:t>from ages 35 to 65</a:t>
            </a:r>
            <a:r>
              <a:rPr lang="en-US" sz="2400" dirty="0"/>
              <a:t>, earning an 8% annual return, how much will you have accumulated when you retire at 65?</a:t>
            </a:r>
          </a:p>
        </p:txBody>
      </p:sp>
    </p:spTree>
    <p:extLst>
      <p:ext uri="{BB962C8B-B14F-4D97-AF65-F5344CB8AC3E}">
        <p14:creationId xmlns:p14="http://schemas.microsoft.com/office/powerpoint/2010/main" val="2731024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blinds(horizontal)">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linds(horizontal)">
                                      <p:cBhvr>
                                        <p:cTn id="20" dur="500"/>
                                        <p:tgtEl>
                                          <p:spTgt spid="9"/>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linds(horizontal)">
                                      <p:cBhvr>
                                        <p:cTn id="2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Owning Your Financial Future</a:t>
            </a:r>
          </a:p>
        </p:txBody>
      </p:sp>
      <p:sp>
        <p:nvSpPr>
          <p:cNvPr id="30" name="Rounded Rectangle 29">
            <a:extLst>
              <a:ext uri="{FF2B5EF4-FFF2-40B4-BE49-F238E27FC236}">
                <a16:creationId xmlns:a16="http://schemas.microsoft.com/office/drawing/2014/main" id="{06838B02-27E1-914E-8454-9C2A7B856710}"/>
              </a:ext>
            </a:extLst>
          </p:cNvPr>
          <p:cNvSpPr/>
          <p:nvPr/>
        </p:nvSpPr>
        <p:spPr>
          <a:xfrm>
            <a:off x="1418317" y="1224141"/>
            <a:ext cx="8674716" cy="1263755"/>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INVESTING GOALS, HABITS &amp; STRATEGIES</a:t>
            </a:r>
          </a:p>
          <a:p>
            <a:pPr algn="ctr"/>
            <a:r>
              <a:rPr lang="en-US" sz="3000" b="1" dirty="0"/>
              <a:t>Today, January 23</a:t>
            </a:r>
          </a:p>
        </p:txBody>
      </p:sp>
      <p:sp>
        <p:nvSpPr>
          <p:cNvPr id="13" name="Rounded Rectangle 12">
            <a:extLst>
              <a:ext uri="{FF2B5EF4-FFF2-40B4-BE49-F238E27FC236}">
                <a16:creationId xmlns:a16="http://schemas.microsoft.com/office/drawing/2014/main" id="{E86DA962-8986-B14E-BC7C-8150A6189E68}"/>
              </a:ext>
            </a:extLst>
          </p:cNvPr>
          <p:cNvSpPr/>
          <p:nvPr/>
        </p:nvSpPr>
        <p:spPr>
          <a:xfrm>
            <a:off x="1418316" y="2691855"/>
            <a:ext cx="8674715" cy="132484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CREATING AN INVESTMENT STRATEGY</a:t>
            </a:r>
          </a:p>
          <a:p>
            <a:pPr algn="ctr"/>
            <a:r>
              <a:rPr lang="en-US" sz="3000" b="1" dirty="0"/>
              <a:t>Wednesday, February 22</a:t>
            </a:r>
          </a:p>
        </p:txBody>
      </p:sp>
      <p:sp>
        <p:nvSpPr>
          <p:cNvPr id="16" name="Rounded Rectangle 15">
            <a:extLst>
              <a:ext uri="{FF2B5EF4-FFF2-40B4-BE49-F238E27FC236}">
                <a16:creationId xmlns:a16="http://schemas.microsoft.com/office/drawing/2014/main" id="{C529DE7D-8B91-524D-8D6B-F973C9013BDB}"/>
              </a:ext>
            </a:extLst>
          </p:cNvPr>
          <p:cNvSpPr/>
          <p:nvPr/>
        </p:nvSpPr>
        <p:spPr>
          <a:xfrm>
            <a:off x="1418315" y="4250938"/>
            <a:ext cx="8674715" cy="132484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CREDIT SCORES &amp; DEBT MANAGEMENT</a:t>
            </a:r>
          </a:p>
          <a:p>
            <a:pPr algn="ctr"/>
            <a:r>
              <a:rPr lang="en-US" sz="3000" b="1" dirty="0"/>
              <a:t>Wednesday, March 8</a:t>
            </a:r>
          </a:p>
        </p:txBody>
      </p:sp>
    </p:spTree>
    <p:extLst>
      <p:ext uri="{BB962C8B-B14F-4D97-AF65-F5344CB8AC3E}">
        <p14:creationId xmlns:p14="http://schemas.microsoft.com/office/powerpoint/2010/main" val="31500848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0066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Opening Quiz – Question #3</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8" y="1241404"/>
            <a:ext cx="5257801"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dirty="0">
                <a:solidFill>
                  <a:srgbClr val="C00000"/>
                </a:solidFill>
              </a:rPr>
              <a:t>If you invest $100 a month every month </a:t>
            </a:r>
            <a:r>
              <a:rPr lang="en-US" sz="2400" b="1" dirty="0">
                <a:solidFill>
                  <a:srgbClr val="C00000"/>
                </a:solidFill>
                <a:highlight>
                  <a:srgbClr val="FFFF00"/>
                </a:highlight>
              </a:rPr>
              <a:t>from ages 25 to 35</a:t>
            </a:r>
            <a:r>
              <a:rPr lang="en-US" sz="2400" dirty="0">
                <a:solidFill>
                  <a:srgbClr val="C00000"/>
                </a:solidFill>
              </a:rPr>
              <a:t>, earning an 8% annual return, how much will you have accumulated when you retire at 65?</a:t>
            </a:r>
          </a:p>
        </p:txBody>
      </p:sp>
      <p:sp>
        <p:nvSpPr>
          <p:cNvPr id="7" name="Content Placeholder 2">
            <a:extLst>
              <a:ext uri="{FF2B5EF4-FFF2-40B4-BE49-F238E27FC236}">
                <a16:creationId xmlns:a16="http://schemas.microsoft.com/office/drawing/2014/main" id="{24B00CC3-A908-7E65-7DD6-782DA5403952}"/>
              </a:ext>
            </a:extLst>
          </p:cNvPr>
          <p:cNvSpPr txBox="1">
            <a:spLocks/>
          </p:cNvSpPr>
          <p:nvPr/>
        </p:nvSpPr>
        <p:spPr>
          <a:xfrm>
            <a:off x="838199" y="2731090"/>
            <a:ext cx="5257801" cy="1374628"/>
          </a:xfrm>
          <a:prstGeom prst="rect">
            <a:avLst/>
          </a:prstGeom>
          <a:solidFill>
            <a:schemeClr val="bg1">
              <a:lumMod val="6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A.	$149,036</a:t>
            </a:r>
          </a:p>
        </p:txBody>
      </p:sp>
      <p:sp>
        <p:nvSpPr>
          <p:cNvPr id="8" name="Content Placeholder 2">
            <a:extLst>
              <a:ext uri="{FF2B5EF4-FFF2-40B4-BE49-F238E27FC236}">
                <a16:creationId xmlns:a16="http://schemas.microsoft.com/office/drawing/2014/main" id="{C1CA2303-8B54-A45E-47A7-869C23DBFE38}"/>
              </a:ext>
            </a:extLst>
          </p:cNvPr>
          <p:cNvSpPr txBox="1">
            <a:spLocks/>
          </p:cNvSpPr>
          <p:nvPr/>
        </p:nvSpPr>
        <p:spPr>
          <a:xfrm>
            <a:off x="838198" y="4241968"/>
            <a:ext cx="5257801" cy="1374628"/>
          </a:xfrm>
          <a:prstGeom prst="rect">
            <a:avLst/>
          </a:prstGeom>
          <a:solidFill>
            <a:srgbClr val="0000CC"/>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B.	$184,092</a:t>
            </a:r>
          </a:p>
        </p:txBody>
      </p:sp>
      <p:sp>
        <p:nvSpPr>
          <p:cNvPr id="9" name="Content Placeholder 2">
            <a:extLst>
              <a:ext uri="{FF2B5EF4-FFF2-40B4-BE49-F238E27FC236}">
                <a16:creationId xmlns:a16="http://schemas.microsoft.com/office/drawing/2014/main" id="{930B5E4C-EE80-9259-33F1-149CEA97477F}"/>
              </a:ext>
            </a:extLst>
          </p:cNvPr>
          <p:cNvSpPr txBox="1">
            <a:spLocks/>
          </p:cNvSpPr>
          <p:nvPr/>
        </p:nvSpPr>
        <p:spPr>
          <a:xfrm>
            <a:off x="6170687" y="2731090"/>
            <a:ext cx="5257801" cy="1374628"/>
          </a:xfrm>
          <a:prstGeom prst="rect">
            <a:avLst/>
          </a:prstGeom>
          <a:solidFill>
            <a:schemeClr val="tx1"/>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C.	$149,036</a:t>
            </a:r>
          </a:p>
        </p:txBody>
      </p:sp>
      <p:sp>
        <p:nvSpPr>
          <p:cNvPr id="10" name="Content Placeholder 2">
            <a:extLst>
              <a:ext uri="{FF2B5EF4-FFF2-40B4-BE49-F238E27FC236}">
                <a16:creationId xmlns:a16="http://schemas.microsoft.com/office/drawing/2014/main" id="{75785B4D-F6DD-799C-04A8-F941F10411AE}"/>
              </a:ext>
            </a:extLst>
          </p:cNvPr>
          <p:cNvSpPr txBox="1">
            <a:spLocks/>
          </p:cNvSpPr>
          <p:nvPr/>
        </p:nvSpPr>
        <p:spPr>
          <a:xfrm>
            <a:off x="6170686" y="4241968"/>
            <a:ext cx="5257801" cy="1374628"/>
          </a:xfrm>
          <a:prstGeom prst="rect">
            <a:avLst/>
          </a:prstGeom>
          <a:solidFill>
            <a:schemeClr val="bg1">
              <a:lumMod val="6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D.	$184,092</a:t>
            </a:r>
          </a:p>
        </p:txBody>
      </p:sp>
      <p:sp>
        <p:nvSpPr>
          <p:cNvPr id="11" name="Content Placeholder 2">
            <a:extLst>
              <a:ext uri="{FF2B5EF4-FFF2-40B4-BE49-F238E27FC236}">
                <a16:creationId xmlns:a16="http://schemas.microsoft.com/office/drawing/2014/main" id="{0AB245CA-DB65-16FC-00D9-DE367C3DCC35}"/>
              </a:ext>
            </a:extLst>
          </p:cNvPr>
          <p:cNvSpPr txBox="1">
            <a:spLocks/>
          </p:cNvSpPr>
          <p:nvPr/>
        </p:nvSpPr>
        <p:spPr>
          <a:xfrm>
            <a:off x="6095999" y="1241403"/>
            <a:ext cx="5257801"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dirty="0"/>
              <a:t>If you invest $100 a month every month </a:t>
            </a:r>
            <a:r>
              <a:rPr lang="en-US" sz="2400" b="1" dirty="0">
                <a:highlight>
                  <a:srgbClr val="FFFF00"/>
                </a:highlight>
              </a:rPr>
              <a:t>from ages 35 to 65</a:t>
            </a:r>
            <a:r>
              <a:rPr lang="en-US" sz="2400" dirty="0"/>
              <a:t>, earning an 8% annual return, how much will you have accumulated when you retire at 65?</a:t>
            </a:r>
          </a:p>
        </p:txBody>
      </p:sp>
      <p:sp>
        <p:nvSpPr>
          <p:cNvPr id="12" name="Content Placeholder 2">
            <a:extLst>
              <a:ext uri="{FF2B5EF4-FFF2-40B4-BE49-F238E27FC236}">
                <a16:creationId xmlns:a16="http://schemas.microsoft.com/office/drawing/2014/main" id="{17FB13BC-8962-C3F0-8F9E-87F546CF9FEC}"/>
              </a:ext>
            </a:extLst>
          </p:cNvPr>
          <p:cNvSpPr txBox="1">
            <a:spLocks/>
          </p:cNvSpPr>
          <p:nvPr/>
        </p:nvSpPr>
        <p:spPr>
          <a:xfrm>
            <a:off x="3589978" y="5960990"/>
            <a:ext cx="5257801" cy="52783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700" dirty="0"/>
              <a:t>In both cases, this math assumes you make your 1</a:t>
            </a:r>
            <a:r>
              <a:rPr lang="en-US" sz="1700" baseline="30000" dirty="0"/>
              <a:t>st</a:t>
            </a:r>
            <a:r>
              <a:rPr lang="en-US" sz="1700" dirty="0"/>
              <a:t> investment in the first month of your 26</a:t>
            </a:r>
            <a:r>
              <a:rPr lang="en-US" sz="1700" baseline="30000" dirty="0"/>
              <a:t>th</a:t>
            </a:r>
            <a:r>
              <a:rPr lang="en-US" sz="1700" dirty="0"/>
              <a:t> or 36</a:t>
            </a:r>
            <a:r>
              <a:rPr lang="en-US" sz="1700" baseline="30000" dirty="0"/>
              <a:t>th</a:t>
            </a:r>
            <a:r>
              <a:rPr lang="en-US" sz="1700" dirty="0"/>
              <a:t> year and keep all money invested until the end of your 65</a:t>
            </a:r>
            <a:r>
              <a:rPr lang="en-US" sz="1700" baseline="30000" dirty="0"/>
              <a:t>th</a:t>
            </a:r>
            <a:r>
              <a:rPr lang="en-US" sz="1700" dirty="0"/>
              <a:t> year.</a:t>
            </a:r>
          </a:p>
        </p:txBody>
      </p:sp>
    </p:spTree>
    <p:extLst>
      <p:ext uri="{BB962C8B-B14F-4D97-AF65-F5344CB8AC3E}">
        <p14:creationId xmlns:p14="http://schemas.microsoft.com/office/powerpoint/2010/main" val="8136968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0066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Opening Quiz – The Morals</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3">
            <a:extLst>
              <a:ext uri="{FF2B5EF4-FFF2-40B4-BE49-F238E27FC236}">
                <a16:creationId xmlns:a16="http://schemas.microsoft.com/office/drawing/2014/main" id="{9DACF81A-EDCC-B6CD-3B9F-A18DBBE8E5AF}"/>
              </a:ext>
            </a:extLst>
          </p:cNvPr>
          <p:cNvSpPr txBox="1">
            <a:spLocks noChangeArrowheads="1"/>
          </p:cNvSpPr>
          <p:nvPr/>
        </p:nvSpPr>
        <p:spPr>
          <a:xfrm>
            <a:off x="838200" y="1280160"/>
            <a:ext cx="10515600" cy="4896803"/>
          </a:xfrm>
          <a:prstGeom prst="rect">
            <a:avLst/>
          </a:prstGeom>
        </p:spPr>
        <p:txBody>
          <a:bodyPr>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42950" indent="-742950">
              <a:buFont typeface="+mj-lt"/>
              <a:buAutoNum type="arabicPeriod"/>
            </a:pPr>
            <a:r>
              <a:rPr lang="en-US" sz="4000" dirty="0"/>
              <a:t>Nothing is free in finance. You have to sacrifice something to receive something good. Every benefit has a cost.</a:t>
            </a:r>
          </a:p>
          <a:p>
            <a:pPr marL="742950" indent="-742950">
              <a:buFont typeface="+mj-lt"/>
              <a:buAutoNum type="arabicPeriod"/>
            </a:pPr>
            <a:r>
              <a:rPr lang="en-US" sz="4000" dirty="0">
                <a:solidFill>
                  <a:srgbClr val="006600"/>
                </a:solidFill>
              </a:rPr>
              <a:t>Be mindful of short-term vs. long-term tradeoffs. Is a short-term indulgence worth a long-term sacrifice? Top Ramen costs $0.25 per meal. Gourmet ramen can cost $20 per meal. </a:t>
            </a:r>
            <a:r>
              <a:rPr lang="en-US" sz="2100" dirty="0">
                <a:solidFill>
                  <a:srgbClr val="006600"/>
                </a:solidFill>
              </a:rPr>
              <a:t>(Or $50+ for truffle ramen.)</a:t>
            </a:r>
          </a:p>
          <a:p>
            <a:pPr marL="742950" indent="-742950">
              <a:buFont typeface="+mj-lt"/>
              <a:buAutoNum type="arabicPeriod"/>
            </a:pPr>
            <a:r>
              <a:rPr lang="en-US" sz="4000" dirty="0"/>
              <a:t>Interest is your friend – if you are receiving it. </a:t>
            </a:r>
            <a:br>
              <a:rPr lang="en-US" sz="4000" dirty="0"/>
            </a:br>
            <a:r>
              <a:rPr lang="en-US" sz="4000" dirty="0"/>
              <a:t>Interest is your enemy – if you are paying it.</a:t>
            </a:r>
          </a:p>
          <a:p>
            <a:pPr marL="742950" indent="-742950">
              <a:buFont typeface="+mj-lt"/>
              <a:buAutoNum type="arabicPeriod"/>
            </a:pPr>
            <a:r>
              <a:rPr lang="en-US" sz="4000" dirty="0">
                <a:solidFill>
                  <a:srgbClr val="006600"/>
                </a:solidFill>
              </a:rPr>
              <a:t>Save and invest as early as you can.  Small savings today can create enormous opportunities in the future.</a:t>
            </a:r>
          </a:p>
          <a:p>
            <a:pPr marL="742950" indent="-742950">
              <a:buFont typeface="+mj-lt"/>
              <a:buAutoNum type="arabicPeriod"/>
            </a:pPr>
            <a:r>
              <a:rPr lang="en-US" sz="4000" dirty="0"/>
              <a:t>Debt can change your life – both for the better and for the worse. Don’t let debt destroy your life and determine your future.</a:t>
            </a:r>
          </a:p>
          <a:p>
            <a:pPr marL="742950" indent="-742950">
              <a:buFont typeface="+mj-lt"/>
              <a:buAutoNum type="arabicPeriod"/>
            </a:pPr>
            <a:r>
              <a:rPr lang="en-US" sz="4000" dirty="0">
                <a:solidFill>
                  <a:srgbClr val="006600"/>
                </a:solidFill>
              </a:rPr>
              <a:t>Be thoughtful, be strategic, be patient and have a plan.</a:t>
            </a:r>
          </a:p>
        </p:txBody>
      </p:sp>
    </p:spTree>
    <p:extLst>
      <p:ext uri="{BB962C8B-B14F-4D97-AF65-F5344CB8AC3E}">
        <p14:creationId xmlns:p14="http://schemas.microsoft.com/office/powerpoint/2010/main" val="1221212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animEffect transition="in" filter="blinds(horizontal)">
                                      <p:cBhvr>
                                        <p:cTn id="7" dur="500"/>
                                        <p:tgtEl>
                                          <p:spTgt spid="1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2">
                                            <p:txEl>
                                              <p:pRg st="2" end="2"/>
                                            </p:txEl>
                                          </p:spTgt>
                                        </p:tgtEl>
                                        <p:attrNameLst>
                                          <p:attrName>style.visibility</p:attrName>
                                        </p:attrNameLst>
                                      </p:cBhvr>
                                      <p:to>
                                        <p:strVal val="visible"/>
                                      </p:to>
                                    </p:set>
                                    <p:animEffect transition="in" filter="blinds(horizontal)">
                                      <p:cBhvr>
                                        <p:cTn id="12" dur="500"/>
                                        <p:tgtEl>
                                          <p:spTgt spid="1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2">
                                            <p:txEl>
                                              <p:pRg st="3" end="3"/>
                                            </p:txEl>
                                          </p:spTgt>
                                        </p:tgtEl>
                                        <p:attrNameLst>
                                          <p:attrName>style.visibility</p:attrName>
                                        </p:attrNameLst>
                                      </p:cBhvr>
                                      <p:to>
                                        <p:strVal val="visible"/>
                                      </p:to>
                                    </p:set>
                                    <p:animEffect transition="in" filter="blinds(horizontal)">
                                      <p:cBhvr>
                                        <p:cTn id="17" dur="500"/>
                                        <p:tgtEl>
                                          <p:spTgt spid="1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2">
                                            <p:txEl>
                                              <p:pRg st="4" end="4"/>
                                            </p:txEl>
                                          </p:spTgt>
                                        </p:tgtEl>
                                        <p:attrNameLst>
                                          <p:attrName>style.visibility</p:attrName>
                                        </p:attrNameLst>
                                      </p:cBhvr>
                                      <p:to>
                                        <p:strVal val="visible"/>
                                      </p:to>
                                    </p:set>
                                    <p:animEffect transition="in" filter="blinds(horizontal)">
                                      <p:cBhvr>
                                        <p:cTn id="22" dur="500"/>
                                        <p:tgtEl>
                                          <p:spTgt spid="1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2">
                                            <p:txEl>
                                              <p:pRg st="5" end="5"/>
                                            </p:txEl>
                                          </p:spTgt>
                                        </p:tgtEl>
                                        <p:attrNameLst>
                                          <p:attrName>style.visibility</p:attrName>
                                        </p:attrNameLst>
                                      </p:cBhvr>
                                      <p:to>
                                        <p:strVal val="visible"/>
                                      </p:to>
                                    </p:set>
                                    <p:animEffect transition="in" filter="blinds(horizontal)">
                                      <p:cBhvr>
                                        <p:cTn id="27" dur="500"/>
                                        <p:tgtEl>
                                          <p:spTgt spid="1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Brian’s Economic Predictions for 2023</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9" y="1241404"/>
            <a:ext cx="10861275"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C00000"/>
                </a:solidFill>
              </a:rPr>
              <a:t>Inflation is decreasing…but it is still very high. Inflation was at 9.1% in June 2022; it is now at 6.5%. </a:t>
            </a:r>
          </a:p>
          <a:p>
            <a:pPr lvl="1"/>
            <a:r>
              <a:rPr lang="en-US" dirty="0">
                <a:solidFill>
                  <a:srgbClr val="C00000"/>
                </a:solidFill>
              </a:rPr>
              <a:t>My best case estimate is for it to be at 3-4% in December. It might be 8-9%.</a:t>
            </a:r>
          </a:p>
        </p:txBody>
      </p:sp>
    </p:spTree>
    <p:extLst>
      <p:ext uri="{BB962C8B-B14F-4D97-AF65-F5344CB8AC3E}">
        <p14:creationId xmlns:p14="http://schemas.microsoft.com/office/powerpoint/2010/main" val="18636946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Brian’s Economic Predictions for 2023</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9" y="1241404"/>
            <a:ext cx="10861275"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100" dirty="0">
                <a:solidFill>
                  <a:schemeClr val="bg1">
                    <a:lumMod val="50000"/>
                  </a:schemeClr>
                </a:solidFill>
              </a:rPr>
              <a:t>Inflation was at 9.1% in June 2022; it is now at 6.5%. </a:t>
            </a:r>
          </a:p>
          <a:p>
            <a:pPr lvl="1"/>
            <a:r>
              <a:rPr lang="en-US" sz="2100" dirty="0">
                <a:solidFill>
                  <a:schemeClr val="bg1">
                    <a:lumMod val="50000"/>
                  </a:schemeClr>
                </a:solidFill>
              </a:rPr>
              <a:t>My best case estimate is for it to be at 3-4% in December. It might be 8-9%.</a:t>
            </a:r>
          </a:p>
          <a:p>
            <a:r>
              <a:rPr lang="en-US" dirty="0">
                <a:solidFill>
                  <a:srgbClr val="C00000"/>
                </a:solidFill>
              </a:rPr>
              <a:t>Interest rates are going up. This will affect future borrowing costs.</a:t>
            </a:r>
          </a:p>
          <a:p>
            <a:pPr lvl="1"/>
            <a:r>
              <a:rPr lang="en-US" dirty="0">
                <a:solidFill>
                  <a:srgbClr val="C00000"/>
                </a:solidFill>
              </a:rPr>
              <a:t>Interest rates on savings accounts are the last to go up when rates increase.</a:t>
            </a:r>
          </a:p>
          <a:p>
            <a:pPr lvl="1"/>
            <a:r>
              <a:rPr lang="en-US" dirty="0">
                <a:solidFill>
                  <a:srgbClr val="C00000"/>
                </a:solidFill>
              </a:rPr>
              <a:t>This should slow down inflation, but it will take a while.</a:t>
            </a:r>
          </a:p>
          <a:p>
            <a:pPr marL="457200" lvl="1" indent="0">
              <a:buNone/>
            </a:pPr>
            <a:endParaRPr lang="en-US" dirty="0">
              <a:solidFill>
                <a:srgbClr val="C00000"/>
              </a:solidFill>
            </a:endParaRPr>
          </a:p>
        </p:txBody>
      </p:sp>
    </p:spTree>
    <p:extLst>
      <p:ext uri="{BB962C8B-B14F-4D97-AF65-F5344CB8AC3E}">
        <p14:creationId xmlns:p14="http://schemas.microsoft.com/office/powerpoint/2010/main" val="13300136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Brian’s Economic Predictions for 2023</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9" y="1241404"/>
            <a:ext cx="10861275"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100" dirty="0">
                <a:solidFill>
                  <a:schemeClr val="bg1">
                    <a:lumMod val="50000"/>
                  </a:schemeClr>
                </a:solidFill>
              </a:rPr>
              <a:t>Inflation was at 9.1% in June 2022; it is now at 6.5%. </a:t>
            </a:r>
          </a:p>
          <a:p>
            <a:pPr lvl="1"/>
            <a:r>
              <a:rPr lang="en-US" sz="2100" dirty="0">
                <a:solidFill>
                  <a:schemeClr val="bg1">
                    <a:lumMod val="50000"/>
                  </a:schemeClr>
                </a:solidFill>
              </a:rPr>
              <a:t>My best case estimate is for it to be at 3-4% in December. It might be 8-9%.</a:t>
            </a:r>
          </a:p>
          <a:p>
            <a:r>
              <a:rPr lang="en-US" sz="2100" dirty="0">
                <a:solidFill>
                  <a:schemeClr val="bg1">
                    <a:lumMod val="50000"/>
                  </a:schemeClr>
                </a:solidFill>
              </a:rPr>
              <a:t>Interest rates are going up. This will affect future borrowing costs.</a:t>
            </a:r>
          </a:p>
          <a:p>
            <a:pPr lvl="1"/>
            <a:r>
              <a:rPr lang="en-US" sz="2100" dirty="0">
                <a:solidFill>
                  <a:schemeClr val="bg1">
                    <a:lumMod val="50000"/>
                  </a:schemeClr>
                </a:solidFill>
              </a:rPr>
              <a:t>Interest rates on savings accounts are the last to go up when rates increase.</a:t>
            </a:r>
          </a:p>
          <a:p>
            <a:pPr lvl="1"/>
            <a:r>
              <a:rPr lang="en-US" sz="2100" dirty="0">
                <a:solidFill>
                  <a:schemeClr val="bg1">
                    <a:lumMod val="50000"/>
                  </a:schemeClr>
                </a:solidFill>
              </a:rPr>
              <a:t>This should slow down inflation, but it will take a while.</a:t>
            </a:r>
          </a:p>
          <a:p>
            <a:r>
              <a:rPr lang="en-US" dirty="0">
                <a:solidFill>
                  <a:srgbClr val="C00000"/>
                </a:solidFill>
              </a:rPr>
              <a:t>The Russian invasion of Ukraine will continue to cause economic turbulence through the year.</a:t>
            </a:r>
          </a:p>
          <a:p>
            <a:pPr lvl="1"/>
            <a:r>
              <a:rPr lang="en-US" dirty="0">
                <a:solidFill>
                  <a:srgbClr val="C00000"/>
                </a:solidFill>
              </a:rPr>
              <a:t>Turbulence = Uncertainty, disruption to supply chains, shocks out of nowhere.</a:t>
            </a:r>
          </a:p>
        </p:txBody>
      </p:sp>
    </p:spTree>
    <p:extLst>
      <p:ext uri="{BB962C8B-B14F-4D97-AF65-F5344CB8AC3E}">
        <p14:creationId xmlns:p14="http://schemas.microsoft.com/office/powerpoint/2010/main" val="29800248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Brian’s Economic Predictions for 2023</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9" y="1241404"/>
            <a:ext cx="10861275"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100" dirty="0">
                <a:solidFill>
                  <a:schemeClr val="bg1">
                    <a:lumMod val="50000"/>
                  </a:schemeClr>
                </a:solidFill>
              </a:rPr>
              <a:t>Inflation was at 9.1% in June 2022; it is now at 6.5%. </a:t>
            </a:r>
          </a:p>
          <a:p>
            <a:pPr lvl="1"/>
            <a:r>
              <a:rPr lang="en-US" sz="2100" dirty="0">
                <a:solidFill>
                  <a:schemeClr val="bg1">
                    <a:lumMod val="50000"/>
                  </a:schemeClr>
                </a:solidFill>
              </a:rPr>
              <a:t>My best case estimate is for it to be at 3-4% in December. It might be 8-9%.</a:t>
            </a:r>
          </a:p>
          <a:p>
            <a:r>
              <a:rPr lang="en-US" sz="2100" dirty="0">
                <a:solidFill>
                  <a:schemeClr val="bg1">
                    <a:lumMod val="50000"/>
                  </a:schemeClr>
                </a:solidFill>
              </a:rPr>
              <a:t>Interest rates are going up. This will affect future borrowing costs.</a:t>
            </a:r>
          </a:p>
          <a:p>
            <a:pPr lvl="1"/>
            <a:r>
              <a:rPr lang="en-US" sz="2100" dirty="0">
                <a:solidFill>
                  <a:schemeClr val="bg1">
                    <a:lumMod val="50000"/>
                  </a:schemeClr>
                </a:solidFill>
              </a:rPr>
              <a:t>Interest rates on savings accounts are the last to go up when rates increase.</a:t>
            </a:r>
          </a:p>
          <a:p>
            <a:pPr lvl="1"/>
            <a:r>
              <a:rPr lang="en-US" sz="2100" dirty="0">
                <a:solidFill>
                  <a:schemeClr val="bg1">
                    <a:lumMod val="50000"/>
                  </a:schemeClr>
                </a:solidFill>
              </a:rPr>
              <a:t>This should slow down inflation, but it will take a while.</a:t>
            </a:r>
          </a:p>
          <a:p>
            <a:r>
              <a:rPr lang="en-US" sz="2100" dirty="0">
                <a:solidFill>
                  <a:schemeClr val="bg1">
                    <a:lumMod val="50000"/>
                  </a:schemeClr>
                </a:solidFill>
              </a:rPr>
              <a:t>The Russian invasion of Ukraine will continue to cause economic turbulence through the year.</a:t>
            </a:r>
          </a:p>
          <a:p>
            <a:pPr lvl="1"/>
            <a:r>
              <a:rPr lang="en-US" sz="2100" dirty="0">
                <a:solidFill>
                  <a:schemeClr val="bg1">
                    <a:lumMod val="50000"/>
                  </a:schemeClr>
                </a:solidFill>
              </a:rPr>
              <a:t>Turbulence = Uncertainty, disruption to supply chains, shocks out of nowhere.</a:t>
            </a:r>
          </a:p>
          <a:p>
            <a:r>
              <a:rPr lang="en-US" dirty="0">
                <a:solidFill>
                  <a:srgbClr val="C00000"/>
                </a:solidFill>
              </a:rPr>
              <a:t>We are still in a Covid-19 world. It is not completely behind us.</a:t>
            </a:r>
          </a:p>
          <a:p>
            <a:pPr lvl="1"/>
            <a:r>
              <a:rPr lang="en-US" dirty="0">
                <a:solidFill>
                  <a:srgbClr val="C00000"/>
                </a:solidFill>
              </a:rPr>
              <a:t>Some of China is locked down, education uncertainty, travel uncertainty.</a:t>
            </a:r>
          </a:p>
        </p:txBody>
      </p:sp>
    </p:spTree>
    <p:extLst>
      <p:ext uri="{BB962C8B-B14F-4D97-AF65-F5344CB8AC3E}">
        <p14:creationId xmlns:p14="http://schemas.microsoft.com/office/powerpoint/2010/main" val="37064536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Brian’s Economic Predictions for 2023</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9" y="1241404"/>
            <a:ext cx="10861275"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100" dirty="0">
                <a:solidFill>
                  <a:schemeClr val="bg1">
                    <a:lumMod val="50000"/>
                  </a:schemeClr>
                </a:solidFill>
              </a:rPr>
              <a:t>Inflation was at 9.1% in June 2022; it is now at 6.5%. </a:t>
            </a:r>
          </a:p>
          <a:p>
            <a:pPr lvl="1"/>
            <a:r>
              <a:rPr lang="en-US" sz="2100" dirty="0">
                <a:solidFill>
                  <a:schemeClr val="bg1">
                    <a:lumMod val="50000"/>
                  </a:schemeClr>
                </a:solidFill>
              </a:rPr>
              <a:t>My best case estimate is for it to be at 3-4% in December. It might be 8-9%.</a:t>
            </a:r>
          </a:p>
          <a:p>
            <a:r>
              <a:rPr lang="en-US" sz="2100" dirty="0">
                <a:solidFill>
                  <a:schemeClr val="bg1">
                    <a:lumMod val="50000"/>
                  </a:schemeClr>
                </a:solidFill>
              </a:rPr>
              <a:t>Interest rates are going up. This will affect future borrowing costs.</a:t>
            </a:r>
          </a:p>
          <a:p>
            <a:pPr lvl="1"/>
            <a:r>
              <a:rPr lang="en-US" sz="2100" dirty="0">
                <a:solidFill>
                  <a:schemeClr val="bg1">
                    <a:lumMod val="50000"/>
                  </a:schemeClr>
                </a:solidFill>
              </a:rPr>
              <a:t>Interest rates on savings accounts are the last to go up when rates increase.</a:t>
            </a:r>
          </a:p>
          <a:p>
            <a:pPr lvl="1"/>
            <a:r>
              <a:rPr lang="en-US" sz="2100" dirty="0">
                <a:solidFill>
                  <a:schemeClr val="bg1">
                    <a:lumMod val="50000"/>
                  </a:schemeClr>
                </a:solidFill>
              </a:rPr>
              <a:t>This should slow down inflation, but it will take a while.</a:t>
            </a:r>
          </a:p>
          <a:p>
            <a:r>
              <a:rPr lang="en-US" sz="2100" dirty="0">
                <a:solidFill>
                  <a:schemeClr val="bg1">
                    <a:lumMod val="50000"/>
                  </a:schemeClr>
                </a:solidFill>
              </a:rPr>
              <a:t>The Russian invasion of Ukraine will continue to cause economic turbulence through the year.</a:t>
            </a:r>
          </a:p>
          <a:p>
            <a:pPr lvl="1"/>
            <a:r>
              <a:rPr lang="en-US" sz="2100" dirty="0">
                <a:solidFill>
                  <a:schemeClr val="bg1">
                    <a:lumMod val="50000"/>
                  </a:schemeClr>
                </a:solidFill>
              </a:rPr>
              <a:t>Turbulence = Uncertainty, disruption to supply chains, shocks out of nowhere.</a:t>
            </a:r>
          </a:p>
          <a:p>
            <a:r>
              <a:rPr lang="en-US" sz="2100" dirty="0">
                <a:solidFill>
                  <a:schemeClr val="bg1">
                    <a:lumMod val="50000"/>
                  </a:schemeClr>
                </a:solidFill>
              </a:rPr>
              <a:t>We are still in a Covid-19 world. It is not completely behind us.</a:t>
            </a:r>
          </a:p>
          <a:p>
            <a:pPr lvl="1"/>
            <a:r>
              <a:rPr lang="en-US" sz="2100" dirty="0">
                <a:solidFill>
                  <a:schemeClr val="bg1">
                    <a:lumMod val="50000"/>
                  </a:schemeClr>
                </a:solidFill>
              </a:rPr>
              <a:t>Some of China is locked down, education uncertainty, travel uncertainty.</a:t>
            </a:r>
          </a:p>
          <a:p>
            <a:r>
              <a:rPr lang="en-US" dirty="0">
                <a:solidFill>
                  <a:srgbClr val="C00000"/>
                </a:solidFill>
              </a:rPr>
              <a:t>The job market has been strong…but may struggle during early-2023.</a:t>
            </a:r>
          </a:p>
          <a:p>
            <a:pPr lvl="1"/>
            <a:r>
              <a:rPr lang="en-US" sz="2000" dirty="0">
                <a:solidFill>
                  <a:srgbClr val="C00000"/>
                </a:solidFill>
              </a:rPr>
              <a:t>Salaries for college graduates are at all-time highs. I expect this to continue.</a:t>
            </a:r>
          </a:p>
          <a:p>
            <a:pPr lvl="1"/>
            <a:r>
              <a:rPr lang="en-US" sz="2000" dirty="0">
                <a:solidFill>
                  <a:srgbClr val="C00000"/>
                </a:solidFill>
              </a:rPr>
              <a:t>But, there will be unexpected shocks…as companies try to figure out how to do business in 2023.</a:t>
            </a:r>
          </a:p>
        </p:txBody>
      </p:sp>
    </p:spTree>
    <p:extLst>
      <p:ext uri="{BB962C8B-B14F-4D97-AF65-F5344CB8AC3E}">
        <p14:creationId xmlns:p14="http://schemas.microsoft.com/office/powerpoint/2010/main" val="23364447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9" y="1241404"/>
            <a:ext cx="10861275"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100" dirty="0">
                <a:solidFill>
                  <a:schemeClr val="bg1">
                    <a:lumMod val="50000"/>
                  </a:schemeClr>
                </a:solidFill>
              </a:rPr>
              <a:t>Inflation was at 9.1% in June 2022; it is now at 6.5%. </a:t>
            </a:r>
          </a:p>
          <a:p>
            <a:pPr lvl="1"/>
            <a:r>
              <a:rPr lang="en-US" sz="2100" dirty="0">
                <a:solidFill>
                  <a:schemeClr val="bg1">
                    <a:lumMod val="50000"/>
                  </a:schemeClr>
                </a:solidFill>
              </a:rPr>
              <a:t>My best case estimate is for it to be at 3-4% in December. It might be 8-9%.</a:t>
            </a:r>
          </a:p>
          <a:p>
            <a:r>
              <a:rPr lang="en-US" sz="2100" dirty="0">
                <a:solidFill>
                  <a:schemeClr val="bg1">
                    <a:lumMod val="50000"/>
                  </a:schemeClr>
                </a:solidFill>
              </a:rPr>
              <a:t>Interest rates have gone up. This will affect future borrowing costs.</a:t>
            </a:r>
          </a:p>
          <a:p>
            <a:pPr lvl="1"/>
            <a:r>
              <a:rPr lang="en-US" sz="2100" dirty="0">
                <a:solidFill>
                  <a:schemeClr val="bg1">
                    <a:lumMod val="50000"/>
                  </a:schemeClr>
                </a:solidFill>
              </a:rPr>
              <a:t>Interest rates on savings accounts are the last to go up when rates increase.</a:t>
            </a:r>
          </a:p>
          <a:p>
            <a:pPr lvl="1"/>
            <a:r>
              <a:rPr lang="en-US" sz="2100" dirty="0">
                <a:solidFill>
                  <a:schemeClr val="bg1">
                    <a:lumMod val="50000"/>
                  </a:schemeClr>
                </a:solidFill>
              </a:rPr>
              <a:t>This should slow down inflation, but it will take a while.</a:t>
            </a:r>
          </a:p>
          <a:p>
            <a:r>
              <a:rPr lang="en-US" sz="2100" dirty="0">
                <a:solidFill>
                  <a:schemeClr val="bg1">
                    <a:lumMod val="50000"/>
                  </a:schemeClr>
                </a:solidFill>
              </a:rPr>
              <a:t>The Russian invasion of Ukraine will continue to cause economic turbulence through the year.</a:t>
            </a:r>
          </a:p>
          <a:p>
            <a:pPr lvl="1"/>
            <a:r>
              <a:rPr lang="en-US" sz="2100" dirty="0">
                <a:solidFill>
                  <a:schemeClr val="bg1">
                    <a:lumMod val="50000"/>
                  </a:schemeClr>
                </a:solidFill>
              </a:rPr>
              <a:t>Turbulence = Uncertainty, disruption to supply chains, shocks out of nowhere.</a:t>
            </a:r>
          </a:p>
          <a:p>
            <a:r>
              <a:rPr lang="en-US" sz="2100" dirty="0">
                <a:solidFill>
                  <a:schemeClr val="bg1">
                    <a:lumMod val="50000"/>
                  </a:schemeClr>
                </a:solidFill>
              </a:rPr>
              <a:t>We are still in a Covid-19 world. It is not completely behind us.</a:t>
            </a:r>
          </a:p>
          <a:p>
            <a:pPr lvl="1"/>
            <a:r>
              <a:rPr lang="en-US" sz="2100" dirty="0">
                <a:solidFill>
                  <a:schemeClr val="bg1">
                    <a:lumMod val="50000"/>
                  </a:schemeClr>
                </a:solidFill>
              </a:rPr>
              <a:t>Much of China is locked down, education uncertainty, travel uncertainty.</a:t>
            </a:r>
          </a:p>
          <a:p>
            <a:r>
              <a:rPr lang="en-US" sz="2100" dirty="0">
                <a:solidFill>
                  <a:schemeClr val="bg1">
                    <a:lumMod val="50000"/>
                  </a:schemeClr>
                </a:solidFill>
              </a:rPr>
              <a:t>The job market has been strong…but may struggle during early-2023.</a:t>
            </a:r>
          </a:p>
          <a:p>
            <a:pPr lvl="1"/>
            <a:r>
              <a:rPr lang="en-US" sz="2000" dirty="0">
                <a:solidFill>
                  <a:schemeClr val="bg1">
                    <a:lumMod val="50000"/>
                  </a:schemeClr>
                </a:solidFill>
              </a:rPr>
              <a:t>Salaries for college graduates are at all-time highs. I expect this to continue.</a:t>
            </a:r>
          </a:p>
          <a:p>
            <a:pPr lvl="1"/>
            <a:r>
              <a:rPr lang="en-US" sz="2000" dirty="0">
                <a:solidFill>
                  <a:schemeClr val="bg1">
                    <a:lumMod val="50000"/>
                  </a:schemeClr>
                </a:solidFill>
              </a:rPr>
              <a:t>But, there will be unexpected shocks…as companies try to figure out how to do business in 2023.</a:t>
            </a:r>
          </a:p>
        </p:txBody>
      </p:sp>
      <p:sp>
        <p:nvSpPr>
          <p:cNvPr id="7" name="Octagon 6">
            <a:extLst>
              <a:ext uri="{FF2B5EF4-FFF2-40B4-BE49-F238E27FC236}">
                <a16:creationId xmlns:a16="http://schemas.microsoft.com/office/drawing/2014/main" id="{F4BF5D6A-9C4B-65B0-FD34-2BD3DF1928FA}"/>
              </a:ext>
            </a:extLst>
          </p:cNvPr>
          <p:cNvSpPr/>
          <p:nvPr/>
        </p:nvSpPr>
        <p:spPr>
          <a:xfrm>
            <a:off x="3754490" y="1609284"/>
            <a:ext cx="4462999" cy="3639432"/>
          </a:xfrm>
          <a:prstGeom prst="octagon">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500" b="1" i="1" dirty="0"/>
              <a:t>PLAN </a:t>
            </a:r>
          </a:p>
          <a:p>
            <a:pPr algn="ctr"/>
            <a:r>
              <a:rPr lang="en-US" sz="7500" b="1" i="1" dirty="0"/>
              <a:t>AHEAD</a:t>
            </a:r>
          </a:p>
        </p:txBody>
      </p:sp>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Brian’s Economic Predictions for 2023</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797246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503662F4-0145-3139-AEA1-BF9145A1EA27}"/>
              </a:ext>
            </a:extLst>
          </p:cNvPr>
          <p:cNvSpPr txBox="1">
            <a:spLocks/>
          </p:cNvSpPr>
          <p:nvPr/>
        </p:nvSpPr>
        <p:spPr>
          <a:xfrm>
            <a:off x="838199" y="1241404"/>
            <a:ext cx="10861275"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100" dirty="0">
                <a:solidFill>
                  <a:schemeClr val="bg1">
                    <a:lumMod val="50000"/>
                  </a:schemeClr>
                </a:solidFill>
              </a:rPr>
              <a:t>Inflation was at 9.1% in June 2022; it is now at 6.5%. </a:t>
            </a:r>
          </a:p>
          <a:p>
            <a:pPr lvl="1"/>
            <a:r>
              <a:rPr lang="en-US" sz="2100" dirty="0">
                <a:solidFill>
                  <a:schemeClr val="bg1">
                    <a:lumMod val="50000"/>
                  </a:schemeClr>
                </a:solidFill>
              </a:rPr>
              <a:t>My best case estimate is for it to be at 3-4% in December. It might be 8-9%.</a:t>
            </a:r>
          </a:p>
          <a:p>
            <a:r>
              <a:rPr lang="en-US" sz="2100" dirty="0">
                <a:solidFill>
                  <a:schemeClr val="bg1">
                    <a:lumMod val="50000"/>
                  </a:schemeClr>
                </a:solidFill>
              </a:rPr>
              <a:t>Interest rates have gone up. This will affect future borrowing costs.</a:t>
            </a:r>
          </a:p>
          <a:p>
            <a:pPr lvl="1"/>
            <a:r>
              <a:rPr lang="en-US" sz="2100" dirty="0">
                <a:solidFill>
                  <a:schemeClr val="bg1">
                    <a:lumMod val="50000"/>
                  </a:schemeClr>
                </a:solidFill>
              </a:rPr>
              <a:t>Interest rates on savings accounts are the last to go up when rates increase.</a:t>
            </a:r>
          </a:p>
          <a:p>
            <a:pPr lvl="1"/>
            <a:r>
              <a:rPr lang="en-US" sz="2100" dirty="0">
                <a:solidFill>
                  <a:schemeClr val="bg1">
                    <a:lumMod val="50000"/>
                  </a:schemeClr>
                </a:solidFill>
              </a:rPr>
              <a:t>This should slow down inflation, but it will take a while.</a:t>
            </a:r>
          </a:p>
          <a:p>
            <a:r>
              <a:rPr lang="en-US" sz="2100" dirty="0">
                <a:solidFill>
                  <a:schemeClr val="bg1">
                    <a:lumMod val="50000"/>
                  </a:schemeClr>
                </a:solidFill>
              </a:rPr>
              <a:t>The Russian invasion of Ukraine will continue to cause economic turbulence through the year.</a:t>
            </a:r>
          </a:p>
          <a:p>
            <a:pPr lvl="1"/>
            <a:r>
              <a:rPr lang="en-US" sz="2100" dirty="0">
                <a:solidFill>
                  <a:schemeClr val="bg1">
                    <a:lumMod val="50000"/>
                  </a:schemeClr>
                </a:solidFill>
              </a:rPr>
              <a:t>Turbulence = Uncertainty, disruption to supply chains, shocks out of nowhere.</a:t>
            </a:r>
          </a:p>
          <a:p>
            <a:r>
              <a:rPr lang="en-US" sz="2100" dirty="0">
                <a:solidFill>
                  <a:schemeClr val="bg1">
                    <a:lumMod val="50000"/>
                  </a:schemeClr>
                </a:solidFill>
              </a:rPr>
              <a:t>We are still in a Covid-19 world. It is not completely behind us.</a:t>
            </a:r>
          </a:p>
          <a:p>
            <a:pPr lvl="1"/>
            <a:r>
              <a:rPr lang="en-US" sz="2100" dirty="0">
                <a:solidFill>
                  <a:schemeClr val="bg1">
                    <a:lumMod val="50000"/>
                  </a:schemeClr>
                </a:solidFill>
              </a:rPr>
              <a:t>Much of China is locked down, education uncertainty, travel uncertainty.</a:t>
            </a:r>
          </a:p>
          <a:p>
            <a:r>
              <a:rPr lang="en-US" sz="2100" dirty="0">
                <a:solidFill>
                  <a:schemeClr val="bg1">
                    <a:lumMod val="50000"/>
                  </a:schemeClr>
                </a:solidFill>
              </a:rPr>
              <a:t>The job market has been strong…but may struggle during early-2023.</a:t>
            </a:r>
          </a:p>
          <a:p>
            <a:pPr lvl="1"/>
            <a:r>
              <a:rPr lang="en-US" sz="2000" dirty="0">
                <a:solidFill>
                  <a:schemeClr val="bg1">
                    <a:lumMod val="50000"/>
                  </a:schemeClr>
                </a:solidFill>
              </a:rPr>
              <a:t>Salaries for college graduates are at all-time highs. I expect this to continue.</a:t>
            </a:r>
          </a:p>
          <a:p>
            <a:pPr lvl="1"/>
            <a:r>
              <a:rPr lang="en-US" sz="2000" dirty="0">
                <a:solidFill>
                  <a:schemeClr val="bg1">
                    <a:lumMod val="50000"/>
                  </a:schemeClr>
                </a:solidFill>
              </a:rPr>
              <a:t>But, there will be unexpected shocks…as companies try to figure out how to do business in 2023.</a:t>
            </a:r>
          </a:p>
        </p:txBody>
      </p:sp>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Brian’s Economic Predictions for 2023</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ctagon 6">
            <a:extLst>
              <a:ext uri="{FF2B5EF4-FFF2-40B4-BE49-F238E27FC236}">
                <a16:creationId xmlns:a16="http://schemas.microsoft.com/office/drawing/2014/main" id="{F4BF5D6A-9C4B-65B0-FD34-2BD3DF1928FA}"/>
              </a:ext>
            </a:extLst>
          </p:cNvPr>
          <p:cNvSpPr/>
          <p:nvPr/>
        </p:nvSpPr>
        <p:spPr>
          <a:xfrm>
            <a:off x="3754490" y="1609284"/>
            <a:ext cx="4462999" cy="3639432"/>
          </a:xfrm>
          <a:prstGeom prst="octagon">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Take steps today to make future shocks or uncertainty less painful for you…even if those steps are just with your attitude and perspective on financial planning.</a:t>
            </a:r>
          </a:p>
        </p:txBody>
      </p:sp>
    </p:spTree>
    <p:extLst>
      <p:ext uri="{BB962C8B-B14F-4D97-AF65-F5344CB8AC3E}">
        <p14:creationId xmlns:p14="http://schemas.microsoft.com/office/powerpoint/2010/main" val="41198334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492299"/>
            <a:ext cx="10670628" cy="5296881"/>
          </a:xfrm>
          <a:prstGeom prst="rect">
            <a:avLst/>
          </a:prstGeom>
          <a:solidFill>
            <a:srgbClr val="008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2500" b="1" dirty="0">
              <a:solidFill>
                <a:schemeClr val="bg1"/>
              </a:solidFill>
              <a:latin typeface="Calibri" panose="020F0502020204030204" pitchFamily="34" charset="0"/>
              <a:cs typeface="Calibri" panose="020F0502020204030204" pitchFamily="34" charset="0"/>
            </a:endParaRPr>
          </a:p>
          <a:p>
            <a:pPr algn="ctr"/>
            <a:r>
              <a:rPr lang="en-US" sz="6500" b="1" dirty="0">
                <a:solidFill>
                  <a:schemeClr val="bg1"/>
                </a:solidFill>
                <a:latin typeface="Calibri" panose="020F0502020204030204" pitchFamily="34" charset="0"/>
                <a:cs typeface="Calibri" panose="020F0502020204030204" pitchFamily="34" charset="0"/>
              </a:rPr>
              <a:t>15 Simple Challenges You Can Take to Help You Control Your Financial Future </a:t>
            </a:r>
          </a:p>
          <a:p>
            <a:pPr algn="ctr"/>
            <a:endParaRPr lang="en-US" sz="6500" b="1" dirty="0">
              <a:solidFill>
                <a:schemeClr val="bg1"/>
              </a:solidFill>
              <a:latin typeface="Calibri" panose="020F0502020204030204" pitchFamily="34" charset="0"/>
              <a:cs typeface="Calibri" panose="020F0502020204030204" pitchFamily="34" charset="0"/>
            </a:endParaRPr>
          </a:p>
          <a:p>
            <a:pPr algn="ctr"/>
            <a:r>
              <a:rPr lang="en-US" sz="3600" b="1" dirty="0">
                <a:solidFill>
                  <a:schemeClr val="bg1"/>
                </a:solidFill>
                <a:latin typeface="Calibri" panose="020F0502020204030204" pitchFamily="34" charset="0"/>
                <a:cs typeface="Calibri" panose="020F0502020204030204" pitchFamily="34" charset="0"/>
              </a:rPr>
              <a:t>(and maybe be better prepared </a:t>
            </a:r>
            <a:br>
              <a:rPr lang="en-US" sz="3600" b="1" dirty="0">
                <a:solidFill>
                  <a:schemeClr val="bg1"/>
                </a:solidFill>
                <a:latin typeface="Calibri" panose="020F0502020204030204" pitchFamily="34" charset="0"/>
                <a:cs typeface="Calibri" panose="020F0502020204030204" pitchFamily="34" charset="0"/>
              </a:rPr>
            </a:br>
            <a:r>
              <a:rPr lang="en-US" sz="3600" b="1" dirty="0">
                <a:solidFill>
                  <a:schemeClr val="bg1"/>
                </a:solidFill>
                <a:latin typeface="Calibri" panose="020F0502020204030204" pitchFamily="34" charset="0"/>
                <a:cs typeface="Calibri" panose="020F0502020204030204" pitchFamily="34" charset="0"/>
              </a:rPr>
              <a:t>for future financial turbulence)</a:t>
            </a:r>
          </a:p>
        </p:txBody>
      </p:sp>
    </p:spTree>
    <p:extLst>
      <p:ext uri="{BB962C8B-B14F-4D97-AF65-F5344CB8AC3E}">
        <p14:creationId xmlns:p14="http://schemas.microsoft.com/office/powerpoint/2010/main" val="112784938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Owning Your Financial Future</a:t>
            </a:r>
          </a:p>
        </p:txBody>
      </p:sp>
      <p:sp>
        <p:nvSpPr>
          <p:cNvPr id="30" name="Rounded Rectangle 29">
            <a:extLst>
              <a:ext uri="{FF2B5EF4-FFF2-40B4-BE49-F238E27FC236}">
                <a16:creationId xmlns:a16="http://schemas.microsoft.com/office/drawing/2014/main" id="{06838B02-27E1-914E-8454-9C2A7B856710}"/>
              </a:ext>
            </a:extLst>
          </p:cNvPr>
          <p:cNvSpPr/>
          <p:nvPr/>
        </p:nvSpPr>
        <p:spPr>
          <a:xfrm>
            <a:off x="1418317" y="1224141"/>
            <a:ext cx="8674716" cy="126375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OPENING AN INDIVIDUAL RETIREMENT ACCOUNT</a:t>
            </a:r>
          </a:p>
          <a:p>
            <a:pPr algn="ctr"/>
            <a:r>
              <a:rPr lang="en-US" sz="3000" b="1" dirty="0"/>
              <a:t>Wednesday, March 22</a:t>
            </a:r>
          </a:p>
        </p:txBody>
      </p:sp>
      <p:sp>
        <p:nvSpPr>
          <p:cNvPr id="13" name="Rounded Rectangle 12">
            <a:extLst>
              <a:ext uri="{FF2B5EF4-FFF2-40B4-BE49-F238E27FC236}">
                <a16:creationId xmlns:a16="http://schemas.microsoft.com/office/drawing/2014/main" id="{E86DA962-8986-B14E-BC7C-8150A6189E68}"/>
              </a:ext>
            </a:extLst>
          </p:cNvPr>
          <p:cNvSpPr/>
          <p:nvPr/>
        </p:nvSpPr>
        <p:spPr>
          <a:xfrm>
            <a:off x="1418316" y="2691855"/>
            <a:ext cx="8674715" cy="132484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TAX STRATEGIES</a:t>
            </a:r>
          </a:p>
          <a:p>
            <a:pPr algn="ctr"/>
            <a:r>
              <a:rPr lang="en-US" sz="3000" b="1" dirty="0"/>
              <a:t>Wednesday, April 5</a:t>
            </a:r>
          </a:p>
        </p:txBody>
      </p:sp>
      <p:sp>
        <p:nvSpPr>
          <p:cNvPr id="16" name="Rounded Rectangle 15">
            <a:extLst>
              <a:ext uri="{FF2B5EF4-FFF2-40B4-BE49-F238E27FC236}">
                <a16:creationId xmlns:a16="http://schemas.microsoft.com/office/drawing/2014/main" id="{C529DE7D-8B91-524D-8D6B-F973C9013BDB}"/>
              </a:ext>
            </a:extLst>
          </p:cNvPr>
          <p:cNvSpPr/>
          <p:nvPr/>
        </p:nvSpPr>
        <p:spPr>
          <a:xfrm>
            <a:off x="1418315" y="4250938"/>
            <a:ext cx="8674715" cy="132484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CAREER PLANNING: YOUR MONEY &amp; YOUR FUTURE</a:t>
            </a:r>
          </a:p>
          <a:p>
            <a:pPr algn="ctr"/>
            <a:r>
              <a:rPr lang="en-US" sz="3000" b="1" dirty="0"/>
              <a:t>Wednesday, April 26</a:t>
            </a:r>
          </a:p>
        </p:txBody>
      </p:sp>
    </p:spTree>
    <p:extLst>
      <p:ext uri="{BB962C8B-B14F-4D97-AF65-F5344CB8AC3E}">
        <p14:creationId xmlns:p14="http://schemas.microsoft.com/office/powerpoint/2010/main" val="42919543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60"/>
            <a:ext cx="10515600" cy="4896803"/>
          </a:xfrm>
        </p:spPr>
        <p:txBody>
          <a:bodyPr>
            <a:normAutofit lnSpcReduction="10000"/>
          </a:bodyPr>
          <a:lstStyle/>
          <a:p>
            <a:pPr marL="0" lvl="0" indent="0" algn="ctr">
              <a:buNone/>
            </a:pPr>
            <a:r>
              <a:rPr lang="en-US" sz="4000" b="1" u="sng" dirty="0"/>
              <a:t>CHALLENGE #1</a:t>
            </a:r>
          </a:p>
          <a:p>
            <a:pPr marL="0" lvl="0" indent="0" algn="ctr">
              <a:buNone/>
            </a:pPr>
            <a:endParaRPr lang="en-US" sz="4000" dirty="0"/>
          </a:p>
          <a:p>
            <a:pPr marL="0" lvl="0" indent="0" algn="ctr">
              <a:buNone/>
            </a:pPr>
            <a:r>
              <a:rPr lang="en-US" sz="4000" dirty="0"/>
              <a:t>For 1 or 2 months this year, track every penny you spend. Every single penny. </a:t>
            </a:r>
            <a:br>
              <a:rPr lang="en-US" sz="4000" dirty="0"/>
            </a:br>
            <a:br>
              <a:rPr lang="en-US" sz="4000" dirty="0"/>
            </a:br>
            <a:r>
              <a:rPr lang="en-US" sz="2000" dirty="0"/>
              <a:t>And do this old school – with a pen and paper (or not-so-old school with Excel). Do not use financial software like Quicken or Quickbooks and do not rely on your bank debit or credit card statement. By doing it manually, you will internalize and analyze each penny spent better. Describe the expense, note the amount and make any comments that are relevant. The point is for you to become aware of what you’re doing – and then to analyze it. Are you spending more or less than you want? Do you notice any trends. Do you notice any emotion-driven purchases? And now that you’ve seen this, can you do anything about it – can you change your behavior.</a:t>
            </a:r>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3215674197"/>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60"/>
            <a:ext cx="10515600" cy="4896803"/>
          </a:xfrm>
        </p:spPr>
        <p:txBody>
          <a:bodyPr>
            <a:normAutofit fontScale="92500" lnSpcReduction="10000"/>
          </a:bodyPr>
          <a:lstStyle/>
          <a:p>
            <a:pPr marL="0" lvl="0" indent="0" algn="ctr">
              <a:buNone/>
            </a:pPr>
            <a:r>
              <a:rPr lang="en-US" sz="4000" b="1" u="sng" dirty="0">
                <a:solidFill>
                  <a:srgbClr val="0000CC"/>
                </a:solidFill>
              </a:rPr>
              <a:t>CHALLENGE #2</a:t>
            </a:r>
          </a:p>
          <a:p>
            <a:pPr marL="0" lvl="0" indent="0" algn="ctr">
              <a:buNone/>
            </a:pPr>
            <a:endParaRPr lang="en-US" sz="4000" dirty="0">
              <a:solidFill>
                <a:srgbClr val="0000CC"/>
              </a:solidFill>
            </a:endParaRPr>
          </a:p>
          <a:p>
            <a:pPr marL="0" lvl="0" indent="0" algn="ctr">
              <a:buNone/>
            </a:pPr>
            <a:r>
              <a:rPr lang="en-US" sz="5200" dirty="0">
                <a:solidFill>
                  <a:srgbClr val="0000CC"/>
                </a:solidFill>
              </a:rPr>
              <a:t>Stop spending money </a:t>
            </a:r>
            <a:br>
              <a:rPr lang="en-US" sz="5200" dirty="0">
                <a:solidFill>
                  <a:srgbClr val="0000CC"/>
                </a:solidFill>
              </a:rPr>
            </a:br>
            <a:r>
              <a:rPr lang="en-US" sz="5200" dirty="0">
                <a:solidFill>
                  <a:srgbClr val="0000CC"/>
                </a:solidFill>
              </a:rPr>
              <a:t>after a certain time at night. </a:t>
            </a:r>
            <a:br>
              <a:rPr lang="en-US" sz="5200" dirty="0">
                <a:solidFill>
                  <a:srgbClr val="0000CC"/>
                </a:solidFill>
              </a:rPr>
            </a:br>
            <a:br>
              <a:rPr lang="en-US" sz="4000" dirty="0">
                <a:solidFill>
                  <a:srgbClr val="0000CC"/>
                </a:solidFill>
              </a:rPr>
            </a:br>
            <a:r>
              <a:rPr lang="en-US" sz="2600" dirty="0">
                <a:solidFill>
                  <a:srgbClr val="0000CC"/>
                </a:solidFill>
              </a:rPr>
              <a:t>I’m an early bird, so I don’t spend any money after 8pm. Occasionally, I have to make an exception if I’m at dinner with friends, but having this mentality prevents me from making frivolous purchases that do not bring me much joy. </a:t>
            </a:r>
          </a:p>
          <a:p>
            <a:pPr marL="0" lvl="0" indent="0" algn="ctr">
              <a:buNone/>
            </a:pPr>
            <a:r>
              <a:rPr lang="en-US" sz="2600" dirty="0">
                <a:solidFill>
                  <a:srgbClr val="0000CC"/>
                </a:solidFill>
              </a:rPr>
              <a:t>Maybe a daily deadline won’t work for you; what about picking 1 day a week where you won’t buy anything? Pick a goal that challenges you a bit, that brings you some benefit, but doesn’t force you to sacrifice your lifestyle too much.</a:t>
            </a:r>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2257329936"/>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60"/>
            <a:ext cx="10515600" cy="4896803"/>
          </a:xfrm>
        </p:spPr>
        <p:txBody>
          <a:bodyPr>
            <a:normAutofit fontScale="92500" lnSpcReduction="10000"/>
          </a:bodyPr>
          <a:lstStyle/>
          <a:p>
            <a:pPr marL="0" lvl="0" indent="0" algn="ctr">
              <a:buNone/>
            </a:pPr>
            <a:r>
              <a:rPr lang="en-US" sz="4000" b="1" u="sng" dirty="0"/>
              <a:t>CHALLENGE #3</a:t>
            </a:r>
          </a:p>
          <a:p>
            <a:pPr marL="0" lvl="0" indent="0" algn="ctr">
              <a:buNone/>
            </a:pPr>
            <a:endParaRPr lang="en-US" sz="4000" dirty="0"/>
          </a:p>
          <a:p>
            <a:pPr marL="0" lvl="0" indent="0" algn="ctr">
              <a:buNone/>
            </a:pPr>
            <a:r>
              <a:rPr lang="en-US" sz="4300" dirty="0"/>
              <a:t>For any purchases over a certain amount, wait 24 hours before buying. For me, it’s $100.</a:t>
            </a:r>
          </a:p>
          <a:p>
            <a:pPr marL="0" lvl="0" indent="0" algn="ctr">
              <a:buNone/>
            </a:pPr>
            <a:endParaRPr lang="en-US" sz="4000" dirty="0"/>
          </a:p>
          <a:p>
            <a:pPr marL="0" lvl="0" indent="0" algn="ctr">
              <a:buNone/>
            </a:pPr>
            <a:r>
              <a:rPr lang="en-US" sz="2200" dirty="0"/>
              <a:t>If I want to buy anything that costs over $100, I wait at least 24 hours. If I see some shoes online or a flight I want to buy, I wait, think about it and then decide if I need it. Many times I decide I do not. Other times I’m even more excited about it – and then I do it. Forcing myself to wait makes me be more intentional with my purchases, which is a big part of me taking ownership of my money. </a:t>
            </a:r>
          </a:p>
          <a:p>
            <a:pPr marL="0" lvl="0" indent="0" algn="ctr">
              <a:buNone/>
            </a:pPr>
            <a:r>
              <a:rPr lang="en-US" sz="2200" dirty="0"/>
              <a:t>Note, the one exception to this is groceries: I need food and I will eat the food, so I do not wait to buy groceries I need.</a:t>
            </a:r>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3283028773"/>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60"/>
            <a:ext cx="10515600" cy="4896803"/>
          </a:xfrm>
        </p:spPr>
        <p:txBody>
          <a:bodyPr>
            <a:normAutofit fontScale="92500"/>
          </a:bodyPr>
          <a:lstStyle/>
          <a:p>
            <a:pPr marL="0" lvl="0" indent="0" algn="ctr">
              <a:buNone/>
            </a:pPr>
            <a:r>
              <a:rPr lang="en-US" sz="4000" b="1" u="sng" dirty="0">
                <a:solidFill>
                  <a:srgbClr val="0000CC"/>
                </a:solidFill>
              </a:rPr>
              <a:t>CHALLENGE #4</a:t>
            </a:r>
          </a:p>
          <a:p>
            <a:pPr marL="0" lvl="0" indent="0" algn="ctr">
              <a:buNone/>
            </a:pPr>
            <a:endParaRPr lang="en-US" sz="4000" dirty="0">
              <a:solidFill>
                <a:srgbClr val="0000CC"/>
              </a:solidFill>
            </a:endParaRPr>
          </a:p>
          <a:p>
            <a:pPr marL="0" lvl="0" indent="0" algn="ctr">
              <a:buNone/>
            </a:pPr>
            <a:r>
              <a:rPr lang="en-US" sz="4700" dirty="0">
                <a:solidFill>
                  <a:srgbClr val="0000CC"/>
                </a:solidFill>
              </a:rPr>
              <a:t>As soon as you get each paycheck, or on the 1st day of each month, explicitly save $25. </a:t>
            </a:r>
          </a:p>
          <a:p>
            <a:pPr marL="0" lvl="0" indent="0" algn="ctr">
              <a:buNone/>
            </a:pPr>
            <a:endParaRPr lang="en-US" sz="4000" dirty="0">
              <a:solidFill>
                <a:srgbClr val="0000CC"/>
              </a:solidFill>
            </a:endParaRPr>
          </a:p>
          <a:p>
            <a:pPr marL="0" lvl="0" indent="0" algn="ctr">
              <a:buNone/>
            </a:pPr>
            <a:r>
              <a:rPr lang="en-US" sz="2400" dirty="0">
                <a:solidFill>
                  <a:srgbClr val="0000CC"/>
                </a:solidFill>
              </a:rPr>
              <a:t>Maybe that means moving $25 from your checking or debit account to a savings account. And then do not touch that money. The goal is to get in the habit of paying yourself first (or paying your future self first). And a side benefit is that you will have separate financial accounts, each with separate financial goals. </a:t>
            </a:r>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2806669862"/>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60"/>
            <a:ext cx="10515600" cy="4896803"/>
          </a:xfrm>
        </p:spPr>
        <p:txBody>
          <a:bodyPr>
            <a:normAutofit/>
          </a:bodyPr>
          <a:lstStyle/>
          <a:p>
            <a:pPr marL="0" lvl="0" indent="0" algn="ctr">
              <a:buNone/>
            </a:pPr>
            <a:r>
              <a:rPr lang="en-US" sz="4700" b="1" u="sng" dirty="0"/>
              <a:t>CHALLENGE #5</a:t>
            </a:r>
          </a:p>
          <a:p>
            <a:pPr marL="0" lvl="0" indent="0" algn="ctr">
              <a:buNone/>
            </a:pPr>
            <a:endParaRPr lang="en-US" sz="4700" dirty="0"/>
          </a:p>
          <a:p>
            <a:pPr marL="0" lvl="0" indent="0" algn="ctr">
              <a:buNone/>
            </a:pPr>
            <a:r>
              <a:rPr lang="en-US" sz="4700" dirty="0"/>
              <a:t>Make saving a game. </a:t>
            </a:r>
          </a:p>
          <a:p>
            <a:pPr marL="0" lvl="0" indent="0" algn="ctr">
              <a:buNone/>
            </a:pPr>
            <a:endParaRPr lang="en-US" sz="4000" dirty="0"/>
          </a:p>
          <a:p>
            <a:pPr marL="0" lvl="0" indent="0" algn="ctr">
              <a:buNone/>
            </a:pPr>
            <a:r>
              <a:rPr lang="en-US" sz="2400" dirty="0"/>
              <a:t>After saving $25 on the first day of the month, set a goal to save even more during the rest of the month. Maybe you set the goal of saving another $50. If you manage to save $150 instead of $50, celebrate your success by taking the additional $100 and using some of it to treat yourself. Maybe it’s a spa day or a nice dinner – and then take what’s leftover from this treat and put it towards savings.</a:t>
            </a:r>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3148299483"/>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60"/>
            <a:ext cx="10515600" cy="4896803"/>
          </a:xfrm>
        </p:spPr>
        <p:txBody>
          <a:bodyPr>
            <a:normAutofit/>
          </a:bodyPr>
          <a:lstStyle/>
          <a:p>
            <a:pPr marL="0" lvl="0" indent="0" algn="ctr">
              <a:buNone/>
            </a:pPr>
            <a:r>
              <a:rPr lang="en-US" sz="4700" b="1" u="sng" dirty="0">
                <a:solidFill>
                  <a:srgbClr val="C00000"/>
                </a:solidFill>
              </a:rPr>
              <a:t>CHALLENGE #5 - Alternative</a:t>
            </a:r>
          </a:p>
          <a:p>
            <a:pPr marL="0" lvl="0" indent="0" algn="ctr">
              <a:buNone/>
            </a:pPr>
            <a:endParaRPr lang="en-US" sz="4700" dirty="0">
              <a:solidFill>
                <a:srgbClr val="C00000"/>
              </a:solidFill>
            </a:endParaRPr>
          </a:p>
          <a:p>
            <a:pPr marL="0" lvl="0" indent="0" algn="ctr">
              <a:buNone/>
            </a:pPr>
            <a:r>
              <a:rPr lang="en-US" sz="4700" dirty="0">
                <a:solidFill>
                  <a:srgbClr val="C00000"/>
                </a:solidFill>
              </a:rPr>
              <a:t>Make saving a game. </a:t>
            </a:r>
          </a:p>
          <a:p>
            <a:pPr marL="0" lvl="0" indent="0" algn="ctr">
              <a:buNone/>
            </a:pPr>
            <a:endParaRPr lang="en-US" sz="4000" dirty="0">
              <a:solidFill>
                <a:srgbClr val="C00000"/>
              </a:solidFill>
            </a:endParaRPr>
          </a:p>
          <a:p>
            <a:pPr marL="0" lvl="0" indent="0" algn="ctr">
              <a:buNone/>
            </a:pPr>
            <a:r>
              <a:rPr lang="en-US" sz="2400" dirty="0">
                <a:solidFill>
                  <a:srgbClr val="C00000"/>
                </a:solidFill>
              </a:rPr>
              <a:t>Anytime you treat yourself to a purchase over a certain amount, set aside ½ of the amount amount of the purchase to give to charity. For me, it’s $200. </a:t>
            </a:r>
          </a:p>
          <a:p>
            <a:pPr marL="0" lvl="0" indent="0" algn="ctr">
              <a:buNone/>
            </a:pPr>
            <a:r>
              <a:rPr lang="en-US" sz="2400" dirty="0">
                <a:solidFill>
                  <a:srgbClr val="C00000"/>
                </a:solidFill>
              </a:rPr>
              <a:t>If I buy anything over $200 – except food or rent – I immediately set aside ½ of the amount to give to charity. I do not donate the money immediately, but I may pool it over several months to be able to give a bigger donation.</a:t>
            </a:r>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810311874"/>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60"/>
            <a:ext cx="10515600" cy="4896803"/>
          </a:xfrm>
        </p:spPr>
        <p:txBody>
          <a:bodyPr>
            <a:normAutofit/>
          </a:bodyPr>
          <a:lstStyle/>
          <a:p>
            <a:pPr marL="0" lvl="0" indent="0" algn="ctr">
              <a:buNone/>
            </a:pPr>
            <a:r>
              <a:rPr lang="en-US" sz="4000" b="1" u="sng" dirty="0">
                <a:solidFill>
                  <a:srgbClr val="0000CC"/>
                </a:solidFill>
              </a:rPr>
              <a:t>CHALLENGE #6</a:t>
            </a:r>
          </a:p>
          <a:p>
            <a:pPr marL="0" lvl="0" indent="0" algn="ctr">
              <a:buNone/>
            </a:pPr>
            <a:endParaRPr lang="en-US" sz="4000" dirty="0">
              <a:solidFill>
                <a:srgbClr val="0000CC"/>
              </a:solidFill>
            </a:endParaRPr>
          </a:p>
          <a:p>
            <a:pPr marL="0" lvl="0" indent="0" algn="ctr">
              <a:buNone/>
            </a:pPr>
            <a:r>
              <a:rPr lang="en-US" sz="4000" dirty="0">
                <a:solidFill>
                  <a:srgbClr val="0000CC"/>
                </a:solidFill>
              </a:rPr>
              <a:t>Check your credit score. </a:t>
            </a:r>
            <a:br>
              <a:rPr lang="en-US" sz="4000" dirty="0">
                <a:solidFill>
                  <a:srgbClr val="0000CC"/>
                </a:solidFill>
              </a:rPr>
            </a:br>
            <a:r>
              <a:rPr lang="en-US" sz="4000" dirty="0">
                <a:solidFill>
                  <a:srgbClr val="0000CC"/>
                </a:solidFill>
              </a:rPr>
              <a:t>And study your credit report. </a:t>
            </a:r>
          </a:p>
          <a:p>
            <a:pPr marL="0" lvl="0" indent="0" algn="ctr">
              <a:buNone/>
            </a:pPr>
            <a:endParaRPr lang="en-US" sz="4000" dirty="0">
              <a:solidFill>
                <a:srgbClr val="0000CC"/>
              </a:solidFill>
            </a:endParaRPr>
          </a:p>
          <a:p>
            <a:pPr marL="0" lvl="0" indent="0" algn="ctr">
              <a:buNone/>
            </a:pPr>
            <a:r>
              <a:rPr lang="en-US" sz="2400" dirty="0">
                <a:solidFill>
                  <a:srgbClr val="0000CC"/>
                </a:solidFill>
              </a:rPr>
              <a:t>You can get a credit report for free from TransUnion, Equifax or Experian. Make sure what’s on the credit report belongs to you. Challenge anything that is wrong. And make a plan to improve your credit score – by cleaning up your credit report or establishing a payment history that will work to your advantage over time.</a:t>
            </a:r>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234506280"/>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60"/>
            <a:ext cx="10515600" cy="4896803"/>
          </a:xfrm>
        </p:spPr>
        <p:txBody>
          <a:bodyPr>
            <a:normAutofit/>
          </a:bodyPr>
          <a:lstStyle/>
          <a:p>
            <a:pPr marL="0" lvl="0" indent="0" algn="ctr">
              <a:buNone/>
            </a:pPr>
            <a:r>
              <a:rPr lang="en-US" sz="4000" b="1" u="sng" dirty="0">
                <a:solidFill>
                  <a:srgbClr val="0000CC"/>
                </a:solidFill>
              </a:rPr>
              <a:t>CHALLENGE #6</a:t>
            </a:r>
            <a:r>
              <a:rPr lang="en-US" sz="4000" b="1" u="sng" dirty="0">
                <a:solidFill>
                  <a:srgbClr val="C00000"/>
                </a:solidFill>
              </a:rPr>
              <a:t> - Bonus</a:t>
            </a:r>
            <a:endParaRPr lang="en-US" sz="4000" b="1" u="sng" dirty="0">
              <a:solidFill>
                <a:srgbClr val="0000CC"/>
              </a:solidFill>
            </a:endParaRPr>
          </a:p>
          <a:p>
            <a:pPr marL="0" lvl="0" indent="0" algn="ctr">
              <a:buNone/>
            </a:pPr>
            <a:endParaRPr lang="en-US" sz="4000" dirty="0">
              <a:solidFill>
                <a:srgbClr val="0000CC"/>
              </a:solidFill>
            </a:endParaRPr>
          </a:p>
          <a:p>
            <a:pPr marL="0" lvl="0" indent="0" algn="ctr">
              <a:buNone/>
            </a:pPr>
            <a:r>
              <a:rPr lang="en-US" sz="4000" dirty="0">
                <a:solidFill>
                  <a:srgbClr val="0000CC"/>
                </a:solidFill>
              </a:rPr>
              <a:t>Check your credit score. </a:t>
            </a:r>
            <a:br>
              <a:rPr lang="en-US" sz="4000" dirty="0">
                <a:solidFill>
                  <a:srgbClr val="0000CC"/>
                </a:solidFill>
              </a:rPr>
            </a:br>
            <a:r>
              <a:rPr lang="en-US" sz="4000" dirty="0">
                <a:solidFill>
                  <a:srgbClr val="0000CC"/>
                </a:solidFill>
              </a:rPr>
              <a:t>And study your credit report. </a:t>
            </a:r>
          </a:p>
          <a:p>
            <a:pPr marL="0" lvl="0" indent="0" algn="ctr">
              <a:buNone/>
            </a:pPr>
            <a:endParaRPr lang="en-US" sz="4000" dirty="0">
              <a:solidFill>
                <a:srgbClr val="0000CC"/>
              </a:solidFill>
            </a:endParaRPr>
          </a:p>
          <a:p>
            <a:pPr marL="0" lvl="0" indent="0" algn="ctr">
              <a:buNone/>
            </a:pPr>
            <a:r>
              <a:rPr lang="en-US" sz="2400" dirty="0">
                <a:solidFill>
                  <a:srgbClr val="C00000"/>
                </a:solidFill>
              </a:rPr>
              <a:t>For the most part, the only way to improve your credit score is slowly over time. However, there is one hack that might provide a one-time bump to your credit score: request a higher credit limit for all your credit cards. But, of course, do not use this higher limit.</a:t>
            </a:r>
            <a:endParaRPr lang="en-US" sz="2400" dirty="0">
              <a:solidFill>
                <a:srgbClr val="0000CC"/>
              </a:solidFill>
            </a:endParaRPr>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3810653245"/>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60"/>
            <a:ext cx="10515600" cy="4896803"/>
          </a:xfrm>
        </p:spPr>
        <p:txBody>
          <a:bodyPr>
            <a:normAutofit fontScale="92500" lnSpcReduction="10000"/>
          </a:bodyPr>
          <a:lstStyle/>
          <a:p>
            <a:pPr marL="0" lvl="0" indent="0" algn="ctr">
              <a:buNone/>
            </a:pPr>
            <a:r>
              <a:rPr lang="en-US" sz="4300" b="1" u="sng" dirty="0"/>
              <a:t>CHALLENGE #7</a:t>
            </a:r>
          </a:p>
          <a:p>
            <a:pPr marL="0" lvl="0" indent="0" algn="ctr">
              <a:buNone/>
            </a:pPr>
            <a:endParaRPr lang="en-US" sz="4300" dirty="0"/>
          </a:p>
          <a:p>
            <a:pPr marL="0" lvl="0" indent="0" algn="ctr">
              <a:buNone/>
            </a:pPr>
            <a:r>
              <a:rPr lang="en-US" sz="4300" dirty="0"/>
              <a:t>Analyze your insurance expenses at least once a year. Contact 3 different insurance companies and compare pricing. </a:t>
            </a:r>
          </a:p>
          <a:p>
            <a:pPr marL="0" lvl="0" indent="0" algn="ctr">
              <a:buNone/>
            </a:pPr>
            <a:endParaRPr lang="en-US" sz="4000" dirty="0"/>
          </a:p>
          <a:p>
            <a:pPr marL="0" lvl="0" indent="0" algn="ctr">
              <a:buNone/>
            </a:pPr>
            <a:r>
              <a:rPr lang="en-US" sz="2600" dirty="0"/>
              <a:t>It’s easy to stick with the same company for years. But you may be missing out on the best pricing. It’s easy to switch companies, so don’t be afraid of it. Or maybe you can use the price comparisons to get a better deal at your current company. As the commercials say, just a few minutes of work can save you hundreds.</a:t>
            </a:r>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90066515"/>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60"/>
            <a:ext cx="10515600" cy="4896803"/>
          </a:xfrm>
        </p:spPr>
        <p:txBody>
          <a:bodyPr>
            <a:normAutofit fontScale="47500" lnSpcReduction="20000"/>
          </a:bodyPr>
          <a:lstStyle/>
          <a:p>
            <a:pPr marL="0" lvl="0" indent="0" algn="ctr">
              <a:buNone/>
            </a:pPr>
            <a:r>
              <a:rPr lang="en-US" sz="8400" b="1" u="sng" dirty="0">
                <a:solidFill>
                  <a:srgbClr val="0000CC"/>
                </a:solidFill>
              </a:rPr>
              <a:t>CHALLENGE #8</a:t>
            </a:r>
          </a:p>
          <a:p>
            <a:pPr marL="0" lvl="0" indent="0" algn="ctr">
              <a:buNone/>
            </a:pPr>
            <a:endParaRPr lang="en-US" sz="8400" dirty="0">
              <a:solidFill>
                <a:srgbClr val="0000CC"/>
              </a:solidFill>
            </a:endParaRPr>
          </a:p>
          <a:p>
            <a:pPr marL="0" lvl="0" indent="0" algn="ctr">
              <a:buNone/>
            </a:pPr>
            <a:r>
              <a:rPr lang="en-US" sz="8400" dirty="0">
                <a:solidFill>
                  <a:srgbClr val="0000CC"/>
                </a:solidFill>
              </a:rPr>
              <a:t>Are you expecting a tax refund this year? </a:t>
            </a:r>
          </a:p>
          <a:p>
            <a:pPr marL="0" lvl="0" indent="0" algn="ctr">
              <a:buNone/>
            </a:pPr>
            <a:r>
              <a:rPr lang="en-US" sz="8400" dirty="0">
                <a:solidFill>
                  <a:srgbClr val="0000CC"/>
                </a:solidFill>
              </a:rPr>
              <a:t>If so, get rid of it.</a:t>
            </a:r>
          </a:p>
          <a:p>
            <a:pPr marL="0" lvl="0" indent="0" algn="ctr">
              <a:buNone/>
            </a:pPr>
            <a:endParaRPr lang="en-US" sz="4000" dirty="0">
              <a:solidFill>
                <a:srgbClr val="0000CC"/>
              </a:solidFill>
            </a:endParaRPr>
          </a:p>
          <a:p>
            <a:pPr marL="0" lvl="0" indent="0" algn="ctr">
              <a:buNone/>
            </a:pPr>
            <a:r>
              <a:rPr lang="en-US" sz="4200" dirty="0">
                <a:solidFill>
                  <a:srgbClr val="0000CC"/>
                </a:solidFill>
              </a:rPr>
              <a:t>While that may feel good, any financial advisor will tell you that that’s bad financial planning. If you’re getting a refund, it means you’ve been giving an interest free loan to the U.S. government for 12-15 months. Why do that? Would you rather have $1000 a month for 12 months or $800 a month for those same 13 months plus $2400 three months later? I would rather have the money sooner – because then I can save it or invest it. So if you are expecting a tax refund this year, go talk to your human resources folks and change your withholding so you pay less in taxes each pay period and get more of your own money with each paycheck. </a:t>
            </a:r>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50656281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Owning Your Financial Future</a:t>
            </a:r>
          </a:p>
        </p:txBody>
      </p:sp>
      <p:sp>
        <p:nvSpPr>
          <p:cNvPr id="6" name="Content Placeholder 2">
            <a:extLst>
              <a:ext uri="{FF2B5EF4-FFF2-40B4-BE49-F238E27FC236}">
                <a16:creationId xmlns:a16="http://schemas.microsoft.com/office/drawing/2014/main" id="{C9C2BF30-7058-0BA7-2036-31E70483134D}"/>
              </a:ext>
            </a:extLst>
          </p:cNvPr>
          <p:cNvSpPr txBox="1">
            <a:spLocks/>
          </p:cNvSpPr>
          <p:nvPr/>
        </p:nvSpPr>
        <p:spPr>
          <a:xfrm>
            <a:off x="838200" y="1326183"/>
            <a:ext cx="10515600" cy="48507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4000" b="1" i="1" dirty="0">
                <a:solidFill>
                  <a:srgbClr val="C00000"/>
                </a:solidFill>
              </a:rPr>
              <a:t>Structure of each session:</a:t>
            </a:r>
          </a:p>
          <a:p>
            <a:pPr lvl="1"/>
            <a:r>
              <a:rPr lang="en-US" sz="3600" i="1" dirty="0">
                <a:solidFill>
                  <a:srgbClr val="C00000"/>
                </a:solidFill>
              </a:rPr>
              <a:t>Open question &amp; answer session</a:t>
            </a:r>
          </a:p>
          <a:p>
            <a:pPr lvl="1"/>
            <a:r>
              <a:rPr lang="en-US" sz="3600" i="1" dirty="0">
                <a:solidFill>
                  <a:srgbClr val="C00000"/>
                </a:solidFill>
              </a:rPr>
              <a:t>Brian presents general update on investing and any relevant current events</a:t>
            </a:r>
          </a:p>
          <a:p>
            <a:pPr lvl="1"/>
            <a:r>
              <a:rPr lang="en-US" sz="3600" i="1" dirty="0">
                <a:solidFill>
                  <a:srgbClr val="C00000"/>
                </a:solidFill>
              </a:rPr>
              <a:t>Brian presents specific guidance and ideas for the session’s topic</a:t>
            </a:r>
          </a:p>
          <a:p>
            <a:pPr lvl="1"/>
            <a:r>
              <a:rPr lang="en-US" sz="3600" i="1" dirty="0">
                <a:solidFill>
                  <a:srgbClr val="C00000"/>
                </a:solidFill>
              </a:rPr>
              <a:t>Open question &amp; answer session…about any topics you wish to discuss</a:t>
            </a:r>
            <a:endParaRPr lang="en-US" sz="3600" i="1" dirty="0">
              <a:solidFill>
                <a:srgbClr val="006600"/>
              </a:solidFill>
            </a:endParaRPr>
          </a:p>
        </p:txBody>
      </p:sp>
    </p:spTree>
    <p:extLst>
      <p:ext uri="{BB962C8B-B14F-4D97-AF65-F5344CB8AC3E}">
        <p14:creationId xmlns:p14="http://schemas.microsoft.com/office/powerpoint/2010/main" val="107389419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60"/>
            <a:ext cx="10515600" cy="4896803"/>
          </a:xfrm>
        </p:spPr>
        <p:txBody>
          <a:bodyPr>
            <a:normAutofit fontScale="92500" lnSpcReduction="10000"/>
          </a:bodyPr>
          <a:lstStyle/>
          <a:p>
            <a:pPr marL="0" lvl="0" indent="0" algn="ctr">
              <a:buNone/>
            </a:pPr>
            <a:r>
              <a:rPr lang="en-US" sz="4300" b="1" u="sng" dirty="0">
                <a:solidFill>
                  <a:srgbClr val="0000CC"/>
                </a:solidFill>
              </a:rPr>
              <a:t>CHALLENGE #8</a:t>
            </a:r>
            <a:r>
              <a:rPr lang="en-US" sz="4300" b="1" u="sng" dirty="0">
                <a:solidFill>
                  <a:srgbClr val="C00000"/>
                </a:solidFill>
              </a:rPr>
              <a:t> - Alternative</a:t>
            </a:r>
          </a:p>
          <a:p>
            <a:pPr marL="0" lvl="0" indent="0" algn="ctr">
              <a:buNone/>
            </a:pPr>
            <a:endParaRPr lang="en-US" sz="4300" dirty="0">
              <a:solidFill>
                <a:srgbClr val="0000CC"/>
              </a:solidFill>
            </a:endParaRPr>
          </a:p>
          <a:p>
            <a:pPr marL="0" lvl="0" indent="0" algn="ctr">
              <a:buNone/>
            </a:pPr>
            <a:r>
              <a:rPr lang="en-US" sz="4300" dirty="0">
                <a:solidFill>
                  <a:srgbClr val="0000CC"/>
                </a:solidFill>
              </a:rPr>
              <a:t>Are you expecting a tax refund this year? </a:t>
            </a:r>
          </a:p>
          <a:p>
            <a:pPr marL="0" lvl="0" indent="0" algn="ctr">
              <a:buNone/>
            </a:pPr>
            <a:r>
              <a:rPr lang="en-US" sz="4300" dirty="0">
                <a:solidFill>
                  <a:srgbClr val="0000CC"/>
                </a:solidFill>
              </a:rPr>
              <a:t>If so, get rid of it.</a:t>
            </a:r>
          </a:p>
          <a:p>
            <a:pPr marL="0" lvl="0" indent="0" algn="ctr">
              <a:buNone/>
            </a:pPr>
            <a:endParaRPr lang="en-US" sz="4000" dirty="0">
              <a:solidFill>
                <a:srgbClr val="0000CC"/>
              </a:solidFill>
            </a:endParaRPr>
          </a:p>
          <a:p>
            <a:pPr marL="0" lvl="0" indent="0" algn="ctr">
              <a:buNone/>
            </a:pPr>
            <a:r>
              <a:rPr lang="en-US" sz="3000" dirty="0">
                <a:solidFill>
                  <a:srgbClr val="C00000"/>
                </a:solidFill>
              </a:rPr>
              <a:t>Note, the one exception I may make depends on your behavior: if you get that $2400 refund, are you going to use this to invest or pay off debt? If so, then getting a refund may make sense. But if you view a refund as found money that you can do anything with, get rid of it.</a:t>
            </a:r>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2883919825"/>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60"/>
            <a:ext cx="10515600" cy="4896803"/>
          </a:xfrm>
        </p:spPr>
        <p:txBody>
          <a:bodyPr>
            <a:normAutofit fontScale="92500" lnSpcReduction="20000"/>
          </a:bodyPr>
          <a:lstStyle/>
          <a:p>
            <a:pPr marL="0" lvl="0" indent="0" algn="ctr">
              <a:buNone/>
            </a:pPr>
            <a:r>
              <a:rPr lang="en-US" sz="4300" b="1" u="sng" dirty="0"/>
              <a:t>CHALLENGE #9</a:t>
            </a:r>
          </a:p>
          <a:p>
            <a:pPr marL="0" lvl="0" indent="0" algn="ctr">
              <a:buNone/>
            </a:pPr>
            <a:endParaRPr lang="en-US" sz="4300" dirty="0"/>
          </a:p>
          <a:p>
            <a:pPr marL="0" lvl="0" indent="0" algn="ctr">
              <a:buNone/>
            </a:pPr>
            <a:r>
              <a:rPr lang="en-US" sz="4300" dirty="0"/>
              <a:t>Cancel (at least) one subscription this year. </a:t>
            </a:r>
          </a:p>
          <a:p>
            <a:pPr marL="0" lvl="0" indent="0" algn="ctr">
              <a:buNone/>
            </a:pPr>
            <a:endParaRPr lang="en-US" sz="4000" dirty="0"/>
          </a:p>
          <a:p>
            <a:pPr marL="0" lvl="0" indent="0" algn="ctr">
              <a:buNone/>
            </a:pPr>
            <a:r>
              <a:rPr lang="en-US" sz="2400" dirty="0"/>
              <a:t>Look through your recurring subscriptions that automatically charge your credit card or deduct money from your bank account and think about (a) whether you really need that subscription, and (b) whether you would be better off just paying a-la-carte instead of with the subscription. </a:t>
            </a:r>
          </a:p>
          <a:p>
            <a:pPr marL="0" lvl="0" indent="0" algn="ctr">
              <a:buNone/>
            </a:pPr>
            <a:r>
              <a:rPr lang="en-US" sz="2400" dirty="0"/>
              <a:t>For me, I had a $32 monthly car wash subscription; I could wash my car all I wanted every month for $32. Well, in reality, I only need my car washed once or twice a month – especially as I’m driving less these days. So I got rid of the subscription. I still wash my car at the same place, but now I spend $10-$20 a month instead of the fixed $32 a month. It may not be a huge savings, but it’s more about the habit and the ownership of my spending.</a:t>
            </a:r>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542470657"/>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59"/>
            <a:ext cx="10515600" cy="5459756"/>
          </a:xfrm>
        </p:spPr>
        <p:txBody>
          <a:bodyPr>
            <a:normAutofit fontScale="32500" lnSpcReduction="20000"/>
          </a:bodyPr>
          <a:lstStyle/>
          <a:p>
            <a:pPr marL="0" lvl="0" indent="0" algn="ctr">
              <a:buNone/>
            </a:pPr>
            <a:r>
              <a:rPr lang="en-US" sz="11100" b="1" u="sng" dirty="0">
                <a:solidFill>
                  <a:srgbClr val="0000CC"/>
                </a:solidFill>
              </a:rPr>
              <a:t>CHALLENGE #10</a:t>
            </a:r>
          </a:p>
          <a:p>
            <a:pPr marL="0" lvl="0" indent="0" algn="ctr">
              <a:buNone/>
            </a:pPr>
            <a:endParaRPr lang="en-US" sz="10000" dirty="0">
              <a:solidFill>
                <a:srgbClr val="0000CC"/>
              </a:solidFill>
            </a:endParaRPr>
          </a:p>
          <a:p>
            <a:pPr marL="0" lvl="0" indent="0" algn="ctr">
              <a:buNone/>
            </a:pPr>
            <a:r>
              <a:rPr lang="en-US" sz="11100" dirty="0">
                <a:solidFill>
                  <a:srgbClr val="0000CC"/>
                </a:solidFill>
              </a:rPr>
              <a:t>For 1 month during the rest of the year, do not eat out. </a:t>
            </a:r>
          </a:p>
          <a:p>
            <a:pPr marL="0" lvl="0" indent="0" algn="ctr">
              <a:buNone/>
            </a:pPr>
            <a:r>
              <a:rPr lang="en-US" sz="11100" dirty="0">
                <a:solidFill>
                  <a:srgbClr val="0000CC"/>
                </a:solidFill>
              </a:rPr>
              <a:t>At all. </a:t>
            </a:r>
          </a:p>
          <a:p>
            <a:pPr marL="0" lvl="0" indent="0" algn="ctr">
              <a:buNone/>
            </a:pPr>
            <a:r>
              <a:rPr lang="en-US" sz="11100" dirty="0">
                <a:solidFill>
                  <a:srgbClr val="0000CC"/>
                </a:solidFill>
              </a:rPr>
              <a:t>If you want to go out for social reasons, eat and drink before going out. And just enjoy your company.</a:t>
            </a:r>
          </a:p>
          <a:p>
            <a:pPr marL="0" lvl="0" indent="0" algn="ctr">
              <a:buNone/>
            </a:pPr>
            <a:endParaRPr lang="en-US" sz="10000" dirty="0">
              <a:solidFill>
                <a:srgbClr val="C00000"/>
              </a:solidFill>
            </a:endParaRPr>
          </a:p>
          <a:p>
            <a:pPr marL="0" lvl="0" indent="0" algn="ctr">
              <a:buNone/>
            </a:pPr>
            <a:r>
              <a:rPr lang="en-US" sz="10000" dirty="0">
                <a:solidFill>
                  <a:srgbClr val="C00000"/>
                </a:solidFill>
              </a:rPr>
              <a:t>Remember – there is no ego in financial planning, there is no shame in financial planning.</a:t>
            </a:r>
            <a:endParaRPr lang="en-US" sz="4200" dirty="0">
              <a:solidFill>
                <a:srgbClr val="C00000"/>
              </a:solidFill>
            </a:endParaRPr>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292615657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5603">
                                            <p:txEl>
                                              <p:pRg st="6" end="6"/>
                                            </p:txEl>
                                          </p:spTgt>
                                        </p:tgtEl>
                                        <p:attrNameLst>
                                          <p:attrName>style.visibility</p:attrName>
                                        </p:attrNameLst>
                                      </p:cBhvr>
                                      <p:to>
                                        <p:strVal val="visible"/>
                                      </p:to>
                                    </p:set>
                                    <p:animEffect transition="in" filter="blinds(horizontal)">
                                      <p:cBhvr>
                                        <p:cTn id="7" dur="500"/>
                                        <p:tgtEl>
                                          <p:spTgt spid="2560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60"/>
            <a:ext cx="10515600" cy="4896803"/>
          </a:xfrm>
        </p:spPr>
        <p:txBody>
          <a:bodyPr>
            <a:normAutofit/>
          </a:bodyPr>
          <a:lstStyle/>
          <a:p>
            <a:pPr marL="0" lvl="0" indent="0" algn="ctr">
              <a:buNone/>
            </a:pPr>
            <a:r>
              <a:rPr lang="en-US" sz="4500" b="1" u="sng" dirty="0"/>
              <a:t>CHALLENGE #11</a:t>
            </a:r>
          </a:p>
          <a:p>
            <a:pPr marL="0" lvl="0" indent="0" algn="ctr">
              <a:buNone/>
            </a:pPr>
            <a:endParaRPr lang="en-US" sz="4500" dirty="0"/>
          </a:p>
          <a:p>
            <a:pPr marL="0" lvl="0" indent="0" algn="ctr">
              <a:buNone/>
            </a:pPr>
            <a:r>
              <a:rPr lang="en-US" sz="4500" dirty="0"/>
              <a:t>For 1 month each year, empty your pantry and empty your freezer. </a:t>
            </a:r>
          </a:p>
          <a:p>
            <a:pPr marL="0" lvl="0" indent="0" algn="ctr">
              <a:buNone/>
            </a:pPr>
            <a:r>
              <a:rPr lang="en-US" sz="4500" dirty="0"/>
              <a:t>Only buy perishable groceries during that month </a:t>
            </a:r>
            <a:r>
              <a:rPr lang="en-US" sz="2000" dirty="0"/>
              <a:t>(and be sure to eat every single penny/ounce of your perishable food)</a:t>
            </a:r>
            <a:r>
              <a:rPr lang="en-US" sz="4500" dirty="0"/>
              <a:t>. </a:t>
            </a:r>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4118740723"/>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60"/>
            <a:ext cx="10515600" cy="4896803"/>
          </a:xfrm>
        </p:spPr>
        <p:txBody>
          <a:bodyPr>
            <a:normAutofit fontScale="25000" lnSpcReduction="20000"/>
          </a:bodyPr>
          <a:lstStyle/>
          <a:p>
            <a:pPr marL="0" lvl="0" indent="0" algn="ctr">
              <a:buNone/>
            </a:pPr>
            <a:r>
              <a:rPr lang="en-US" sz="14400" b="1" u="sng" dirty="0">
                <a:solidFill>
                  <a:srgbClr val="0000CC"/>
                </a:solidFill>
              </a:rPr>
              <a:t>CHALLENGE #12</a:t>
            </a:r>
          </a:p>
          <a:p>
            <a:pPr marL="0" lvl="0" indent="0" algn="ctr">
              <a:buNone/>
            </a:pPr>
            <a:endParaRPr lang="en-US" sz="14400" dirty="0">
              <a:solidFill>
                <a:srgbClr val="0000CC"/>
              </a:solidFill>
            </a:endParaRPr>
          </a:p>
          <a:p>
            <a:pPr marL="0" lvl="0" indent="0" algn="ctr">
              <a:buNone/>
            </a:pPr>
            <a:r>
              <a:rPr lang="en-US" sz="14400" dirty="0">
                <a:solidFill>
                  <a:srgbClr val="0000CC"/>
                </a:solidFill>
              </a:rPr>
              <a:t>Open an IRA or Roth IRA account to take a little more control of your retirement.</a:t>
            </a:r>
          </a:p>
          <a:p>
            <a:pPr algn="ctr"/>
            <a:endParaRPr lang="en-US" sz="10000" dirty="0">
              <a:solidFill>
                <a:srgbClr val="0000CC"/>
              </a:solidFill>
            </a:endParaRPr>
          </a:p>
          <a:p>
            <a:pPr marL="0" indent="0" algn="ctr">
              <a:buNone/>
            </a:pPr>
            <a:r>
              <a:rPr lang="en-US" sz="10000" dirty="0">
                <a:solidFill>
                  <a:srgbClr val="0000CC"/>
                </a:solidFill>
              </a:rPr>
              <a:t>The difference is that with a Roth IRA, your income is taxed today, while with a Traditional IRA your income is taxed when you withdraw in retirement.</a:t>
            </a:r>
            <a:br>
              <a:rPr lang="en-US" sz="10000" dirty="0">
                <a:solidFill>
                  <a:srgbClr val="0000CC"/>
                </a:solidFill>
              </a:rPr>
            </a:br>
            <a:endParaRPr lang="en-US" sz="10000" dirty="0">
              <a:solidFill>
                <a:srgbClr val="0000CC"/>
              </a:solidFill>
            </a:endParaRPr>
          </a:p>
          <a:p>
            <a:pPr marL="0" indent="0" algn="ctr">
              <a:buNone/>
            </a:pPr>
            <a:r>
              <a:rPr lang="en-US" sz="10000" dirty="0">
                <a:solidFill>
                  <a:srgbClr val="0000CC"/>
                </a:solidFill>
              </a:rPr>
              <a:t>If you are a full-time student, a Roth IRA is probably better for you because you’re probably in a low tax bracket today. Even if you’re not a student, the Roth may be be very attractive to you because your future withdrawals are not subject to either income tax or capital gains tax.</a:t>
            </a:r>
            <a:endParaRPr lang="en-US" sz="4200" dirty="0">
              <a:solidFill>
                <a:srgbClr val="0000CC"/>
              </a:solidFill>
            </a:endParaRPr>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4044542733"/>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60"/>
            <a:ext cx="10515600" cy="4896803"/>
          </a:xfrm>
        </p:spPr>
        <p:txBody>
          <a:bodyPr>
            <a:normAutofit fontScale="32500" lnSpcReduction="20000"/>
          </a:bodyPr>
          <a:lstStyle/>
          <a:p>
            <a:pPr marL="0" lvl="0" indent="0" algn="ctr">
              <a:buNone/>
            </a:pPr>
            <a:r>
              <a:rPr lang="en-US" sz="10000" b="1" u="sng" dirty="0"/>
              <a:t>CHALLENGE #13</a:t>
            </a:r>
          </a:p>
          <a:p>
            <a:pPr marL="0" lvl="0" indent="0" algn="ctr">
              <a:buNone/>
            </a:pPr>
            <a:endParaRPr lang="en-US" sz="10000" dirty="0"/>
          </a:p>
          <a:p>
            <a:pPr marL="0" lvl="0" indent="0" algn="ctr">
              <a:buNone/>
            </a:pPr>
            <a:r>
              <a:rPr lang="en-US" sz="10000" dirty="0"/>
              <a:t>If you have children, set up a 529 College Savings Plan.</a:t>
            </a:r>
          </a:p>
          <a:p>
            <a:pPr marL="0" lvl="0" indent="0" algn="ctr">
              <a:buNone/>
            </a:pPr>
            <a:endParaRPr lang="en-US" sz="10000" dirty="0"/>
          </a:p>
          <a:p>
            <a:pPr marL="0" lvl="0" indent="0" algn="ctr">
              <a:buNone/>
            </a:pPr>
            <a:r>
              <a:rPr lang="en-US" sz="10000" dirty="0"/>
              <a:t>The IRS has created lots of tax-preferred investment plans for us which encourage us to pursue certain behaviors – like the retirement plans in the previous challenge. The 529 College Savings Plan is arguably the best-of-the-best of these tax-preferred investment plans.</a:t>
            </a:r>
            <a:endParaRPr lang="en-US" sz="4200" dirty="0"/>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2055237277"/>
      </p:ext>
    </p:extLst>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60"/>
            <a:ext cx="10515600" cy="4896803"/>
          </a:xfrm>
        </p:spPr>
        <p:txBody>
          <a:bodyPr>
            <a:normAutofit fontScale="47500" lnSpcReduction="20000"/>
          </a:bodyPr>
          <a:lstStyle/>
          <a:p>
            <a:pPr marL="0" lvl="0" indent="0" algn="ctr">
              <a:buNone/>
            </a:pPr>
            <a:r>
              <a:rPr lang="en-US" sz="10000" b="1" u="sng" dirty="0">
                <a:solidFill>
                  <a:srgbClr val="0000CC"/>
                </a:solidFill>
              </a:rPr>
              <a:t>CHALLENGE #14</a:t>
            </a:r>
          </a:p>
          <a:p>
            <a:pPr marL="0" lvl="0" indent="0" algn="ctr">
              <a:buNone/>
            </a:pPr>
            <a:endParaRPr lang="en-US" sz="10000" dirty="0">
              <a:solidFill>
                <a:srgbClr val="0000CC"/>
              </a:solidFill>
            </a:endParaRPr>
          </a:p>
          <a:p>
            <a:pPr marL="0" lvl="0" indent="0" algn="ctr">
              <a:buNone/>
            </a:pPr>
            <a:r>
              <a:rPr lang="en-US" sz="10000" dirty="0">
                <a:solidFill>
                  <a:srgbClr val="0000CC"/>
                </a:solidFill>
              </a:rPr>
              <a:t>For every debt payment you have – mortgage, car loan, student loan, credit card – pay more than is required.</a:t>
            </a:r>
            <a:br>
              <a:rPr lang="en-US" sz="10000" dirty="0">
                <a:solidFill>
                  <a:srgbClr val="0000CC"/>
                </a:solidFill>
              </a:rPr>
            </a:br>
            <a:br>
              <a:rPr lang="en-US" sz="10000" dirty="0">
                <a:solidFill>
                  <a:srgbClr val="0000CC"/>
                </a:solidFill>
              </a:rPr>
            </a:br>
            <a:r>
              <a:rPr lang="en-US" sz="7000" dirty="0">
                <a:solidFill>
                  <a:srgbClr val="0000CC"/>
                </a:solidFill>
              </a:rPr>
              <a:t>Pay an extra $20 for each payment. </a:t>
            </a:r>
            <a:br>
              <a:rPr lang="en-US" sz="7000" dirty="0">
                <a:solidFill>
                  <a:srgbClr val="0000CC"/>
                </a:solidFill>
              </a:rPr>
            </a:br>
            <a:r>
              <a:rPr lang="en-US" sz="7000" dirty="0">
                <a:solidFill>
                  <a:srgbClr val="0000CC"/>
                </a:solidFill>
              </a:rPr>
              <a:t>Or round up to the next even $100 increment. </a:t>
            </a:r>
            <a:br>
              <a:rPr lang="en-US" sz="7000" dirty="0">
                <a:solidFill>
                  <a:srgbClr val="0000CC"/>
                </a:solidFill>
              </a:rPr>
            </a:br>
            <a:r>
              <a:rPr lang="en-US" sz="7000" dirty="0">
                <a:solidFill>
                  <a:srgbClr val="0000CC"/>
                </a:solidFill>
              </a:rPr>
              <a:t>Or make a one-time, non-recurring extra payment ever other month.</a:t>
            </a:r>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1253043992"/>
      </p:ext>
    </p:extLst>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0066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Opening Quiz – Question #2</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9" y="1241404"/>
            <a:ext cx="10861275"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C00000"/>
                </a:solidFill>
              </a:rPr>
              <a:t>If you borrow $10,000 for a student loan, at an interest rate of 5%, and you repay the loan with monthly payments over 10 years, how much total interest will you pay over the life of the loan?</a:t>
            </a:r>
          </a:p>
          <a:p>
            <a:pPr marL="0" indent="0">
              <a:buNone/>
            </a:pPr>
            <a:endParaRPr lang="en-US" dirty="0">
              <a:solidFill>
                <a:srgbClr val="C00000"/>
              </a:solidFill>
            </a:endParaRPr>
          </a:p>
          <a:p>
            <a:pPr marL="0" indent="0">
              <a:buNone/>
            </a:pPr>
            <a:endParaRPr lang="en-US" dirty="0">
              <a:solidFill>
                <a:srgbClr val="C00000"/>
              </a:solidFill>
            </a:endParaRPr>
          </a:p>
          <a:p>
            <a:pPr marL="0" indent="0">
              <a:buNone/>
            </a:pPr>
            <a:endParaRPr lang="en-US" dirty="0">
              <a:solidFill>
                <a:srgbClr val="C00000"/>
              </a:solidFill>
            </a:endParaRPr>
          </a:p>
          <a:p>
            <a:pPr marL="0" indent="0">
              <a:buNone/>
            </a:pPr>
            <a:endParaRPr lang="en-US" sz="1500" dirty="0">
              <a:solidFill>
                <a:srgbClr val="C00000"/>
              </a:solidFill>
            </a:endParaRPr>
          </a:p>
          <a:p>
            <a:pPr marL="0" indent="0">
              <a:buNone/>
            </a:pPr>
            <a:r>
              <a:rPr lang="en-US" sz="2500" dirty="0">
                <a:solidFill>
                  <a:srgbClr val="0000CC"/>
                </a:solidFill>
              </a:rPr>
              <a:t>If you make a monthly payment of $106.07, you will pay off this loan in 10 years.</a:t>
            </a:r>
          </a:p>
          <a:p>
            <a:pPr marL="0" indent="0">
              <a:buNone/>
            </a:pPr>
            <a:r>
              <a:rPr lang="en-US" sz="2500" dirty="0">
                <a:solidFill>
                  <a:srgbClr val="0000CC"/>
                </a:solidFill>
              </a:rPr>
              <a:t>If you make a monthly payment of $125.00, you will pay off this loan in 8 years, 2 months and will pay a total of $2,189 in interest over the life of the loan.</a:t>
            </a:r>
          </a:p>
        </p:txBody>
      </p:sp>
      <p:sp>
        <p:nvSpPr>
          <p:cNvPr id="8" name="Content Placeholder 2">
            <a:extLst>
              <a:ext uri="{FF2B5EF4-FFF2-40B4-BE49-F238E27FC236}">
                <a16:creationId xmlns:a16="http://schemas.microsoft.com/office/drawing/2014/main" id="{C1CA2303-8B54-A45E-47A7-869C23DBFE38}"/>
              </a:ext>
            </a:extLst>
          </p:cNvPr>
          <p:cNvSpPr txBox="1">
            <a:spLocks/>
          </p:cNvSpPr>
          <p:nvPr/>
        </p:nvSpPr>
        <p:spPr>
          <a:xfrm>
            <a:off x="3639935" y="2679620"/>
            <a:ext cx="5257801" cy="1374628"/>
          </a:xfrm>
          <a:prstGeom prst="rect">
            <a:avLst/>
          </a:prstGeom>
          <a:solidFill>
            <a:srgbClr val="0000CC"/>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C.	$2,723</a:t>
            </a:r>
          </a:p>
        </p:txBody>
      </p:sp>
    </p:spTree>
    <p:extLst>
      <p:ext uri="{BB962C8B-B14F-4D97-AF65-F5344CB8AC3E}">
        <p14:creationId xmlns:p14="http://schemas.microsoft.com/office/powerpoint/2010/main" val="1430067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5" end="5"/>
                                            </p:txEl>
                                          </p:spTgt>
                                        </p:tgtEl>
                                        <p:attrNameLst>
                                          <p:attrName>style.visibility</p:attrName>
                                        </p:attrNameLst>
                                      </p:cBhvr>
                                      <p:to>
                                        <p:strVal val="visible"/>
                                      </p:to>
                                    </p:set>
                                    <p:animEffect transition="in" filter="blinds(horizontal)">
                                      <p:cBhvr>
                                        <p:cTn id="7" dur="500"/>
                                        <p:tgtEl>
                                          <p:spTgt spid="6">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6" end="6"/>
                                            </p:txEl>
                                          </p:spTgt>
                                        </p:tgtEl>
                                        <p:attrNameLst>
                                          <p:attrName>style.visibility</p:attrName>
                                        </p:attrNameLst>
                                      </p:cBhvr>
                                      <p:to>
                                        <p:strVal val="visible"/>
                                      </p:to>
                                    </p:set>
                                    <p:animEffect transition="in" filter="blinds(horizontal)">
                                      <p:cBhvr>
                                        <p:cTn id="12"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60"/>
            <a:ext cx="10515600" cy="4896803"/>
          </a:xfrm>
        </p:spPr>
        <p:txBody>
          <a:bodyPr>
            <a:normAutofit fontScale="40000" lnSpcReduction="20000"/>
          </a:bodyPr>
          <a:lstStyle/>
          <a:p>
            <a:pPr marL="0" lvl="0" indent="0" algn="ctr">
              <a:buNone/>
            </a:pPr>
            <a:r>
              <a:rPr lang="en-US" sz="10000" b="1" u="sng" dirty="0">
                <a:solidFill>
                  <a:srgbClr val="C00000"/>
                </a:solidFill>
              </a:rPr>
              <a:t>CHALLENGE #15</a:t>
            </a:r>
          </a:p>
          <a:p>
            <a:pPr marL="0" lvl="0" indent="0" algn="ctr">
              <a:buNone/>
            </a:pPr>
            <a:endParaRPr lang="en-US" sz="10000" dirty="0">
              <a:solidFill>
                <a:srgbClr val="C00000"/>
              </a:solidFill>
            </a:endParaRPr>
          </a:p>
          <a:p>
            <a:pPr marL="0" lvl="0" indent="0" algn="ctr">
              <a:buNone/>
            </a:pPr>
            <a:r>
              <a:rPr lang="en-US" sz="10000" dirty="0">
                <a:solidFill>
                  <a:srgbClr val="C00000"/>
                </a:solidFill>
              </a:rPr>
              <a:t>Set goals. </a:t>
            </a:r>
          </a:p>
          <a:p>
            <a:pPr marL="0" lvl="0" indent="0" algn="ctr">
              <a:buNone/>
            </a:pPr>
            <a:r>
              <a:rPr lang="en-US" sz="10000" dirty="0">
                <a:solidFill>
                  <a:srgbClr val="C00000"/>
                </a:solidFill>
              </a:rPr>
              <a:t>Set 5 financial goals for the next year, the next 3 years and the next 5 years.</a:t>
            </a:r>
          </a:p>
          <a:p>
            <a:pPr marL="0" lvl="0" indent="0" algn="ctr">
              <a:buNone/>
            </a:pPr>
            <a:r>
              <a:rPr lang="en-US" sz="4000" dirty="0">
                <a:solidFill>
                  <a:srgbClr val="C00000"/>
                </a:solidFill>
              </a:rPr>
              <a:t> </a:t>
            </a:r>
          </a:p>
          <a:p>
            <a:pPr marL="0" lvl="0" indent="0" algn="ctr">
              <a:buNone/>
            </a:pPr>
            <a:r>
              <a:rPr lang="en-US" sz="4200" dirty="0">
                <a:solidFill>
                  <a:srgbClr val="C00000"/>
                </a:solidFill>
              </a:rPr>
              <a:t>Goals can be very specific – “I want to save $1,000 for a vacation” – or rather generic – “I want to begin saving for retirement.” And then begin taking tangible steps towards each goal. Write your goals down, put them on a white board, set up a vision board for them. Be a nerd about it. And get excited about it. But don’t stop there; share your goals with others, especially your family. As with resolutions and exercise classes, telling others what you want to do establishes some accountability and possibly gives you a partner work on the goal with. And if you’re married, in a long-term partnership or have children, share your goals with them…because your goals innately become their goals, too. By working on the goals together and making progress together, you will all take full ownership of these goals and all of the pride that achieving them gives you.</a:t>
            </a:r>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3913160415"/>
      </p:ext>
    </p:extLst>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60"/>
            <a:ext cx="10515600" cy="4896803"/>
          </a:xfrm>
        </p:spPr>
        <p:txBody>
          <a:bodyPr>
            <a:normAutofit fontScale="40000" lnSpcReduction="20000"/>
          </a:bodyPr>
          <a:lstStyle/>
          <a:p>
            <a:pPr marL="0" lvl="0" indent="0" algn="ctr">
              <a:buNone/>
            </a:pPr>
            <a:r>
              <a:rPr lang="en-US" sz="10000" b="1" u="sng" dirty="0"/>
              <a:t>CHALLENGE #15</a:t>
            </a:r>
          </a:p>
          <a:p>
            <a:pPr marL="0" lvl="0" indent="0" algn="ctr">
              <a:buNone/>
            </a:pPr>
            <a:endParaRPr lang="en-US" sz="10000" dirty="0"/>
          </a:p>
          <a:p>
            <a:pPr marL="0" lvl="0" indent="0" algn="ctr">
              <a:buNone/>
            </a:pPr>
            <a:r>
              <a:rPr lang="en-US" sz="10000" dirty="0"/>
              <a:t>Set goals. </a:t>
            </a:r>
          </a:p>
          <a:p>
            <a:pPr marL="0" lvl="0" indent="0" algn="ctr">
              <a:buNone/>
            </a:pPr>
            <a:r>
              <a:rPr lang="en-US" sz="10000" dirty="0"/>
              <a:t>Set 5 financial goals for the next year, the next 3 years and the next 5 years.</a:t>
            </a:r>
          </a:p>
          <a:p>
            <a:pPr marL="0" lvl="0" indent="0" algn="ctr">
              <a:buNone/>
            </a:pPr>
            <a:r>
              <a:rPr lang="en-US" sz="4000" dirty="0"/>
              <a:t> </a:t>
            </a:r>
          </a:p>
          <a:p>
            <a:pPr marL="0" lvl="0" indent="0" algn="ctr">
              <a:buNone/>
            </a:pPr>
            <a:r>
              <a:rPr lang="en-US" sz="6000" dirty="0">
                <a:solidFill>
                  <a:srgbClr val="C00000"/>
                </a:solidFill>
              </a:rPr>
              <a:t>Then sit down with your spouse, partner, parents, children and/or friends and discuss all of these goals. Make sure you are all on the same page about what your goals are. Make sure you are all on the same page about how you are going to achieve each of those goals.</a:t>
            </a:r>
          </a:p>
          <a:p>
            <a:pPr marL="0" lvl="0" indent="0" algn="ctr">
              <a:buNone/>
            </a:pPr>
            <a:r>
              <a:rPr lang="en-US" sz="6000" dirty="0">
                <a:solidFill>
                  <a:srgbClr val="C00000"/>
                </a:solidFill>
              </a:rPr>
              <a:t>And, sharing your goals with others creates an emotional contract – you are more likely to hold yourself accountable if you know others are aware of your goals.</a:t>
            </a:r>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207127707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2112C795-2A26-2743-80E5-4D91D41B9415}"/>
              </a:ext>
            </a:extLst>
          </p:cNvPr>
          <p:cNvGraphicFramePr/>
          <p:nvPr/>
        </p:nvGraphicFramePr>
        <p:xfrm>
          <a:off x="375450" y="-1108180"/>
          <a:ext cx="10972800" cy="731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29417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chemeClr val="tx1"/>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Owning Your Financial Future</a:t>
            </a:r>
          </a:p>
        </p:txBody>
      </p:sp>
      <p:sp>
        <p:nvSpPr>
          <p:cNvPr id="30" name="Rounded Rectangle 29">
            <a:extLst>
              <a:ext uri="{FF2B5EF4-FFF2-40B4-BE49-F238E27FC236}">
                <a16:creationId xmlns:a16="http://schemas.microsoft.com/office/drawing/2014/main" id="{06838B02-27E1-914E-8454-9C2A7B856710}"/>
              </a:ext>
            </a:extLst>
          </p:cNvPr>
          <p:cNvSpPr/>
          <p:nvPr/>
        </p:nvSpPr>
        <p:spPr>
          <a:xfrm>
            <a:off x="1418317" y="1224141"/>
            <a:ext cx="8674716" cy="1263755"/>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INVESTING GOALS, HABITS &amp; STRATEGIES</a:t>
            </a:r>
          </a:p>
          <a:p>
            <a:pPr algn="ctr"/>
            <a:r>
              <a:rPr lang="en-US" sz="3000" b="1" dirty="0"/>
              <a:t>Today, January 23</a:t>
            </a:r>
          </a:p>
        </p:txBody>
      </p:sp>
      <p:sp>
        <p:nvSpPr>
          <p:cNvPr id="13" name="Rounded Rectangle 12">
            <a:extLst>
              <a:ext uri="{FF2B5EF4-FFF2-40B4-BE49-F238E27FC236}">
                <a16:creationId xmlns:a16="http://schemas.microsoft.com/office/drawing/2014/main" id="{E86DA962-8986-B14E-BC7C-8150A6189E68}"/>
              </a:ext>
            </a:extLst>
          </p:cNvPr>
          <p:cNvSpPr/>
          <p:nvPr/>
        </p:nvSpPr>
        <p:spPr>
          <a:xfrm>
            <a:off x="1418316" y="2691855"/>
            <a:ext cx="8674715" cy="1324844"/>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CREATING AN INVESTMENT STRATEGY</a:t>
            </a:r>
          </a:p>
          <a:p>
            <a:pPr algn="ctr"/>
            <a:r>
              <a:rPr lang="en-US" sz="3000" b="1" dirty="0"/>
              <a:t>Wednesday, February 22</a:t>
            </a:r>
          </a:p>
        </p:txBody>
      </p:sp>
      <p:sp>
        <p:nvSpPr>
          <p:cNvPr id="16" name="Rounded Rectangle 15">
            <a:extLst>
              <a:ext uri="{FF2B5EF4-FFF2-40B4-BE49-F238E27FC236}">
                <a16:creationId xmlns:a16="http://schemas.microsoft.com/office/drawing/2014/main" id="{C529DE7D-8B91-524D-8D6B-F973C9013BDB}"/>
              </a:ext>
            </a:extLst>
          </p:cNvPr>
          <p:cNvSpPr/>
          <p:nvPr/>
        </p:nvSpPr>
        <p:spPr>
          <a:xfrm>
            <a:off x="1418315" y="4250938"/>
            <a:ext cx="8674715" cy="1324844"/>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CREDIT SCORES &amp; DEBT MANAGEMENT</a:t>
            </a:r>
          </a:p>
          <a:p>
            <a:pPr algn="ctr"/>
            <a:r>
              <a:rPr lang="en-US" sz="3000" b="1" dirty="0"/>
              <a:t>Wednesday, March 8</a:t>
            </a:r>
          </a:p>
        </p:txBody>
      </p:sp>
    </p:spTree>
    <p:extLst>
      <p:ext uri="{BB962C8B-B14F-4D97-AF65-F5344CB8AC3E}">
        <p14:creationId xmlns:p14="http://schemas.microsoft.com/office/powerpoint/2010/main" val="61535426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chemeClr val="tx1"/>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Owning Your Financial Future</a:t>
            </a:r>
          </a:p>
        </p:txBody>
      </p:sp>
      <p:sp>
        <p:nvSpPr>
          <p:cNvPr id="30" name="Rounded Rectangle 29">
            <a:extLst>
              <a:ext uri="{FF2B5EF4-FFF2-40B4-BE49-F238E27FC236}">
                <a16:creationId xmlns:a16="http://schemas.microsoft.com/office/drawing/2014/main" id="{06838B02-27E1-914E-8454-9C2A7B856710}"/>
              </a:ext>
            </a:extLst>
          </p:cNvPr>
          <p:cNvSpPr/>
          <p:nvPr/>
        </p:nvSpPr>
        <p:spPr>
          <a:xfrm>
            <a:off x="1418317" y="1224141"/>
            <a:ext cx="8674716" cy="1263755"/>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OPENING AN INDIVIDUAL RETIREMENT ACCOUNT</a:t>
            </a:r>
          </a:p>
          <a:p>
            <a:pPr algn="ctr"/>
            <a:r>
              <a:rPr lang="en-US" sz="3000" b="1" dirty="0"/>
              <a:t>Wednesday, March 22</a:t>
            </a:r>
          </a:p>
        </p:txBody>
      </p:sp>
      <p:sp>
        <p:nvSpPr>
          <p:cNvPr id="13" name="Rounded Rectangle 12">
            <a:extLst>
              <a:ext uri="{FF2B5EF4-FFF2-40B4-BE49-F238E27FC236}">
                <a16:creationId xmlns:a16="http://schemas.microsoft.com/office/drawing/2014/main" id="{E86DA962-8986-B14E-BC7C-8150A6189E68}"/>
              </a:ext>
            </a:extLst>
          </p:cNvPr>
          <p:cNvSpPr/>
          <p:nvPr/>
        </p:nvSpPr>
        <p:spPr>
          <a:xfrm>
            <a:off x="1418316" y="2691855"/>
            <a:ext cx="8674715" cy="1324844"/>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TAX STRATEGIES</a:t>
            </a:r>
          </a:p>
          <a:p>
            <a:pPr algn="ctr"/>
            <a:r>
              <a:rPr lang="en-US" sz="3000" b="1" dirty="0"/>
              <a:t>Wednesday, April 5</a:t>
            </a:r>
          </a:p>
        </p:txBody>
      </p:sp>
      <p:sp>
        <p:nvSpPr>
          <p:cNvPr id="16" name="Rounded Rectangle 15">
            <a:extLst>
              <a:ext uri="{FF2B5EF4-FFF2-40B4-BE49-F238E27FC236}">
                <a16:creationId xmlns:a16="http://schemas.microsoft.com/office/drawing/2014/main" id="{C529DE7D-8B91-524D-8D6B-F973C9013BDB}"/>
              </a:ext>
            </a:extLst>
          </p:cNvPr>
          <p:cNvSpPr/>
          <p:nvPr/>
        </p:nvSpPr>
        <p:spPr>
          <a:xfrm>
            <a:off x="1418315" y="4250938"/>
            <a:ext cx="8674715" cy="1324844"/>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CAREER PLANNING: YOUR MONEY &amp; YOUR FUTURE</a:t>
            </a:r>
          </a:p>
          <a:p>
            <a:pPr algn="ctr"/>
            <a:r>
              <a:rPr lang="en-US" sz="3000" b="1" dirty="0"/>
              <a:t>Wednesday, April 26</a:t>
            </a:r>
          </a:p>
        </p:txBody>
      </p:sp>
    </p:spTree>
    <p:extLst>
      <p:ext uri="{BB962C8B-B14F-4D97-AF65-F5344CB8AC3E}">
        <p14:creationId xmlns:p14="http://schemas.microsoft.com/office/powerpoint/2010/main" val="120491121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Owning Your Financial Future</a:t>
            </a:r>
          </a:p>
        </p:txBody>
      </p:sp>
      <p:sp>
        <p:nvSpPr>
          <p:cNvPr id="13" name="Rounded Rectangle 12">
            <a:extLst>
              <a:ext uri="{FF2B5EF4-FFF2-40B4-BE49-F238E27FC236}">
                <a16:creationId xmlns:a16="http://schemas.microsoft.com/office/drawing/2014/main" id="{405C2C7A-CF41-8F43-84DF-367AA2E3D73C}"/>
              </a:ext>
            </a:extLst>
          </p:cNvPr>
          <p:cNvSpPr/>
          <p:nvPr/>
        </p:nvSpPr>
        <p:spPr>
          <a:xfrm>
            <a:off x="3810000" y="1169268"/>
            <a:ext cx="4572000" cy="36576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What Are Your Values, Dreams &amp; Goals?</a:t>
            </a:r>
          </a:p>
        </p:txBody>
      </p:sp>
      <p:sp>
        <p:nvSpPr>
          <p:cNvPr id="14" name="Rounded Rectangle 13">
            <a:extLst>
              <a:ext uri="{FF2B5EF4-FFF2-40B4-BE49-F238E27FC236}">
                <a16:creationId xmlns:a16="http://schemas.microsoft.com/office/drawing/2014/main" id="{3FCE6B7F-7A4C-6545-8B0D-CF3155372FAA}"/>
              </a:ext>
            </a:extLst>
          </p:cNvPr>
          <p:cNvSpPr/>
          <p:nvPr/>
        </p:nvSpPr>
        <p:spPr>
          <a:xfrm>
            <a:off x="3810000" y="2336863"/>
            <a:ext cx="4572000" cy="365760"/>
          </a:xfrm>
          <a:prstGeom prst="round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What Is Your Current Situation?</a:t>
            </a:r>
          </a:p>
        </p:txBody>
      </p:sp>
      <p:sp>
        <p:nvSpPr>
          <p:cNvPr id="15" name="Rounded Rectangle 14">
            <a:extLst>
              <a:ext uri="{FF2B5EF4-FFF2-40B4-BE49-F238E27FC236}">
                <a16:creationId xmlns:a16="http://schemas.microsoft.com/office/drawing/2014/main" id="{42CF3CD4-92BA-A64D-B0A1-F5ED4DC81881}"/>
              </a:ext>
            </a:extLst>
          </p:cNvPr>
          <p:cNvSpPr/>
          <p:nvPr/>
        </p:nvSpPr>
        <p:spPr>
          <a:xfrm>
            <a:off x="5318760" y="1600811"/>
            <a:ext cx="1554480" cy="365760"/>
          </a:xfrm>
          <a:prstGeom prst="roundRect">
            <a:avLst/>
          </a:prstGeom>
          <a:solidFill>
            <a:schemeClr val="accent1">
              <a:lumMod val="20000"/>
              <a:lumOff val="8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Career</a:t>
            </a:r>
          </a:p>
        </p:txBody>
      </p:sp>
      <p:sp>
        <p:nvSpPr>
          <p:cNvPr id="16" name="Rounded Rectangle 15">
            <a:extLst>
              <a:ext uri="{FF2B5EF4-FFF2-40B4-BE49-F238E27FC236}">
                <a16:creationId xmlns:a16="http://schemas.microsoft.com/office/drawing/2014/main" id="{80F9B40B-019E-094B-A147-2CC0E1869E5F}"/>
              </a:ext>
            </a:extLst>
          </p:cNvPr>
          <p:cNvSpPr/>
          <p:nvPr/>
        </p:nvSpPr>
        <p:spPr>
          <a:xfrm>
            <a:off x="7018495" y="1600811"/>
            <a:ext cx="1554480" cy="365760"/>
          </a:xfrm>
          <a:prstGeom prst="roundRect">
            <a:avLst/>
          </a:prstGeom>
          <a:solidFill>
            <a:schemeClr val="accent1">
              <a:lumMod val="20000"/>
              <a:lumOff val="8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Family</a:t>
            </a:r>
          </a:p>
        </p:txBody>
      </p:sp>
      <p:sp>
        <p:nvSpPr>
          <p:cNvPr id="17" name="Rounded Rectangle 16">
            <a:extLst>
              <a:ext uri="{FF2B5EF4-FFF2-40B4-BE49-F238E27FC236}">
                <a16:creationId xmlns:a16="http://schemas.microsoft.com/office/drawing/2014/main" id="{A795378B-3983-154F-9EB1-9378CD3EF1D8}"/>
              </a:ext>
            </a:extLst>
          </p:cNvPr>
          <p:cNvSpPr/>
          <p:nvPr/>
        </p:nvSpPr>
        <p:spPr>
          <a:xfrm>
            <a:off x="3619025" y="1600811"/>
            <a:ext cx="1554480" cy="365760"/>
          </a:xfrm>
          <a:prstGeom prst="roundRect">
            <a:avLst/>
          </a:prstGeom>
          <a:solidFill>
            <a:schemeClr val="accent1">
              <a:lumMod val="20000"/>
              <a:lumOff val="8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Education</a:t>
            </a:r>
          </a:p>
        </p:txBody>
      </p:sp>
      <p:sp>
        <p:nvSpPr>
          <p:cNvPr id="18" name="Rounded Rectangle 17">
            <a:extLst>
              <a:ext uri="{FF2B5EF4-FFF2-40B4-BE49-F238E27FC236}">
                <a16:creationId xmlns:a16="http://schemas.microsoft.com/office/drawing/2014/main" id="{81D55C15-DE88-EA4F-BCEB-8447CB516A46}"/>
              </a:ext>
            </a:extLst>
          </p:cNvPr>
          <p:cNvSpPr/>
          <p:nvPr/>
        </p:nvSpPr>
        <p:spPr>
          <a:xfrm>
            <a:off x="4390805" y="2784310"/>
            <a:ext cx="1554480" cy="365760"/>
          </a:xfrm>
          <a:prstGeom prst="roundRect">
            <a:avLst/>
          </a:prstGeom>
          <a:solidFill>
            <a:schemeClr val="accent6">
              <a:lumMod val="20000"/>
              <a:lumOff val="80000"/>
            </a:schemeClr>
          </a:solidFill>
          <a:ln w="190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Career</a:t>
            </a:r>
          </a:p>
        </p:txBody>
      </p:sp>
      <p:sp>
        <p:nvSpPr>
          <p:cNvPr id="19" name="Rounded Rectangle 18">
            <a:extLst>
              <a:ext uri="{FF2B5EF4-FFF2-40B4-BE49-F238E27FC236}">
                <a16:creationId xmlns:a16="http://schemas.microsoft.com/office/drawing/2014/main" id="{F8597FBE-8127-6E47-A9F4-B73341B516D5}"/>
              </a:ext>
            </a:extLst>
          </p:cNvPr>
          <p:cNvSpPr/>
          <p:nvPr/>
        </p:nvSpPr>
        <p:spPr>
          <a:xfrm>
            <a:off x="6096000" y="2796493"/>
            <a:ext cx="1554480" cy="365760"/>
          </a:xfrm>
          <a:prstGeom prst="roundRect">
            <a:avLst/>
          </a:prstGeom>
          <a:solidFill>
            <a:schemeClr val="accent6">
              <a:lumMod val="20000"/>
              <a:lumOff val="80000"/>
            </a:schemeClr>
          </a:solidFill>
          <a:ln w="190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Family</a:t>
            </a:r>
          </a:p>
        </p:txBody>
      </p:sp>
      <p:sp>
        <p:nvSpPr>
          <p:cNvPr id="20" name="Rounded Rectangle 19">
            <a:extLst>
              <a:ext uri="{FF2B5EF4-FFF2-40B4-BE49-F238E27FC236}">
                <a16:creationId xmlns:a16="http://schemas.microsoft.com/office/drawing/2014/main" id="{52AE6871-D1B8-3D41-AE3F-B5C2C9C40342}"/>
              </a:ext>
            </a:extLst>
          </p:cNvPr>
          <p:cNvSpPr/>
          <p:nvPr/>
        </p:nvSpPr>
        <p:spPr>
          <a:xfrm>
            <a:off x="2685610" y="2784310"/>
            <a:ext cx="1554480" cy="365760"/>
          </a:xfrm>
          <a:prstGeom prst="roundRect">
            <a:avLst/>
          </a:prstGeom>
          <a:solidFill>
            <a:schemeClr val="accent6">
              <a:lumMod val="20000"/>
              <a:lumOff val="80000"/>
            </a:schemeClr>
          </a:solidFill>
          <a:ln w="190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Education</a:t>
            </a:r>
          </a:p>
        </p:txBody>
      </p:sp>
      <p:sp>
        <p:nvSpPr>
          <p:cNvPr id="21" name="Rounded Rectangle 20">
            <a:extLst>
              <a:ext uri="{FF2B5EF4-FFF2-40B4-BE49-F238E27FC236}">
                <a16:creationId xmlns:a16="http://schemas.microsoft.com/office/drawing/2014/main" id="{7A19E78C-DB76-2E49-AF0D-95AF3B0760DA}"/>
              </a:ext>
            </a:extLst>
          </p:cNvPr>
          <p:cNvSpPr/>
          <p:nvPr/>
        </p:nvSpPr>
        <p:spPr>
          <a:xfrm>
            <a:off x="7795735" y="2793260"/>
            <a:ext cx="1554480" cy="365760"/>
          </a:xfrm>
          <a:prstGeom prst="roundRect">
            <a:avLst/>
          </a:prstGeom>
          <a:solidFill>
            <a:schemeClr val="accent6">
              <a:lumMod val="20000"/>
              <a:lumOff val="80000"/>
            </a:schemeClr>
          </a:solidFill>
          <a:ln w="190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Financial</a:t>
            </a:r>
          </a:p>
        </p:txBody>
      </p:sp>
      <p:sp>
        <p:nvSpPr>
          <p:cNvPr id="22" name="Rounded Rectangle 21">
            <a:extLst>
              <a:ext uri="{FF2B5EF4-FFF2-40B4-BE49-F238E27FC236}">
                <a16:creationId xmlns:a16="http://schemas.microsoft.com/office/drawing/2014/main" id="{C5C768DD-DD69-7649-BE65-FD0C2075BEF1}"/>
              </a:ext>
            </a:extLst>
          </p:cNvPr>
          <p:cNvSpPr/>
          <p:nvPr/>
        </p:nvSpPr>
        <p:spPr>
          <a:xfrm>
            <a:off x="3810000" y="3652509"/>
            <a:ext cx="4572000" cy="36576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Create a Personal Financial Plan for You:</a:t>
            </a:r>
          </a:p>
        </p:txBody>
      </p:sp>
      <p:sp>
        <p:nvSpPr>
          <p:cNvPr id="23" name="Rounded Rectangle 22">
            <a:extLst>
              <a:ext uri="{FF2B5EF4-FFF2-40B4-BE49-F238E27FC236}">
                <a16:creationId xmlns:a16="http://schemas.microsoft.com/office/drawing/2014/main" id="{5BE3728B-511F-4648-A9A8-08BD6C01A1F7}"/>
              </a:ext>
            </a:extLst>
          </p:cNvPr>
          <p:cNvSpPr/>
          <p:nvPr/>
        </p:nvSpPr>
        <p:spPr>
          <a:xfrm>
            <a:off x="2685610" y="4106510"/>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Investing</a:t>
            </a:r>
          </a:p>
        </p:txBody>
      </p:sp>
      <p:sp>
        <p:nvSpPr>
          <p:cNvPr id="27" name="Rounded Rectangle 26">
            <a:extLst>
              <a:ext uri="{FF2B5EF4-FFF2-40B4-BE49-F238E27FC236}">
                <a16:creationId xmlns:a16="http://schemas.microsoft.com/office/drawing/2014/main" id="{105C5C01-4177-604E-8384-48A9D994AA58}"/>
              </a:ext>
            </a:extLst>
          </p:cNvPr>
          <p:cNvSpPr/>
          <p:nvPr/>
        </p:nvSpPr>
        <p:spPr>
          <a:xfrm>
            <a:off x="4390805" y="4086186"/>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Budgeting</a:t>
            </a:r>
          </a:p>
        </p:txBody>
      </p:sp>
      <p:sp>
        <p:nvSpPr>
          <p:cNvPr id="35" name="Rounded Rectangle 34">
            <a:extLst>
              <a:ext uri="{FF2B5EF4-FFF2-40B4-BE49-F238E27FC236}">
                <a16:creationId xmlns:a16="http://schemas.microsoft.com/office/drawing/2014/main" id="{39013835-7FF3-3141-A601-B3C9C4960593}"/>
              </a:ext>
            </a:extLst>
          </p:cNvPr>
          <p:cNvSpPr/>
          <p:nvPr/>
        </p:nvSpPr>
        <p:spPr>
          <a:xfrm>
            <a:off x="6096000" y="4106510"/>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Debt Management</a:t>
            </a:r>
          </a:p>
        </p:txBody>
      </p:sp>
      <p:sp>
        <p:nvSpPr>
          <p:cNvPr id="36" name="Rounded Rectangle 35">
            <a:extLst>
              <a:ext uri="{FF2B5EF4-FFF2-40B4-BE49-F238E27FC236}">
                <a16:creationId xmlns:a16="http://schemas.microsoft.com/office/drawing/2014/main" id="{2CEBB18D-906E-0544-9991-C583C96D280F}"/>
              </a:ext>
            </a:extLst>
          </p:cNvPr>
          <p:cNvSpPr/>
          <p:nvPr/>
        </p:nvSpPr>
        <p:spPr>
          <a:xfrm>
            <a:off x="7795735" y="4106510"/>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Taxes</a:t>
            </a:r>
          </a:p>
        </p:txBody>
      </p:sp>
      <p:sp>
        <p:nvSpPr>
          <p:cNvPr id="37" name="Rounded Rectangle 36">
            <a:extLst>
              <a:ext uri="{FF2B5EF4-FFF2-40B4-BE49-F238E27FC236}">
                <a16:creationId xmlns:a16="http://schemas.microsoft.com/office/drawing/2014/main" id="{ECE4CC53-AD33-E847-AD4E-A3FAC949CE44}"/>
              </a:ext>
            </a:extLst>
          </p:cNvPr>
          <p:cNvSpPr/>
          <p:nvPr/>
        </p:nvSpPr>
        <p:spPr>
          <a:xfrm>
            <a:off x="3613565" y="5012625"/>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Insurance</a:t>
            </a:r>
          </a:p>
        </p:txBody>
      </p:sp>
      <p:sp>
        <p:nvSpPr>
          <p:cNvPr id="38" name="Rounded Rectangle 37">
            <a:extLst>
              <a:ext uri="{FF2B5EF4-FFF2-40B4-BE49-F238E27FC236}">
                <a16:creationId xmlns:a16="http://schemas.microsoft.com/office/drawing/2014/main" id="{F6E2E203-BB02-654E-986C-094ED8978C3B}"/>
              </a:ext>
            </a:extLst>
          </p:cNvPr>
          <p:cNvSpPr/>
          <p:nvPr/>
        </p:nvSpPr>
        <p:spPr>
          <a:xfrm>
            <a:off x="5318760" y="5023903"/>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Retirement</a:t>
            </a:r>
          </a:p>
        </p:txBody>
      </p:sp>
      <p:sp>
        <p:nvSpPr>
          <p:cNvPr id="39" name="Rounded Rectangle 38">
            <a:extLst>
              <a:ext uri="{FF2B5EF4-FFF2-40B4-BE49-F238E27FC236}">
                <a16:creationId xmlns:a16="http://schemas.microsoft.com/office/drawing/2014/main" id="{6FAFA176-220B-604C-8140-0809A5EDE4E4}"/>
              </a:ext>
            </a:extLst>
          </p:cNvPr>
          <p:cNvSpPr/>
          <p:nvPr/>
        </p:nvSpPr>
        <p:spPr>
          <a:xfrm>
            <a:off x="7018495" y="5025438"/>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Education</a:t>
            </a:r>
          </a:p>
        </p:txBody>
      </p:sp>
      <p:sp>
        <p:nvSpPr>
          <p:cNvPr id="40" name="Rounded Rectangle 39">
            <a:extLst>
              <a:ext uri="{FF2B5EF4-FFF2-40B4-BE49-F238E27FC236}">
                <a16:creationId xmlns:a16="http://schemas.microsoft.com/office/drawing/2014/main" id="{963FC612-E1C5-434E-99BA-48181FAF51B1}"/>
              </a:ext>
            </a:extLst>
          </p:cNvPr>
          <p:cNvSpPr/>
          <p:nvPr/>
        </p:nvSpPr>
        <p:spPr>
          <a:xfrm>
            <a:off x="2685610" y="5918740"/>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Family</a:t>
            </a:r>
          </a:p>
        </p:txBody>
      </p:sp>
      <p:sp>
        <p:nvSpPr>
          <p:cNvPr id="41" name="Rounded Rectangle 40">
            <a:extLst>
              <a:ext uri="{FF2B5EF4-FFF2-40B4-BE49-F238E27FC236}">
                <a16:creationId xmlns:a16="http://schemas.microsoft.com/office/drawing/2014/main" id="{E06D5FB7-E6E3-B245-8D0C-4349CFF765A5}"/>
              </a:ext>
            </a:extLst>
          </p:cNvPr>
          <p:cNvSpPr/>
          <p:nvPr/>
        </p:nvSpPr>
        <p:spPr>
          <a:xfrm>
            <a:off x="4396265" y="5936639"/>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Business Planning</a:t>
            </a:r>
          </a:p>
        </p:txBody>
      </p:sp>
      <p:sp>
        <p:nvSpPr>
          <p:cNvPr id="42" name="Rounded Rectangle 41">
            <a:extLst>
              <a:ext uri="{FF2B5EF4-FFF2-40B4-BE49-F238E27FC236}">
                <a16:creationId xmlns:a16="http://schemas.microsoft.com/office/drawing/2014/main" id="{A0834413-B493-F842-891F-1B153D2F5DE2}"/>
              </a:ext>
            </a:extLst>
          </p:cNvPr>
          <p:cNvSpPr/>
          <p:nvPr/>
        </p:nvSpPr>
        <p:spPr>
          <a:xfrm>
            <a:off x="6090540" y="5944249"/>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Estate Planning</a:t>
            </a:r>
          </a:p>
        </p:txBody>
      </p:sp>
      <p:sp>
        <p:nvSpPr>
          <p:cNvPr id="43" name="Rounded Rectangle 42">
            <a:extLst>
              <a:ext uri="{FF2B5EF4-FFF2-40B4-BE49-F238E27FC236}">
                <a16:creationId xmlns:a16="http://schemas.microsoft.com/office/drawing/2014/main" id="{D99FD907-D784-E740-8D4E-A982FA28AA38}"/>
              </a:ext>
            </a:extLst>
          </p:cNvPr>
          <p:cNvSpPr/>
          <p:nvPr/>
        </p:nvSpPr>
        <p:spPr>
          <a:xfrm>
            <a:off x="7795735" y="5936639"/>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Philanthropy</a:t>
            </a:r>
          </a:p>
        </p:txBody>
      </p:sp>
    </p:spTree>
    <p:extLst>
      <p:ext uri="{BB962C8B-B14F-4D97-AF65-F5344CB8AC3E}">
        <p14:creationId xmlns:p14="http://schemas.microsoft.com/office/powerpoint/2010/main" val="148997371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Callout 1">
            <a:extLst>
              <a:ext uri="{FF2B5EF4-FFF2-40B4-BE49-F238E27FC236}">
                <a16:creationId xmlns:a16="http://schemas.microsoft.com/office/drawing/2014/main" id="{829A5E17-0E05-FD40-926F-9741273A5509}"/>
              </a:ext>
            </a:extLst>
          </p:cNvPr>
          <p:cNvSpPr/>
          <p:nvPr/>
        </p:nvSpPr>
        <p:spPr>
          <a:xfrm>
            <a:off x="466404" y="1004920"/>
            <a:ext cx="3200400" cy="1828800"/>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rgbClr val="0000CC"/>
                </a:solidFill>
              </a:rPr>
              <a:t>A goal without a plan is just a dream.</a:t>
            </a:r>
          </a:p>
        </p:txBody>
      </p:sp>
      <p:sp>
        <p:nvSpPr>
          <p:cNvPr id="13" name="Cloud Callout 12">
            <a:extLst>
              <a:ext uri="{FF2B5EF4-FFF2-40B4-BE49-F238E27FC236}">
                <a16:creationId xmlns:a16="http://schemas.microsoft.com/office/drawing/2014/main" id="{4E36713B-5C69-5844-A69B-E94BE57D8341}"/>
              </a:ext>
            </a:extLst>
          </p:cNvPr>
          <p:cNvSpPr/>
          <p:nvPr/>
        </p:nvSpPr>
        <p:spPr>
          <a:xfrm>
            <a:off x="1301214" y="3261769"/>
            <a:ext cx="3200400" cy="1828800"/>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rgbClr val="0000CC"/>
                </a:solidFill>
              </a:rPr>
              <a:t>The most difficult thing is the decision to act; the rest is mere tenacity.</a:t>
            </a:r>
          </a:p>
        </p:txBody>
      </p:sp>
      <p:sp>
        <p:nvSpPr>
          <p:cNvPr id="14" name="Cloud Callout 13">
            <a:extLst>
              <a:ext uri="{FF2B5EF4-FFF2-40B4-BE49-F238E27FC236}">
                <a16:creationId xmlns:a16="http://schemas.microsoft.com/office/drawing/2014/main" id="{46D0180F-BAB7-E047-80BF-ACF6C0F0E824}"/>
              </a:ext>
            </a:extLst>
          </p:cNvPr>
          <p:cNvSpPr/>
          <p:nvPr/>
        </p:nvSpPr>
        <p:spPr>
          <a:xfrm>
            <a:off x="8525195" y="1004920"/>
            <a:ext cx="3200400" cy="1828800"/>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rgbClr val="0000CC"/>
                </a:solidFill>
              </a:rPr>
              <a:t>Wealth is largely the result of habit.</a:t>
            </a:r>
          </a:p>
        </p:txBody>
      </p:sp>
      <p:sp>
        <p:nvSpPr>
          <p:cNvPr id="15" name="Cloud Callout 14">
            <a:extLst>
              <a:ext uri="{FF2B5EF4-FFF2-40B4-BE49-F238E27FC236}">
                <a16:creationId xmlns:a16="http://schemas.microsoft.com/office/drawing/2014/main" id="{0AC174B7-77D5-AB45-88B5-6B07EAAF9878}"/>
              </a:ext>
            </a:extLst>
          </p:cNvPr>
          <p:cNvSpPr/>
          <p:nvPr/>
        </p:nvSpPr>
        <p:spPr>
          <a:xfrm>
            <a:off x="7690381" y="3261769"/>
            <a:ext cx="3200400" cy="1828800"/>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rgbClr val="0000CC"/>
                </a:solidFill>
              </a:rPr>
              <a:t>It takes as much energy to plan as it does to wish.</a:t>
            </a:r>
          </a:p>
        </p:txBody>
      </p:sp>
      <p:sp>
        <p:nvSpPr>
          <p:cNvPr id="16" name="Cloud Callout 15">
            <a:extLst>
              <a:ext uri="{FF2B5EF4-FFF2-40B4-BE49-F238E27FC236}">
                <a16:creationId xmlns:a16="http://schemas.microsoft.com/office/drawing/2014/main" id="{3298933F-34FD-7441-A29B-6B3518E5D6D0}"/>
              </a:ext>
            </a:extLst>
          </p:cNvPr>
          <p:cNvSpPr/>
          <p:nvPr/>
        </p:nvSpPr>
        <p:spPr>
          <a:xfrm>
            <a:off x="4592454" y="4715195"/>
            <a:ext cx="3200400" cy="1828800"/>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rgbClr val="0000CC"/>
                </a:solidFill>
              </a:rPr>
              <a:t>You cannot escape the responsibility of tomorrow by avoiding it today.</a:t>
            </a:r>
          </a:p>
        </p:txBody>
      </p:sp>
      <p:sp>
        <p:nvSpPr>
          <p:cNvPr id="8" name="Cloud Callout 7">
            <a:extLst>
              <a:ext uri="{FF2B5EF4-FFF2-40B4-BE49-F238E27FC236}">
                <a16:creationId xmlns:a16="http://schemas.microsoft.com/office/drawing/2014/main" id="{DDABB7BF-8B78-75B5-9BBF-E269BD4AFE9E}"/>
              </a:ext>
            </a:extLst>
          </p:cNvPr>
          <p:cNvSpPr/>
          <p:nvPr/>
        </p:nvSpPr>
        <p:spPr>
          <a:xfrm>
            <a:off x="3906654" y="856893"/>
            <a:ext cx="4572000" cy="2441625"/>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i="1" dirty="0">
                <a:solidFill>
                  <a:srgbClr val="CA1E27"/>
                </a:solidFill>
              </a:rPr>
              <a:t>Don’t wait around for other people to be happy for you.</a:t>
            </a:r>
          </a:p>
          <a:p>
            <a:r>
              <a:rPr lang="en-US" b="1" i="1" dirty="0">
                <a:solidFill>
                  <a:srgbClr val="CA1E27"/>
                </a:solidFill>
              </a:rPr>
              <a:t>Any happiness you get,</a:t>
            </a:r>
          </a:p>
          <a:p>
            <a:r>
              <a:rPr lang="en-US" b="1" i="1" dirty="0">
                <a:solidFill>
                  <a:srgbClr val="CA1E27"/>
                </a:solidFill>
              </a:rPr>
              <a:t>You’ve got to make yourself.</a:t>
            </a:r>
          </a:p>
          <a:p>
            <a:r>
              <a:rPr lang="en-US" b="1" i="1" dirty="0">
                <a:solidFill>
                  <a:srgbClr val="CA1E27"/>
                </a:solidFill>
              </a:rPr>
              <a:t>        ~ Alice Walker, </a:t>
            </a:r>
            <a:r>
              <a:rPr lang="en-US" sz="1000" b="1" i="1" dirty="0">
                <a:solidFill>
                  <a:srgbClr val="CA1E27"/>
                </a:solidFill>
              </a:rPr>
              <a:t>poet &amp; novelist</a:t>
            </a:r>
          </a:p>
        </p:txBody>
      </p:sp>
    </p:spTree>
    <p:extLst>
      <p:ext uri="{BB962C8B-B14F-4D97-AF65-F5344CB8AC3E}">
        <p14:creationId xmlns:p14="http://schemas.microsoft.com/office/powerpoint/2010/main" val="3615577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44843"/>
            <a:ext cx="10972800" cy="2263432"/>
          </a:xfrm>
        </p:spPr>
        <p:txBody>
          <a:bodyPr>
            <a:normAutofit fontScale="90000"/>
          </a:bodyPr>
          <a:lstStyle/>
          <a:p>
            <a:r>
              <a:rPr lang="en-US" sz="5400" dirty="0">
                <a:latin typeface="Times New Roman" panose="02020603050405020304" pitchFamily="18" charset="0"/>
                <a:cs typeface="Times New Roman" panose="02020603050405020304" pitchFamily="18" charset="0"/>
              </a:rPr>
              <a:t>Brian Bolton</a:t>
            </a:r>
            <a:br>
              <a:rPr lang="en-US" sz="5400" dirty="0">
                <a:latin typeface="Times New Roman" panose="02020603050405020304" pitchFamily="18" charset="0"/>
                <a:cs typeface="Times New Roman" panose="02020603050405020304" pitchFamily="18" charset="0"/>
              </a:rPr>
            </a:br>
            <a:r>
              <a:rPr lang="en-US" sz="5400" dirty="0">
                <a:latin typeface="Times New Roman" panose="02020603050405020304" pitchFamily="18" charset="0"/>
                <a:cs typeface="Times New Roman" panose="02020603050405020304" pitchFamily="18" charset="0"/>
              </a:rPr>
              <a:t>Professor of Finance</a:t>
            </a:r>
            <a:br>
              <a:rPr lang="en-US" sz="5400" dirty="0">
                <a:latin typeface="Times New Roman" panose="02020603050405020304" pitchFamily="18" charset="0"/>
                <a:cs typeface="Times New Roman" panose="02020603050405020304" pitchFamily="18" charset="0"/>
              </a:rPr>
            </a:br>
            <a:r>
              <a:rPr lang="en-US" sz="5400" dirty="0">
                <a:latin typeface="Times New Roman" panose="02020603050405020304" pitchFamily="18" charset="0"/>
                <a:cs typeface="Times New Roman" panose="02020603050405020304" pitchFamily="18" charset="0"/>
              </a:rPr>
              <a:t>brian.bolton@louisiana.edu</a:t>
            </a:r>
            <a:br>
              <a:rPr lang="en-US" sz="5400" dirty="0">
                <a:latin typeface="Times New Roman" panose="02020603050405020304" pitchFamily="18" charset="0"/>
                <a:cs typeface="Times New Roman" panose="02020603050405020304" pitchFamily="18" charset="0"/>
              </a:rPr>
            </a:br>
            <a:br>
              <a:rPr lang="en-US" sz="5400" dirty="0">
                <a:latin typeface="Times New Roman" panose="02020603050405020304" pitchFamily="18" charset="0"/>
                <a:cs typeface="Times New Roman" panose="02020603050405020304" pitchFamily="18" charset="0"/>
              </a:rPr>
            </a:br>
            <a:r>
              <a:rPr lang="en-US" sz="4400" dirty="0">
                <a:latin typeface="Times New Roman" panose="02020603050405020304" pitchFamily="18" charset="0"/>
                <a:cs typeface="Times New Roman" panose="02020603050405020304" pitchFamily="18" charset="0"/>
              </a:rPr>
              <a:t>http://business.louisiana.edu/financeispersonal</a:t>
            </a:r>
          </a:p>
        </p:txBody>
      </p:sp>
    </p:spTree>
    <p:extLst>
      <p:ext uri="{BB962C8B-B14F-4D97-AF65-F5344CB8AC3E}">
        <p14:creationId xmlns:p14="http://schemas.microsoft.com/office/powerpoint/2010/main" val="2349929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xplosion 1 5">
            <a:extLst>
              <a:ext uri="{FF2B5EF4-FFF2-40B4-BE49-F238E27FC236}">
                <a16:creationId xmlns:a16="http://schemas.microsoft.com/office/drawing/2014/main" id="{73BF9FBF-51D4-434B-A9D4-2C65F8A47BD7}"/>
              </a:ext>
            </a:extLst>
          </p:cNvPr>
          <p:cNvSpPr/>
          <p:nvPr/>
        </p:nvSpPr>
        <p:spPr>
          <a:xfrm>
            <a:off x="4044226" y="233201"/>
            <a:ext cx="4363344" cy="3896939"/>
          </a:xfrm>
          <a:prstGeom prst="irregularSeal1">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Student Success</a:t>
            </a:r>
          </a:p>
        </p:txBody>
      </p:sp>
      <p:sp>
        <p:nvSpPr>
          <p:cNvPr id="7" name="Rounded Rectangle 6">
            <a:extLst>
              <a:ext uri="{FF2B5EF4-FFF2-40B4-BE49-F238E27FC236}">
                <a16:creationId xmlns:a16="http://schemas.microsoft.com/office/drawing/2014/main" id="{AE28257C-FD46-A341-8EF7-1308988D3B00}"/>
              </a:ext>
            </a:extLst>
          </p:cNvPr>
          <p:cNvSpPr/>
          <p:nvPr/>
        </p:nvSpPr>
        <p:spPr>
          <a:xfrm>
            <a:off x="9199232" y="1184424"/>
            <a:ext cx="2172467" cy="1239657"/>
          </a:xfrm>
          <a:prstGeom prst="round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t>Friends &amp; Family</a:t>
            </a:r>
          </a:p>
        </p:txBody>
      </p:sp>
      <p:sp>
        <p:nvSpPr>
          <p:cNvPr id="8" name="Rounded Rectangle 7">
            <a:extLst>
              <a:ext uri="{FF2B5EF4-FFF2-40B4-BE49-F238E27FC236}">
                <a16:creationId xmlns:a16="http://schemas.microsoft.com/office/drawing/2014/main" id="{617173F8-8A10-534F-8787-69D99668F68E}"/>
              </a:ext>
            </a:extLst>
          </p:cNvPr>
          <p:cNvSpPr/>
          <p:nvPr/>
        </p:nvSpPr>
        <p:spPr>
          <a:xfrm>
            <a:off x="8633613" y="3079708"/>
            <a:ext cx="2172467" cy="1239657"/>
          </a:xfrm>
          <a:prstGeom prst="round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t>Career Planning</a:t>
            </a:r>
          </a:p>
        </p:txBody>
      </p:sp>
      <p:sp>
        <p:nvSpPr>
          <p:cNvPr id="9" name="Rounded Rectangle 8">
            <a:extLst>
              <a:ext uri="{FF2B5EF4-FFF2-40B4-BE49-F238E27FC236}">
                <a16:creationId xmlns:a16="http://schemas.microsoft.com/office/drawing/2014/main" id="{A84B04DB-0FF9-034A-A280-BE7BA67DD3B7}"/>
              </a:ext>
            </a:extLst>
          </p:cNvPr>
          <p:cNvSpPr/>
          <p:nvPr/>
        </p:nvSpPr>
        <p:spPr>
          <a:xfrm>
            <a:off x="6951075" y="4906461"/>
            <a:ext cx="2172467" cy="1239657"/>
          </a:xfrm>
          <a:prstGeom prst="round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t>External Issues</a:t>
            </a:r>
          </a:p>
        </p:txBody>
      </p:sp>
      <p:sp>
        <p:nvSpPr>
          <p:cNvPr id="10" name="Rounded Rectangle 9">
            <a:extLst>
              <a:ext uri="{FF2B5EF4-FFF2-40B4-BE49-F238E27FC236}">
                <a16:creationId xmlns:a16="http://schemas.microsoft.com/office/drawing/2014/main" id="{61A57610-3A0E-7142-8F8A-44A327F2341D}"/>
              </a:ext>
            </a:extLst>
          </p:cNvPr>
          <p:cNvSpPr/>
          <p:nvPr/>
        </p:nvSpPr>
        <p:spPr>
          <a:xfrm>
            <a:off x="820300" y="1184424"/>
            <a:ext cx="2172467" cy="1239657"/>
          </a:xfrm>
          <a:prstGeom prst="round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t>Classes &amp; Thesis</a:t>
            </a:r>
          </a:p>
        </p:txBody>
      </p:sp>
      <p:sp>
        <p:nvSpPr>
          <p:cNvPr id="11" name="Rounded Rectangle 10">
            <a:extLst>
              <a:ext uri="{FF2B5EF4-FFF2-40B4-BE49-F238E27FC236}">
                <a16:creationId xmlns:a16="http://schemas.microsoft.com/office/drawing/2014/main" id="{2EA31367-02B4-C246-BB08-6D4C68F6F053}"/>
              </a:ext>
            </a:extLst>
          </p:cNvPr>
          <p:cNvSpPr/>
          <p:nvPr/>
        </p:nvSpPr>
        <p:spPr>
          <a:xfrm>
            <a:off x="1385919" y="3079708"/>
            <a:ext cx="2172467" cy="1239657"/>
          </a:xfrm>
          <a:prstGeom prst="round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t>Health: Mental &amp; Physical</a:t>
            </a:r>
          </a:p>
        </p:txBody>
      </p:sp>
      <p:sp>
        <p:nvSpPr>
          <p:cNvPr id="12" name="Rounded Rectangle 11">
            <a:extLst>
              <a:ext uri="{FF2B5EF4-FFF2-40B4-BE49-F238E27FC236}">
                <a16:creationId xmlns:a16="http://schemas.microsoft.com/office/drawing/2014/main" id="{42A4D48F-CD13-4746-A3DA-7888E8C07C76}"/>
              </a:ext>
            </a:extLst>
          </p:cNvPr>
          <p:cNvSpPr/>
          <p:nvPr/>
        </p:nvSpPr>
        <p:spPr>
          <a:xfrm>
            <a:off x="3068459" y="4974992"/>
            <a:ext cx="2172467" cy="1239657"/>
          </a:xfrm>
          <a:prstGeom prst="round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t>Financial Wellness</a:t>
            </a:r>
          </a:p>
        </p:txBody>
      </p:sp>
    </p:spTree>
    <p:extLst>
      <p:ext uri="{BB962C8B-B14F-4D97-AF65-F5344CB8AC3E}">
        <p14:creationId xmlns:p14="http://schemas.microsoft.com/office/powerpoint/2010/main" val="2001776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xplosion 1 5">
            <a:extLst>
              <a:ext uri="{FF2B5EF4-FFF2-40B4-BE49-F238E27FC236}">
                <a16:creationId xmlns:a16="http://schemas.microsoft.com/office/drawing/2014/main" id="{73BF9FBF-51D4-434B-A9D4-2C65F8A47BD7}"/>
              </a:ext>
            </a:extLst>
          </p:cNvPr>
          <p:cNvSpPr/>
          <p:nvPr/>
        </p:nvSpPr>
        <p:spPr>
          <a:xfrm>
            <a:off x="4044226" y="233201"/>
            <a:ext cx="4363344" cy="3896939"/>
          </a:xfrm>
          <a:prstGeom prst="irregularSeal1">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Professional </a:t>
            </a:r>
          </a:p>
          <a:p>
            <a:pPr algn="ctr"/>
            <a:r>
              <a:rPr lang="en-US" sz="3000" b="1" dirty="0"/>
              <a:t>&amp; Financial Success</a:t>
            </a:r>
          </a:p>
        </p:txBody>
      </p:sp>
      <p:sp>
        <p:nvSpPr>
          <p:cNvPr id="7" name="Rounded Rectangle 6">
            <a:extLst>
              <a:ext uri="{FF2B5EF4-FFF2-40B4-BE49-F238E27FC236}">
                <a16:creationId xmlns:a16="http://schemas.microsoft.com/office/drawing/2014/main" id="{AE28257C-FD46-A341-8EF7-1308988D3B00}"/>
              </a:ext>
            </a:extLst>
          </p:cNvPr>
          <p:cNvSpPr/>
          <p:nvPr/>
        </p:nvSpPr>
        <p:spPr>
          <a:xfrm>
            <a:off x="9199232" y="1184424"/>
            <a:ext cx="2172467" cy="1239657"/>
          </a:xfrm>
          <a:prstGeom prst="round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t>Friends &amp; Family</a:t>
            </a:r>
          </a:p>
        </p:txBody>
      </p:sp>
      <p:sp>
        <p:nvSpPr>
          <p:cNvPr id="8" name="Rounded Rectangle 7">
            <a:extLst>
              <a:ext uri="{FF2B5EF4-FFF2-40B4-BE49-F238E27FC236}">
                <a16:creationId xmlns:a16="http://schemas.microsoft.com/office/drawing/2014/main" id="{617173F8-8A10-534F-8787-69D99668F68E}"/>
              </a:ext>
            </a:extLst>
          </p:cNvPr>
          <p:cNvSpPr/>
          <p:nvPr/>
        </p:nvSpPr>
        <p:spPr>
          <a:xfrm>
            <a:off x="8633613" y="3079708"/>
            <a:ext cx="2172467" cy="1239657"/>
          </a:xfrm>
          <a:prstGeom prst="round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t>Career Planning</a:t>
            </a:r>
          </a:p>
        </p:txBody>
      </p:sp>
      <p:sp>
        <p:nvSpPr>
          <p:cNvPr id="9" name="Rounded Rectangle 8">
            <a:extLst>
              <a:ext uri="{FF2B5EF4-FFF2-40B4-BE49-F238E27FC236}">
                <a16:creationId xmlns:a16="http://schemas.microsoft.com/office/drawing/2014/main" id="{A84B04DB-0FF9-034A-A280-BE7BA67DD3B7}"/>
              </a:ext>
            </a:extLst>
          </p:cNvPr>
          <p:cNvSpPr/>
          <p:nvPr/>
        </p:nvSpPr>
        <p:spPr>
          <a:xfrm>
            <a:off x="6951075" y="4906461"/>
            <a:ext cx="2172467" cy="1239657"/>
          </a:xfrm>
          <a:prstGeom prst="round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t>External Issues</a:t>
            </a:r>
          </a:p>
        </p:txBody>
      </p:sp>
      <p:sp>
        <p:nvSpPr>
          <p:cNvPr id="10" name="Rounded Rectangle 9">
            <a:extLst>
              <a:ext uri="{FF2B5EF4-FFF2-40B4-BE49-F238E27FC236}">
                <a16:creationId xmlns:a16="http://schemas.microsoft.com/office/drawing/2014/main" id="{61A57610-3A0E-7142-8F8A-44A327F2341D}"/>
              </a:ext>
            </a:extLst>
          </p:cNvPr>
          <p:cNvSpPr/>
          <p:nvPr/>
        </p:nvSpPr>
        <p:spPr>
          <a:xfrm>
            <a:off x="820300" y="1184424"/>
            <a:ext cx="2172467" cy="1239657"/>
          </a:xfrm>
          <a:prstGeom prst="round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t>Education &amp; Training</a:t>
            </a:r>
          </a:p>
        </p:txBody>
      </p:sp>
      <p:sp>
        <p:nvSpPr>
          <p:cNvPr id="11" name="Rounded Rectangle 10">
            <a:extLst>
              <a:ext uri="{FF2B5EF4-FFF2-40B4-BE49-F238E27FC236}">
                <a16:creationId xmlns:a16="http://schemas.microsoft.com/office/drawing/2014/main" id="{2EA31367-02B4-C246-BB08-6D4C68F6F053}"/>
              </a:ext>
            </a:extLst>
          </p:cNvPr>
          <p:cNvSpPr/>
          <p:nvPr/>
        </p:nvSpPr>
        <p:spPr>
          <a:xfrm>
            <a:off x="1385919" y="3079708"/>
            <a:ext cx="2172467" cy="1239657"/>
          </a:xfrm>
          <a:prstGeom prst="round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t>Health: Mental &amp; Physical</a:t>
            </a:r>
          </a:p>
        </p:txBody>
      </p:sp>
      <p:sp>
        <p:nvSpPr>
          <p:cNvPr id="12" name="Rounded Rectangle 11">
            <a:extLst>
              <a:ext uri="{FF2B5EF4-FFF2-40B4-BE49-F238E27FC236}">
                <a16:creationId xmlns:a16="http://schemas.microsoft.com/office/drawing/2014/main" id="{42A4D48F-CD13-4746-A3DA-7888E8C07C76}"/>
              </a:ext>
            </a:extLst>
          </p:cNvPr>
          <p:cNvSpPr/>
          <p:nvPr/>
        </p:nvSpPr>
        <p:spPr>
          <a:xfrm>
            <a:off x="3068459" y="4974992"/>
            <a:ext cx="2172467" cy="1239657"/>
          </a:xfrm>
          <a:prstGeom prst="round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t>Financial Wellness</a:t>
            </a:r>
          </a:p>
        </p:txBody>
      </p:sp>
    </p:spTree>
    <p:extLst>
      <p:ext uri="{BB962C8B-B14F-4D97-AF65-F5344CB8AC3E}">
        <p14:creationId xmlns:p14="http://schemas.microsoft.com/office/powerpoint/2010/main" val="833409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a:extLst>
              <a:ext uri="{FF2B5EF4-FFF2-40B4-BE49-F238E27FC236}">
                <a16:creationId xmlns:a16="http://schemas.microsoft.com/office/drawing/2014/main" id="{42A4D48F-CD13-4746-A3DA-7888E8C07C76}"/>
              </a:ext>
            </a:extLst>
          </p:cNvPr>
          <p:cNvSpPr/>
          <p:nvPr/>
        </p:nvSpPr>
        <p:spPr>
          <a:xfrm>
            <a:off x="4524694" y="561523"/>
            <a:ext cx="3142610" cy="1930063"/>
          </a:xfrm>
          <a:prstGeom prst="round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Financial Wellness</a:t>
            </a:r>
          </a:p>
        </p:txBody>
      </p:sp>
      <p:sp>
        <p:nvSpPr>
          <p:cNvPr id="2" name="Cloud Callout 1">
            <a:extLst>
              <a:ext uri="{FF2B5EF4-FFF2-40B4-BE49-F238E27FC236}">
                <a16:creationId xmlns:a16="http://schemas.microsoft.com/office/drawing/2014/main" id="{829A5E17-0E05-FD40-926F-9741273A5509}"/>
              </a:ext>
            </a:extLst>
          </p:cNvPr>
          <p:cNvSpPr/>
          <p:nvPr/>
        </p:nvSpPr>
        <p:spPr>
          <a:xfrm>
            <a:off x="466404" y="1004920"/>
            <a:ext cx="3200400" cy="1828800"/>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rgbClr val="0000CC"/>
                </a:solidFill>
              </a:rPr>
              <a:t>A goal without a plan is just a dream.</a:t>
            </a:r>
          </a:p>
        </p:txBody>
      </p:sp>
      <p:sp>
        <p:nvSpPr>
          <p:cNvPr id="13" name="Cloud Callout 12">
            <a:extLst>
              <a:ext uri="{FF2B5EF4-FFF2-40B4-BE49-F238E27FC236}">
                <a16:creationId xmlns:a16="http://schemas.microsoft.com/office/drawing/2014/main" id="{4E36713B-5C69-5844-A69B-E94BE57D8341}"/>
              </a:ext>
            </a:extLst>
          </p:cNvPr>
          <p:cNvSpPr/>
          <p:nvPr/>
        </p:nvSpPr>
        <p:spPr>
          <a:xfrm>
            <a:off x="1301214" y="3261769"/>
            <a:ext cx="3200400" cy="1828800"/>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rgbClr val="0000CC"/>
                </a:solidFill>
              </a:rPr>
              <a:t>The most difficult thing is the decision to act; the rest is mere tenacity.</a:t>
            </a:r>
          </a:p>
        </p:txBody>
      </p:sp>
      <p:sp>
        <p:nvSpPr>
          <p:cNvPr id="14" name="Cloud Callout 13">
            <a:extLst>
              <a:ext uri="{FF2B5EF4-FFF2-40B4-BE49-F238E27FC236}">
                <a16:creationId xmlns:a16="http://schemas.microsoft.com/office/drawing/2014/main" id="{46D0180F-BAB7-E047-80BF-ACF6C0F0E824}"/>
              </a:ext>
            </a:extLst>
          </p:cNvPr>
          <p:cNvSpPr/>
          <p:nvPr/>
        </p:nvSpPr>
        <p:spPr>
          <a:xfrm>
            <a:off x="8525195" y="1004920"/>
            <a:ext cx="3200400" cy="1828800"/>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rgbClr val="0000CC"/>
                </a:solidFill>
              </a:rPr>
              <a:t>Wealth is largely the result of habit.</a:t>
            </a:r>
          </a:p>
        </p:txBody>
      </p:sp>
      <p:sp>
        <p:nvSpPr>
          <p:cNvPr id="15" name="Cloud Callout 14">
            <a:extLst>
              <a:ext uri="{FF2B5EF4-FFF2-40B4-BE49-F238E27FC236}">
                <a16:creationId xmlns:a16="http://schemas.microsoft.com/office/drawing/2014/main" id="{0AC174B7-77D5-AB45-88B5-6B07EAAF9878}"/>
              </a:ext>
            </a:extLst>
          </p:cNvPr>
          <p:cNvSpPr/>
          <p:nvPr/>
        </p:nvSpPr>
        <p:spPr>
          <a:xfrm>
            <a:off x="7690381" y="3261769"/>
            <a:ext cx="3200400" cy="1828800"/>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rgbClr val="0000CC"/>
                </a:solidFill>
              </a:rPr>
              <a:t>It takes as much energy to plan as it does to wish.</a:t>
            </a:r>
          </a:p>
        </p:txBody>
      </p:sp>
      <p:sp>
        <p:nvSpPr>
          <p:cNvPr id="16" name="Cloud Callout 15">
            <a:extLst>
              <a:ext uri="{FF2B5EF4-FFF2-40B4-BE49-F238E27FC236}">
                <a16:creationId xmlns:a16="http://schemas.microsoft.com/office/drawing/2014/main" id="{3298933F-34FD-7441-A29B-6B3518E5D6D0}"/>
              </a:ext>
            </a:extLst>
          </p:cNvPr>
          <p:cNvSpPr/>
          <p:nvPr/>
        </p:nvSpPr>
        <p:spPr>
          <a:xfrm>
            <a:off x="4592454" y="4715195"/>
            <a:ext cx="3200400" cy="1828800"/>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rgbClr val="0000CC"/>
                </a:solidFill>
              </a:rPr>
              <a:t>You cannot escape the responsibility of tomorrow by avoiding it today.</a:t>
            </a:r>
          </a:p>
        </p:txBody>
      </p:sp>
    </p:spTree>
    <p:extLst>
      <p:ext uri="{BB962C8B-B14F-4D97-AF65-F5344CB8AC3E}">
        <p14:creationId xmlns:p14="http://schemas.microsoft.com/office/powerpoint/2010/main" val="36156125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21132</TotalTime>
  <Words>5137</Words>
  <Application>Microsoft Macintosh PowerPoint</Application>
  <PresentationFormat>Widescreen</PresentationFormat>
  <Paragraphs>532</Paragraphs>
  <Slides>64</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64</vt:i4>
      </vt:variant>
    </vt:vector>
  </HeadingPairs>
  <TitlesOfParts>
    <vt:vector size="70" baseType="lpstr">
      <vt:lpstr>Arial</vt:lpstr>
      <vt:lpstr>Calibri</vt:lpstr>
      <vt:lpstr>Calibri Light</vt:lpstr>
      <vt:lpstr>Garamond</vt:lpstr>
      <vt:lpstr>Times New Roman</vt:lpstr>
      <vt:lpstr>Office Theme</vt:lpstr>
      <vt:lpstr>PowerPoint Presentation</vt:lpstr>
      <vt:lpstr>Brian Bolton Professor of Finance brian.bolton@louisiana.edu  http://business.louisiana.edu/financeispersonal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Brian Bolton Professor of Finance brian.bolton@louisiana.edu  http://business.louisiana.edu/financeispersonal</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#1 August 27 &amp; 29  INTRODUCTION TO BUSINESS FINANCE  FNAN 300 Business Finance Fall 2019 Brian Bolton</dc:title>
  <dc:subject/>
  <dc:creator>Brian Bolton</dc:creator>
  <cp:keywords/>
  <dc:description/>
  <cp:lastModifiedBy>Brian J Bolton</cp:lastModifiedBy>
  <cp:revision>111</cp:revision>
  <dcterms:created xsi:type="dcterms:W3CDTF">2019-08-26T13:43:19Z</dcterms:created>
  <dcterms:modified xsi:type="dcterms:W3CDTF">2023-03-10T16:45:07Z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38202f9-8d41-4950-b014-f183e397b746_Enabled">
    <vt:lpwstr>true</vt:lpwstr>
  </property>
  <property fmtid="{D5CDD505-2E9C-101B-9397-08002B2CF9AE}" pid="3" name="MSIP_Label_638202f9-8d41-4950-b014-f183e397b746_SetDate">
    <vt:lpwstr>2023-01-25T14:29:43Z</vt:lpwstr>
  </property>
  <property fmtid="{D5CDD505-2E9C-101B-9397-08002B2CF9AE}" pid="4" name="MSIP_Label_638202f9-8d41-4950-b014-f183e397b746_Method">
    <vt:lpwstr>Standard</vt:lpwstr>
  </property>
  <property fmtid="{D5CDD505-2E9C-101B-9397-08002B2CF9AE}" pid="5" name="MSIP_Label_638202f9-8d41-4950-b014-f183e397b746_Name">
    <vt:lpwstr>defa4170-0d19-0005-0004-bc88714345d2</vt:lpwstr>
  </property>
  <property fmtid="{D5CDD505-2E9C-101B-9397-08002B2CF9AE}" pid="6" name="MSIP_Label_638202f9-8d41-4950-b014-f183e397b746_SiteId">
    <vt:lpwstr>13b3b0ce-cd75-49a4-bfea-0a03b01ff1ab</vt:lpwstr>
  </property>
  <property fmtid="{D5CDD505-2E9C-101B-9397-08002B2CF9AE}" pid="7" name="MSIP_Label_638202f9-8d41-4950-b014-f183e397b746_ActionId">
    <vt:lpwstr>45fae7bd-7875-44e7-8016-776810133c64</vt:lpwstr>
  </property>
  <property fmtid="{D5CDD505-2E9C-101B-9397-08002B2CF9AE}" pid="8" name="MSIP_Label_638202f9-8d41-4950-b014-f183e397b746_ContentBits">
    <vt:lpwstr>0</vt:lpwstr>
  </property>
</Properties>
</file>