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2301" r:id="rId2"/>
    <p:sldId id="2302" r:id="rId3"/>
    <p:sldId id="2298" r:id="rId4"/>
    <p:sldId id="2287" r:id="rId5"/>
    <p:sldId id="1961" r:id="rId6"/>
    <p:sldId id="2066" r:id="rId7"/>
    <p:sldId id="2065" r:id="rId8"/>
    <p:sldId id="2303" r:id="rId9"/>
    <p:sldId id="2304" r:id="rId10"/>
    <p:sldId id="2099" r:id="rId11"/>
    <p:sldId id="2103" r:id="rId12"/>
    <p:sldId id="2310" r:id="rId13"/>
    <p:sldId id="2297" r:id="rId14"/>
    <p:sldId id="2311" r:id="rId15"/>
    <p:sldId id="2312" r:id="rId16"/>
    <p:sldId id="2313" r:id="rId17"/>
    <p:sldId id="2314" r:id="rId18"/>
    <p:sldId id="2315" r:id="rId19"/>
    <p:sldId id="2316" r:id="rId20"/>
    <p:sldId id="516" r:id="rId21"/>
    <p:sldId id="517" r:id="rId22"/>
    <p:sldId id="2317" r:id="rId23"/>
    <p:sldId id="2318" r:id="rId24"/>
    <p:sldId id="491" r:id="rId25"/>
    <p:sldId id="2319" r:id="rId26"/>
    <p:sldId id="2320" r:id="rId27"/>
    <p:sldId id="2306" r:id="rId28"/>
    <p:sldId id="2307" r:id="rId29"/>
    <p:sldId id="994" r:id="rId30"/>
    <p:sldId id="995" r:id="rId31"/>
    <p:sldId id="928" r:id="rId32"/>
    <p:sldId id="944" r:id="rId33"/>
    <p:sldId id="970" r:id="rId34"/>
    <p:sldId id="952" r:id="rId35"/>
    <p:sldId id="954" r:id="rId36"/>
    <p:sldId id="955" r:id="rId37"/>
    <p:sldId id="956" r:id="rId38"/>
    <p:sldId id="957" r:id="rId39"/>
    <p:sldId id="958" r:id="rId40"/>
    <p:sldId id="959" r:id="rId41"/>
    <p:sldId id="964" r:id="rId42"/>
    <p:sldId id="923" r:id="rId43"/>
    <p:sldId id="2250" r:id="rId44"/>
    <p:sldId id="1957" r:id="rId45"/>
    <p:sldId id="2300" r:id="rId46"/>
    <p:sldId id="2291" r:id="rId47"/>
    <p:sldId id="2088" r:id="rId48"/>
    <p:sldId id="2309" r:id="rId49"/>
    <p:sldId id="2035" r:id="rId50"/>
    <p:sldId id="2064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CC"/>
    <a:srgbClr val="009051"/>
    <a:srgbClr val="2DB0CC"/>
    <a:srgbClr val="CF181F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26"/>
    <p:restoredTop sz="94680"/>
  </p:normalViewPr>
  <p:slideViewPr>
    <p:cSldViewPr snapToGrid="0" snapToObjects="1">
      <p:cViewPr varScale="1">
        <p:scale>
          <a:sx n="113" d="100"/>
          <a:sy n="113" d="100"/>
        </p:scale>
        <p:origin x="11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497288507928325"/>
          <c:y val="0.11495050145065105"/>
          <c:w val="0.47300465673476894"/>
          <c:h val="0.8617114491592204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What makes an successful entrepreneur</c:v>
                </c:pt>
              </c:strCache>
            </c:strRef>
          </c:tx>
          <c:spPr>
            <a:solidFill>
              <a:srgbClr val="050607"/>
            </a:solidFill>
          </c:spPr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039-4598-ABE6-731FBE1F0E2B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2039-4598-ABE6-731FBE1F0E2B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039-4598-ABE6-731FBE1F0E2B}"/>
              </c:ext>
            </c:extLst>
          </c:dPt>
          <c:dPt>
            <c:idx val="3"/>
            <c:bubble3D val="0"/>
            <c:spPr>
              <a:solidFill>
                <a:srgbClr val="050607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8ED-4217-A149-C339B43D478B}"/>
              </c:ext>
            </c:extLst>
          </c:dPt>
          <c:dLbls>
            <c:dLbl>
              <c:idx val="0"/>
              <c:layout>
                <c:manualLayout>
                  <c:x val="-0.17967245681961036"/>
                  <c:y val="-8.358565554995825E-17"/>
                </c:manualLayout>
              </c:layout>
              <c:tx>
                <c:rich>
                  <a:bodyPr/>
                  <a:lstStyle/>
                  <a:p>
                    <a:fld id="{3EB93A50-53D1-4401-BA9C-7D2B377EE7DB}" type="CATEGORYNAME">
                      <a:rPr lang="en-US" sz="3600"/>
                      <a:pPr/>
                      <a:t>[CATEGORY NAME]</a:t>
                    </a:fld>
                    <a:r>
                      <a:rPr lang="en-US" sz="3600" baseline="0" dirty="0"/>
                      <a:t>
</a:t>
                    </a:r>
                    <a:fld id="{BB32EDF5-87E9-45AF-A955-E21A67721EC7}" type="PERCENTAGE">
                      <a:rPr lang="en-US" sz="3600" baseline="0"/>
                      <a:pPr/>
                      <a:t>[PERCENTAGE]</a:t>
                    </a:fld>
                    <a:endParaRPr lang="en-US" sz="36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039-4598-ABE6-731FBE1F0E2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BCDB1AC-C004-4E4D-9E7A-A60B93EB1146}" type="CATEGORYNAME">
                      <a:rPr lang="en-US" sz="3600"/>
                      <a:pPr/>
                      <a:t>[CATEGORY NAME]</a:t>
                    </a:fld>
                    <a:r>
                      <a:rPr lang="en-US" sz="3600" baseline="0" dirty="0"/>
                      <a:t>
</a:t>
                    </a:r>
                    <a:fld id="{D64B02CC-23FD-4C90-A8F6-D7DAA236C5B5}" type="PERCENTAGE">
                      <a:rPr lang="en-US" sz="3600" baseline="0"/>
                      <a:pPr/>
                      <a:t>[PERCENTAGE]</a:t>
                    </a:fld>
                    <a:endParaRPr lang="en-US" sz="3600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039-4598-ABE6-731FBE1F0E2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F75472C-A0E3-4EAE-AC1C-E31EEFA29BB8}" type="CATEGORYNAME">
                      <a:rPr lang="en-US" sz="3600"/>
                      <a:pPr/>
                      <a:t>[CATEGORY NAME]</a:t>
                    </a:fld>
                    <a:r>
                      <a:rPr lang="en-US" sz="3600" baseline="0" dirty="0"/>
                      <a:t>
</a:t>
                    </a:r>
                    <a:fld id="{31E51864-417B-451F-9BC4-C684C725CC17}" type="PERCENTAGE">
                      <a:rPr lang="en-US" sz="3600" baseline="0"/>
                      <a:pPr/>
                      <a:t>[PERCENTAGE]</a:t>
                    </a:fld>
                    <a:endParaRPr lang="en-US" sz="3600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039-4598-ABE6-731FBE1F0E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Time</c:v>
                </c:pt>
                <c:pt idx="1">
                  <c:v>Genetics</c:v>
                </c:pt>
                <c:pt idx="2">
                  <c:v>Luck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25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39-4598-ABE6-731FBE1F0E2B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68715769349775"/>
          <c:y val="0.12768034657253935"/>
          <c:w val="0.47300465673476894"/>
          <c:h val="0.8617114491592204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What makes an successful entrepreneur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039-4598-ABE6-731FBE1F0E2B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2039-4598-ABE6-731FBE1F0E2B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039-4598-ABE6-731FBE1F0E2B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8ED-4217-A149-C339B43D478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EB93A50-53D1-4401-BA9C-7D2B377EE7DB}" type="CATEGORYNAME">
                      <a:rPr lang="en-US" sz="3600"/>
                      <a:pPr/>
                      <a:t>[CATEGORY NAME]</a:t>
                    </a:fld>
                    <a:r>
                      <a:rPr lang="en-US" sz="3200" baseline="0" dirty="0"/>
                      <a:t>
</a:t>
                    </a:r>
                    <a:fld id="{BB32EDF5-87E9-45AF-A955-E21A67721EC7}" type="PERCENTAGE">
                      <a:rPr lang="en-US" sz="3200" baseline="0"/>
                      <a:pPr/>
                      <a:t>[PERCENTAGE]</a:t>
                    </a:fld>
                    <a:endParaRPr lang="en-US" sz="3200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039-4598-ABE6-731FBE1F0E2B}"/>
                </c:ext>
              </c:extLst>
            </c:dLbl>
            <c:dLbl>
              <c:idx val="1"/>
              <c:layout>
                <c:manualLayout>
                  <c:x val="2.4878804034748535E-2"/>
                  <c:y val="-2.7350623536882297E-2"/>
                </c:manualLayout>
              </c:layout>
              <c:tx>
                <c:rich>
                  <a:bodyPr/>
                  <a:lstStyle/>
                  <a:p>
                    <a:fld id="{ABCDB1AC-C004-4E4D-9E7A-A60B93EB1146}" type="CATEGORYNAME">
                      <a:rPr lang="en-US" sz="3600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r>
                      <a:rPr lang="en-US" sz="3600" baseline="0" dirty="0">
                        <a:solidFill>
                          <a:schemeClr val="tx1"/>
                        </a:solidFill>
                      </a:rPr>
                      <a:t>
</a:t>
                    </a:r>
                    <a:fld id="{D64B02CC-23FD-4C90-A8F6-D7DAA236C5B5}" type="PERCENTAGE">
                      <a:rPr lang="en-US" sz="3600" baseline="0">
                        <a:solidFill>
                          <a:schemeClr val="tx1"/>
                        </a:solidFill>
                      </a:rPr>
                      <a:pPr/>
                      <a:t>[PERCENTAGE]</a:t>
                    </a:fld>
                    <a:endParaRPr lang="en-US" sz="3600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039-4598-ABE6-731FBE1F0E2B}"/>
                </c:ext>
              </c:extLst>
            </c:dLbl>
            <c:dLbl>
              <c:idx val="2"/>
              <c:layout>
                <c:manualLayout>
                  <c:x val="1.5171847653191645E-2"/>
                  <c:y val="4.1598360689970817E-2"/>
                </c:manualLayout>
              </c:layout>
              <c:tx>
                <c:rich>
                  <a:bodyPr/>
                  <a:lstStyle/>
                  <a:p>
                    <a:fld id="{3F75472C-A0E3-4EAE-AC1C-E31EEFA29BB8}" type="CATEGORYNAME">
                      <a:rPr lang="en-US" sz="3600" smtClean="0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endParaRPr lang="en-US" sz="3600" baseline="0" dirty="0">
                      <a:solidFill>
                        <a:schemeClr val="tx1"/>
                      </a:solidFill>
                    </a:endParaRPr>
                  </a:p>
                  <a:p>
                    <a:r>
                      <a:rPr lang="en-US" sz="3600" baseline="0" dirty="0">
                        <a:solidFill>
                          <a:schemeClr val="tx1"/>
                        </a:solidFill>
                      </a:rPr>
                      <a:t>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039-4598-ABE6-731FBE1F0E2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8ED-4217-A149-C339B43D47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Time</c:v>
                </c:pt>
                <c:pt idx="1">
                  <c:v>Genetics</c:v>
                </c:pt>
                <c:pt idx="2">
                  <c:v>Luck</c:v>
                </c:pt>
                <c:pt idx="3">
                  <c:v>Mindset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8</c:v>
                </c:pt>
                <c:pt idx="2">
                  <c:v>1</c:v>
                </c:pt>
                <c:pt idx="3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39-4598-ABE6-731FBE1F0E2B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ABCD6F-53C3-9243-99B0-6E125F7F0AB5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C017838B-2018-C04A-9E12-D68B56F9D4AF}">
      <dgm:prSet phldrT="[Text]" custT="1"/>
      <dgm:spPr/>
      <dgm:t>
        <a:bodyPr/>
        <a:lstStyle/>
        <a:p>
          <a:r>
            <a:rPr lang="en-US" sz="4800" b="1" dirty="0"/>
            <a:t>Happiness</a:t>
          </a:r>
        </a:p>
      </dgm:t>
    </dgm:pt>
    <dgm:pt modelId="{EE47A901-5E00-1749-ADA2-B1F7097B6EFC}" type="parTrans" cxnId="{6DCACAD0-4BFD-B345-8CFA-F1A5BA3C3800}">
      <dgm:prSet/>
      <dgm:spPr/>
      <dgm:t>
        <a:bodyPr/>
        <a:lstStyle/>
        <a:p>
          <a:endParaRPr lang="en-US"/>
        </a:p>
      </dgm:t>
    </dgm:pt>
    <dgm:pt modelId="{E5572A2B-6152-624D-96E3-A420FE0DB552}" type="sibTrans" cxnId="{6DCACAD0-4BFD-B345-8CFA-F1A5BA3C3800}">
      <dgm:prSet/>
      <dgm:spPr/>
      <dgm:t>
        <a:bodyPr/>
        <a:lstStyle/>
        <a:p>
          <a:endParaRPr lang="en-US"/>
        </a:p>
      </dgm:t>
    </dgm:pt>
    <dgm:pt modelId="{534D8F67-179C-BD40-9ECC-E12D4DA8B21E}">
      <dgm:prSet phldrT="[Text]" custT="1"/>
      <dgm:spPr/>
      <dgm:t>
        <a:bodyPr/>
        <a:lstStyle/>
        <a:p>
          <a:r>
            <a:rPr lang="en-US" sz="3600" b="1" dirty="0"/>
            <a:t>Long-Term Goals</a:t>
          </a:r>
        </a:p>
      </dgm:t>
    </dgm:pt>
    <dgm:pt modelId="{45ED5C30-221B-D54E-9915-6E4F8A56F27F}" type="parTrans" cxnId="{01B5A383-5724-8447-97D9-5A513C83BF2A}">
      <dgm:prSet/>
      <dgm:spPr/>
      <dgm:t>
        <a:bodyPr/>
        <a:lstStyle/>
        <a:p>
          <a:endParaRPr lang="en-US"/>
        </a:p>
      </dgm:t>
    </dgm:pt>
    <dgm:pt modelId="{C77D59AD-D3C8-E34C-B713-16E66348959B}" type="sibTrans" cxnId="{01B5A383-5724-8447-97D9-5A513C83BF2A}">
      <dgm:prSet/>
      <dgm:spPr/>
      <dgm:t>
        <a:bodyPr/>
        <a:lstStyle/>
        <a:p>
          <a:endParaRPr lang="en-US"/>
        </a:p>
      </dgm:t>
    </dgm:pt>
    <dgm:pt modelId="{7CC92DBB-1BB9-F542-A784-384CF9B70E39}">
      <dgm:prSet phldrT="[Text]" custT="1"/>
      <dgm:spPr/>
      <dgm:t>
        <a:bodyPr/>
        <a:lstStyle/>
        <a:p>
          <a:r>
            <a:rPr lang="en-US" sz="3600" b="1" dirty="0"/>
            <a:t>Short-Term Goals</a:t>
          </a:r>
        </a:p>
      </dgm:t>
    </dgm:pt>
    <dgm:pt modelId="{7328C3C0-D732-E943-938E-BAD3EDD4AD5F}" type="parTrans" cxnId="{1EAAEC01-AB5A-B04B-9174-CEB57B50A9B6}">
      <dgm:prSet/>
      <dgm:spPr/>
      <dgm:t>
        <a:bodyPr/>
        <a:lstStyle/>
        <a:p>
          <a:endParaRPr lang="en-US"/>
        </a:p>
      </dgm:t>
    </dgm:pt>
    <dgm:pt modelId="{B6F6C84E-64E2-1842-BCE1-A051785DF213}" type="sibTrans" cxnId="{1EAAEC01-AB5A-B04B-9174-CEB57B50A9B6}">
      <dgm:prSet/>
      <dgm:spPr/>
      <dgm:t>
        <a:bodyPr/>
        <a:lstStyle/>
        <a:p>
          <a:endParaRPr lang="en-US"/>
        </a:p>
      </dgm:t>
    </dgm:pt>
    <dgm:pt modelId="{534C7095-3E52-F640-9C85-06B47F379A4F}">
      <dgm:prSet phldrT="[Text]" custT="1"/>
      <dgm:spPr/>
      <dgm:t>
        <a:bodyPr/>
        <a:lstStyle/>
        <a:p>
          <a:r>
            <a:rPr lang="en-US" sz="3600" b="1" dirty="0"/>
            <a:t>Financial Needs</a:t>
          </a:r>
        </a:p>
      </dgm:t>
    </dgm:pt>
    <dgm:pt modelId="{DA024982-CEEC-EC4A-A80B-EB95BBE5824F}" type="parTrans" cxnId="{3D05EE24-22C9-D64D-B033-CEFD6A8D44C2}">
      <dgm:prSet/>
      <dgm:spPr/>
      <dgm:t>
        <a:bodyPr/>
        <a:lstStyle/>
        <a:p>
          <a:endParaRPr lang="en-US"/>
        </a:p>
      </dgm:t>
    </dgm:pt>
    <dgm:pt modelId="{C4C15B12-797A-404A-9A6A-EEFBC7760533}" type="sibTrans" cxnId="{3D05EE24-22C9-D64D-B033-CEFD6A8D44C2}">
      <dgm:prSet/>
      <dgm:spPr/>
      <dgm:t>
        <a:bodyPr/>
        <a:lstStyle/>
        <a:p>
          <a:endParaRPr lang="en-US"/>
        </a:p>
      </dgm:t>
    </dgm:pt>
    <dgm:pt modelId="{F70F896A-0E82-7542-8165-980CA8E066E4}">
      <dgm:prSet phldrT="[Text]" custT="1"/>
      <dgm:spPr/>
      <dgm:t>
        <a:bodyPr/>
        <a:lstStyle/>
        <a:p>
          <a:r>
            <a:rPr lang="en-US" sz="3600" b="1" dirty="0"/>
            <a:t>Family Needs</a:t>
          </a:r>
        </a:p>
      </dgm:t>
    </dgm:pt>
    <dgm:pt modelId="{755F7156-B704-824B-9597-D3245F76D1EA}" type="parTrans" cxnId="{44760F3A-2508-5742-A06F-D973D8AD158F}">
      <dgm:prSet/>
      <dgm:spPr/>
      <dgm:t>
        <a:bodyPr/>
        <a:lstStyle/>
        <a:p>
          <a:endParaRPr lang="en-US"/>
        </a:p>
      </dgm:t>
    </dgm:pt>
    <dgm:pt modelId="{394766BA-EB1A-EE4F-A66D-E95CA86F4D37}" type="sibTrans" cxnId="{44760F3A-2508-5742-A06F-D973D8AD158F}">
      <dgm:prSet/>
      <dgm:spPr/>
      <dgm:t>
        <a:bodyPr/>
        <a:lstStyle/>
        <a:p>
          <a:endParaRPr lang="en-US"/>
        </a:p>
      </dgm:t>
    </dgm:pt>
    <dgm:pt modelId="{7C0EFCC7-3202-4648-8937-BF57D1820924}" type="pres">
      <dgm:prSet presAssocID="{8CABCD6F-53C3-9243-99B0-6E125F7F0AB5}" presName="compositeShape" presStyleCnt="0">
        <dgm:presLayoutVars>
          <dgm:chMax val="7"/>
          <dgm:dir/>
          <dgm:resizeHandles val="exact"/>
        </dgm:presLayoutVars>
      </dgm:prSet>
      <dgm:spPr/>
    </dgm:pt>
    <dgm:pt modelId="{A5E2C715-DCFD-1F43-B1C2-7883FA3C5947}" type="pres">
      <dgm:prSet presAssocID="{C017838B-2018-C04A-9E12-D68B56F9D4AF}" presName="circ1" presStyleLbl="vennNode1" presStyleIdx="0" presStyleCnt="5"/>
      <dgm:spPr>
        <a:solidFill>
          <a:srgbClr val="C00000">
            <a:alpha val="50000"/>
          </a:srgbClr>
        </a:solidFill>
      </dgm:spPr>
    </dgm:pt>
    <dgm:pt modelId="{EDC1D7FC-32EE-B942-A986-23A171B6EDA4}" type="pres">
      <dgm:prSet presAssocID="{C017838B-2018-C04A-9E12-D68B56F9D4AF}" presName="circ1Tx" presStyleLbl="revTx" presStyleIdx="0" presStyleCnt="0" custLinFactNeighborX="3466" custLinFactNeighborY="52839">
        <dgm:presLayoutVars>
          <dgm:chMax val="0"/>
          <dgm:chPref val="0"/>
          <dgm:bulletEnabled val="1"/>
        </dgm:presLayoutVars>
      </dgm:prSet>
      <dgm:spPr/>
    </dgm:pt>
    <dgm:pt modelId="{DCCF8A74-CC8B-EA46-B4DB-3B3FD20E2183}" type="pres">
      <dgm:prSet presAssocID="{534D8F67-179C-BD40-9ECC-E12D4DA8B21E}" presName="circ2" presStyleLbl="vennNode1" presStyleIdx="1" presStyleCnt="5"/>
      <dgm:spPr/>
    </dgm:pt>
    <dgm:pt modelId="{2C1DB129-8C43-1E4C-8E11-EDEA98C2BB09}" type="pres">
      <dgm:prSet presAssocID="{534D8F67-179C-BD40-9ECC-E12D4DA8B21E}" presName="circ2Tx" presStyleLbl="revTx" presStyleIdx="0" presStyleCnt="0" custLinFactNeighborX="-27745" custLinFactNeighborY="9090">
        <dgm:presLayoutVars>
          <dgm:chMax val="0"/>
          <dgm:chPref val="0"/>
          <dgm:bulletEnabled val="1"/>
        </dgm:presLayoutVars>
      </dgm:prSet>
      <dgm:spPr/>
    </dgm:pt>
    <dgm:pt modelId="{BDA005F2-5F63-B64B-ABB9-900F8BA3844F}" type="pres">
      <dgm:prSet presAssocID="{534C7095-3E52-F640-9C85-06B47F379A4F}" presName="circ3" presStyleLbl="vennNode1" presStyleIdx="2" presStyleCnt="5"/>
      <dgm:spPr>
        <a:solidFill>
          <a:srgbClr val="006600">
            <a:alpha val="50000"/>
          </a:srgbClr>
        </a:solidFill>
      </dgm:spPr>
    </dgm:pt>
    <dgm:pt modelId="{506439D6-9BB8-F14C-816B-35779F8F061C}" type="pres">
      <dgm:prSet presAssocID="{534C7095-3E52-F640-9C85-06B47F379A4F}" presName="circ3Tx" presStyleLbl="revTx" presStyleIdx="0" presStyleCnt="0" custScaleX="71799" custLinFactNeighborX="-21833" custLinFactNeighborY="-10713">
        <dgm:presLayoutVars>
          <dgm:chMax val="0"/>
          <dgm:chPref val="0"/>
          <dgm:bulletEnabled val="1"/>
        </dgm:presLayoutVars>
      </dgm:prSet>
      <dgm:spPr/>
    </dgm:pt>
    <dgm:pt modelId="{AC3AB432-3E12-AA4A-AAAA-E306AA90A474}" type="pres">
      <dgm:prSet presAssocID="{F70F896A-0E82-7542-8165-980CA8E066E4}" presName="circ4" presStyleLbl="vennNode1" presStyleIdx="3" presStyleCnt="5"/>
      <dgm:spPr>
        <a:solidFill>
          <a:srgbClr val="FFFF00">
            <a:alpha val="50000"/>
          </a:srgbClr>
        </a:solidFill>
      </dgm:spPr>
    </dgm:pt>
    <dgm:pt modelId="{D4402325-322E-2942-8F29-042EDA60403C}" type="pres">
      <dgm:prSet presAssocID="{F70F896A-0E82-7542-8165-980CA8E066E4}" presName="circ4Tx" presStyleLbl="revTx" presStyleIdx="0" presStyleCnt="0" custScaleX="71682" custLinFactNeighborX="25699" custLinFactNeighborY="-12336">
        <dgm:presLayoutVars>
          <dgm:chMax val="0"/>
          <dgm:chPref val="0"/>
          <dgm:bulletEnabled val="1"/>
        </dgm:presLayoutVars>
      </dgm:prSet>
      <dgm:spPr/>
    </dgm:pt>
    <dgm:pt modelId="{62135EA9-2824-A040-91CD-E6438FF930D2}" type="pres">
      <dgm:prSet presAssocID="{7CC92DBB-1BB9-F542-A784-384CF9B70E39}" presName="circ5" presStyleLbl="vennNode1" presStyleIdx="4" presStyleCnt="5"/>
      <dgm:spPr>
        <a:solidFill>
          <a:srgbClr val="7030A0">
            <a:alpha val="50000"/>
          </a:srgbClr>
        </a:solidFill>
      </dgm:spPr>
    </dgm:pt>
    <dgm:pt modelId="{413BE3BC-C9A6-D340-8173-E694B74421A9}" type="pres">
      <dgm:prSet presAssocID="{7CC92DBB-1BB9-F542-A784-384CF9B70E39}" presName="circ5Tx" presStyleLbl="revTx" presStyleIdx="0" presStyleCnt="0" custLinFactNeighborX="23652" custLinFactNeighborY="7467">
        <dgm:presLayoutVars>
          <dgm:chMax val="0"/>
          <dgm:chPref val="0"/>
          <dgm:bulletEnabled val="1"/>
        </dgm:presLayoutVars>
      </dgm:prSet>
      <dgm:spPr/>
    </dgm:pt>
  </dgm:ptLst>
  <dgm:cxnLst>
    <dgm:cxn modelId="{1EAAEC01-AB5A-B04B-9174-CEB57B50A9B6}" srcId="{8CABCD6F-53C3-9243-99B0-6E125F7F0AB5}" destId="{7CC92DBB-1BB9-F542-A784-384CF9B70E39}" srcOrd="4" destOrd="0" parTransId="{7328C3C0-D732-E943-938E-BAD3EDD4AD5F}" sibTransId="{B6F6C84E-64E2-1842-BCE1-A051785DF213}"/>
    <dgm:cxn modelId="{3D05EE24-22C9-D64D-B033-CEFD6A8D44C2}" srcId="{8CABCD6F-53C3-9243-99B0-6E125F7F0AB5}" destId="{534C7095-3E52-F640-9C85-06B47F379A4F}" srcOrd="2" destOrd="0" parTransId="{DA024982-CEEC-EC4A-A80B-EB95BBE5824F}" sibTransId="{C4C15B12-797A-404A-9A6A-EEFBC7760533}"/>
    <dgm:cxn modelId="{44760F3A-2508-5742-A06F-D973D8AD158F}" srcId="{8CABCD6F-53C3-9243-99B0-6E125F7F0AB5}" destId="{F70F896A-0E82-7542-8165-980CA8E066E4}" srcOrd="3" destOrd="0" parTransId="{755F7156-B704-824B-9597-D3245F76D1EA}" sibTransId="{394766BA-EB1A-EE4F-A66D-E95CA86F4D37}"/>
    <dgm:cxn modelId="{6B563B54-2B18-D149-9B68-25121941023B}" type="presOf" srcId="{C017838B-2018-C04A-9E12-D68B56F9D4AF}" destId="{EDC1D7FC-32EE-B942-A986-23A171B6EDA4}" srcOrd="0" destOrd="0" presId="urn:microsoft.com/office/officeart/2005/8/layout/venn1"/>
    <dgm:cxn modelId="{01B5A383-5724-8447-97D9-5A513C83BF2A}" srcId="{8CABCD6F-53C3-9243-99B0-6E125F7F0AB5}" destId="{534D8F67-179C-BD40-9ECC-E12D4DA8B21E}" srcOrd="1" destOrd="0" parTransId="{45ED5C30-221B-D54E-9915-6E4F8A56F27F}" sibTransId="{C77D59AD-D3C8-E34C-B713-16E66348959B}"/>
    <dgm:cxn modelId="{BF0462A3-8FAC-6C4F-BCE5-BA687BEFE8F5}" type="presOf" srcId="{534C7095-3E52-F640-9C85-06B47F379A4F}" destId="{506439D6-9BB8-F14C-816B-35779F8F061C}" srcOrd="0" destOrd="0" presId="urn:microsoft.com/office/officeart/2005/8/layout/venn1"/>
    <dgm:cxn modelId="{8086CBB8-E686-A441-84A3-A99D78F68BF7}" type="presOf" srcId="{534D8F67-179C-BD40-9ECC-E12D4DA8B21E}" destId="{2C1DB129-8C43-1E4C-8E11-EDEA98C2BB09}" srcOrd="0" destOrd="0" presId="urn:microsoft.com/office/officeart/2005/8/layout/venn1"/>
    <dgm:cxn modelId="{1BEC35C2-AB35-4443-B839-81640DEC6A62}" type="presOf" srcId="{8CABCD6F-53C3-9243-99B0-6E125F7F0AB5}" destId="{7C0EFCC7-3202-4648-8937-BF57D1820924}" srcOrd="0" destOrd="0" presId="urn:microsoft.com/office/officeart/2005/8/layout/venn1"/>
    <dgm:cxn modelId="{6DCACAD0-4BFD-B345-8CFA-F1A5BA3C3800}" srcId="{8CABCD6F-53C3-9243-99B0-6E125F7F0AB5}" destId="{C017838B-2018-C04A-9E12-D68B56F9D4AF}" srcOrd="0" destOrd="0" parTransId="{EE47A901-5E00-1749-ADA2-B1F7097B6EFC}" sibTransId="{E5572A2B-6152-624D-96E3-A420FE0DB552}"/>
    <dgm:cxn modelId="{C42B1CDE-6C81-6148-B084-5051CD825696}" type="presOf" srcId="{7CC92DBB-1BB9-F542-A784-384CF9B70E39}" destId="{413BE3BC-C9A6-D340-8173-E694B74421A9}" srcOrd="0" destOrd="0" presId="urn:microsoft.com/office/officeart/2005/8/layout/venn1"/>
    <dgm:cxn modelId="{456E37F2-8321-F748-BB4A-6CDAD8443A6B}" type="presOf" srcId="{F70F896A-0E82-7542-8165-980CA8E066E4}" destId="{D4402325-322E-2942-8F29-042EDA60403C}" srcOrd="0" destOrd="0" presId="urn:microsoft.com/office/officeart/2005/8/layout/venn1"/>
    <dgm:cxn modelId="{ABEDAA1C-6933-FD4B-B8E5-6FF891A6A425}" type="presParOf" srcId="{7C0EFCC7-3202-4648-8937-BF57D1820924}" destId="{A5E2C715-DCFD-1F43-B1C2-7883FA3C5947}" srcOrd="0" destOrd="0" presId="urn:microsoft.com/office/officeart/2005/8/layout/venn1"/>
    <dgm:cxn modelId="{F508F27B-1BE6-E94E-956B-B212E9A670A7}" type="presParOf" srcId="{7C0EFCC7-3202-4648-8937-BF57D1820924}" destId="{EDC1D7FC-32EE-B942-A986-23A171B6EDA4}" srcOrd="1" destOrd="0" presId="urn:microsoft.com/office/officeart/2005/8/layout/venn1"/>
    <dgm:cxn modelId="{A0524A5D-3B40-8B4D-8E8E-5EE8A31A8F7F}" type="presParOf" srcId="{7C0EFCC7-3202-4648-8937-BF57D1820924}" destId="{DCCF8A74-CC8B-EA46-B4DB-3B3FD20E2183}" srcOrd="2" destOrd="0" presId="urn:microsoft.com/office/officeart/2005/8/layout/venn1"/>
    <dgm:cxn modelId="{5D44B6EB-2FFC-7446-8EE0-844C0E6940BF}" type="presParOf" srcId="{7C0EFCC7-3202-4648-8937-BF57D1820924}" destId="{2C1DB129-8C43-1E4C-8E11-EDEA98C2BB09}" srcOrd="3" destOrd="0" presId="urn:microsoft.com/office/officeart/2005/8/layout/venn1"/>
    <dgm:cxn modelId="{439DA0CB-DBF6-E441-BAAE-5215C7863DB8}" type="presParOf" srcId="{7C0EFCC7-3202-4648-8937-BF57D1820924}" destId="{BDA005F2-5F63-B64B-ABB9-900F8BA3844F}" srcOrd="4" destOrd="0" presId="urn:microsoft.com/office/officeart/2005/8/layout/venn1"/>
    <dgm:cxn modelId="{B4EBBEEF-EB7B-B542-A40C-8C93F398681F}" type="presParOf" srcId="{7C0EFCC7-3202-4648-8937-BF57D1820924}" destId="{506439D6-9BB8-F14C-816B-35779F8F061C}" srcOrd="5" destOrd="0" presId="urn:microsoft.com/office/officeart/2005/8/layout/venn1"/>
    <dgm:cxn modelId="{D2A6AC6B-58DD-D346-93F5-F4D6E5E53937}" type="presParOf" srcId="{7C0EFCC7-3202-4648-8937-BF57D1820924}" destId="{AC3AB432-3E12-AA4A-AAAA-E306AA90A474}" srcOrd="6" destOrd="0" presId="urn:microsoft.com/office/officeart/2005/8/layout/venn1"/>
    <dgm:cxn modelId="{372C32F1-9CB1-A44C-8E6B-77F76A52111F}" type="presParOf" srcId="{7C0EFCC7-3202-4648-8937-BF57D1820924}" destId="{D4402325-322E-2942-8F29-042EDA60403C}" srcOrd="7" destOrd="0" presId="urn:microsoft.com/office/officeart/2005/8/layout/venn1"/>
    <dgm:cxn modelId="{C2947A7E-0D3D-0A4A-9DCC-E6F26F580445}" type="presParOf" srcId="{7C0EFCC7-3202-4648-8937-BF57D1820924}" destId="{62135EA9-2824-A040-91CD-E6438FF930D2}" srcOrd="8" destOrd="0" presId="urn:microsoft.com/office/officeart/2005/8/layout/venn1"/>
    <dgm:cxn modelId="{B0F6FDF4-183C-9342-A50F-5396E325508E}" type="presParOf" srcId="{7C0EFCC7-3202-4648-8937-BF57D1820924}" destId="{413BE3BC-C9A6-D340-8173-E694B74421A9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ABCD6F-53C3-9243-99B0-6E125F7F0AB5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C017838B-2018-C04A-9E12-D68B56F9D4AF}">
      <dgm:prSet phldrT="[Text]" custT="1"/>
      <dgm:spPr/>
      <dgm:t>
        <a:bodyPr/>
        <a:lstStyle/>
        <a:p>
          <a:r>
            <a:rPr lang="en-US" sz="4800" b="1" dirty="0"/>
            <a:t>Happiness</a:t>
          </a:r>
        </a:p>
      </dgm:t>
    </dgm:pt>
    <dgm:pt modelId="{EE47A901-5E00-1749-ADA2-B1F7097B6EFC}" type="parTrans" cxnId="{6DCACAD0-4BFD-B345-8CFA-F1A5BA3C3800}">
      <dgm:prSet/>
      <dgm:spPr/>
      <dgm:t>
        <a:bodyPr/>
        <a:lstStyle/>
        <a:p>
          <a:endParaRPr lang="en-US"/>
        </a:p>
      </dgm:t>
    </dgm:pt>
    <dgm:pt modelId="{E5572A2B-6152-624D-96E3-A420FE0DB552}" type="sibTrans" cxnId="{6DCACAD0-4BFD-B345-8CFA-F1A5BA3C3800}">
      <dgm:prSet/>
      <dgm:spPr/>
      <dgm:t>
        <a:bodyPr/>
        <a:lstStyle/>
        <a:p>
          <a:endParaRPr lang="en-US"/>
        </a:p>
      </dgm:t>
    </dgm:pt>
    <dgm:pt modelId="{534D8F67-179C-BD40-9ECC-E12D4DA8B21E}">
      <dgm:prSet phldrT="[Text]" custT="1"/>
      <dgm:spPr/>
      <dgm:t>
        <a:bodyPr/>
        <a:lstStyle/>
        <a:p>
          <a:r>
            <a:rPr lang="en-US" sz="3600" b="1" dirty="0"/>
            <a:t>Long-Term Goals</a:t>
          </a:r>
        </a:p>
      </dgm:t>
    </dgm:pt>
    <dgm:pt modelId="{45ED5C30-221B-D54E-9915-6E4F8A56F27F}" type="parTrans" cxnId="{01B5A383-5724-8447-97D9-5A513C83BF2A}">
      <dgm:prSet/>
      <dgm:spPr/>
      <dgm:t>
        <a:bodyPr/>
        <a:lstStyle/>
        <a:p>
          <a:endParaRPr lang="en-US"/>
        </a:p>
      </dgm:t>
    </dgm:pt>
    <dgm:pt modelId="{C77D59AD-D3C8-E34C-B713-16E66348959B}" type="sibTrans" cxnId="{01B5A383-5724-8447-97D9-5A513C83BF2A}">
      <dgm:prSet/>
      <dgm:spPr/>
      <dgm:t>
        <a:bodyPr/>
        <a:lstStyle/>
        <a:p>
          <a:endParaRPr lang="en-US"/>
        </a:p>
      </dgm:t>
    </dgm:pt>
    <dgm:pt modelId="{7CC92DBB-1BB9-F542-A784-384CF9B70E39}">
      <dgm:prSet phldrT="[Text]" custT="1"/>
      <dgm:spPr/>
      <dgm:t>
        <a:bodyPr/>
        <a:lstStyle/>
        <a:p>
          <a:r>
            <a:rPr lang="en-US" sz="3600" b="1" dirty="0"/>
            <a:t>Short-Term Goals</a:t>
          </a:r>
        </a:p>
      </dgm:t>
    </dgm:pt>
    <dgm:pt modelId="{7328C3C0-D732-E943-938E-BAD3EDD4AD5F}" type="parTrans" cxnId="{1EAAEC01-AB5A-B04B-9174-CEB57B50A9B6}">
      <dgm:prSet/>
      <dgm:spPr/>
      <dgm:t>
        <a:bodyPr/>
        <a:lstStyle/>
        <a:p>
          <a:endParaRPr lang="en-US"/>
        </a:p>
      </dgm:t>
    </dgm:pt>
    <dgm:pt modelId="{B6F6C84E-64E2-1842-BCE1-A051785DF213}" type="sibTrans" cxnId="{1EAAEC01-AB5A-B04B-9174-CEB57B50A9B6}">
      <dgm:prSet/>
      <dgm:spPr/>
      <dgm:t>
        <a:bodyPr/>
        <a:lstStyle/>
        <a:p>
          <a:endParaRPr lang="en-US"/>
        </a:p>
      </dgm:t>
    </dgm:pt>
    <dgm:pt modelId="{534C7095-3E52-F640-9C85-06B47F379A4F}">
      <dgm:prSet phldrT="[Text]" custT="1"/>
      <dgm:spPr/>
      <dgm:t>
        <a:bodyPr/>
        <a:lstStyle/>
        <a:p>
          <a:r>
            <a:rPr lang="en-US" sz="3600" b="1" dirty="0"/>
            <a:t>Financial Needs</a:t>
          </a:r>
        </a:p>
      </dgm:t>
    </dgm:pt>
    <dgm:pt modelId="{DA024982-CEEC-EC4A-A80B-EB95BBE5824F}" type="parTrans" cxnId="{3D05EE24-22C9-D64D-B033-CEFD6A8D44C2}">
      <dgm:prSet/>
      <dgm:spPr/>
      <dgm:t>
        <a:bodyPr/>
        <a:lstStyle/>
        <a:p>
          <a:endParaRPr lang="en-US"/>
        </a:p>
      </dgm:t>
    </dgm:pt>
    <dgm:pt modelId="{C4C15B12-797A-404A-9A6A-EEFBC7760533}" type="sibTrans" cxnId="{3D05EE24-22C9-D64D-B033-CEFD6A8D44C2}">
      <dgm:prSet/>
      <dgm:spPr/>
      <dgm:t>
        <a:bodyPr/>
        <a:lstStyle/>
        <a:p>
          <a:endParaRPr lang="en-US"/>
        </a:p>
      </dgm:t>
    </dgm:pt>
    <dgm:pt modelId="{F70F896A-0E82-7542-8165-980CA8E066E4}">
      <dgm:prSet phldrT="[Text]" custT="1"/>
      <dgm:spPr/>
      <dgm:t>
        <a:bodyPr/>
        <a:lstStyle/>
        <a:p>
          <a:r>
            <a:rPr lang="en-US" sz="3600" b="1" dirty="0"/>
            <a:t>Family Needs</a:t>
          </a:r>
        </a:p>
      </dgm:t>
    </dgm:pt>
    <dgm:pt modelId="{755F7156-B704-824B-9597-D3245F76D1EA}" type="parTrans" cxnId="{44760F3A-2508-5742-A06F-D973D8AD158F}">
      <dgm:prSet/>
      <dgm:spPr/>
      <dgm:t>
        <a:bodyPr/>
        <a:lstStyle/>
        <a:p>
          <a:endParaRPr lang="en-US"/>
        </a:p>
      </dgm:t>
    </dgm:pt>
    <dgm:pt modelId="{394766BA-EB1A-EE4F-A66D-E95CA86F4D37}" type="sibTrans" cxnId="{44760F3A-2508-5742-A06F-D973D8AD158F}">
      <dgm:prSet/>
      <dgm:spPr/>
      <dgm:t>
        <a:bodyPr/>
        <a:lstStyle/>
        <a:p>
          <a:endParaRPr lang="en-US"/>
        </a:p>
      </dgm:t>
    </dgm:pt>
    <dgm:pt modelId="{7C0EFCC7-3202-4648-8937-BF57D1820924}" type="pres">
      <dgm:prSet presAssocID="{8CABCD6F-53C3-9243-99B0-6E125F7F0AB5}" presName="compositeShape" presStyleCnt="0">
        <dgm:presLayoutVars>
          <dgm:chMax val="7"/>
          <dgm:dir/>
          <dgm:resizeHandles val="exact"/>
        </dgm:presLayoutVars>
      </dgm:prSet>
      <dgm:spPr/>
    </dgm:pt>
    <dgm:pt modelId="{A5E2C715-DCFD-1F43-B1C2-7883FA3C5947}" type="pres">
      <dgm:prSet presAssocID="{C017838B-2018-C04A-9E12-D68B56F9D4AF}" presName="circ1" presStyleLbl="vennNode1" presStyleIdx="0" presStyleCnt="5"/>
      <dgm:spPr>
        <a:solidFill>
          <a:srgbClr val="C00000">
            <a:alpha val="50000"/>
          </a:srgbClr>
        </a:solidFill>
      </dgm:spPr>
    </dgm:pt>
    <dgm:pt modelId="{EDC1D7FC-32EE-B942-A986-23A171B6EDA4}" type="pres">
      <dgm:prSet presAssocID="{C017838B-2018-C04A-9E12-D68B56F9D4AF}" presName="circ1Tx" presStyleLbl="revTx" presStyleIdx="0" presStyleCnt="0" custLinFactNeighborX="3466" custLinFactNeighborY="52839">
        <dgm:presLayoutVars>
          <dgm:chMax val="0"/>
          <dgm:chPref val="0"/>
          <dgm:bulletEnabled val="1"/>
        </dgm:presLayoutVars>
      </dgm:prSet>
      <dgm:spPr/>
    </dgm:pt>
    <dgm:pt modelId="{DCCF8A74-CC8B-EA46-B4DB-3B3FD20E2183}" type="pres">
      <dgm:prSet presAssocID="{534D8F67-179C-BD40-9ECC-E12D4DA8B21E}" presName="circ2" presStyleLbl="vennNode1" presStyleIdx="1" presStyleCnt="5"/>
      <dgm:spPr/>
    </dgm:pt>
    <dgm:pt modelId="{2C1DB129-8C43-1E4C-8E11-EDEA98C2BB09}" type="pres">
      <dgm:prSet presAssocID="{534D8F67-179C-BD40-9ECC-E12D4DA8B21E}" presName="circ2Tx" presStyleLbl="revTx" presStyleIdx="0" presStyleCnt="0" custLinFactNeighborX="-27745" custLinFactNeighborY="9090">
        <dgm:presLayoutVars>
          <dgm:chMax val="0"/>
          <dgm:chPref val="0"/>
          <dgm:bulletEnabled val="1"/>
        </dgm:presLayoutVars>
      </dgm:prSet>
      <dgm:spPr/>
    </dgm:pt>
    <dgm:pt modelId="{BDA005F2-5F63-B64B-ABB9-900F8BA3844F}" type="pres">
      <dgm:prSet presAssocID="{534C7095-3E52-F640-9C85-06B47F379A4F}" presName="circ3" presStyleLbl="vennNode1" presStyleIdx="2" presStyleCnt="5"/>
      <dgm:spPr>
        <a:solidFill>
          <a:srgbClr val="006600">
            <a:alpha val="50000"/>
          </a:srgbClr>
        </a:solidFill>
      </dgm:spPr>
    </dgm:pt>
    <dgm:pt modelId="{506439D6-9BB8-F14C-816B-35779F8F061C}" type="pres">
      <dgm:prSet presAssocID="{534C7095-3E52-F640-9C85-06B47F379A4F}" presName="circ3Tx" presStyleLbl="revTx" presStyleIdx="0" presStyleCnt="0" custScaleX="71799" custLinFactNeighborX="-21833" custLinFactNeighborY="-10713">
        <dgm:presLayoutVars>
          <dgm:chMax val="0"/>
          <dgm:chPref val="0"/>
          <dgm:bulletEnabled val="1"/>
        </dgm:presLayoutVars>
      </dgm:prSet>
      <dgm:spPr/>
    </dgm:pt>
    <dgm:pt modelId="{AC3AB432-3E12-AA4A-AAAA-E306AA90A474}" type="pres">
      <dgm:prSet presAssocID="{F70F896A-0E82-7542-8165-980CA8E066E4}" presName="circ4" presStyleLbl="vennNode1" presStyleIdx="3" presStyleCnt="5"/>
      <dgm:spPr>
        <a:solidFill>
          <a:srgbClr val="FFFF00">
            <a:alpha val="50000"/>
          </a:srgbClr>
        </a:solidFill>
      </dgm:spPr>
    </dgm:pt>
    <dgm:pt modelId="{D4402325-322E-2942-8F29-042EDA60403C}" type="pres">
      <dgm:prSet presAssocID="{F70F896A-0E82-7542-8165-980CA8E066E4}" presName="circ4Tx" presStyleLbl="revTx" presStyleIdx="0" presStyleCnt="0" custScaleX="71682" custLinFactNeighborX="25699" custLinFactNeighborY="-12336">
        <dgm:presLayoutVars>
          <dgm:chMax val="0"/>
          <dgm:chPref val="0"/>
          <dgm:bulletEnabled val="1"/>
        </dgm:presLayoutVars>
      </dgm:prSet>
      <dgm:spPr/>
    </dgm:pt>
    <dgm:pt modelId="{62135EA9-2824-A040-91CD-E6438FF930D2}" type="pres">
      <dgm:prSet presAssocID="{7CC92DBB-1BB9-F542-A784-384CF9B70E39}" presName="circ5" presStyleLbl="vennNode1" presStyleIdx="4" presStyleCnt="5"/>
      <dgm:spPr>
        <a:solidFill>
          <a:srgbClr val="7030A0">
            <a:alpha val="50000"/>
          </a:srgbClr>
        </a:solidFill>
      </dgm:spPr>
    </dgm:pt>
    <dgm:pt modelId="{413BE3BC-C9A6-D340-8173-E694B74421A9}" type="pres">
      <dgm:prSet presAssocID="{7CC92DBB-1BB9-F542-A784-384CF9B70E39}" presName="circ5Tx" presStyleLbl="revTx" presStyleIdx="0" presStyleCnt="0" custLinFactNeighborX="23652" custLinFactNeighborY="7467">
        <dgm:presLayoutVars>
          <dgm:chMax val="0"/>
          <dgm:chPref val="0"/>
          <dgm:bulletEnabled val="1"/>
        </dgm:presLayoutVars>
      </dgm:prSet>
      <dgm:spPr/>
    </dgm:pt>
  </dgm:ptLst>
  <dgm:cxnLst>
    <dgm:cxn modelId="{1EAAEC01-AB5A-B04B-9174-CEB57B50A9B6}" srcId="{8CABCD6F-53C3-9243-99B0-6E125F7F0AB5}" destId="{7CC92DBB-1BB9-F542-A784-384CF9B70E39}" srcOrd="4" destOrd="0" parTransId="{7328C3C0-D732-E943-938E-BAD3EDD4AD5F}" sibTransId="{B6F6C84E-64E2-1842-BCE1-A051785DF213}"/>
    <dgm:cxn modelId="{3D05EE24-22C9-D64D-B033-CEFD6A8D44C2}" srcId="{8CABCD6F-53C3-9243-99B0-6E125F7F0AB5}" destId="{534C7095-3E52-F640-9C85-06B47F379A4F}" srcOrd="2" destOrd="0" parTransId="{DA024982-CEEC-EC4A-A80B-EB95BBE5824F}" sibTransId="{C4C15B12-797A-404A-9A6A-EEFBC7760533}"/>
    <dgm:cxn modelId="{44760F3A-2508-5742-A06F-D973D8AD158F}" srcId="{8CABCD6F-53C3-9243-99B0-6E125F7F0AB5}" destId="{F70F896A-0E82-7542-8165-980CA8E066E4}" srcOrd="3" destOrd="0" parTransId="{755F7156-B704-824B-9597-D3245F76D1EA}" sibTransId="{394766BA-EB1A-EE4F-A66D-E95CA86F4D37}"/>
    <dgm:cxn modelId="{6B563B54-2B18-D149-9B68-25121941023B}" type="presOf" srcId="{C017838B-2018-C04A-9E12-D68B56F9D4AF}" destId="{EDC1D7FC-32EE-B942-A986-23A171B6EDA4}" srcOrd="0" destOrd="0" presId="urn:microsoft.com/office/officeart/2005/8/layout/venn1"/>
    <dgm:cxn modelId="{01B5A383-5724-8447-97D9-5A513C83BF2A}" srcId="{8CABCD6F-53C3-9243-99B0-6E125F7F0AB5}" destId="{534D8F67-179C-BD40-9ECC-E12D4DA8B21E}" srcOrd="1" destOrd="0" parTransId="{45ED5C30-221B-D54E-9915-6E4F8A56F27F}" sibTransId="{C77D59AD-D3C8-E34C-B713-16E66348959B}"/>
    <dgm:cxn modelId="{BF0462A3-8FAC-6C4F-BCE5-BA687BEFE8F5}" type="presOf" srcId="{534C7095-3E52-F640-9C85-06B47F379A4F}" destId="{506439D6-9BB8-F14C-816B-35779F8F061C}" srcOrd="0" destOrd="0" presId="urn:microsoft.com/office/officeart/2005/8/layout/venn1"/>
    <dgm:cxn modelId="{8086CBB8-E686-A441-84A3-A99D78F68BF7}" type="presOf" srcId="{534D8F67-179C-BD40-9ECC-E12D4DA8B21E}" destId="{2C1DB129-8C43-1E4C-8E11-EDEA98C2BB09}" srcOrd="0" destOrd="0" presId="urn:microsoft.com/office/officeart/2005/8/layout/venn1"/>
    <dgm:cxn modelId="{1BEC35C2-AB35-4443-B839-81640DEC6A62}" type="presOf" srcId="{8CABCD6F-53C3-9243-99B0-6E125F7F0AB5}" destId="{7C0EFCC7-3202-4648-8937-BF57D1820924}" srcOrd="0" destOrd="0" presId="urn:microsoft.com/office/officeart/2005/8/layout/venn1"/>
    <dgm:cxn modelId="{6DCACAD0-4BFD-B345-8CFA-F1A5BA3C3800}" srcId="{8CABCD6F-53C3-9243-99B0-6E125F7F0AB5}" destId="{C017838B-2018-C04A-9E12-D68B56F9D4AF}" srcOrd="0" destOrd="0" parTransId="{EE47A901-5E00-1749-ADA2-B1F7097B6EFC}" sibTransId="{E5572A2B-6152-624D-96E3-A420FE0DB552}"/>
    <dgm:cxn modelId="{C42B1CDE-6C81-6148-B084-5051CD825696}" type="presOf" srcId="{7CC92DBB-1BB9-F542-A784-384CF9B70E39}" destId="{413BE3BC-C9A6-D340-8173-E694B74421A9}" srcOrd="0" destOrd="0" presId="urn:microsoft.com/office/officeart/2005/8/layout/venn1"/>
    <dgm:cxn modelId="{456E37F2-8321-F748-BB4A-6CDAD8443A6B}" type="presOf" srcId="{F70F896A-0E82-7542-8165-980CA8E066E4}" destId="{D4402325-322E-2942-8F29-042EDA60403C}" srcOrd="0" destOrd="0" presId="urn:microsoft.com/office/officeart/2005/8/layout/venn1"/>
    <dgm:cxn modelId="{ABEDAA1C-6933-FD4B-B8E5-6FF891A6A425}" type="presParOf" srcId="{7C0EFCC7-3202-4648-8937-BF57D1820924}" destId="{A5E2C715-DCFD-1F43-B1C2-7883FA3C5947}" srcOrd="0" destOrd="0" presId="urn:microsoft.com/office/officeart/2005/8/layout/venn1"/>
    <dgm:cxn modelId="{F508F27B-1BE6-E94E-956B-B212E9A670A7}" type="presParOf" srcId="{7C0EFCC7-3202-4648-8937-BF57D1820924}" destId="{EDC1D7FC-32EE-B942-A986-23A171B6EDA4}" srcOrd="1" destOrd="0" presId="urn:microsoft.com/office/officeart/2005/8/layout/venn1"/>
    <dgm:cxn modelId="{A0524A5D-3B40-8B4D-8E8E-5EE8A31A8F7F}" type="presParOf" srcId="{7C0EFCC7-3202-4648-8937-BF57D1820924}" destId="{DCCF8A74-CC8B-EA46-B4DB-3B3FD20E2183}" srcOrd="2" destOrd="0" presId="urn:microsoft.com/office/officeart/2005/8/layout/venn1"/>
    <dgm:cxn modelId="{5D44B6EB-2FFC-7446-8EE0-844C0E6940BF}" type="presParOf" srcId="{7C0EFCC7-3202-4648-8937-BF57D1820924}" destId="{2C1DB129-8C43-1E4C-8E11-EDEA98C2BB09}" srcOrd="3" destOrd="0" presId="urn:microsoft.com/office/officeart/2005/8/layout/venn1"/>
    <dgm:cxn modelId="{439DA0CB-DBF6-E441-BAAE-5215C7863DB8}" type="presParOf" srcId="{7C0EFCC7-3202-4648-8937-BF57D1820924}" destId="{BDA005F2-5F63-B64B-ABB9-900F8BA3844F}" srcOrd="4" destOrd="0" presId="urn:microsoft.com/office/officeart/2005/8/layout/venn1"/>
    <dgm:cxn modelId="{B4EBBEEF-EB7B-B542-A40C-8C93F398681F}" type="presParOf" srcId="{7C0EFCC7-3202-4648-8937-BF57D1820924}" destId="{506439D6-9BB8-F14C-816B-35779F8F061C}" srcOrd="5" destOrd="0" presId="urn:microsoft.com/office/officeart/2005/8/layout/venn1"/>
    <dgm:cxn modelId="{D2A6AC6B-58DD-D346-93F5-F4D6E5E53937}" type="presParOf" srcId="{7C0EFCC7-3202-4648-8937-BF57D1820924}" destId="{AC3AB432-3E12-AA4A-AAAA-E306AA90A474}" srcOrd="6" destOrd="0" presId="urn:microsoft.com/office/officeart/2005/8/layout/venn1"/>
    <dgm:cxn modelId="{372C32F1-9CB1-A44C-8E6B-77F76A52111F}" type="presParOf" srcId="{7C0EFCC7-3202-4648-8937-BF57D1820924}" destId="{D4402325-322E-2942-8F29-042EDA60403C}" srcOrd="7" destOrd="0" presId="urn:microsoft.com/office/officeart/2005/8/layout/venn1"/>
    <dgm:cxn modelId="{C2947A7E-0D3D-0A4A-9DCC-E6F26F580445}" type="presParOf" srcId="{7C0EFCC7-3202-4648-8937-BF57D1820924}" destId="{62135EA9-2824-A040-91CD-E6438FF930D2}" srcOrd="8" destOrd="0" presId="urn:microsoft.com/office/officeart/2005/8/layout/venn1"/>
    <dgm:cxn modelId="{B0F6FDF4-183C-9342-A50F-5396E325508E}" type="presParOf" srcId="{7C0EFCC7-3202-4648-8937-BF57D1820924}" destId="{413BE3BC-C9A6-D340-8173-E694B74421A9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04CB44-69A6-7E44-B6F5-C6B3EF410D77}" type="doc">
      <dgm:prSet loTypeId="urn:microsoft.com/office/officeart/2005/8/layout/cycle7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36EF11-FE4C-FE44-ABF5-F1DDD36F2A5C}">
      <dgm:prSet phldrT="[Text]"/>
      <dgm:spPr>
        <a:solidFill>
          <a:srgbClr val="002060"/>
        </a:solidFill>
      </dgm:spPr>
      <dgm:t>
        <a:bodyPr/>
        <a:lstStyle/>
        <a:p>
          <a:r>
            <a:rPr lang="en-US" b="1" dirty="0"/>
            <a:t>School &amp; Education</a:t>
          </a:r>
        </a:p>
      </dgm:t>
    </dgm:pt>
    <dgm:pt modelId="{1E0227DC-1230-0F4B-80D9-5DF0B292D7CE}" type="parTrans" cxnId="{A0A82A90-46B8-7340-9C27-803F81DB65AA}">
      <dgm:prSet/>
      <dgm:spPr/>
      <dgm:t>
        <a:bodyPr/>
        <a:lstStyle/>
        <a:p>
          <a:endParaRPr lang="en-US"/>
        </a:p>
      </dgm:t>
    </dgm:pt>
    <dgm:pt modelId="{FAEC3AF4-DFCE-6649-B43B-A3E4B375C079}" type="sibTrans" cxnId="{A0A82A90-46B8-7340-9C27-803F81DB65AA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6CC497C6-FCCB-4946-A662-66756B28CDDB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b="1" dirty="0"/>
            <a:t>Money</a:t>
          </a:r>
        </a:p>
      </dgm:t>
    </dgm:pt>
    <dgm:pt modelId="{BBB26BFF-3956-1E4D-BA61-CE09FF65E14D}" type="parTrans" cxnId="{03EB5D3D-9617-4644-9CBE-09D859CBCB2F}">
      <dgm:prSet/>
      <dgm:spPr/>
      <dgm:t>
        <a:bodyPr/>
        <a:lstStyle/>
        <a:p>
          <a:endParaRPr lang="en-US"/>
        </a:p>
      </dgm:t>
    </dgm:pt>
    <dgm:pt modelId="{AA8464CE-D04E-564F-8CCB-BDD0ED43CC86}" type="sibTrans" cxnId="{03EB5D3D-9617-4644-9CBE-09D859CBCB2F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FFB3594A-2C53-1D4C-A547-46DE2E91642F}">
      <dgm:prSet phldrT="[Text]"/>
      <dgm:spPr>
        <a:solidFill>
          <a:schemeClr val="tx1"/>
        </a:solidFill>
      </dgm:spPr>
      <dgm:t>
        <a:bodyPr/>
        <a:lstStyle/>
        <a:p>
          <a:r>
            <a:rPr lang="en-US" b="1" dirty="0"/>
            <a:t>Family</a:t>
          </a:r>
        </a:p>
      </dgm:t>
    </dgm:pt>
    <dgm:pt modelId="{AC08E73A-5BC3-4B47-9405-616B84B7CA46}" type="parTrans" cxnId="{760BD37B-6136-254C-8B6E-1B8EBF18A394}">
      <dgm:prSet/>
      <dgm:spPr/>
      <dgm:t>
        <a:bodyPr/>
        <a:lstStyle/>
        <a:p>
          <a:endParaRPr lang="en-US"/>
        </a:p>
      </dgm:t>
    </dgm:pt>
    <dgm:pt modelId="{62D79A93-13D3-034D-82DE-D9C238D86537}" type="sibTrans" cxnId="{760BD37B-6136-254C-8B6E-1B8EBF18A394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8CDCCA7F-EE88-1045-B157-7CAE59701BCC}" type="pres">
      <dgm:prSet presAssocID="{4C04CB44-69A6-7E44-B6F5-C6B3EF410D77}" presName="Name0" presStyleCnt="0">
        <dgm:presLayoutVars>
          <dgm:dir/>
          <dgm:resizeHandles val="exact"/>
        </dgm:presLayoutVars>
      </dgm:prSet>
      <dgm:spPr/>
    </dgm:pt>
    <dgm:pt modelId="{6D7CD2BB-1AEE-D342-88BF-B70BEF0BE808}" type="pres">
      <dgm:prSet presAssocID="{6336EF11-FE4C-FE44-ABF5-F1DDD36F2A5C}" presName="node" presStyleLbl="node1" presStyleIdx="0" presStyleCnt="3">
        <dgm:presLayoutVars>
          <dgm:bulletEnabled val="1"/>
        </dgm:presLayoutVars>
      </dgm:prSet>
      <dgm:spPr/>
    </dgm:pt>
    <dgm:pt modelId="{0B84EB63-0681-3947-9DCE-F119B116D6A6}" type="pres">
      <dgm:prSet presAssocID="{FAEC3AF4-DFCE-6649-B43B-A3E4B375C079}" presName="sibTrans" presStyleLbl="sibTrans2D1" presStyleIdx="0" presStyleCnt="3"/>
      <dgm:spPr/>
    </dgm:pt>
    <dgm:pt modelId="{571CE441-9A6B-B949-B6CA-1697555F7E4C}" type="pres">
      <dgm:prSet presAssocID="{FAEC3AF4-DFCE-6649-B43B-A3E4B375C079}" presName="connectorText" presStyleLbl="sibTrans2D1" presStyleIdx="0" presStyleCnt="3"/>
      <dgm:spPr/>
    </dgm:pt>
    <dgm:pt modelId="{7C60C3F4-3A64-EC4C-B4D2-CAA838F2F458}" type="pres">
      <dgm:prSet presAssocID="{6CC497C6-FCCB-4946-A662-66756B28CDDB}" presName="node" presStyleLbl="node1" presStyleIdx="1" presStyleCnt="3">
        <dgm:presLayoutVars>
          <dgm:bulletEnabled val="1"/>
        </dgm:presLayoutVars>
      </dgm:prSet>
      <dgm:spPr/>
    </dgm:pt>
    <dgm:pt modelId="{0E9B948B-3E55-0843-B20A-45C3E7DFE236}" type="pres">
      <dgm:prSet presAssocID="{AA8464CE-D04E-564F-8CCB-BDD0ED43CC86}" presName="sibTrans" presStyleLbl="sibTrans2D1" presStyleIdx="1" presStyleCnt="3"/>
      <dgm:spPr/>
    </dgm:pt>
    <dgm:pt modelId="{2B2EF30C-031B-AB4C-B736-9D2607DDA7B3}" type="pres">
      <dgm:prSet presAssocID="{AA8464CE-D04E-564F-8CCB-BDD0ED43CC86}" presName="connectorText" presStyleLbl="sibTrans2D1" presStyleIdx="1" presStyleCnt="3"/>
      <dgm:spPr/>
    </dgm:pt>
    <dgm:pt modelId="{2A70C041-D6B3-0246-B804-7CF910F4C1EA}" type="pres">
      <dgm:prSet presAssocID="{FFB3594A-2C53-1D4C-A547-46DE2E91642F}" presName="node" presStyleLbl="node1" presStyleIdx="2" presStyleCnt="3">
        <dgm:presLayoutVars>
          <dgm:bulletEnabled val="1"/>
        </dgm:presLayoutVars>
      </dgm:prSet>
      <dgm:spPr/>
    </dgm:pt>
    <dgm:pt modelId="{F39B3BC3-538F-0A45-B61E-7C4564B5DAB8}" type="pres">
      <dgm:prSet presAssocID="{62D79A93-13D3-034D-82DE-D9C238D86537}" presName="sibTrans" presStyleLbl="sibTrans2D1" presStyleIdx="2" presStyleCnt="3"/>
      <dgm:spPr/>
    </dgm:pt>
    <dgm:pt modelId="{081E123E-0FF8-1F44-ABE8-5EAACD8A49DD}" type="pres">
      <dgm:prSet presAssocID="{62D79A93-13D3-034D-82DE-D9C238D86537}" presName="connectorText" presStyleLbl="sibTrans2D1" presStyleIdx="2" presStyleCnt="3"/>
      <dgm:spPr/>
    </dgm:pt>
  </dgm:ptLst>
  <dgm:cxnLst>
    <dgm:cxn modelId="{2CAA2718-4D94-FB43-AE94-B4139E72A7A7}" type="presOf" srcId="{6336EF11-FE4C-FE44-ABF5-F1DDD36F2A5C}" destId="{6D7CD2BB-1AEE-D342-88BF-B70BEF0BE808}" srcOrd="0" destOrd="0" presId="urn:microsoft.com/office/officeart/2005/8/layout/cycle7"/>
    <dgm:cxn modelId="{03EB5D3D-9617-4644-9CBE-09D859CBCB2F}" srcId="{4C04CB44-69A6-7E44-B6F5-C6B3EF410D77}" destId="{6CC497C6-FCCB-4946-A662-66756B28CDDB}" srcOrd="1" destOrd="0" parTransId="{BBB26BFF-3956-1E4D-BA61-CE09FF65E14D}" sibTransId="{AA8464CE-D04E-564F-8CCB-BDD0ED43CC86}"/>
    <dgm:cxn modelId="{AFAEA474-A49D-6044-8023-4BE047E93855}" type="presOf" srcId="{62D79A93-13D3-034D-82DE-D9C238D86537}" destId="{F39B3BC3-538F-0A45-B61E-7C4564B5DAB8}" srcOrd="0" destOrd="0" presId="urn:microsoft.com/office/officeart/2005/8/layout/cycle7"/>
    <dgm:cxn modelId="{760BD37B-6136-254C-8B6E-1B8EBF18A394}" srcId="{4C04CB44-69A6-7E44-B6F5-C6B3EF410D77}" destId="{FFB3594A-2C53-1D4C-A547-46DE2E91642F}" srcOrd="2" destOrd="0" parTransId="{AC08E73A-5BC3-4B47-9405-616B84B7CA46}" sibTransId="{62D79A93-13D3-034D-82DE-D9C238D86537}"/>
    <dgm:cxn modelId="{A0A82A90-46B8-7340-9C27-803F81DB65AA}" srcId="{4C04CB44-69A6-7E44-B6F5-C6B3EF410D77}" destId="{6336EF11-FE4C-FE44-ABF5-F1DDD36F2A5C}" srcOrd="0" destOrd="0" parTransId="{1E0227DC-1230-0F4B-80D9-5DF0B292D7CE}" sibTransId="{FAEC3AF4-DFCE-6649-B43B-A3E4B375C079}"/>
    <dgm:cxn modelId="{0E254CA1-7A0C-6E4C-9DC5-710CF572BA51}" type="presOf" srcId="{AA8464CE-D04E-564F-8CCB-BDD0ED43CC86}" destId="{0E9B948B-3E55-0843-B20A-45C3E7DFE236}" srcOrd="0" destOrd="0" presId="urn:microsoft.com/office/officeart/2005/8/layout/cycle7"/>
    <dgm:cxn modelId="{3AE7D4A4-38CB-CB44-8E61-0526449C88CE}" type="presOf" srcId="{4C04CB44-69A6-7E44-B6F5-C6B3EF410D77}" destId="{8CDCCA7F-EE88-1045-B157-7CAE59701BCC}" srcOrd="0" destOrd="0" presId="urn:microsoft.com/office/officeart/2005/8/layout/cycle7"/>
    <dgm:cxn modelId="{5A9858B2-1E21-C649-AEF3-6B9B25A9A199}" type="presOf" srcId="{62D79A93-13D3-034D-82DE-D9C238D86537}" destId="{081E123E-0FF8-1F44-ABE8-5EAACD8A49DD}" srcOrd="1" destOrd="0" presId="urn:microsoft.com/office/officeart/2005/8/layout/cycle7"/>
    <dgm:cxn modelId="{AB28D0B5-9179-A84A-9B00-918F90ACBFC2}" type="presOf" srcId="{FFB3594A-2C53-1D4C-A547-46DE2E91642F}" destId="{2A70C041-D6B3-0246-B804-7CF910F4C1EA}" srcOrd="0" destOrd="0" presId="urn:microsoft.com/office/officeart/2005/8/layout/cycle7"/>
    <dgm:cxn modelId="{8D2B60CE-437A-D34F-A7ED-718CE9A87F92}" type="presOf" srcId="{FAEC3AF4-DFCE-6649-B43B-A3E4B375C079}" destId="{0B84EB63-0681-3947-9DCE-F119B116D6A6}" srcOrd="0" destOrd="0" presId="urn:microsoft.com/office/officeart/2005/8/layout/cycle7"/>
    <dgm:cxn modelId="{E84FE2E9-89C4-5141-B714-170306675317}" type="presOf" srcId="{6CC497C6-FCCB-4946-A662-66756B28CDDB}" destId="{7C60C3F4-3A64-EC4C-B4D2-CAA838F2F458}" srcOrd="0" destOrd="0" presId="urn:microsoft.com/office/officeart/2005/8/layout/cycle7"/>
    <dgm:cxn modelId="{29DB7AEE-94AE-8245-B06C-887BE9800831}" type="presOf" srcId="{FAEC3AF4-DFCE-6649-B43B-A3E4B375C079}" destId="{571CE441-9A6B-B949-B6CA-1697555F7E4C}" srcOrd="1" destOrd="0" presId="urn:microsoft.com/office/officeart/2005/8/layout/cycle7"/>
    <dgm:cxn modelId="{3240D1FE-C340-8846-B2B6-4576B86D59E8}" type="presOf" srcId="{AA8464CE-D04E-564F-8CCB-BDD0ED43CC86}" destId="{2B2EF30C-031B-AB4C-B736-9D2607DDA7B3}" srcOrd="1" destOrd="0" presId="urn:microsoft.com/office/officeart/2005/8/layout/cycle7"/>
    <dgm:cxn modelId="{6A9330AC-12D1-E84A-A814-581C4F638861}" type="presParOf" srcId="{8CDCCA7F-EE88-1045-B157-7CAE59701BCC}" destId="{6D7CD2BB-1AEE-D342-88BF-B70BEF0BE808}" srcOrd="0" destOrd="0" presId="urn:microsoft.com/office/officeart/2005/8/layout/cycle7"/>
    <dgm:cxn modelId="{742F5D3C-BC43-1041-B92A-2B59FBF19D86}" type="presParOf" srcId="{8CDCCA7F-EE88-1045-B157-7CAE59701BCC}" destId="{0B84EB63-0681-3947-9DCE-F119B116D6A6}" srcOrd="1" destOrd="0" presId="urn:microsoft.com/office/officeart/2005/8/layout/cycle7"/>
    <dgm:cxn modelId="{56E1BAB1-6902-A841-8223-1BC7AF61551D}" type="presParOf" srcId="{0B84EB63-0681-3947-9DCE-F119B116D6A6}" destId="{571CE441-9A6B-B949-B6CA-1697555F7E4C}" srcOrd="0" destOrd="0" presId="urn:microsoft.com/office/officeart/2005/8/layout/cycle7"/>
    <dgm:cxn modelId="{BCBF6826-87D2-174A-AD75-0B83ED27FCB1}" type="presParOf" srcId="{8CDCCA7F-EE88-1045-B157-7CAE59701BCC}" destId="{7C60C3F4-3A64-EC4C-B4D2-CAA838F2F458}" srcOrd="2" destOrd="0" presId="urn:microsoft.com/office/officeart/2005/8/layout/cycle7"/>
    <dgm:cxn modelId="{513B93FC-A986-C549-AED9-A076D15E5741}" type="presParOf" srcId="{8CDCCA7F-EE88-1045-B157-7CAE59701BCC}" destId="{0E9B948B-3E55-0843-B20A-45C3E7DFE236}" srcOrd="3" destOrd="0" presId="urn:microsoft.com/office/officeart/2005/8/layout/cycle7"/>
    <dgm:cxn modelId="{1D8E9AE3-22C7-B640-84E2-9B20AB1D8C58}" type="presParOf" srcId="{0E9B948B-3E55-0843-B20A-45C3E7DFE236}" destId="{2B2EF30C-031B-AB4C-B736-9D2607DDA7B3}" srcOrd="0" destOrd="0" presId="urn:microsoft.com/office/officeart/2005/8/layout/cycle7"/>
    <dgm:cxn modelId="{5DFA5E4E-5110-CD47-B3CF-1E336A3294B0}" type="presParOf" srcId="{8CDCCA7F-EE88-1045-B157-7CAE59701BCC}" destId="{2A70C041-D6B3-0246-B804-7CF910F4C1EA}" srcOrd="4" destOrd="0" presId="urn:microsoft.com/office/officeart/2005/8/layout/cycle7"/>
    <dgm:cxn modelId="{07F5FCE8-31D3-A94C-9296-2DE1746BAC24}" type="presParOf" srcId="{8CDCCA7F-EE88-1045-B157-7CAE59701BCC}" destId="{F39B3BC3-538F-0A45-B61E-7C4564B5DAB8}" srcOrd="5" destOrd="0" presId="urn:microsoft.com/office/officeart/2005/8/layout/cycle7"/>
    <dgm:cxn modelId="{F3863B79-27E1-5D4C-BDD3-7C7113B2501F}" type="presParOf" srcId="{F39B3BC3-538F-0A45-B61E-7C4564B5DAB8}" destId="{081E123E-0FF8-1F44-ABE8-5EAACD8A49D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04CB44-69A6-7E44-B6F5-C6B3EF410D77}" type="doc">
      <dgm:prSet loTypeId="urn:microsoft.com/office/officeart/2005/8/layout/cycle7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36EF11-FE4C-FE44-ABF5-F1DDD36F2A5C}">
      <dgm:prSet phldrT="[Text]"/>
      <dgm:spPr>
        <a:solidFill>
          <a:srgbClr val="002060"/>
        </a:solidFill>
      </dgm:spPr>
      <dgm:t>
        <a:bodyPr/>
        <a:lstStyle/>
        <a:p>
          <a:r>
            <a:rPr lang="en-US" b="1" dirty="0"/>
            <a:t>School &amp; Education</a:t>
          </a:r>
        </a:p>
      </dgm:t>
    </dgm:pt>
    <dgm:pt modelId="{1E0227DC-1230-0F4B-80D9-5DF0B292D7CE}" type="parTrans" cxnId="{A0A82A90-46B8-7340-9C27-803F81DB65AA}">
      <dgm:prSet/>
      <dgm:spPr/>
      <dgm:t>
        <a:bodyPr/>
        <a:lstStyle/>
        <a:p>
          <a:endParaRPr lang="en-US"/>
        </a:p>
      </dgm:t>
    </dgm:pt>
    <dgm:pt modelId="{FAEC3AF4-DFCE-6649-B43B-A3E4B375C079}" type="sibTrans" cxnId="{A0A82A90-46B8-7340-9C27-803F81DB65AA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6CC497C6-FCCB-4946-A662-66756B28CDDB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b="1" dirty="0"/>
            <a:t>Money</a:t>
          </a:r>
        </a:p>
      </dgm:t>
    </dgm:pt>
    <dgm:pt modelId="{BBB26BFF-3956-1E4D-BA61-CE09FF65E14D}" type="parTrans" cxnId="{03EB5D3D-9617-4644-9CBE-09D859CBCB2F}">
      <dgm:prSet/>
      <dgm:spPr/>
      <dgm:t>
        <a:bodyPr/>
        <a:lstStyle/>
        <a:p>
          <a:endParaRPr lang="en-US"/>
        </a:p>
      </dgm:t>
    </dgm:pt>
    <dgm:pt modelId="{AA8464CE-D04E-564F-8CCB-BDD0ED43CC86}" type="sibTrans" cxnId="{03EB5D3D-9617-4644-9CBE-09D859CBCB2F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FFB3594A-2C53-1D4C-A547-46DE2E91642F}">
      <dgm:prSet phldrT="[Text]"/>
      <dgm:spPr>
        <a:solidFill>
          <a:schemeClr val="tx1"/>
        </a:solidFill>
      </dgm:spPr>
      <dgm:t>
        <a:bodyPr/>
        <a:lstStyle/>
        <a:p>
          <a:r>
            <a:rPr lang="en-US" b="1" dirty="0"/>
            <a:t>Family</a:t>
          </a:r>
        </a:p>
      </dgm:t>
    </dgm:pt>
    <dgm:pt modelId="{AC08E73A-5BC3-4B47-9405-616B84B7CA46}" type="parTrans" cxnId="{760BD37B-6136-254C-8B6E-1B8EBF18A394}">
      <dgm:prSet/>
      <dgm:spPr/>
      <dgm:t>
        <a:bodyPr/>
        <a:lstStyle/>
        <a:p>
          <a:endParaRPr lang="en-US"/>
        </a:p>
      </dgm:t>
    </dgm:pt>
    <dgm:pt modelId="{62D79A93-13D3-034D-82DE-D9C238D86537}" type="sibTrans" cxnId="{760BD37B-6136-254C-8B6E-1B8EBF18A394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8CDCCA7F-EE88-1045-B157-7CAE59701BCC}" type="pres">
      <dgm:prSet presAssocID="{4C04CB44-69A6-7E44-B6F5-C6B3EF410D77}" presName="Name0" presStyleCnt="0">
        <dgm:presLayoutVars>
          <dgm:dir/>
          <dgm:resizeHandles val="exact"/>
        </dgm:presLayoutVars>
      </dgm:prSet>
      <dgm:spPr/>
    </dgm:pt>
    <dgm:pt modelId="{6D7CD2BB-1AEE-D342-88BF-B70BEF0BE808}" type="pres">
      <dgm:prSet presAssocID="{6336EF11-FE4C-FE44-ABF5-F1DDD36F2A5C}" presName="node" presStyleLbl="node1" presStyleIdx="0" presStyleCnt="3">
        <dgm:presLayoutVars>
          <dgm:bulletEnabled val="1"/>
        </dgm:presLayoutVars>
      </dgm:prSet>
      <dgm:spPr/>
    </dgm:pt>
    <dgm:pt modelId="{0B84EB63-0681-3947-9DCE-F119B116D6A6}" type="pres">
      <dgm:prSet presAssocID="{FAEC3AF4-DFCE-6649-B43B-A3E4B375C079}" presName="sibTrans" presStyleLbl="sibTrans2D1" presStyleIdx="0" presStyleCnt="3"/>
      <dgm:spPr/>
    </dgm:pt>
    <dgm:pt modelId="{571CE441-9A6B-B949-B6CA-1697555F7E4C}" type="pres">
      <dgm:prSet presAssocID="{FAEC3AF4-DFCE-6649-B43B-A3E4B375C079}" presName="connectorText" presStyleLbl="sibTrans2D1" presStyleIdx="0" presStyleCnt="3"/>
      <dgm:spPr/>
    </dgm:pt>
    <dgm:pt modelId="{7C60C3F4-3A64-EC4C-B4D2-CAA838F2F458}" type="pres">
      <dgm:prSet presAssocID="{6CC497C6-FCCB-4946-A662-66756B28CDDB}" presName="node" presStyleLbl="node1" presStyleIdx="1" presStyleCnt="3">
        <dgm:presLayoutVars>
          <dgm:bulletEnabled val="1"/>
        </dgm:presLayoutVars>
      </dgm:prSet>
      <dgm:spPr/>
    </dgm:pt>
    <dgm:pt modelId="{0E9B948B-3E55-0843-B20A-45C3E7DFE236}" type="pres">
      <dgm:prSet presAssocID="{AA8464CE-D04E-564F-8CCB-BDD0ED43CC86}" presName="sibTrans" presStyleLbl="sibTrans2D1" presStyleIdx="1" presStyleCnt="3"/>
      <dgm:spPr/>
    </dgm:pt>
    <dgm:pt modelId="{2B2EF30C-031B-AB4C-B736-9D2607DDA7B3}" type="pres">
      <dgm:prSet presAssocID="{AA8464CE-D04E-564F-8CCB-BDD0ED43CC86}" presName="connectorText" presStyleLbl="sibTrans2D1" presStyleIdx="1" presStyleCnt="3"/>
      <dgm:spPr/>
    </dgm:pt>
    <dgm:pt modelId="{2A70C041-D6B3-0246-B804-7CF910F4C1EA}" type="pres">
      <dgm:prSet presAssocID="{FFB3594A-2C53-1D4C-A547-46DE2E91642F}" presName="node" presStyleLbl="node1" presStyleIdx="2" presStyleCnt="3">
        <dgm:presLayoutVars>
          <dgm:bulletEnabled val="1"/>
        </dgm:presLayoutVars>
      </dgm:prSet>
      <dgm:spPr/>
    </dgm:pt>
    <dgm:pt modelId="{F39B3BC3-538F-0A45-B61E-7C4564B5DAB8}" type="pres">
      <dgm:prSet presAssocID="{62D79A93-13D3-034D-82DE-D9C238D86537}" presName="sibTrans" presStyleLbl="sibTrans2D1" presStyleIdx="2" presStyleCnt="3"/>
      <dgm:spPr/>
    </dgm:pt>
    <dgm:pt modelId="{081E123E-0FF8-1F44-ABE8-5EAACD8A49DD}" type="pres">
      <dgm:prSet presAssocID="{62D79A93-13D3-034D-82DE-D9C238D86537}" presName="connectorText" presStyleLbl="sibTrans2D1" presStyleIdx="2" presStyleCnt="3"/>
      <dgm:spPr/>
    </dgm:pt>
  </dgm:ptLst>
  <dgm:cxnLst>
    <dgm:cxn modelId="{2CAA2718-4D94-FB43-AE94-B4139E72A7A7}" type="presOf" srcId="{6336EF11-FE4C-FE44-ABF5-F1DDD36F2A5C}" destId="{6D7CD2BB-1AEE-D342-88BF-B70BEF0BE808}" srcOrd="0" destOrd="0" presId="urn:microsoft.com/office/officeart/2005/8/layout/cycle7"/>
    <dgm:cxn modelId="{03EB5D3D-9617-4644-9CBE-09D859CBCB2F}" srcId="{4C04CB44-69A6-7E44-B6F5-C6B3EF410D77}" destId="{6CC497C6-FCCB-4946-A662-66756B28CDDB}" srcOrd="1" destOrd="0" parTransId="{BBB26BFF-3956-1E4D-BA61-CE09FF65E14D}" sibTransId="{AA8464CE-D04E-564F-8CCB-BDD0ED43CC86}"/>
    <dgm:cxn modelId="{AFAEA474-A49D-6044-8023-4BE047E93855}" type="presOf" srcId="{62D79A93-13D3-034D-82DE-D9C238D86537}" destId="{F39B3BC3-538F-0A45-B61E-7C4564B5DAB8}" srcOrd="0" destOrd="0" presId="urn:microsoft.com/office/officeart/2005/8/layout/cycle7"/>
    <dgm:cxn modelId="{760BD37B-6136-254C-8B6E-1B8EBF18A394}" srcId="{4C04CB44-69A6-7E44-B6F5-C6B3EF410D77}" destId="{FFB3594A-2C53-1D4C-A547-46DE2E91642F}" srcOrd="2" destOrd="0" parTransId="{AC08E73A-5BC3-4B47-9405-616B84B7CA46}" sibTransId="{62D79A93-13D3-034D-82DE-D9C238D86537}"/>
    <dgm:cxn modelId="{A0A82A90-46B8-7340-9C27-803F81DB65AA}" srcId="{4C04CB44-69A6-7E44-B6F5-C6B3EF410D77}" destId="{6336EF11-FE4C-FE44-ABF5-F1DDD36F2A5C}" srcOrd="0" destOrd="0" parTransId="{1E0227DC-1230-0F4B-80D9-5DF0B292D7CE}" sibTransId="{FAEC3AF4-DFCE-6649-B43B-A3E4B375C079}"/>
    <dgm:cxn modelId="{0E254CA1-7A0C-6E4C-9DC5-710CF572BA51}" type="presOf" srcId="{AA8464CE-D04E-564F-8CCB-BDD0ED43CC86}" destId="{0E9B948B-3E55-0843-B20A-45C3E7DFE236}" srcOrd="0" destOrd="0" presId="urn:microsoft.com/office/officeart/2005/8/layout/cycle7"/>
    <dgm:cxn modelId="{3AE7D4A4-38CB-CB44-8E61-0526449C88CE}" type="presOf" srcId="{4C04CB44-69A6-7E44-B6F5-C6B3EF410D77}" destId="{8CDCCA7F-EE88-1045-B157-7CAE59701BCC}" srcOrd="0" destOrd="0" presId="urn:microsoft.com/office/officeart/2005/8/layout/cycle7"/>
    <dgm:cxn modelId="{5A9858B2-1E21-C649-AEF3-6B9B25A9A199}" type="presOf" srcId="{62D79A93-13D3-034D-82DE-D9C238D86537}" destId="{081E123E-0FF8-1F44-ABE8-5EAACD8A49DD}" srcOrd="1" destOrd="0" presId="urn:microsoft.com/office/officeart/2005/8/layout/cycle7"/>
    <dgm:cxn modelId="{AB28D0B5-9179-A84A-9B00-918F90ACBFC2}" type="presOf" srcId="{FFB3594A-2C53-1D4C-A547-46DE2E91642F}" destId="{2A70C041-D6B3-0246-B804-7CF910F4C1EA}" srcOrd="0" destOrd="0" presId="urn:microsoft.com/office/officeart/2005/8/layout/cycle7"/>
    <dgm:cxn modelId="{8D2B60CE-437A-D34F-A7ED-718CE9A87F92}" type="presOf" srcId="{FAEC3AF4-DFCE-6649-B43B-A3E4B375C079}" destId="{0B84EB63-0681-3947-9DCE-F119B116D6A6}" srcOrd="0" destOrd="0" presId="urn:microsoft.com/office/officeart/2005/8/layout/cycle7"/>
    <dgm:cxn modelId="{E84FE2E9-89C4-5141-B714-170306675317}" type="presOf" srcId="{6CC497C6-FCCB-4946-A662-66756B28CDDB}" destId="{7C60C3F4-3A64-EC4C-B4D2-CAA838F2F458}" srcOrd="0" destOrd="0" presId="urn:microsoft.com/office/officeart/2005/8/layout/cycle7"/>
    <dgm:cxn modelId="{29DB7AEE-94AE-8245-B06C-887BE9800831}" type="presOf" srcId="{FAEC3AF4-DFCE-6649-B43B-A3E4B375C079}" destId="{571CE441-9A6B-B949-B6CA-1697555F7E4C}" srcOrd="1" destOrd="0" presId="urn:microsoft.com/office/officeart/2005/8/layout/cycle7"/>
    <dgm:cxn modelId="{3240D1FE-C340-8846-B2B6-4576B86D59E8}" type="presOf" srcId="{AA8464CE-D04E-564F-8CCB-BDD0ED43CC86}" destId="{2B2EF30C-031B-AB4C-B736-9D2607DDA7B3}" srcOrd="1" destOrd="0" presId="urn:microsoft.com/office/officeart/2005/8/layout/cycle7"/>
    <dgm:cxn modelId="{6A9330AC-12D1-E84A-A814-581C4F638861}" type="presParOf" srcId="{8CDCCA7F-EE88-1045-B157-7CAE59701BCC}" destId="{6D7CD2BB-1AEE-D342-88BF-B70BEF0BE808}" srcOrd="0" destOrd="0" presId="urn:microsoft.com/office/officeart/2005/8/layout/cycle7"/>
    <dgm:cxn modelId="{742F5D3C-BC43-1041-B92A-2B59FBF19D86}" type="presParOf" srcId="{8CDCCA7F-EE88-1045-B157-7CAE59701BCC}" destId="{0B84EB63-0681-3947-9DCE-F119B116D6A6}" srcOrd="1" destOrd="0" presId="urn:microsoft.com/office/officeart/2005/8/layout/cycle7"/>
    <dgm:cxn modelId="{56E1BAB1-6902-A841-8223-1BC7AF61551D}" type="presParOf" srcId="{0B84EB63-0681-3947-9DCE-F119B116D6A6}" destId="{571CE441-9A6B-B949-B6CA-1697555F7E4C}" srcOrd="0" destOrd="0" presId="urn:microsoft.com/office/officeart/2005/8/layout/cycle7"/>
    <dgm:cxn modelId="{BCBF6826-87D2-174A-AD75-0B83ED27FCB1}" type="presParOf" srcId="{8CDCCA7F-EE88-1045-B157-7CAE59701BCC}" destId="{7C60C3F4-3A64-EC4C-B4D2-CAA838F2F458}" srcOrd="2" destOrd="0" presId="urn:microsoft.com/office/officeart/2005/8/layout/cycle7"/>
    <dgm:cxn modelId="{513B93FC-A986-C549-AED9-A076D15E5741}" type="presParOf" srcId="{8CDCCA7F-EE88-1045-B157-7CAE59701BCC}" destId="{0E9B948B-3E55-0843-B20A-45C3E7DFE236}" srcOrd="3" destOrd="0" presId="urn:microsoft.com/office/officeart/2005/8/layout/cycle7"/>
    <dgm:cxn modelId="{1D8E9AE3-22C7-B640-84E2-9B20AB1D8C58}" type="presParOf" srcId="{0E9B948B-3E55-0843-B20A-45C3E7DFE236}" destId="{2B2EF30C-031B-AB4C-B736-9D2607DDA7B3}" srcOrd="0" destOrd="0" presId="urn:microsoft.com/office/officeart/2005/8/layout/cycle7"/>
    <dgm:cxn modelId="{5DFA5E4E-5110-CD47-B3CF-1E336A3294B0}" type="presParOf" srcId="{8CDCCA7F-EE88-1045-B157-7CAE59701BCC}" destId="{2A70C041-D6B3-0246-B804-7CF910F4C1EA}" srcOrd="4" destOrd="0" presId="urn:microsoft.com/office/officeart/2005/8/layout/cycle7"/>
    <dgm:cxn modelId="{07F5FCE8-31D3-A94C-9296-2DE1746BAC24}" type="presParOf" srcId="{8CDCCA7F-EE88-1045-B157-7CAE59701BCC}" destId="{F39B3BC3-538F-0A45-B61E-7C4564B5DAB8}" srcOrd="5" destOrd="0" presId="urn:microsoft.com/office/officeart/2005/8/layout/cycle7"/>
    <dgm:cxn modelId="{F3863B79-27E1-5D4C-BDD3-7C7113B2501F}" type="presParOf" srcId="{F39B3BC3-538F-0A45-B61E-7C4564B5DAB8}" destId="{081E123E-0FF8-1F44-ABE8-5EAACD8A49D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2C715-DCFD-1F43-B1C2-7883FA3C5947}">
      <dsp:nvSpPr>
        <dsp:cNvPr id="0" name=""/>
        <dsp:cNvSpPr/>
      </dsp:nvSpPr>
      <dsp:spPr>
        <a:xfrm>
          <a:off x="4206239" y="2084831"/>
          <a:ext cx="2560319" cy="2560320"/>
        </a:xfrm>
        <a:prstGeom prst="ellipse">
          <a:avLst/>
        </a:prstGeom>
        <a:solidFill>
          <a:srgbClr val="C0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DC1D7FC-32EE-B942-A986-23A171B6EDA4}">
      <dsp:nvSpPr>
        <dsp:cNvPr id="0" name=""/>
        <dsp:cNvSpPr/>
      </dsp:nvSpPr>
      <dsp:spPr>
        <a:xfrm>
          <a:off x="4104353" y="908340"/>
          <a:ext cx="2969971" cy="171907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/>
            <a:t>Happiness</a:t>
          </a:r>
        </a:p>
      </dsp:txBody>
      <dsp:txXfrm>
        <a:off x="4104353" y="908340"/>
        <a:ext cx="2969971" cy="1719072"/>
      </dsp:txXfrm>
    </dsp:sp>
    <dsp:sp modelId="{DCCF8A74-CC8B-EA46-B4DB-3B3FD20E2183}">
      <dsp:nvSpPr>
        <dsp:cNvPr id="0" name=""/>
        <dsp:cNvSpPr/>
      </dsp:nvSpPr>
      <dsp:spPr>
        <a:xfrm>
          <a:off x="5180185" y="2792211"/>
          <a:ext cx="2560319" cy="25603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C1DB129-8C43-1E4C-8E11-EDEA98C2BB09}">
      <dsp:nvSpPr>
        <dsp:cNvPr id="0" name=""/>
        <dsp:cNvSpPr/>
      </dsp:nvSpPr>
      <dsp:spPr>
        <a:xfrm>
          <a:off x="7205531" y="2437274"/>
          <a:ext cx="2662732" cy="186537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Long-Term Goals</a:t>
          </a:r>
        </a:p>
      </dsp:txBody>
      <dsp:txXfrm>
        <a:off x="7205531" y="2437274"/>
        <a:ext cx="2662732" cy="1865376"/>
      </dsp:txXfrm>
    </dsp:sp>
    <dsp:sp modelId="{BDA005F2-5F63-B64B-ABB9-900F8BA3844F}">
      <dsp:nvSpPr>
        <dsp:cNvPr id="0" name=""/>
        <dsp:cNvSpPr/>
      </dsp:nvSpPr>
      <dsp:spPr>
        <a:xfrm>
          <a:off x="4808427" y="3937772"/>
          <a:ext cx="2560319" cy="2560320"/>
        </a:xfrm>
        <a:prstGeom prst="ellipse">
          <a:avLst/>
        </a:prstGeom>
        <a:solidFill>
          <a:srgbClr val="0066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06439D6-9BB8-F14C-816B-35779F8F061C}">
      <dsp:nvSpPr>
        <dsp:cNvPr id="0" name=""/>
        <dsp:cNvSpPr/>
      </dsp:nvSpPr>
      <dsp:spPr>
        <a:xfrm>
          <a:off x="7328760" y="5249986"/>
          <a:ext cx="1911815" cy="186537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Financial Needs</a:t>
          </a:r>
        </a:p>
      </dsp:txBody>
      <dsp:txXfrm>
        <a:off x="7328760" y="5249986"/>
        <a:ext cx="1911815" cy="1865376"/>
      </dsp:txXfrm>
    </dsp:sp>
    <dsp:sp modelId="{AC3AB432-3E12-AA4A-AAAA-E306AA90A474}">
      <dsp:nvSpPr>
        <dsp:cNvPr id="0" name=""/>
        <dsp:cNvSpPr/>
      </dsp:nvSpPr>
      <dsp:spPr>
        <a:xfrm>
          <a:off x="3604052" y="3937772"/>
          <a:ext cx="2560319" cy="2560320"/>
        </a:xfrm>
        <a:prstGeom prst="ellipse">
          <a:avLst/>
        </a:prstGeom>
        <a:solidFill>
          <a:srgbClr val="FFFF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4402325-322E-2942-8F29-042EDA60403C}">
      <dsp:nvSpPr>
        <dsp:cNvPr id="0" name=""/>
        <dsp:cNvSpPr/>
      </dsp:nvSpPr>
      <dsp:spPr>
        <a:xfrm>
          <a:off x="1836723" y="5219711"/>
          <a:ext cx="1908700" cy="186537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Family Needs</a:t>
          </a:r>
        </a:p>
      </dsp:txBody>
      <dsp:txXfrm>
        <a:off x="1836723" y="5219711"/>
        <a:ext cx="1908700" cy="1865376"/>
      </dsp:txXfrm>
    </dsp:sp>
    <dsp:sp modelId="{62135EA9-2824-A040-91CD-E6438FF930D2}">
      <dsp:nvSpPr>
        <dsp:cNvPr id="0" name=""/>
        <dsp:cNvSpPr/>
      </dsp:nvSpPr>
      <dsp:spPr>
        <a:xfrm>
          <a:off x="3232294" y="2792211"/>
          <a:ext cx="2560319" cy="2560320"/>
        </a:xfrm>
        <a:prstGeom prst="ellipse">
          <a:avLst/>
        </a:prstGeom>
        <a:solidFill>
          <a:srgbClr val="7030A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13BE3BC-C9A6-D340-8173-E694B74421A9}">
      <dsp:nvSpPr>
        <dsp:cNvPr id="0" name=""/>
        <dsp:cNvSpPr/>
      </dsp:nvSpPr>
      <dsp:spPr>
        <a:xfrm>
          <a:off x="995549" y="2406999"/>
          <a:ext cx="2662732" cy="186537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Short-Term Goals</a:t>
          </a:r>
        </a:p>
      </dsp:txBody>
      <dsp:txXfrm>
        <a:off x="995549" y="2406999"/>
        <a:ext cx="2662732" cy="18653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2C715-DCFD-1F43-B1C2-7883FA3C5947}">
      <dsp:nvSpPr>
        <dsp:cNvPr id="0" name=""/>
        <dsp:cNvSpPr/>
      </dsp:nvSpPr>
      <dsp:spPr>
        <a:xfrm>
          <a:off x="4206239" y="2084831"/>
          <a:ext cx="2560319" cy="2560320"/>
        </a:xfrm>
        <a:prstGeom prst="ellipse">
          <a:avLst/>
        </a:prstGeom>
        <a:solidFill>
          <a:srgbClr val="C0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DC1D7FC-32EE-B942-A986-23A171B6EDA4}">
      <dsp:nvSpPr>
        <dsp:cNvPr id="0" name=""/>
        <dsp:cNvSpPr/>
      </dsp:nvSpPr>
      <dsp:spPr>
        <a:xfrm>
          <a:off x="4104353" y="908340"/>
          <a:ext cx="2969971" cy="171907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/>
            <a:t>Happiness</a:t>
          </a:r>
        </a:p>
      </dsp:txBody>
      <dsp:txXfrm>
        <a:off x="4104353" y="908340"/>
        <a:ext cx="2969971" cy="1719072"/>
      </dsp:txXfrm>
    </dsp:sp>
    <dsp:sp modelId="{DCCF8A74-CC8B-EA46-B4DB-3B3FD20E2183}">
      <dsp:nvSpPr>
        <dsp:cNvPr id="0" name=""/>
        <dsp:cNvSpPr/>
      </dsp:nvSpPr>
      <dsp:spPr>
        <a:xfrm>
          <a:off x="5180185" y="2792211"/>
          <a:ext cx="2560319" cy="25603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C1DB129-8C43-1E4C-8E11-EDEA98C2BB09}">
      <dsp:nvSpPr>
        <dsp:cNvPr id="0" name=""/>
        <dsp:cNvSpPr/>
      </dsp:nvSpPr>
      <dsp:spPr>
        <a:xfrm>
          <a:off x="7205531" y="2437274"/>
          <a:ext cx="2662732" cy="186537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Long-Term Goals</a:t>
          </a:r>
        </a:p>
      </dsp:txBody>
      <dsp:txXfrm>
        <a:off x="7205531" y="2437274"/>
        <a:ext cx="2662732" cy="1865376"/>
      </dsp:txXfrm>
    </dsp:sp>
    <dsp:sp modelId="{BDA005F2-5F63-B64B-ABB9-900F8BA3844F}">
      <dsp:nvSpPr>
        <dsp:cNvPr id="0" name=""/>
        <dsp:cNvSpPr/>
      </dsp:nvSpPr>
      <dsp:spPr>
        <a:xfrm>
          <a:off x="4808427" y="3937772"/>
          <a:ext cx="2560319" cy="2560320"/>
        </a:xfrm>
        <a:prstGeom prst="ellipse">
          <a:avLst/>
        </a:prstGeom>
        <a:solidFill>
          <a:srgbClr val="0066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06439D6-9BB8-F14C-816B-35779F8F061C}">
      <dsp:nvSpPr>
        <dsp:cNvPr id="0" name=""/>
        <dsp:cNvSpPr/>
      </dsp:nvSpPr>
      <dsp:spPr>
        <a:xfrm>
          <a:off x="7328760" y="5249986"/>
          <a:ext cx="1911815" cy="186537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Financial Needs</a:t>
          </a:r>
        </a:p>
      </dsp:txBody>
      <dsp:txXfrm>
        <a:off x="7328760" y="5249986"/>
        <a:ext cx="1911815" cy="1865376"/>
      </dsp:txXfrm>
    </dsp:sp>
    <dsp:sp modelId="{AC3AB432-3E12-AA4A-AAAA-E306AA90A474}">
      <dsp:nvSpPr>
        <dsp:cNvPr id="0" name=""/>
        <dsp:cNvSpPr/>
      </dsp:nvSpPr>
      <dsp:spPr>
        <a:xfrm>
          <a:off x="3604052" y="3937772"/>
          <a:ext cx="2560319" cy="2560320"/>
        </a:xfrm>
        <a:prstGeom prst="ellipse">
          <a:avLst/>
        </a:prstGeom>
        <a:solidFill>
          <a:srgbClr val="FFFF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4402325-322E-2942-8F29-042EDA60403C}">
      <dsp:nvSpPr>
        <dsp:cNvPr id="0" name=""/>
        <dsp:cNvSpPr/>
      </dsp:nvSpPr>
      <dsp:spPr>
        <a:xfrm>
          <a:off x="1836723" y="5219711"/>
          <a:ext cx="1908700" cy="186537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Family Needs</a:t>
          </a:r>
        </a:p>
      </dsp:txBody>
      <dsp:txXfrm>
        <a:off x="1836723" y="5219711"/>
        <a:ext cx="1908700" cy="1865376"/>
      </dsp:txXfrm>
    </dsp:sp>
    <dsp:sp modelId="{62135EA9-2824-A040-91CD-E6438FF930D2}">
      <dsp:nvSpPr>
        <dsp:cNvPr id="0" name=""/>
        <dsp:cNvSpPr/>
      </dsp:nvSpPr>
      <dsp:spPr>
        <a:xfrm>
          <a:off x="3232294" y="2792211"/>
          <a:ext cx="2560319" cy="2560320"/>
        </a:xfrm>
        <a:prstGeom prst="ellipse">
          <a:avLst/>
        </a:prstGeom>
        <a:solidFill>
          <a:srgbClr val="7030A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13BE3BC-C9A6-D340-8173-E694B74421A9}">
      <dsp:nvSpPr>
        <dsp:cNvPr id="0" name=""/>
        <dsp:cNvSpPr/>
      </dsp:nvSpPr>
      <dsp:spPr>
        <a:xfrm>
          <a:off x="995549" y="2406999"/>
          <a:ext cx="2662732" cy="186537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Short-Term Goals</a:t>
          </a:r>
        </a:p>
      </dsp:txBody>
      <dsp:txXfrm>
        <a:off x="995549" y="2406999"/>
        <a:ext cx="2662732" cy="18653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CD2BB-1AEE-D342-88BF-B70BEF0BE808}">
      <dsp:nvSpPr>
        <dsp:cNvPr id="0" name=""/>
        <dsp:cNvSpPr/>
      </dsp:nvSpPr>
      <dsp:spPr>
        <a:xfrm>
          <a:off x="2681233" y="1642"/>
          <a:ext cx="3059567" cy="1529783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School &amp; Education</a:t>
          </a:r>
        </a:p>
      </dsp:txBody>
      <dsp:txXfrm>
        <a:off x="2726039" y="46448"/>
        <a:ext cx="2969955" cy="1440171"/>
      </dsp:txXfrm>
    </dsp:sp>
    <dsp:sp modelId="{0B84EB63-0681-3947-9DCE-F119B116D6A6}">
      <dsp:nvSpPr>
        <dsp:cNvPr id="0" name=""/>
        <dsp:cNvSpPr/>
      </dsp:nvSpPr>
      <dsp:spPr>
        <a:xfrm rot="3600000">
          <a:off x="4677045" y="2686397"/>
          <a:ext cx="1593936" cy="535424"/>
        </a:xfrm>
        <a:prstGeom prst="left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4837672" y="2793482"/>
        <a:ext cx="1272682" cy="321254"/>
      </dsp:txXfrm>
    </dsp:sp>
    <dsp:sp modelId="{7C60C3F4-3A64-EC4C-B4D2-CAA838F2F458}">
      <dsp:nvSpPr>
        <dsp:cNvPr id="0" name=""/>
        <dsp:cNvSpPr/>
      </dsp:nvSpPr>
      <dsp:spPr>
        <a:xfrm>
          <a:off x="5207227" y="4376792"/>
          <a:ext cx="3059567" cy="1529783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Money</a:t>
          </a:r>
        </a:p>
      </dsp:txBody>
      <dsp:txXfrm>
        <a:off x="5252033" y="4421598"/>
        <a:ext cx="2969955" cy="1440171"/>
      </dsp:txXfrm>
    </dsp:sp>
    <dsp:sp modelId="{0E9B948B-3E55-0843-B20A-45C3E7DFE236}">
      <dsp:nvSpPr>
        <dsp:cNvPr id="0" name=""/>
        <dsp:cNvSpPr/>
      </dsp:nvSpPr>
      <dsp:spPr>
        <a:xfrm rot="10800000">
          <a:off x="3414048" y="4873972"/>
          <a:ext cx="1593936" cy="535424"/>
        </a:xfrm>
        <a:prstGeom prst="left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3574675" y="4981057"/>
        <a:ext cx="1272682" cy="321254"/>
      </dsp:txXfrm>
    </dsp:sp>
    <dsp:sp modelId="{2A70C041-D6B3-0246-B804-7CF910F4C1EA}">
      <dsp:nvSpPr>
        <dsp:cNvPr id="0" name=""/>
        <dsp:cNvSpPr/>
      </dsp:nvSpPr>
      <dsp:spPr>
        <a:xfrm>
          <a:off x="155239" y="4376792"/>
          <a:ext cx="3059567" cy="1529783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Family</a:t>
          </a:r>
        </a:p>
      </dsp:txBody>
      <dsp:txXfrm>
        <a:off x="200045" y="4421598"/>
        <a:ext cx="2969955" cy="1440171"/>
      </dsp:txXfrm>
    </dsp:sp>
    <dsp:sp modelId="{F39B3BC3-538F-0A45-B61E-7C4564B5DAB8}">
      <dsp:nvSpPr>
        <dsp:cNvPr id="0" name=""/>
        <dsp:cNvSpPr/>
      </dsp:nvSpPr>
      <dsp:spPr>
        <a:xfrm rot="18000000">
          <a:off x="2151051" y="2686397"/>
          <a:ext cx="1593936" cy="535424"/>
        </a:xfrm>
        <a:prstGeom prst="left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2311678" y="2793482"/>
        <a:ext cx="1272682" cy="3212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CD2BB-1AEE-D342-88BF-B70BEF0BE808}">
      <dsp:nvSpPr>
        <dsp:cNvPr id="0" name=""/>
        <dsp:cNvSpPr/>
      </dsp:nvSpPr>
      <dsp:spPr>
        <a:xfrm>
          <a:off x="2136427" y="14156"/>
          <a:ext cx="2585144" cy="1292572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/>
            <a:t>School &amp; Education</a:t>
          </a:r>
        </a:p>
      </dsp:txBody>
      <dsp:txXfrm>
        <a:off x="2174285" y="52014"/>
        <a:ext cx="2509428" cy="1216856"/>
      </dsp:txXfrm>
    </dsp:sp>
    <dsp:sp modelId="{0B84EB63-0681-3947-9DCE-F119B116D6A6}">
      <dsp:nvSpPr>
        <dsp:cNvPr id="0" name=""/>
        <dsp:cNvSpPr/>
      </dsp:nvSpPr>
      <dsp:spPr>
        <a:xfrm rot="3600000">
          <a:off x="3822408" y="2283637"/>
          <a:ext cx="1348681" cy="452400"/>
        </a:xfrm>
        <a:prstGeom prst="left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958128" y="2374117"/>
        <a:ext cx="1077241" cy="271440"/>
      </dsp:txXfrm>
    </dsp:sp>
    <dsp:sp modelId="{7C60C3F4-3A64-EC4C-B4D2-CAA838F2F458}">
      <dsp:nvSpPr>
        <dsp:cNvPr id="0" name=""/>
        <dsp:cNvSpPr/>
      </dsp:nvSpPr>
      <dsp:spPr>
        <a:xfrm>
          <a:off x="4271925" y="3712947"/>
          <a:ext cx="2585144" cy="1292572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/>
            <a:t>Money</a:t>
          </a:r>
        </a:p>
      </dsp:txBody>
      <dsp:txXfrm>
        <a:off x="4309783" y="3750805"/>
        <a:ext cx="2509428" cy="1216856"/>
      </dsp:txXfrm>
    </dsp:sp>
    <dsp:sp modelId="{0E9B948B-3E55-0843-B20A-45C3E7DFE236}">
      <dsp:nvSpPr>
        <dsp:cNvPr id="0" name=""/>
        <dsp:cNvSpPr/>
      </dsp:nvSpPr>
      <dsp:spPr>
        <a:xfrm rot="10800000">
          <a:off x="2754659" y="4133033"/>
          <a:ext cx="1348681" cy="452400"/>
        </a:xfrm>
        <a:prstGeom prst="left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2890379" y="4223513"/>
        <a:ext cx="1077241" cy="271440"/>
      </dsp:txXfrm>
    </dsp:sp>
    <dsp:sp modelId="{2A70C041-D6B3-0246-B804-7CF910F4C1EA}">
      <dsp:nvSpPr>
        <dsp:cNvPr id="0" name=""/>
        <dsp:cNvSpPr/>
      </dsp:nvSpPr>
      <dsp:spPr>
        <a:xfrm>
          <a:off x="929" y="3712947"/>
          <a:ext cx="2585144" cy="1292572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/>
            <a:t>Family</a:t>
          </a:r>
        </a:p>
      </dsp:txBody>
      <dsp:txXfrm>
        <a:off x="38787" y="3750805"/>
        <a:ext cx="2509428" cy="1216856"/>
      </dsp:txXfrm>
    </dsp:sp>
    <dsp:sp modelId="{F39B3BC3-538F-0A45-B61E-7C4564B5DAB8}">
      <dsp:nvSpPr>
        <dsp:cNvPr id="0" name=""/>
        <dsp:cNvSpPr/>
      </dsp:nvSpPr>
      <dsp:spPr>
        <a:xfrm rot="18000000">
          <a:off x="1686910" y="2283637"/>
          <a:ext cx="1348681" cy="452400"/>
        </a:xfrm>
        <a:prstGeom prst="left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1822630" y="2374117"/>
        <a:ext cx="1077241" cy="271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E3052-2D10-BA4E-AA4A-FF3A60595744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4C6F1-94A6-8148-A699-A2975CBCF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41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B579C-5661-4786-B59C-1890523EEF1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31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B579C-5661-4786-B59C-1890523EEF1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720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B579C-5661-4786-B59C-1890523EEF1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044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347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75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15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681657B-EB96-4CD8-A502-11B00DB4F7AF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6875" y="692150"/>
            <a:ext cx="6156325" cy="346392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387850"/>
            <a:ext cx="5095875" cy="4156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2046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747F8-B021-2F4E-88C8-BB982A374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B5CF07-57C6-7C41-8CDE-E450205BBE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2721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FC58C-3E1F-9841-9955-8D6723124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9E7171-289F-174A-8A84-C99EA49FD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6E3AD0-38D7-4747-B964-255C11827E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44" y="5757441"/>
            <a:ext cx="1078019" cy="9885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F2D84C-E8EB-D444-A2C7-66D9D30BC7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03058" y="5960533"/>
            <a:ext cx="1973532" cy="68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03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72A9E9-7FA2-434F-B0B4-BE534E5179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3E806F-6531-2A41-B5B2-3B7CCC64E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60D593-5FE9-D043-B7A9-C3238816CB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44" y="5757441"/>
            <a:ext cx="1078019" cy="9885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54401C-BAF4-4E4F-B607-0747BEEE57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03058" y="5960533"/>
            <a:ext cx="1973532" cy="68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52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 2">
    <p:bg>
      <p:bgPr>
        <a:solidFill>
          <a:srgbClr val="C000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986733"/>
            <a:ext cx="10972800" cy="1021541"/>
          </a:xfrm>
        </p:spPr>
        <p:txBody>
          <a:bodyPr/>
          <a:lstStyle>
            <a:lvl1pPr algn="ctr">
              <a:defRPr sz="4800" b="1" i="1" cap="none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 err="1"/>
              <a:t>brian.bolton@louisiana.edu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92C259-7C64-F54B-BF8F-D51CED9AD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97" y="3640580"/>
            <a:ext cx="11004803" cy="176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858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0833" y="2335673"/>
            <a:ext cx="8398739" cy="1101797"/>
          </a:xfrm>
        </p:spPr>
        <p:txBody>
          <a:bodyPr anchor="ctr">
            <a:normAutofit/>
          </a:bodyPr>
          <a:lstStyle>
            <a:lvl1pPr marL="0" indent="0">
              <a:buNone/>
              <a:defRPr sz="1800" i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223" y="2335673"/>
            <a:ext cx="509197" cy="1101797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2220833" y="762001"/>
            <a:ext cx="8398739" cy="1101797"/>
          </a:xfrm>
        </p:spPr>
        <p:txBody>
          <a:bodyPr anchor="ctr">
            <a:normAutofit/>
          </a:bodyPr>
          <a:lstStyle>
            <a:lvl1pPr marL="0" indent="0">
              <a:buNone/>
              <a:defRPr sz="2400" b="1" i="1">
                <a:solidFill>
                  <a:schemeClr val="tx1"/>
                </a:solidFill>
                <a:latin typeface="Times New Roman"/>
                <a:ea typeface="Times New Roman" charset="0"/>
                <a:cs typeface="Times New Roman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4"/>
          </p:nvPr>
        </p:nvSpPr>
        <p:spPr>
          <a:xfrm>
            <a:off x="2220833" y="4191001"/>
            <a:ext cx="8398739" cy="1101797"/>
          </a:xfrm>
        </p:spPr>
        <p:txBody>
          <a:bodyPr anchor="ctr">
            <a:normAutofit/>
          </a:bodyPr>
          <a:lstStyle>
            <a:lvl1pPr marL="0" indent="0">
              <a:buNone/>
              <a:defRPr sz="1800" i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223" y="4191001"/>
            <a:ext cx="509197" cy="110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4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794814"/>
            <a:ext cx="10972800" cy="103398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39937"/>
            <a:ext cx="10972800" cy="3941763"/>
          </a:xfrm>
        </p:spPr>
        <p:txBody>
          <a:bodyPr>
            <a:noAutofit/>
          </a:bodyPr>
          <a:lstStyle>
            <a:lvl1pPr marL="228589" indent="-228589">
              <a:spcBef>
                <a:spcPts val="1200"/>
              </a:spcBef>
              <a:defRPr sz="1800"/>
            </a:lvl1pPr>
            <a:lvl2pPr marL="522262" indent="-234939">
              <a:buFont typeface="Arial" charset="0"/>
              <a:buChar char="•"/>
              <a:tabLst/>
              <a:defRPr sz="1600"/>
            </a:lvl2pPr>
            <a:lvl3pPr marL="863557" indent="-234939">
              <a:tabLst/>
              <a:defRPr sz="1600"/>
            </a:lvl3pPr>
            <a:lvl4pPr marL="1204853" indent="-223828"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" y="491621"/>
            <a:ext cx="10972800" cy="2127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cap="all" baseline="0">
                <a:solidFill>
                  <a:srgbClr val="8F95A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72C201-4822-1D4C-9A8C-61948AB711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03701" y="6273651"/>
            <a:ext cx="2552323" cy="5140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AA0E06-4DB4-5CF0-1DB9-C3A8BD2812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82492" y="49387"/>
            <a:ext cx="1973532" cy="68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29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6" y="2039937"/>
            <a:ext cx="5255260" cy="3941763"/>
          </a:xfrm>
        </p:spPr>
        <p:txBody>
          <a:bodyPr>
            <a:noAutofit/>
          </a:bodyPr>
          <a:lstStyle>
            <a:lvl1pPr marL="228589" indent="-228589">
              <a:spcBef>
                <a:spcPts val="1200"/>
              </a:spcBef>
              <a:buSzPct val="100000"/>
              <a:defRPr/>
            </a:lvl1pPr>
            <a:lvl2pPr marL="522262" indent="-234939">
              <a:buFont typeface="Arial" charset="0"/>
              <a:buChar char="•"/>
              <a:tabLst/>
              <a:defRPr/>
            </a:lvl2pPr>
            <a:lvl3pPr marL="863557" indent="-234939">
              <a:tabLst/>
              <a:defRPr/>
            </a:lvl3pPr>
            <a:lvl4pPr marL="1204853" indent="-223828"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6339840" y="2039937"/>
            <a:ext cx="5242560" cy="3941763"/>
          </a:xfrm>
        </p:spPr>
        <p:txBody>
          <a:bodyPr>
            <a:noAutofit/>
          </a:bodyPr>
          <a:lstStyle>
            <a:lvl1pPr marL="228589" indent="-228589">
              <a:spcBef>
                <a:spcPts val="1200"/>
              </a:spcBef>
              <a:buSzPct val="120000"/>
              <a:defRPr/>
            </a:lvl1pPr>
            <a:lvl2pPr marL="522262" indent="-234939">
              <a:buFont typeface="Arial" charset="0"/>
              <a:buChar char="•"/>
              <a:tabLst/>
              <a:defRPr/>
            </a:lvl2pPr>
            <a:lvl3pPr marL="863557" indent="-234939">
              <a:tabLst/>
              <a:defRPr/>
            </a:lvl3pPr>
            <a:lvl4pPr marL="1204853" indent="-223828"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794814"/>
            <a:ext cx="10972800" cy="103398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" y="491621"/>
            <a:ext cx="10972800" cy="2127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089A44-2B92-D448-942B-794C670D7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03701" y="6273651"/>
            <a:ext cx="2552323" cy="5140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85B54A-EF27-0EC9-7796-DF10898419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82492" y="49387"/>
            <a:ext cx="1973532" cy="68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3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F6F67-177F-1F4A-AB34-2E8212DDD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C8CA2-82D2-214D-88C5-A5B78A1FC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651992D-26BE-834E-9924-96659ABAC4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3058" y="5960533"/>
            <a:ext cx="1973532" cy="6879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5CDB3D-765F-184F-886A-35B20061EF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314" y="5991730"/>
            <a:ext cx="819812" cy="77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78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FA67F-6569-624B-822D-C49E113E4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DC462-1161-DC42-BE7F-200B108A6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5CB908-C9EB-3C48-A8CD-4F75E690F4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44" y="5757441"/>
            <a:ext cx="1078019" cy="9885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43B221-EE7C-4648-98B3-D8A586921F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03058" y="5960533"/>
            <a:ext cx="1973532" cy="68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3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9735F-18BD-F548-9E41-3045217E9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81893-2BAE-DC4E-B35F-22896E9330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4858D-A4E0-314B-B0EE-656E0340D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6E718D-244C-3D42-ACF8-6472E022BF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44" y="5757441"/>
            <a:ext cx="1078019" cy="9885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ED8CC2-A397-264D-9CC5-A7B5E39489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03058" y="5960533"/>
            <a:ext cx="1973532" cy="68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6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123A3-C291-974E-8D9B-CE73B4DC2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E1D6DE-ABF9-C34B-93B6-CBEABCC44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89EB0E-1B9E-524A-B3FF-BE633D335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8098BA-AC93-E14B-A159-8D13636B82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98D742-8AD1-D64F-9409-0018A9B051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CB1035-14F6-5048-88B1-89319B754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44" y="5757441"/>
            <a:ext cx="1078019" cy="9885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48D27F-C4BD-CB47-8883-6488566CC2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03058" y="5960533"/>
            <a:ext cx="1973532" cy="68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03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F472A-A3C9-F04B-8C7C-F4BF24475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060912-4C38-2E41-A2DB-AA73B7C99F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44" y="5757441"/>
            <a:ext cx="1078019" cy="9885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1FCC0D-E271-7743-B4CA-4160DA40C0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03058" y="5960533"/>
            <a:ext cx="1973532" cy="68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69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A13B99-9CCA-3444-A5C1-0EA3BE745F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44" y="5757441"/>
            <a:ext cx="1078019" cy="9885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488016-B685-624C-A3CF-5CAE32BB41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03058" y="5960533"/>
            <a:ext cx="1973532" cy="68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5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FD8C7-7997-3247-824B-1E7FBA6C2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1BAF3-9831-0649-8F70-72975D6EA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67394A-9026-AC48-8433-EFE0A8946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5FB6AE-05A8-0D4E-B5CA-39BCE3D66A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44" y="5757441"/>
            <a:ext cx="1078019" cy="9885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1A936E-0F24-5A41-A4CA-4D17D33768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03058" y="5960533"/>
            <a:ext cx="1973532" cy="68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9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FB546-87EF-5348-B380-780328FAC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3CC803-4EF5-594A-B49D-30334762CA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15F991-0973-5D45-9F42-D363C51F3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F40A4A-A2B3-BA44-874D-4EFE6E62DA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44" y="5757441"/>
            <a:ext cx="1078019" cy="9885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4FA423-6910-154F-BAE8-24D14EF261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03058" y="5960533"/>
            <a:ext cx="1973532" cy="68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6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8A55F9-6875-6A43-8265-5D930DCC7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50B9D-7089-9A4C-8E02-E76CF953E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0DF22-6E0D-A141-9D1F-713704100D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95C5A-D224-AA43-BB03-DCCC78B25673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19766-8740-7B40-AD10-1AA4334465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72150-09C2-D846-8599-691D3F219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0D608-4A3F-D64C-84F4-6E3C8DD265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5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C304C16-E084-FC4C-812A-3D9CACD3D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0" y="5000201"/>
            <a:ext cx="2099733" cy="17032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D280C45-1E37-4342-899E-930A139437D2}"/>
              </a:ext>
            </a:extLst>
          </p:cNvPr>
          <p:cNvSpPr/>
          <p:nvPr/>
        </p:nvSpPr>
        <p:spPr>
          <a:xfrm>
            <a:off x="615655" y="139274"/>
            <a:ext cx="10960689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6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MONEY MATTERS </a:t>
            </a:r>
          </a:p>
          <a:p>
            <a:pPr algn="ctr"/>
            <a:r>
              <a:rPr lang="en-US" sz="46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Spring 2024	 SESSION #5</a:t>
            </a:r>
          </a:p>
          <a:p>
            <a:pPr algn="ctr"/>
            <a:endParaRPr lang="en-US" sz="4600" b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en-US" sz="4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en-US" sz="40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en-US" sz="4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en-US" sz="40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en-US" sz="4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en-US" sz="4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US" sz="4000" b="1" i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March 20, 2024</a:t>
            </a:r>
            <a:endParaRPr lang="en-US" sz="40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E9765B-418F-697B-6F7A-4B73D8F5A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000201"/>
            <a:ext cx="1828801" cy="16256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FBC2673-681F-D038-6077-825784437E6E}"/>
              </a:ext>
            </a:extLst>
          </p:cNvPr>
          <p:cNvSpPr/>
          <p:nvPr/>
        </p:nvSpPr>
        <p:spPr>
          <a:xfrm>
            <a:off x="0" y="1614599"/>
            <a:ext cx="12192000" cy="34163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SIDE HUSTLES &amp; ENTREPRENEURSHIP</a:t>
            </a:r>
          </a:p>
          <a:p>
            <a:pPr algn="ctr"/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(What Does It Mean to Be An Entrepreneur &amp; How Can You Succeed At It)</a:t>
            </a:r>
          </a:p>
          <a:p>
            <a:pPr algn="ctr"/>
            <a:r>
              <a:rPr lang="en-US" sz="30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Let’s get started investing towards your long-term goals.</a:t>
            </a:r>
            <a:endParaRPr lang="en-US" sz="3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en-US" sz="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en-US" sz="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en-US" sz="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US" sz="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US" sz="3600" i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Manage Your Money Today</a:t>
            </a:r>
            <a:endParaRPr lang="en-US" sz="3600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US" sz="3600" i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Maximize Your Money in the Future</a:t>
            </a:r>
            <a:endParaRPr lang="en-US" sz="36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133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Callout 11">
            <a:extLst>
              <a:ext uri="{FF2B5EF4-FFF2-40B4-BE49-F238E27FC236}">
                <a16:creationId xmlns:a16="http://schemas.microsoft.com/office/drawing/2014/main" id="{B34B4D30-C514-09C5-1535-A25B399CDAF8}"/>
              </a:ext>
            </a:extLst>
          </p:cNvPr>
          <p:cNvSpPr/>
          <p:nvPr/>
        </p:nvSpPr>
        <p:spPr>
          <a:xfrm>
            <a:off x="1771300" y="1616541"/>
            <a:ext cx="8649396" cy="4003086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rgbClr val="0000CC"/>
                </a:solidFill>
              </a:rPr>
              <a:t>Don’t wait around for other people to be happy for you.</a:t>
            </a:r>
          </a:p>
          <a:p>
            <a:pPr algn="ctr"/>
            <a:r>
              <a:rPr lang="en-US" sz="2800" b="1" i="1" dirty="0">
                <a:solidFill>
                  <a:srgbClr val="0000CC"/>
                </a:solidFill>
              </a:rPr>
              <a:t>Any happiness you get,</a:t>
            </a:r>
            <a:br>
              <a:rPr lang="en-US" sz="2800" b="1" i="1" dirty="0">
                <a:solidFill>
                  <a:srgbClr val="0000CC"/>
                </a:solidFill>
              </a:rPr>
            </a:br>
            <a:r>
              <a:rPr lang="en-US" sz="2800" b="1" i="1" dirty="0">
                <a:solidFill>
                  <a:srgbClr val="0000CC"/>
                </a:solidFill>
              </a:rPr>
              <a:t>You’ve got to make yourself.</a:t>
            </a:r>
            <a:endParaRPr lang="en-US" sz="800" b="1" i="1" dirty="0">
              <a:solidFill>
                <a:srgbClr val="0000CC"/>
              </a:solidFill>
            </a:endParaRPr>
          </a:p>
          <a:p>
            <a:pPr algn="ctr"/>
            <a:endParaRPr lang="en-US" sz="1500" b="1" i="1" dirty="0">
              <a:solidFill>
                <a:srgbClr val="0000CC"/>
              </a:solidFill>
            </a:endParaRPr>
          </a:p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~ Alice Walker </a:t>
            </a:r>
            <a:br>
              <a:rPr lang="en-US" sz="2400" b="1" i="1" dirty="0">
                <a:solidFill>
                  <a:schemeClr val="tx1"/>
                </a:solidFill>
              </a:rPr>
            </a:br>
            <a:r>
              <a:rPr lang="en-US" sz="2400" b="1" i="1" dirty="0">
                <a:solidFill>
                  <a:schemeClr val="tx1"/>
                </a:solidFill>
              </a:rPr>
              <a:t>American novelist, poet, activist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0FD7D08-5631-2AED-F213-348047EAF1CD}"/>
              </a:ext>
            </a:extLst>
          </p:cNvPr>
          <p:cNvSpPr/>
          <p:nvPr/>
        </p:nvSpPr>
        <p:spPr>
          <a:xfrm>
            <a:off x="1542165" y="331095"/>
            <a:ext cx="9107667" cy="946328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Financial Wellness</a:t>
            </a:r>
          </a:p>
        </p:txBody>
      </p:sp>
    </p:spTree>
    <p:extLst>
      <p:ext uri="{BB962C8B-B14F-4D97-AF65-F5344CB8AC3E}">
        <p14:creationId xmlns:p14="http://schemas.microsoft.com/office/powerpoint/2010/main" val="1649627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280160"/>
            <a:ext cx="10515600" cy="5212714"/>
          </a:xfrm>
        </p:spPr>
        <p:txBody>
          <a:bodyPr>
            <a:normAutofit/>
          </a:bodyPr>
          <a:lstStyle/>
          <a:p>
            <a:r>
              <a:rPr lang="en-US" sz="3200" dirty="0"/>
              <a:t>Whether or not you can turn your side hustle into a legitimate business in the U.S. is tricky.</a:t>
            </a:r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First and foremost, your visa requires you to be a full-time student. That has to be your first priority. Finishing your degree has to be your purpose and your goal. </a:t>
            </a:r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You are limited in what income your can earn while on your visa…because your visa expects you to focus on your degree.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809CA92-8F44-46F6-A7A1-3B079C92B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00206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to INTERNATIONAL STUDENTS</a:t>
            </a:r>
          </a:p>
        </p:txBody>
      </p:sp>
    </p:spTree>
    <p:extLst>
      <p:ext uri="{BB962C8B-B14F-4D97-AF65-F5344CB8AC3E}">
        <p14:creationId xmlns:p14="http://schemas.microsoft.com/office/powerpoint/2010/main" val="49473951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280160"/>
            <a:ext cx="10515600" cy="5212714"/>
          </a:xfrm>
        </p:spPr>
        <p:txBody>
          <a:bodyPr>
            <a:normAutofit fontScale="62500" lnSpcReduction="20000"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So, can you start your own business while you are a student?</a:t>
            </a:r>
          </a:p>
          <a:p>
            <a:pPr lvl="1"/>
            <a:r>
              <a:rPr lang="en-US" sz="3600" dirty="0">
                <a:solidFill>
                  <a:srgbClr val="C00000"/>
                </a:solidFill>
              </a:rPr>
              <a:t>Officially….YES.</a:t>
            </a:r>
          </a:p>
          <a:p>
            <a:pPr lvl="1"/>
            <a:r>
              <a:rPr lang="en-US" sz="3600" dirty="0">
                <a:solidFill>
                  <a:srgbClr val="C00000"/>
                </a:solidFill>
              </a:rPr>
              <a:t>You can start a business, you can own a business, you can do business stuff. </a:t>
            </a:r>
            <a:br>
              <a:rPr lang="en-US" sz="3600" dirty="0">
                <a:solidFill>
                  <a:srgbClr val="C00000"/>
                </a:solidFill>
              </a:rPr>
            </a:br>
            <a:r>
              <a:rPr lang="en-US" sz="3600" dirty="0">
                <a:solidFill>
                  <a:srgbClr val="C00000"/>
                </a:solidFill>
              </a:rPr>
              <a:t>But, that cannot become your full-time job. That cannot become a significant source of your income. </a:t>
            </a:r>
            <a:br>
              <a:rPr lang="en-US" sz="3600" dirty="0">
                <a:solidFill>
                  <a:srgbClr val="C00000"/>
                </a:solidFill>
              </a:rPr>
            </a:br>
            <a:r>
              <a:rPr lang="en-US" sz="3600" dirty="0">
                <a:solidFill>
                  <a:srgbClr val="C00000"/>
                </a:solidFill>
              </a:rPr>
              <a:t>You have to continue to be a full-time student and comply with all visa requirements.</a:t>
            </a:r>
            <a:br>
              <a:rPr lang="en-US" sz="3600" dirty="0"/>
            </a:br>
            <a:endParaRPr lang="en-US" sz="3600" dirty="0"/>
          </a:p>
          <a:p>
            <a:r>
              <a:rPr lang="en-US" sz="4400" dirty="0">
                <a:solidFill>
                  <a:srgbClr val="C00000"/>
                </a:solidFill>
              </a:rPr>
              <a:t>What else can you do while in school or after graduation?</a:t>
            </a:r>
          </a:p>
          <a:p>
            <a:pPr lvl="1"/>
            <a:r>
              <a:rPr lang="en-US" sz="4000" dirty="0">
                <a:solidFill>
                  <a:srgbClr val="C00000"/>
                </a:solidFill>
              </a:rPr>
              <a:t>Maybe you start a business but do not pay yourself a salary.</a:t>
            </a:r>
          </a:p>
          <a:p>
            <a:pPr lvl="1"/>
            <a:r>
              <a:rPr lang="en-US" sz="4000" dirty="0">
                <a:solidFill>
                  <a:srgbClr val="C00000"/>
                </a:solidFill>
              </a:rPr>
              <a:t>Maybe you begin building your business and then make it bigger &amp; better after graduation.</a:t>
            </a:r>
          </a:p>
          <a:p>
            <a:pPr lvl="1"/>
            <a:r>
              <a:rPr lang="en-US" sz="4000" dirty="0">
                <a:solidFill>
                  <a:srgbClr val="C00000"/>
                </a:solidFill>
              </a:rPr>
              <a:t>Maybe you employ these entrepreneurship &amp; side-hustle ideas in your lab, your degree program, or your full-time post-graduation job (“intrapreneurship”).</a:t>
            </a:r>
          </a:p>
          <a:p>
            <a:pPr lvl="1"/>
            <a:r>
              <a:rPr lang="en-US" sz="4000" dirty="0">
                <a:solidFill>
                  <a:srgbClr val="C00000"/>
                </a:solidFill>
              </a:rPr>
              <a:t>Maybe your side-hustle always stays a side-hustle….and that’s just fine.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809CA92-8F44-46F6-A7A1-3B079C92B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00206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to INTERNATIONAL STUDENTS</a:t>
            </a:r>
          </a:p>
        </p:txBody>
      </p:sp>
    </p:spTree>
    <p:extLst>
      <p:ext uri="{BB962C8B-B14F-4D97-AF65-F5344CB8AC3E}">
        <p14:creationId xmlns:p14="http://schemas.microsoft.com/office/powerpoint/2010/main" val="14613142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1809CA92-8F44-46F6-A7A1-3B079C92B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00206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Money Matters Survey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072824B-E53E-F7A7-C67B-99AC8B6741FE}"/>
              </a:ext>
            </a:extLst>
          </p:cNvPr>
          <p:cNvSpPr txBox="1">
            <a:spLocks/>
          </p:cNvSpPr>
          <p:nvPr/>
        </p:nvSpPr>
        <p:spPr>
          <a:xfrm>
            <a:off x="609598" y="1236626"/>
            <a:ext cx="5689601" cy="47054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C00000"/>
                </a:solidFill>
              </a:rPr>
              <a:t>What questions do you have?</a:t>
            </a:r>
            <a:br>
              <a:rPr lang="en-US" sz="3200" b="1" dirty="0">
                <a:solidFill>
                  <a:srgbClr val="C00000"/>
                </a:solidFill>
              </a:rPr>
            </a:br>
            <a:endParaRPr lang="en-US" sz="3200" b="1" dirty="0">
              <a:solidFill>
                <a:srgbClr val="C00000"/>
              </a:solidFill>
            </a:endParaRPr>
          </a:p>
          <a:p>
            <a:r>
              <a:rPr lang="en-US" sz="3200" b="1" dirty="0">
                <a:solidFill>
                  <a:srgbClr val="C00000"/>
                </a:solidFill>
              </a:rPr>
              <a:t>What else do you want to know about creativity, innovation, business, and entrepreneurship?</a:t>
            </a:r>
            <a:br>
              <a:rPr lang="en-US" sz="3200" dirty="0"/>
            </a:br>
            <a:endParaRPr lang="en-US" sz="3200" dirty="0"/>
          </a:p>
          <a:p>
            <a:r>
              <a:rPr lang="en-US" sz="2400" dirty="0"/>
              <a:t>What do you think of this event – the food, the location, the topic, the people?</a:t>
            </a:r>
          </a:p>
          <a:p>
            <a:r>
              <a:rPr lang="en-US" sz="2400" dirty="0"/>
              <a:t>What events do you want to have in the future?</a:t>
            </a:r>
          </a:p>
        </p:txBody>
      </p:sp>
    </p:spTree>
    <p:extLst>
      <p:ext uri="{BB962C8B-B14F-4D97-AF65-F5344CB8AC3E}">
        <p14:creationId xmlns:p14="http://schemas.microsoft.com/office/powerpoint/2010/main" val="239637810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4FFAB-10D1-1A4F-9E94-17EC46D4E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Entrepreneurship is about solving problems.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CC10CD6-CC01-658A-77E2-9BE130DFA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chemeClr val="bg1">
              <a:lumMod val="85000"/>
            </a:schemeClr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What is ENTREPRENEUR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SHIP?</a:t>
            </a:r>
          </a:p>
        </p:txBody>
      </p:sp>
    </p:spTree>
    <p:extLst>
      <p:ext uri="{BB962C8B-B14F-4D97-AF65-F5344CB8AC3E}">
        <p14:creationId xmlns:p14="http://schemas.microsoft.com/office/powerpoint/2010/main" val="26496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4FFAB-10D1-1A4F-9E94-17EC46D4E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9958"/>
            <a:ext cx="10515600" cy="51539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Every business has to solve a problem or make someone’s life better.</a:t>
            </a:r>
          </a:p>
          <a:p>
            <a:endParaRPr lang="en-US" sz="4400" dirty="0"/>
          </a:p>
          <a:p>
            <a:r>
              <a:rPr lang="en-US" sz="4400" dirty="0"/>
              <a:t>Socks</a:t>
            </a:r>
          </a:p>
          <a:p>
            <a:r>
              <a:rPr lang="en-US" sz="4400" dirty="0"/>
              <a:t>Sky’s Bites – Baklava desserts</a:t>
            </a:r>
          </a:p>
          <a:p>
            <a:r>
              <a:rPr lang="en-US" sz="4400" dirty="0"/>
              <a:t>Spoon</a:t>
            </a:r>
          </a:p>
          <a:p>
            <a:r>
              <a:rPr lang="en-US" sz="4400" dirty="0"/>
              <a:t>Balloon Decorator</a:t>
            </a:r>
          </a:p>
          <a:p>
            <a:pPr marL="0" indent="0">
              <a:buNone/>
            </a:pPr>
            <a:endParaRPr lang="en-US" sz="4400" dirty="0"/>
          </a:p>
          <a:p>
            <a:endParaRPr lang="en-US" sz="44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CC10CD6-CC01-658A-77E2-9BE130DFA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chemeClr val="bg1">
              <a:lumMod val="85000"/>
            </a:schemeClr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What is ENTREPRENEUR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SHIP?</a:t>
            </a:r>
          </a:p>
        </p:txBody>
      </p:sp>
    </p:spTree>
    <p:extLst>
      <p:ext uri="{BB962C8B-B14F-4D97-AF65-F5344CB8AC3E}">
        <p14:creationId xmlns:p14="http://schemas.microsoft.com/office/powerpoint/2010/main" val="142088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plate of food&#10;&#10;Description automatically generated">
            <a:extLst>
              <a:ext uri="{FF2B5EF4-FFF2-40B4-BE49-F238E27FC236}">
                <a16:creationId xmlns:a16="http://schemas.microsoft.com/office/drawing/2014/main" id="{54EAB5A9-7E48-EF70-0FCA-FB15726506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FD58D5-D65A-8D47-874A-F28D535DFA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5044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y be an image of balloon, table and indoor">
            <a:extLst>
              <a:ext uri="{FF2B5EF4-FFF2-40B4-BE49-F238E27FC236}">
                <a16:creationId xmlns:a16="http://schemas.microsoft.com/office/drawing/2014/main" id="{CB70E5A8-90DD-4644-8E60-6625AEEC26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0" r="-1" b="28506"/>
          <a:stretch/>
        </p:blipFill>
        <p:spPr bwMode="auto">
          <a:xfrm>
            <a:off x="0" y="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May be an image of balloon and indoor">
            <a:extLst>
              <a:ext uri="{FF2B5EF4-FFF2-40B4-BE49-F238E27FC236}">
                <a16:creationId xmlns:a16="http://schemas.microsoft.com/office/drawing/2014/main" id="{012555A6-6CEC-4548-B55A-37560C8AC7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" r="1" b="28992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99CD5B-6498-406E-9AE6-E573698B5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58" y="2761554"/>
            <a:ext cx="3618284" cy="1345720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4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Simply Chic Balloons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8EEAC3-043D-4D5D-BB46-976E24CAC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fld id="{7DDC46B9-B0EA-4977-ABBE-013FCFF7C201}" type="slidenum">
              <a:rPr lang="en-US" smtClean="0"/>
              <a:pPr eaLnBrk="1" fontAlgn="auto" hangingPunct="1">
                <a:spcBef>
                  <a:spcPts val="0"/>
                </a:spcBef>
                <a:spcAft>
                  <a:spcPts val="600"/>
                </a:spcAft>
                <a:defRPr/>
              </a:pPr>
              <a:t>17</a:t>
            </a:fld>
            <a:endParaRPr lang="en-US" altLang="en-US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2409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4FFAB-10D1-1A4F-9E94-17EC46D4E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43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4300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en-US" altLang="en-US" sz="43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US" altLang="en-US" sz="4300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creating value </a:t>
            </a:r>
            <a:r>
              <a:rPr lang="en-US" altLang="en-US" sz="43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bringing together a </a:t>
            </a:r>
            <a:r>
              <a:rPr lang="en-US" altLang="en-US" sz="4300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unique combination of resources</a:t>
            </a:r>
            <a:r>
              <a:rPr lang="en-US" altLang="en-US" sz="43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exploit an </a:t>
            </a:r>
            <a:r>
              <a:rPr lang="en-US" altLang="en-US" sz="4300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opportunity</a:t>
            </a:r>
          </a:p>
          <a:p>
            <a:pPr marL="0" indent="0" algn="ctr">
              <a:buNone/>
            </a:pPr>
            <a:endParaRPr lang="en-US" sz="54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CC10CD6-CC01-658A-77E2-9BE130DFA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chemeClr val="bg1">
              <a:lumMod val="85000"/>
            </a:schemeClr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What is ENTREPRENEUR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SHIP?</a:t>
            </a:r>
          </a:p>
        </p:txBody>
      </p:sp>
    </p:spTree>
    <p:extLst>
      <p:ext uri="{BB962C8B-B14F-4D97-AF65-F5344CB8AC3E}">
        <p14:creationId xmlns:p14="http://schemas.microsoft.com/office/powerpoint/2010/main" val="1920757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fld id="{5D640F9C-3004-4DF5-BC6D-6F511A3B8B23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133600" y="1247775"/>
            <a:ext cx="2438400" cy="28908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Monotype Sorts"/>
              <a:buChar char="n"/>
              <a:defRPr kumimoji="1"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kumimoji="0" lang="en-US" altLang="en-US" sz="2400">
              <a:latin typeface="Times New Roman" pitchFamily="18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057400" y="17526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057400" y="1395414"/>
            <a:ext cx="2667000" cy="2738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800" b="1" u="sng" dirty="0">
                <a:solidFill>
                  <a:srgbClr val="C00000"/>
                </a:solidFill>
                <a:latin typeface="+mn-lt"/>
              </a:rPr>
              <a:t>Attitude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FontTx/>
              <a:buChar char="-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 I can affect change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FontTx/>
              <a:buChar char="-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 There is a better way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FontTx/>
              <a:buChar char="-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 Opportunities are 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FontTx/>
              <a:buNone/>
              <a:defRPr/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   everywhere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FontTx/>
              <a:buChar char="-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 Embrace innovation,   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FontTx/>
              <a:buNone/>
              <a:defRPr/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   change &amp; growth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FontTx/>
              <a:buChar char="-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 Failure is learning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FontTx/>
              <a:buChar char="-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 Optimism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FontTx/>
              <a:buChar char="-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 Passion for what you do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2209800" y="4638675"/>
            <a:ext cx="2438400" cy="20589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Monotype Sorts"/>
              <a:buChar char="n"/>
              <a:defRPr kumimoji="1"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kumimoji="0" lang="en-US" altLang="en-US" sz="2400">
              <a:latin typeface="Times New Roman" pitchFamily="18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266950" y="4638675"/>
            <a:ext cx="2286000" cy="20589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sz="1800" b="1" u="sng" dirty="0">
                <a:solidFill>
                  <a:srgbClr val="C00000"/>
                </a:solidFill>
                <a:latin typeface="+mn-lt"/>
              </a:rPr>
              <a:t>Behavior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Char char="-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 Pursuing opportunity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Char char="-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 Innovating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Char char="-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 Perseverance 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Char char="-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 Leveraging resources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Char char="-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 Guerrilla actions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Char char="-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 Risk management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Char char="-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 Adaptation </a:t>
            </a:r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4572000" y="260985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5334000" y="2381250"/>
            <a:ext cx="2209800" cy="2895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Monotype Sorts"/>
              <a:buChar char="n"/>
              <a:defRPr kumimoji="1"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0" lang="en-US" altLang="en-US" sz="2400" dirty="0">
              <a:latin typeface="Times New Roman" pitchFamily="18" charset="0"/>
            </a:endParaRP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5486400" y="2743201"/>
            <a:ext cx="1828800" cy="161582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800" b="1" u="sng" dirty="0">
                <a:solidFill>
                  <a:srgbClr val="C00000"/>
                </a:solidFill>
                <a:latin typeface="+mn-lt"/>
              </a:rPr>
              <a:t>Professionally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Applying entrepreneurship in different ways over one’s career</a:t>
            </a:r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 flipV="1">
            <a:off x="4648200" y="4514850"/>
            <a:ext cx="685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8077200" y="1562100"/>
            <a:ext cx="2057400" cy="4724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Monotype Sorts"/>
              <a:buChar char="n"/>
              <a:defRPr kumimoji="1"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kumimoji="0" lang="en-US" altLang="en-US" sz="2400">
              <a:latin typeface="Times New Roman" pitchFamily="18" charset="0"/>
            </a:endParaRP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8153400" y="1847851"/>
            <a:ext cx="1981200" cy="4132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800" b="1" u="sng" dirty="0">
                <a:solidFill>
                  <a:srgbClr val="C00000"/>
                </a:solidFill>
                <a:latin typeface="+mn-lt"/>
              </a:rPr>
              <a:t>In One’s Life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 In my family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 In my church    activities</a:t>
            </a:r>
          </a:p>
          <a:p>
            <a:pPr eaLnBrk="1" hangingPunct="1">
              <a:spcBef>
                <a:spcPct val="10000"/>
              </a:spcBef>
              <a:buFontTx/>
              <a:buChar char="-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 In my community</a:t>
            </a:r>
          </a:p>
          <a:p>
            <a:pPr eaLnBrk="1" hangingPunct="1">
              <a:spcBef>
                <a:spcPct val="10000"/>
              </a:spcBef>
              <a:buFontTx/>
              <a:buNone/>
              <a:defRPr/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involvement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In my personal relationships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 In managing my personal finances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 In dealing with personal change</a:t>
            </a:r>
          </a:p>
        </p:txBody>
      </p:sp>
      <p:sp>
        <p:nvSpPr>
          <p:cNvPr id="44046" name="Line 14"/>
          <p:cNvSpPr>
            <a:spLocks noChangeShapeType="1"/>
          </p:cNvSpPr>
          <p:nvPr/>
        </p:nvSpPr>
        <p:spPr bwMode="auto">
          <a:xfrm>
            <a:off x="7543800" y="360045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16353FE-992B-EE62-D389-4786BA01C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chemeClr val="bg1">
              <a:lumMod val="85000"/>
            </a:schemeClr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ENTREPRENEURIAL MINDSET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112C795-2A26-2743-80E5-4D91D41B9415}"/>
              </a:ext>
            </a:extLst>
          </p:cNvPr>
          <p:cNvGraphicFramePr/>
          <p:nvPr/>
        </p:nvGraphicFramePr>
        <p:xfrm>
          <a:off x="375450" y="-1108180"/>
          <a:ext cx="10972800" cy="731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3718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17062E-B309-3922-3860-675BEF7780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600"/>
              </a:spcAft>
            </a:pPr>
            <a:fld id="{5D640F9C-3004-4DF5-BC6D-6F511A3B8B23}" type="slidenum">
              <a:rPr lang="en-US" altLang="en-US" smtClean="0"/>
              <a:pPr eaLnBrk="1" hangingPunct="1">
                <a:spcAft>
                  <a:spcPts val="600"/>
                </a:spcAft>
              </a:pPr>
              <a:t>20</a:t>
            </a:fld>
            <a:endParaRPr lang="en-US" alt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E9EB8DE-216B-5051-CD9C-2C40108E4B0B}"/>
              </a:ext>
            </a:extLst>
          </p:cNvPr>
          <p:cNvGraphicFramePr/>
          <p:nvPr/>
        </p:nvGraphicFramePr>
        <p:xfrm>
          <a:off x="1509377" y="1066800"/>
          <a:ext cx="10176932" cy="5040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F23B6C5-15CB-2D8E-7E4C-79E1C60F1D8C}"/>
              </a:ext>
            </a:extLst>
          </p:cNvPr>
          <p:cNvSpPr txBox="1"/>
          <p:nvPr/>
        </p:nvSpPr>
        <p:spPr>
          <a:xfrm>
            <a:off x="643467" y="83403"/>
            <a:ext cx="110151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62" b="1" i="0" u="none" strike="noStrike" kern="1200" cap="all" spc="5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Why talk mindset??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6450B9-CC48-286D-E177-1B6DD9973706}"/>
              </a:ext>
            </a:extLst>
          </p:cNvPr>
          <p:cNvSpPr txBox="1"/>
          <p:nvPr/>
        </p:nvSpPr>
        <p:spPr>
          <a:xfrm>
            <a:off x="762000" y="2133600"/>
            <a:ext cx="5105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3200" dirty="0"/>
              <a:t>Time (talent development)</a:t>
            </a:r>
          </a:p>
          <a:p>
            <a:pPr marL="171450" indent="-171450">
              <a:buFontTx/>
              <a:buChar char="-"/>
            </a:pPr>
            <a:r>
              <a:rPr lang="en-US" sz="3200" dirty="0"/>
              <a:t>Born with it, genetics</a:t>
            </a:r>
          </a:p>
          <a:p>
            <a:pPr marL="171450" indent="-171450">
              <a:buFontTx/>
              <a:buChar char="-"/>
            </a:pPr>
            <a:r>
              <a:rPr lang="en-US" sz="3200" dirty="0"/>
              <a:t>Luck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973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17062E-B309-3922-3860-675BEF7780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600"/>
              </a:spcAft>
            </a:pPr>
            <a:fld id="{5D640F9C-3004-4DF5-BC6D-6F511A3B8B23}" type="slidenum">
              <a:rPr lang="en-US" altLang="en-US" smtClean="0"/>
              <a:pPr eaLnBrk="1" hangingPunct="1">
                <a:spcAft>
                  <a:spcPts val="600"/>
                </a:spcAft>
              </a:pPr>
              <a:t>21</a:t>
            </a:fld>
            <a:endParaRPr lang="en-US" alt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E9EB8DE-216B-5051-CD9C-2C40108E4B0B}"/>
              </a:ext>
            </a:extLst>
          </p:cNvPr>
          <p:cNvGraphicFramePr/>
          <p:nvPr/>
        </p:nvGraphicFramePr>
        <p:xfrm>
          <a:off x="762000" y="436033"/>
          <a:ext cx="10905066" cy="5985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E0D1EC6-375C-17A2-2D7F-C317DF42BFA5}"/>
              </a:ext>
            </a:extLst>
          </p:cNvPr>
          <p:cNvSpPr txBox="1"/>
          <p:nvPr/>
        </p:nvSpPr>
        <p:spPr>
          <a:xfrm>
            <a:off x="457200" y="0"/>
            <a:ext cx="11430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2800" b="1" i="0" u="none" strike="noStrike" kern="1200" cap="all" spc="5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Why talk mindset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C90CA4-C25F-BB8B-B0F7-134492E253E3}"/>
              </a:ext>
            </a:extLst>
          </p:cNvPr>
          <p:cNvSpPr txBox="1"/>
          <p:nvPr/>
        </p:nvSpPr>
        <p:spPr>
          <a:xfrm>
            <a:off x="3962400" y="3461191"/>
            <a:ext cx="20565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197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fld id="{A49E8C55-4359-43F5-9F9C-76334E2C106F}" type="CATEGORYNAME">
              <a:rPr lang="en-US" sz="3600" b="1" smtClean="0"/>
              <a:pPr algn="ctr" rtl="0">
                <a:defRPr sz="1197" b="1" i="0" u="none" strike="noStrike" kern="1200" baseline="0">
                  <a:solidFill>
                    <a:prstClr val="white"/>
                  </a:solidFill>
                  <a:latin typeface="+mn-lt"/>
                  <a:ea typeface="+mn-ea"/>
                  <a:cs typeface="+mn-cs"/>
                </a:defRPr>
              </a:pPr>
              <a:t>Mindset</a:t>
            </a:fld>
            <a:r>
              <a:rPr lang="en-US" sz="3600" baseline="0" dirty="0"/>
              <a:t>
</a:t>
            </a:r>
            <a:fld id="{D169C407-37E8-4E2E-8971-3A40D6ED4F32}" type="PERCENTAGE">
              <a:rPr lang="en-US" sz="3600" baseline="0" smtClean="0"/>
              <a:pPr algn="ctr" rtl="0">
                <a:defRPr sz="1197" b="1" i="0" u="none" strike="noStrike" kern="1200" baseline="0">
                  <a:solidFill>
                    <a:prstClr val="white"/>
                  </a:solidFill>
                  <a:latin typeface="+mn-lt"/>
                  <a:ea typeface="+mn-ea"/>
                  <a:cs typeface="+mn-cs"/>
                </a:defRPr>
              </a:pPr>
              <a:t>66%</a:t>
            </a:fld>
            <a:endParaRPr lang="en-US" sz="3600" baseline="0" dirty="0"/>
          </a:p>
        </p:txBody>
      </p:sp>
    </p:spTree>
    <p:extLst>
      <p:ext uri="{BB962C8B-B14F-4D97-AF65-F5344CB8AC3E}">
        <p14:creationId xmlns:p14="http://schemas.microsoft.com/office/powerpoint/2010/main" val="177636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>
            <a:extLst>
              <a:ext uri="{FF2B5EF4-FFF2-40B4-BE49-F238E27FC236}">
                <a16:creationId xmlns:a16="http://schemas.microsoft.com/office/drawing/2014/main" id="{59985E74-42EE-82A2-9C86-FF20A95F5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4444" y="1475015"/>
            <a:ext cx="5355771" cy="450469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000" b="1" u="sng" dirty="0">
                <a:solidFill>
                  <a:srgbClr val="C00000"/>
                </a:solidFill>
                <a:latin typeface="+mn-lt"/>
              </a:rPr>
              <a:t>Attitude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FontTx/>
              <a:buChar char="-"/>
              <a:defRPr/>
            </a:pPr>
            <a:r>
              <a:rPr lang="en-US" altLang="en-US" sz="3000" dirty="0">
                <a:solidFill>
                  <a:srgbClr val="000000"/>
                </a:solidFill>
                <a:latin typeface="+mn-lt"/>
              </a:rPr>
              <a:t> I can affect change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FontTx/>
              <a:buChar char="-"/>
              <a:defRPr/>
            </a:pPr>
            <a:r>
              <a:rPr lang="en-US" altLang="en-US" sz="3000" dirty="0">
                <a:solidFill>
                  <a:srgbClr val="000000"/>
                </a:solidFill>
                <a:latin typeface="+mn-lt"/>
              </a:rPr>
              <a:t> There is a better way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FontTx/>
              <a:buChar char="-"/>
              <a:defRPr/>
            </a:pPr>
            <a:r>
              <a:rPr lang="en-US" altLang="en-US" sz="3000" dirty="0">
                <a:solidFill>
                  <a:srgbClr val="000000"/>
                </a:solidFill>
                <a:latin typeface="+mn-lt"/>
              </a:rPr>
              <a:t> Opportunities are 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FontTx/>
              <a:buNone/>
              <a:defRPr/>
            </a:pPr>
            <a:r>
              <a:rPr lang="en-US" altLang="en-US" sz="3000" dirty="0">
                <a:solidFill>
                  <a:srgbClr val="000000"/>
                </a:solidFill>
                <a:latin typeface="+mn-lt"/>
              </a:rPr>
              <a:t>   everywhere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FontTx/>
              <a:buChar char="-"/>
              <a:defRPr/>
            </a:pPr>
            <a:r>
              <a:rPr lang="en-US" altLang="en-US" sz="3000" dirty="0">
                <a:solidFill>
                  <a:srgbClr val="000000"/>
                </a:solidFill>
                <a:latin typeface="+mn-lt"/>
              </a:rPr>
              <a:t> Embrace innovation,   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FontTx/>
              <a:buNone/>
              <a:defRPr/>
            </a:pPr>
            <a:r>
              <a:rPr lang="en-US" altLang="en-US" sz="3000" dirty="0">
                <a:solidFill>
                  <a:srgbClr val="000000"/>
                </a:solidFill>
                <a:latin typeface="+mn-lt"/>
              </a:rPr>
              <a:t>   change &amp; growth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FontTx/>
              <a:buChar char="-"/>
              <a:defRPr/>
            </a:pPr>
            <a:r>
              <a:rPr lang="en-US" altLang="en-US" sz="3000" dirty="0">
                <a:solidFill>
                  <a:srgbClr val="000000"/>
                </a:solidFill>
                <a:latin typeface="+mn-lt"/>
              </a:rPr>
              <a:t> Failure is learning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FontTx/>
              <a:buChar char="-"/>
              <a:defRPr/>
            </a:pPr>
            <a:r>
              <a:rPr lang="en-US" altLang="en-US" sz="3000" dirty="0">
                <a:solidFill>
                  <a:srgbClr val="000000"/>
                </a:solidFill>
                <a:latin typeface="+mn-lt"/>
              </a:rPr>
              <a:t> Optimism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FontTx/>
              <a:buChar char="-"/>
              <a:defRPr/>
            </a:pPr>
            <a:r>
              <a:rPr lang="en-US" altLang="en-US" sz="3000" dirty="0">
                <a:solidFill>
                  <a:srgbClr val="000000"/>
                </a:solidFill>
                <a:latin typeface="+mn-lt"/>
              </a:rPr>
              <a:t> Passion for what you do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F0E6780-07CF-9A3B-A535-54F53D44D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chemeClr val="bg1">
              <a:lumMod val="85000"/>
            </a:schemeClr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ENTREPRENEURIAL MINDSET</a:t>
            </a:r>
          </a:p>
        </p:txBody>
      </p:sp>
    </p:spTree>
    <p:extLst>
      <p:ext uri="{BB962C8B-B14F-4D97-AF65-F5344CB8AC3E}">
        <p14:creationId xmlns:p14="http://schemas.microsoft.com/office/powerpoint/2010/main" val="1865895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Content Placeholder 2">
            <a:extLst>
              <a:ext uri="{FF2B5EF4-FFF2-40B4-BE49-F238E27FC236}">
                <a16:creationId xmlns:a16="http://schemas.microsoft.com/office/drawing/2014/main" id="{7935DAC2-04F8-447A-9688-F4FC3FA88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50607"/>
                </a:solidFill>
              </a:rPr>
              <a:t>Profit 						Revenue</a:t>
            </a:r>
          </a:p>
          <a:p>
            <a:r>
              <a:rPr lang="en-US" altLang="en-US" dirty="0">
                <a:solidFill>
                  <a:srgbClr val="050607"/>
                </a:solidFill>
              </a:rPr>
              <a:t>Revenue						Customers</a:t>
            </a:r>
          </a:p>
          <a:p>
            <a:r>
              <a:rPr lang="en-US" altLang="en-US" dirty="0">
                <a:solidFill>
                  <a:srgbClr val="050607"/>
                </a:solidFill>
              </a:rPr>
              <a:t>Customers 					VALUE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>
                <a:solidFill>
                  <a:srgbClr val="050607"/>
                </a:solidFill>
              </a:rPr>
              <a:t>So what value are you providing?  </a:t>
            </a:r>
          </a:p>
          <a:p>
            <a:r>
              <a:rPr lang="en-US" altLang="en-US" dirty="0">
                <a:solidFill>
                  <a:srgbClr val="050607"/>
                </a:solidFill>
              </a:rPr>
              <a:t>What pain or problem are you solving?</a:t>
            </a:r>
          </a:p>
          <a:p>
            <a:r>
              <a:rPr lang="en-US" altLang="en-US" dirty="0">
                <a:solidFill>
                  <a:srgbClr val="050607"/>
                </a:solidFill>
              </a:rPr>
              <a:t>Are you making people’s lives better?</a:t>
            </a: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046438A1-4C5B-481A-A469-A149DBDA6E05}"/>
              </a:ext>
            </a:extLst>
          </p:cNvPr>
          <p:cNvSpPr/>
          <p:nvPr/>
        </p:nvSpPr>
        <p:spPr>
          <a:xfrm>
            <a:off x="4419600" y="1715322"/>
            <a:ext cx="1358900" cy="485775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9FC64C7C-C9C1-42BF-BB96-6E2731C08CE9}"/>
              </a:ext>
            </a:extLst>
          </p:cNvPr>
          <p:cNvSpPr/>
          <p:nvPr/>
        </p:nvSpPr>
        <p:spPr>
          <a:xfrm>
            <a:off x="4419600" y="2286001"/>
            <a:ext cx="1358900" cy="485775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73FDD145-7312-4633-B883-CC7076C828A8}"/>
              </a:ext>
            </a:extLst>
          </p:cNvPr>
          <p:cNvSpPr/>
          <p:nvPr/>
        </p:nvSpPr>
        <p:spPr>
          <a:xfrm>
            <a:off x="4419600" y="2830065"/>
            <a:ext cx="1358900" cy="485775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0850FDA-9154-3B6A-F232-8FB2C74B4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chemeClr val="bg1">
              <a:lumMod val="85000"/>
            </a:schemeClr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YOU PROVIDING VALUE?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/>
          </a:p>
        </p:txBody>
      </p:sp>
      <p:pic>
        <p:nvPicPr>
          <p:cNvPr id="1026" name="Picture 2" descr="Give it up. Creativity, passion and a sense of purpose - The Digital  Transformation Peo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57226"/>
            <a:ext cx="8548688" cy="569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273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1BC25-7768-C9CF-1D0F-098E02F8C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Let’s create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C9675-3A68-6AD0-1825-A6933268F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Groups, come up with a company that solves a problem of your choosing.</a:t>
            </a:r>
          </a:p>
          <a:p>
            <a:r>
              <a:rPr lang="en-US" dirty="0"/>
              <a:t>You will have 2 minutes to pitch your idea</a:t>
            </a:r>
          </a:p>
          <a:p>
            <a:r>
              <a:rPr lang="en-US" dirty="0"/>
              <a:t>Must use the words (nouns and adjectives) that are assigned to you</a:t>
            </a:r>
          </a:p>
        </p:txBody>
      </p:sp>
    </p:spTree>
    <p:extLst>
      <p:ext uri="{BB962C8B-B14F-4D97-AF65-F5344CB8AC3E}">
        <p14:creationId xmlns:p14="http://schemas.microsoft.com/office/powerpoint/2010/main" val="2630825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BF9B5-D05A-7CFD-DD81-040D091A4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Nouns and Adjectives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1EE67-9A1B-62AC-9501-B71BD2C1F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 1 – noodle, cat, fuzzy, purple</a:t>
            </a:r>
          </a:p>
          <a:p>
            <a:r>
              <a:rPr lang="en-US" dirty="0"/>
              <a:t>Group 2 – table, llama, smelly, cold</a:t>
            </a:r>
          </a:p>
          <a:p>
            <a:r>
              <a:rPr lang="en-US" dirty="0"/>
              <a:t>Group 3 – banana, car, beautiful</a:t>
            </a:r>
            <a:r>
              <a:rPr lang="en-US"/>
              <a:t>, gluten-free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8488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40850FDA-9154-3B6A-F232-8FB2C74B4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755650"/>
            <a:ext cx="10670628" cy="4235450"/>
          </a:xfrm>
          <a:prstGeom prst="rect">
            <a:avLst/>
          </a:prstGeom>
          <a:solidFill>
            <a:srgbClr val="0066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PROBLEM DO YOU WANT TO SOLVE?</a:t>
            </a: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BUSINESS DO YOU WANT TO START?</a:t>
            </a: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ENTREPRENEURIAL ACTIVITIES WILL YOU BE LEADING?</a:t>
            </a: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672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2D0A4F-EAAF-B601-8C84-4090D6E56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0"/>
            <a:ext cx="12193636" cy="685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824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45434" y="2335673"/>
            <a:ext cx="7974138" cy="1101797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CC3333"/>
                </a:solidFill>
              </a:rPr>
              <a:t>WHO CARES?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4"/>
          </p:nvPr>
        </p:nvSpPr>
        <p:spPr>
          <a:xfrm>
            <a:off x="2645434" y="3962402"/>
            <a:ext cx="8488391" cy="1511300"/>
          </a:xfrm>
        </p:spPr>
        <p:txBody>
          <a:bodyPr>
            <a:noAutofit/>
          </a:bodyPr>
          <a:lstStyle/>
          <a:p>
            <a:r>
              <a:rPr lang="en-US" sz="2400" dirty="0"/>
              <a:t>For your businesses, make a list of 3-5 groups of people or entities who care about that project.</a:t>
            </a:r>
          </a:p>
          <a:p>
            <a:r>
              <a:rPr lang="en-US" sz="2400" dirty="0"/>
              <a:t>Make a list of 3-5 people or entities who will contribute their human or financial resources to make that project successful.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196D14-DFA0-5D2A-B31B-45F493F86B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944088" y="362311"/>
            <a:ext cx="10183091" cy="1547496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4C515A"/>
                </a:solidFill>
                <a:latin typeface="Times"/>
                <a:cs typeface="Times"/>
              </a:rPr>
              <a:t>As you think about your businesses, your mission, your dreams, your visions for starting a new business, and what you want to do with what you get out of this program, try to answer one key question:</a:t>
            </a:r>
          </a:p>
        </p:txBody>
      </p:sp>
    </p:spTree>
    <p:extLst>
      <p:ext uri="{BB962C8B-B14F-4D97-AF65-F5344CB8AC3E}">
        <p14:creationId xmlns:p14="http://schemas.microsoft.com/office/powerpoint/2010/main" val="3231556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3B2E9AC-E4FE-7469-16BD-DF4F3BBA7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87" y="328735"/>
            <a:ext cx="11987026" cy="722696"/>
          </a:xfrm>
          <a:prstGeom prst="rect">
            <a:avLst/>
          </a:prstGeom>
          <a:solidFill>
            <a:schemeClr val="tx1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MONEY MATTERS SERIES: SPRING 2024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746D34F-1147-09F0-D64F-0714F19C2F72}"/>
              </a:ext>
            </a:extLst>
          </p:cNvPr>
          <p:cNvSpPr/>
          <p:nvPr/>
        </p:nvSpPr>
        <p:spPr>
          <a:xfrm>
            <a:off x="102487" y="4048811"/>
            <a:ext cx="3657600" cy="2743200"/>
          </a:xfrm>
          <a:prstGeom prst="roundRect">
            <a:avLst/>
          </a:prstGeom>
          <a:solidFill>
            <a:srgbClr val="C0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MARCH 6</a:t>
            </a:r>
          </a:p>
          <a:p>
            <a:pPr algn="ctr"/>
            <a:endParaRPr lang="en-US" sz="2600" b="1" dirty="0">
              <a:solidFill>
                <a:schemeClr val="bg1"/>
              </a:solidFill>
            </a:endParaRPr>
          </a:p>
          <a:p>
            <a:pPr algn="ctr"/>
            <a:r>
              <a:rPr lang="en-US" sz="2600" b="1" dirty="0">
                <a:solidFill>
                  <a:schemeClr val="bg1"/>
                </a:solidFill>
              </a:rPr>
              <a:t>TAX STRATEGIES</a:t>
            </a:r>
            <a:br>
              <a:rPr lang="en-US" sz="2600" b="1" dirty="0">
                <a:solidFill>
                  <a:schemeClr val="bg1"/>
                </a:solidFill>
              </a:rPr>
            </a:br>
            <a:r>
              <a:rPr lang="en-US" sz="2600" b="1" dirty="0">
                <a:solidFill>
                  <a:schemeClr val="bg1"/>
                </a:solidFill>
              </a:rPr>
              <a:t>&amp; TAX PLANNING</a:t>
            </a:r>
          </a:p>
          <a:p>
            <a:pPr algn="ctr"/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1894A85-0A0D-592A-F81D-3107AA524E3E}"/>
              </a:ext>
            </a:extLst>
          </p:cNvPr>
          <p:cNvSpPr/>
          <p:nvPr/>
        </p:nvSpPr>
        <p:spPr>
          <a:xfrm>
            <a:off x="8431913" y="1178521"/>
            <a:ext cx="3657600" cy="2743200"/>
          </a:xfrm>
          <a:prstGeom prst="roundRect">
            <a:avLst/>
          </a:prstGeom>
          <a:solidFill>
            <a:srgbClr val="C0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FEBRUARY 22</a:t>
            </a:r>
            <a:br>
              <a:rPr lang="en-US" sz="2600" b="1" dirty="0">
                <a:solidFill>
                  <a:schemeClr val="bg1"/>
                </a:solidFill>
              </a:rPr>
            </a:br>
            <a:endParaRPr lang="en-US" sz="2600" b="1" dirty="0">
              <a:solidFill>
                <a:schemeClr val="bg1"/>
              </a:solidFill>
            </a:endParaRPr>
          </a:p>
          <a:p>
            <a:pPr algn="ctr"/>
            <a:r>
              <a:rPr lang="en-US" sz="2600" b="1" dirty="0">
                <a:solidFill>
                  <a:schemeClr val="bg1"/>
                </a:solidFill>
              </a:rPr>
              <a:t>DEBT MANGEMENT, INCOME MANAGEMENT &amp; YOUR FAMILY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7F849B1-0D24-8984-CD25-9430CC95C91C}"/>
              </a:ext>
            </a:extLst>
          </p:cNvPr>
          <p:cNvSpPr/>
          <p:nvPr/>
        </p:nvSpPr>
        <p:spPr>
          <a:xfrm>
            <a:off x="102487" y="1179480"/>
            <a:ext cx="3657600" cy="2743200"/>
          </a:xfrm>
          <a:prstGeom prst="roundRect">
            <a:avLst/>
          </a:prstGeom>
          <a:solidFill>
            <a:srgbClr val="C0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JANUARY 31</a:t>
            </a:r>
          </a:p>
          <a:p>
            <a:pPr algn="ctr"/>
            <a:endParaRPr lang="en-US" sz="2600" b="1" dirty="0">
              <a:solidFill>
                <a:schemeClr val="bg1"/>
              </a:solidFill>
            </a:endParaRPr>
          </a:p>
          <a:p>
            <a:pPr algn="ctr"/>
            <a:r>
              <a:rPr lang="en-US" sz="2600" b="1" dirty="0">
                <a:solidFill>
                  <a:schemeClr val="bg1"/>
                </a:solidFill>
              </a:rPr>
              <a:t>INTERNATIONAL STUDENTS: JOBS, TAXES, MONEY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178EBEB-73FD-D8B8-C59E-6FC154B87B74}"/>
              </a:ext>
            </a:extLst>
          </p:cNvPr>
          <p:cNvSpPr/>
          <p:nvPr/>
        </p:nvSpPr>
        <p:spPr>
          <a:xfrm>
            <a:off x="4267200" y="4048811"/>
            <a:ext cx="3657600" cy="27432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MARCH 20</a:t>
            </a:r>
          </a:p>
          <a:p>
            <a:pPr algn="ctr"/>
            <a:endParaRPr lang="en-US" sz="2600" b="1" dirty="0">
              <a:solidFill>
                <a:schemeClr val="tx1"/>
              </a:solidFill>
            </a:endParaRPr>
          </a:p>
          <a:p>
            <a:pPr algn="ctr"/>
            <a:r>
              <a:rPr lang="en-US" sz="2600" b="1" dirty="0">
                <a:solidFill>
                  <a:schemeClr val="tx1"/>
                </a:solidFill>
              </a:rPr>
              <a:t>CREATING &amp; BUILDING A SIDE-HUSTLE: MAKING IT A BUSINESS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8F0AC7B-075C-7980-BBA1-601A847BF0D8}"/>
              </a:ext>
            </a:extLst>
          </p:cNvPr>
          <p:cNvSpPr/>
          <p:nvPr/>
        </p:nvSpPr>
        <p:spPr>
          <a:xfrm>
            <a:off x="4267200" y="1178521"/>
            <a:ext cx="3657600" cy="2743200"/>
          </a:xfrm>
          <a:prstGeom prst="roundRect">
            <a:avLst/>
          </a:prstGeom>
          <a:solidFill>
            <a:srgbClr val="C0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FEBRUARY 8</a:t>
            </a:r>
          </a:p>
          <a:p>
            <a:pPr algn="ctr"/>
            <a:endParaRPr lang="en-US" sz="2600" b="1" dirty="0">
              <a:solidFill>
                <a:schemeClr val="bg1"/>
              </a:solidFill>
            </a:endParaRPr>
          </a:p>
          <a:p>
            <a:pPr algn="ctr"/>
            <a:r>
              <a:rPr lang="en-US" sz="2600" b="1" dirty="0">
                <a:solidFill>
                  <a:schemeClr val="bg1"/>
                </a:solidFill>
              </a:rPr>
              <a:t>INVESTING: </a:t>
            </a:r>
            <a:br>
              <a:rPr lang="en-US" sz="2600" b="1" dirty="0">
                <a:solidFill>
                  <a:schemeClr val="bg1"/>
                </a:solidFill>
              </a:rPr>
            </a:br>
            <a:r>
              <a:rPr lang="en-US" sz="2600" b="1" dirty="0">
                <a:solidFill>
                  <a:schemeClr val="bg1"/>
                </a:solidFill>
              </a:rPr>
              <a:t>OPENING YOUR OWN ROTH IRA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5D93369-B92D-7A9D-ACA1-156A1F66FC82}"/>
              </a:ext>
            </a:extLst>
          </p:cNvPr>
          <p:cNvSpPr/>
          <p:nvPr/>
        </p:nvSpPr>
        <p:spPr>
          <a:xfrm>
            <a:off x="8431913" y="4048811"/>
            <a:ext cx="3657600" cy="27432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APRIL 18</a:t>
            </a:r>
          </a:p>
          <a:p>
            <a:pPr algn="ctr"/>
            <a:endParaRPr lang="en-US" sz="2600" b="1" dirty="0">
              <a:solidFill>
                <a:schemeClr val="tx1"/>
              </a:solidFill>
            </a:endParaRPr>
          </a:p>
          <a:p>
            <a:pPr algn="ctr"/>
            <a:r>
              <a:rPr lang="en-US" sz="2600" b="1" dirty="0">
                <a:solidFill>
                  <a:schemeClr val="tx1"/>
                </a:solidFill>
              </a:rPr>
              <a:t>CAREER PLANNING: YOUR FUTURE &amp; YOUR MONEY</a:t>
            </a:r>
          </a:p>
        </p:txBody>
      </p:sp>
    </p:spTree>
    <p:extLst>
      <p:ext uri="{BB962C8B-B14F-4D97-AF65-F5344CB8AC3E}">
        <p14:creationId xmlns:p14="http://schemas.microsoft.com/office/powerpoint/2010/main" val="35200103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76800" y="3034286"/>
            <a:ext cx="2133600" cy="113877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chemeClr val="bg1"/>
                </a:solidFill>
              </a:rPr>
              <a:t>Business Entity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6800" y="1129282"/>
            <a:ext cx="2133600" cy="969496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 algn="ctr"/>
            <a:endParaRPr lang="en-US" sz="1500" b="1" dirty="0">
              <a:solidFill>
                <a:schemeClr val="bg1"/>
              </a:solidFill>
            </a:endParaRPr>
          </a:p>
          <a:p>
            <a:pPr algn="ctr"/>
            <a:r>
              <a:rPr lang="en-US" sz="3000" b="1" dirty="0">
                <a:solidFill>
                  <a:schemeClr val="bg1"/>
                </a:solidFill>
              </a:rPr>
              <a:t>Family </a:t>
            </a: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4944315"/>
            <a:ext cx="2286000" cy="954107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The Government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34548" y="4950265"/>
            <a:ext cx="2362200" cy="553998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Suppliers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82148" y="1640596"/>
            <a:ext cx="2514600" cy="553998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Employees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20479" y="3316996"/>
            <a:ext cx="2743200" cy="553998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Customers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04521" y="3034285"/>
            <a:ext cx="2514600" cy="954107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The Community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16178" y="4819951"/>
            <a:ext cx="3763992" cy="1200329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Others: future generations, trade associations, unions, activists, competitors, the media, business partners, the public, society</a:t>
            </a:r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5715004" y="2208047"/>
            <a:ext cx="76199" cy="1011704"/>
          </a:xfrm>
          <a:prstGeom prst="straightConnector1">
            <a:avLst/>
          </a:prstGeom>
          <a:ln w="635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314702" y="2561994"/>
            <a:ext cx="1562100" cy="657761"/>
          </a:xfrm>
          <a:prstGeom prst="straightConnector1">
            <a:avLst/>
          </a:prstGeom>
          <a:ln w="635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477000" y="2381555"/>
            <a:ext cx="1143000" cy="838199"/>
          </a:xfrm>
          <a:prstGeom prst="straightConnector1">
            <a:avLst/>
          </a:prstGeom>
          <a:ln w="635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010400" y="4134151"/>
            <a:ext cx="2286000" cy="609600"/>
          </a:xfrm>
          <a:prstGeom prst="straightConnector1">
            <a:avLst/>
          </a:prstGeom>
          <a:ln w="635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010400" y="3426268"/>
            <a:ext cx="1066800" cy="225117"/>
          </a:xfrm>
          <a:prstGeom prst="straightConnector1">
            <a:avLst/>
          </a:prstGeom>
          <a:ln w="635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505200" y="4514249"/>
            <a:ext cx="1371600" cy="276761"/>
          </a:xfrm>
          <a:prstGeom prst="straightConnector1">
            <a:avLst/>
          </a:prstGeom>
          <a:ln w="635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3956649" y="3988392"/>
            <a:ext cx="1052423" cy="43019"/>
          </a:xfrm>
          <a:prstGeom prst="straightConnector1">
            <a:avLst/>
          </a:prstGeom>
          <a:ln w="635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ADF7268-E9D0-914B-9DFF-BAF40D703332}"/>
              </a:ext>
            </a:extLst>
          </p:cNvPr>
          <p:cNvSpPr txBox="1"/>
          <p:nvPr/>
        </p:nvSpPr>
        <p:spPr>
          <a:xfrm>
            <a:off x="8049276" y="1309233"/>
            <a:ext cx="2133600" cy="969496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 algn="ctr"/>
            <a:endParaRPr lang="en-US" sz="1500" b="1" dirty="0">
              <a:solidFill>
                <a:schemeClr val="bg1"/>
              </a:solidFill>
            </a:endParaRPr>
          </a:p>
          <a:p>
            <a:pPr algn="ctr"/>
            <a:r>
              <a:rPr lang="en-US" sz="3000" b="1" dirty="0">
                <a:solidFill>
                  <a:schemeClr val="bg1"/>
                </a:solidFill>
              </a:rPr>
              <a:t>Investors </a:t>
            </a: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1" name="Title 6">
            <a:extLst>
              <a:ext uri="{FF2B5EF4-FFF2-40B4-BE49-F238E27FC236}">
                <a16:creationId xmlns:a16="http://schemas.microsoft.com/office/drawing/2014/main" id="{F235275F-0A73-287A-63A7-8F025B939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438" y="356843"/>
            <a:ext cx="8741434" cy="611077"/>
          </a:xfrm>
          <a:solidFill>
            <a:srgbClr val="006600"/>
          </a:solidFill>
        </p:spPr>
        <p:txBody>
          <a:bodyPr/>
          <a:lstStyle/>
          <a:p>
            <a:br>
              <a:rPr lang="en-US" sz="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Stakeholders &amp; Entrepreneurs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DBB0F3F-12FD-9B27-60ED-0528BFC2A9B6}"/>
              </a:ext>
            </a:extLst>
          </p:cNvPr>
          <p:cNvCxnSpPr/>
          <p:nvPr/>
        </p:nvCxnSpPr>
        <p:spPr>
          <a:xfrm>
            <a:off x="6172200" y="4288219"/>
            <a:ext cx="609600" cy="837709"/>
          </a:xfrm>
          <a:prstGeom prst="straightConnector1">
            <a:avLst/>
          </a:prstGeom>
          <a:ln w="635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612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44438" y="1282831"/>
            <a:ext cx="10268712" cy="4654296"/>
          </a:xfrm>
        </p:spPr>
        <p:txBody>
          <a:bodyPr/>
          <a:lstStyle/>
          <a:p>
            <a:r>
              <a:rPr lang="en-US" sz="2600" dirty="0">
                <a:solidFill>
                  <a:srgbClr val="C00000"/>
                </a:solidFill>
              </a:rPr>
              <a:t>We care about making money because we want to </a:t>
            </a:r>
            <a:r>
              <a:rPr lang="en-US" sz="1400" dirty="0">
                <a:solidFill>
                  <a:srgbClr val="C00000"/>
                </a:solidFill>
              </a:rPr>
              <a:t>(or have to) </a:t>
            </a:r>
            <a:r>
              <a:rPr lang="en-US" sz="2600" dirty="0">
                <a:solidFill>
                  <a:srgbClr val="C00000"/>
                </a:solidFill>
              </a:rPr>
              <a:t>give money to people who make our business happen…who contribute to our business striving to serve its mission:</a:t>
            </a:r>
          </a:p>
          <a:p>
            <a:pPr lvl="1"/>
            <a:r>
              <a:rPr lang="en-US" sz="2400" dirty="0">
                <a:solidFill>
                  <a:srgbClr val="C00000"/>
                </a:solidFill>
              </a:rPr>
              <a:t>Employees, suppliers, partners, the government, investors…</a:t>
            </a:r>
            <a:br>
              <a:rPr lang="en-US" sz="2400" dirty="0">
                <a:solidFill>
                  <a:srgbClr val="C00000"/>
                </a:solidFill>
              </a:rPr>
            </a:br>
            <a:endParaRPr lang="en-US" sz="2400" dirty="0">
              <a:solidFill>
                <a:srgbClr val="C00000"/>
              </a:solidFill>
            </a:endParaRPr>
          </a:p>
          <a:p>
            <a:r>
              <a:rPr lang="en-US" sz="2600" dirty="0">
                <a:solidFill>
                  <a:srgbClr val="C00000"/>
                </a:solidFill>
              </a:rPr>
              <a:t>The money we give to these people comes from our Revenues</a:t>
            </a:r>
            <a:br>
              <a:rPr lang="en-US" sz="2600" dirty="0">
                <a:solidFill>
                  <a:srgbClr val="C00000"/>
                </a:solidFill>
              </a:rPr>
            </a:br>
            <a:endParaRPr lang="en-US" sz="2600" dirty="0">
              <a:solidFill>
                <a:srgbClr val="C00000"/>
              </a:solidFill>
            </a:endParaRPr>
          </a:p>
          <a:p>
            <a:r>
              <a:rPr lang="en-US" sz="2600" dirty="0">
                <a:solidFill>
                  <a:srgbClr val="C00000"/>
                </a:solidFill>
              </a:rPr>
              <a:t>Every dollar of Revenue that your business will ever make comes from your CUSTOMERS.</a:t>
            </a:r>
          </a:p>
          <a:p>
            <a:pPr lvl="1"/>
            <a:r>
              <a:rPr lang="en-US" sz="2400" dirty="0">
                <a:solidFill>
                  <a:srgbClr val="C00000"/>
                </a:solidFill>
              </a:rPr>
              <a:t>If you run a non-profit, it’s a little different…you have to make both your donors and your beneficiaries’ lives better with your mission.</a:t>
            </a:r>
            <a:endParaRPr lang="en-US" sz="2600" b="1" i="1" dirty="0">
              <a:solidFill>
                <a:srgbClr val="C00000"/>
              </a:solidFill>
            </a:endParaRPr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79BFEDFB-F3EB-B0EC-7C67-9BD68C128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438" y="356843"/>
            <a:ext cx="8741434" cy="611077"/>
          </a:xfrm>
          <a:solidFill>
            <a:srgbClr val="006600"/>
          </a:solidFill>
        </p:spPr>
        <p:txBody>
          <a:bodyPr/>
          <a:lstStyle/>
          <a:p>
            <a:br>
              <a:rPr lang="en-US" sz="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Stakeholders &amp; Entrepreneurs</a:t>
            </a:r>
          </a:p>
        </p:txBody>
      </p:sp>
    </p:spTree>
    <p:extLst>
      <p:ext uri="{BB962C8B-B14F-4D97-AF65-F5344CB8AC3E}">
        <p14:creationId xmlns:p14="http://schemas.microsoft.com/office/powerpoint/2010/main" val="903232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1981203" y="1651002"/>
            <a:ext cx="8469631" cy="43307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3000" dirty="0">
                <a:solidFill>
                  <a:srgbClr val="CC3333"/>
                </a:solidFill>
              </a:rPr>
              <a:t>	</a:t>
            </a:r>
            <a:r>
              <a:rPr lang="en-US" sz="2800" b="1" dirty="0">
                <a:solidFill>
                  <a:srgbClr val="CC3333"/>
                </a:solidFill>
              </a:rPr>
              <a:t>Revenues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CC3333"/>
                </a:solidFill>
              </a:rPr>
              <a:t> 	</a:t>
            </a:r>
            <a:r>
              <a:rPr lang="mr-IN" sz="2800" b="1" u="sng" dirty="0">
                <a:solidFill>
                  <a:srgbClr val="CC3333"/>
                </a:solidFill>
              </a:rPr>
              <a:t>–</a:t>
            </a:r>
            <a:r>
              <a:rPr lang="en-US" sz="2800" b="1" u="sng" dirty="0">
                <a:solidFill>
                  <a:srgbClr val="CC3333"/>
                </a:solidFill>
              </a:rPr>
              <a:t> 	Cost of Goods Sold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CC3333"/>
                </a:solidFill>
              </a:rPr>
              <a:t>	=	Gross Margin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CC3333"/>
                </a:solidFill>
              </a:rPr>
              <a:t>	</a:t>
            </a:r>
            <a:r>
              <a:rPr lang="mr-IN" sz="2800" b="1" u="sng" dirty="0">
                <a:solidFill>
                  <a:srgbClr val="CC3333"/>
                </a:solidFill>
              </a:rPr>
              <a:t>–</a:t>
            </a:r>
            <a:r>
              <a:rPr lang="en-US" sz="2800" b="1" u="sng" dirty="0">
                <a:solidFill>
                  <a:srgbClr val="CC3333"/>
                </a:solidFill>
              </a:rPr>
              <a:t> 	Operating Expenses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CC3333"/>
                </a:solidFill>
              </a:rPr>
              <a:t>	=	Operating Income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CC3333"/>
                </a:solidFill>
              </a:rPr>
              <a:t>	</a:t>
            </a:r>
            <a:r>
              <a:rPr lang="mr-IN" sz="2800" b="1" u="sng" dirty="0">
                <a:solidFill>
                  <a:srgbClr val="CC3333"/>
                </a:solidFill>
              </a:rPr>
              <a:t>–</a:t>
            </a:r>
            <a:r>
              <a:rPr lang="en-US" sz="2800" b="1" u="sng" dirty="0">
                <a:solidFill>
                  <a:srgbClr val="CC3333"/>
                </a:solidFill>
              </a:rPr>
              <a:t> 	Other Expenses</a:t>
            </a:r>
            <a:endParaRPr lang="en-US" sz="2000" b="1" u="sng" dirty="0">
              <a:solidFill>
                <a:srgbClr val="CC3333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CC3333"/>
                </a:solidFill>
              </a:rPr>
              <a:t>	=	Taxable Income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CC3333"/>
                </a:solidFill>
              </a:rPr>
              <a:t>	</a:t>
            </a:r>
            <a:r>
              <a:rPr lang="mr-IN" sz="2800" b="1" u="sng" dirty="0">
                <a:solidFill>
                  <a:srgbClr val="CC3333"/>
                </a:solidFill>
              </a:rPr>
              <a:t>–</a:t>
            </a:r>
            <a:r>
              <a:rPr lang="en-US" sz="2800" b="1" u="sng" dirty="0">
                <a:solidFill>
                  <a:srgbClr val="CC3333"/>
                </a:solidFill>
              </a:rPr>
              <a:t> 	Income Taxes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CC3333"/>
                </a:solidFill>
              </a:rPr>
              <a:t>	=	Net Income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CD1D5947-2C5D-A617-0F29-8BFB885BF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438" y="356843"/>
            <a:ext cx="8741434" cy="611077"/>
          </a:xfrm>
          <a:solidFill>
            <a:srgbClr val="006600"/>
          </a:solidFill>
        </p:spPr>
        <p:txBody>
          <a:bodyPr/>
          <a:lstStyle/>
          <a:p>
            <a:br>
              <a:rPr lang="en-US" sz="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Stakeholders &amp; Entrepreneurs</a:t>
            </a:r>
          </a:p>
        </p:txBody>
      </p:sp>
    </p:spTree>
    <p:extLst>
      <p:ext uri="{BB962C8B-B14F-4D97-AF65-F5344CB8AC3E}">
        <p14:creationId xmlns:p14="http://schemas.microsoft.com/office/powerpoint/2010/main" val="20477450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43000" y="1325880"/>
            <a:ext cx="10268712" cy="4654296"/>
          </a:xfrm>
        </p:spPr>
        <p:txBody>
          <a:bodyPr/>
          <a:lstStyle/>
          <a:p>
            <a:r>
              <a:rPr lang="en-US" sz="2600" dirty="0">
                <a:solidFill>
                  <a:srgbClr val="C00000"/>
                </a:solidFill>
              </a:rPr>
              <a:t>Identify your financial goals:</a:t>
            </a:r>
            <a:br>
              <a:rPr lang="en-US" sz="2600" dirty="0">
                <a:solidFill>
                  <a:srgbClr val="C00000"/>
                </a:solidFill>
              </a:rPr>
            </a:br>
            <a:endParaRPr lang="en-US" sz="2600" dirty="0">
              <a:solidFill>
                <a:srgbClr val="C00000"/>
              </a:solidFill>
            </a:endParaRPr>
          </a:p>
          <a:p>
            <a:pPr lvl="1"/>
            <a:r>
              <a:rPr lang="en-US" sz="2600" dirty="0">
                <a:solidFill>
                  <a:srgbClr val="C00000"/>
                </a:solidFill>
              </a:rPr>
              <a:t>What financial goals do you want to achieve in the next 3 months?</a:t>
            </a:r>
          </a:p>
          <a:p>
            <a:pPr lvl="2"/>
            <a:r>
              <a:rPr lang="en-US" sz="2300" dirty="0"/>
              <a:t>These could involve building your team, getting business bank accounts, or achieving revenue milestones. Anything related to your business.</a:t>
            </a:r>
          </a:p>
          <a:p>
            <a:pPr lvl="2"/>
            <a:r>
              <a:rPr lang="en-US" sz="2300" dirty="0"/>
              <a:t>These could also involve personal finance issues – because those will impact your business, too.</a:t>
            </a:r>
            <a:br>
              <a:rPr lang="en-US" sz="2600" dirty="0"/>
            </a:br>
            <a:endParaRPr lang="en-US" sz="2600" dirty="0"/>
          </a:p>
          <a:p>
            <a:pPr lvl="1"/>
            <a:r>
              <a:rPr lang="en-US" sz="2600" dirty="0">
                <a:solidFill>
                  <a:srgbClr val="C00000"/>
                </a:solidFill>
              </a:rPr>
              <a:t>What financial goals do you want to achieve in the next 12 months?</a:t>
            </a:r>
            <a:br>
              <a:rPr lang="en-US" sz="2600" dirty="0">
                <a:solidFill>
                  <a:srgbClr val="C00000"/>
                </a:solidFill>
              </a:rPr>
            </a:br>
            <a:endParaRPr lang="en-US" sz="2600" dirty="0">
              <a:solidFill>
                <a:srgbClr val="C00000"/>
              </a:solidFill>
            </a:endParaRPr>
          </a:p>
          <a:p>
            <a:pPr lvl="1"/>
            <a:r>
              <a:rPr lang="en-US" sz="2600" dirty="0">
                <a:solidFill>
                  <a:srgbClr val="C00000"/>
                </a:solidFill>
              </a:rPr>
              <a:t>What financial goals do you want to achieve in the next 3 years?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287162E9-B87E-6489-AACA-9BE54C160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438" y="356843"/>
            <a:ext cx="8741434" cy="61107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en-US" sz="4000" b="1" cap="sm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Side-Hustle Homework</a:t>
            </a:r>
          </a:p>
        </p:txBody>
      </p:sp>
    </p:spTree>
    <p:extLst>
      <p:ext uri="{BB962C8B-B14F-4D97-AF65-F5344CB8AC3E}">
        <p14:creationId xmlns:p14="http://schemas.microsoft.com/office/powerpoint/2010/main" val="30232263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DFB6E4-4BFD-1D4B-BEF5-25242381DA09}"/>
              </a:ext>
            </a:extLst>
          </p:cNvPr>
          <p:cNvSpPr/>
          <p:nvPr/>
        </p:nvSpPr>
        <p:spPr>
          <a:xfrm>
            <a:off x="2438400" y="1324289"/>
            <a:ext cx="7315200" cy="85192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PERSONAL FINANCE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AC28B6-A664-2E44-872D-A3393A063C4C}"/>
              </a:ext>
            </a:extLst>
          </p:cNvPr>
          <p:cNvSpPr/>
          <p:nvPr/>
        </p:nvSpPr>
        <p:spPr>
          <a:xfrm>
            <a:off x="2438400" y="2209332"/>
            <a:ext cx="7315200" cy="364150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Your life as an entrepreneur will regularly overlap with your life as an individual.</a:t>
            </a:r>
          </a:p>
          <a:p>
            <a:pPr algn="ctr"/>
            <a:endParaRPr lang="en-US" sz="2600" b="1" dirty="0">
              <a:solidFill>
                <a:schemeClr val="bg1"/>
              </a:solidFill>
            </a:endParaRPr>
          </a:p>
          <a:p>
            <a:pPr algn="ctr"/>
            <a:r>
              <a:rPr lang="en-US" sz="2600" b="1" dirty="0">
                <a:solidFill>
                  <a:schemeClr val="bg1"/>
                </a:solidFill>
              </a:rPr>
              <a:t>Knowing where to take advantage of the overlaps </a:t>
            </a:r>
            <a:r>
              <a:rPr lang="en-US" dirty="0">
                <a:solidFill>
                  <a:schemeClr val="bg1"/>
                </a:solidFill>
              </a:rPr>
              <a:t>(such as in tax planning) </a:t>
            </a:r>
            <a:r>
              <a:rPr lang="en-US" sz="2600" b="1" dirty="0">
                <a:solidFill>
                  <a:schemeClr val="bg1"/>
                </a:solidFill>
              </a:rPr>
              <a:t>and where to create a necessary divide </a:t>
            </a:r>
            <a:r>
              <a:rPr lang="en-US" dirty="0">
                <a:solidFill>
                  <a:schemeClr val="bg1"/>
                </a:solidFill>
              </a:rPr>
              <a:t>(such as with relationships) </a:t>
            </a:r>
            <a:r>
              <a:rPr lang="en-US" sz="2600" b="1" dirty="0">
                <a:solidFill>
                  <a:schemeClr val="bg1"/>
                </a:solidFill>
              </a:rPr>
              <a:t>can be critical to both your success in business and your happiness as a human. </a:t>
            </a:r>
            <a:br>
              <a:rPr lang="en-US" sz="2600" b="1" dirty="0">
                <a:solidFill>
                  <a:schemeClr val="bg1"/>
                </a:solidFill>
              </a:rPr>
            </a:br>
            <a:r>
              <a:rPr lang="en-US" sz="2600" b="1" dirty="0">
                <a:solidFill>
                  <a:schemeClr val="bg1"/>
                </a:solidFill>
              </a:rPr>
              <a:t>Be intentional with your choices.  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CC912DC4-FD47-6CCD-E93A-2BE33BC5B98A}"/>
              </a:ext>
            </a:extLst>
          </p:cNvPr>
          <p:cNvSpPr txBox="1">
            <a:spLocks/>
          </p:cNvSpPr>
          <p:nvPr/>
        </p:nvSpPr>
        <p:spPr>
          <a:xfrm>
            <a:off x="1144438" y="356843"/>
            <a:ext cx="8741434" cy="611077"/>
          </a:xfrm>
          <a:prstGeom prst="rect">
            <a:avLst/>
          </a:prstGeom>
          <a:solidFill>
            <a:srgbClr val="002060"/>
          </a:solidFill>
        </p:spPr>
        <p:txBody>
          <a:bodyPr vert="horz" lIns="0" tIns="0" rIns="0" bIns="0" rtlCol="0" anchor="t">
            <a:noAutofit/>
          </a:bodyPr>
          <a:lstStyle>
            <a:lvl1pPr algn="l" defTabSz="45717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 cap="none" spc="100" baseline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br>
              <a:rPr lang="en-US" sz="400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4300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 Finance for Entrepreneurs</a:t>
            </a:r>
            <a:endParaRPr lang="en-US" sz="4300" b="0" cap="sm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0653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0955031B-568D-4049-BDEC-1AFD65853CDA}"/>
              </a:ext>
            </a:extLst>
          </p:cNvPr>
          <p:cNvSpPr txBox="1">
            <a:spLocks/>
          </p:cNvSpPr>
          <p:nvPr/>
        </p:nvSpPr>
        <p:spPr>
          <a:xfrm>
            <a:off x="5971455" y="1969263"/>
            <a:ext cx="5346402" cy="2279005"/>
          </a:xfrm>
          <a:prstGeom prst="rect">
            <a:avLst/>
          </a:prstGeom>
          <a:solidFill>
            <a:srgbClr val="FFFF00"/>
          </a:solidFill>
        </p:spPr>
        <p:txBody>
          <a:bodyPr vert="horz" lIns="0" tIns="0" rIns="0" bIns="0" rtlCol="0" anchor="t">
            <a:noAutofit/>
          </a:bodyPr>
          <a:lstStyle>
            <a:lvl1pPr algn="l" defTabSz="457189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 cap="none" spc="100" baseline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algn="ctr">
              <a:spcBef>
                <a:spcPts val="2000"/>
              </a:spcBef>
            </a:pPr>
            <a:endParaRPr lang="en-US" sz="2400" i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2000"/>
              </a:spcBef>
            </a:pPr>
            <a:r>
              <a:rPr lang="en-US" sz="24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AN ENTREPRENEUR, </a:t>
            </a:r>
            <a:br>
              <a:rPr lang="en-US" sz="24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OF THESE PERSONAL FINANCE DIMENSIONS ARE </a:t>
            </a:r>
            <a:br>
              <a:rPr lang="en-US" sz="24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 TO BE CONNECTED</a:t>
            </a:r>
            <a:br>
              <a:rPr lang="en-US" sz="24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YOUR BUSINESS.</a:t>
            </a:r>
          </a:p>
          <a:p>
            <a:pPr algn="ctr">
              <a:spcBef>
                <a:spcPts val="2000"/>
              </a:spcBef>
            </a:pPr>
            <a:endParaRPr lang="en-US" sz="2400" b="0" i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BD6A280-9680-6140-A20B-E84ACA3F84A5}"/>
              </a:ext>
            </a:extLst>
          </p:cNvPr>
          <p:cNvSpPr/>
          <p:nvPr/>
        </p:nvSpPr>
        <p:spPr>
          <a:xfrm>
            <a:off x="2222580" y="1481387"/>
            <a:ext cx="3356587" cy="59436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FINANCIAL MANAGEMENT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109B2D8-9CD6-C549-A55E-246402644497}"/>
              </a:ext>
            </a:extLst>
          </p:cNvPr>
          <p:cNvSpPr/>
          <p:nvPr/>
        </p:nvSpPr>
        <p:spPr>
          <a:xfrm>
            <a:off x="2222580" y="2128526"/>
            <a:ext cx="3356587" cy="5943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INVESTMENTS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23DEE93-447F-9249-8F1A-5CCBDE4D0E04}"/>
              </a:ext>
            </a:extLst>
          </p:cNvPr>
          <p:cNvSpPr/>
          <p:nvPr/>
        </p:nvSpPr>
        <p:spPr>
          <a:xfrm>
            <a:off x="2222580" y="2775665"/>
            <a:ext cx="3356587" cy="5943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INSURANCE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55563EB-9600-EF4B-A3EE-81FA0EE707E4}"/>
              </a:ext>
            </a:extLst>
          </p:cNvPr>
          <p:cNvSpPr/>
          <p:nvPr/>
        </p:nvSpPr>
        <p:spPr>
          <a:xfrm>
            <a:off x="2226376" y="3422804"/>
            <a:ext cx="3352790" cy="5943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TAXES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8A2089-576E-CB4E-8C85-D5AEF4BAA472}"/>
              </a:ext>
            </a:extLst>
          </p:cNvPr>
          <p:cNvSpPr/>
          <p:nvPr/>
        </p:nvSpPr>
        <p:spPr>
          <a:xfrm>
            <a:off x="2222579" y="4069943"/>
            <a:ext cx="3352790" cy="594360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FAMILY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EBC166C-7A56-4C4A-92A1-9B109B42365E}"/>
              </a:ext>
            </a:extLst>
          </p:cNvPr>
          <p:cNvSpPr/>
          <p:nvPr/>
        </p:nvSpPr>
        <p:spPr>
          <a:xfrm>
            <a:off x="2222579" y="4717082"/>
            <a:ext cx="3352790" cy="594360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ESTATE PLANNING</a:t>
            </a:r>
          </a:p>
        </p:txBody>
      </p:sp>
      <p:sp>
        <p:nvSpPr>
          <p:cNvPr id="18" name="Title 6">
            <a:extLst>
              <a:ext uri="{FF2B5EF4-FFF2-40B4-BE49-F238E27FC236}">
                <a16:creationId xmlns:a16="http://schemas.microsoft.com/office/drawing/2014/main" id="{71556E2A-CAC7-84F2-9B71-D8D36C410BC0}"/>
              </a:ext>
            </a:extLst>
          </p:cNvPr>
          <p:cNvSpPr txBox="1">
            <a:spLocks/>
          </p:cNvSpPr>
          <p:nvPr/>
        </p:nvSpPr>
        <p:spPr>
          <a:xfrm>
            <a:off x="1144438" y="356843"/>
            <a:ext cx="8741434" cy="611077"/>
          </a:xfrm>
          <a:prstGeom prst="rect">
            <a:avLst/>
          </a:prstGeom>
          <a:solidFill>
            <a:srgbClr val="002060"/>
          </a:solidFill>
        </p:spPr>
        <p:txBody>
          <a:bodyPr vert="horz" lIns="0" tIns="0" rIns="0" bIns="0" rtlCol="0" anchor="t">
            <a:noAutofit/>
          </a:bodyPr>
          <a:lstStyle>
            <a:lvl1pPr algn="l" defTabSz="45717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 cap="none" spc="100" baseline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br>
              <a:rPr lang="en-US" sz="400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4300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 Finance for Entrepreneurs</a:t>
            </a:r>
            <a:endParaRPr lang="en-US" sz="4300" b="0" cap="sm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2877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BD6A280-9680-6140-A20B-E84ACA3F84A5}"/>
              </a:ext>
            </a:extLst>
          </p:cNvPr>
          <p:cNvSpPr/>
          <p:nvPr/>
        </p:nvSpPr>
        <p:spPr>
          <a:xfrm>
            <a:off x="2222580" y="1481387"/>
            <a:ext cx="3356587" cy="59436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FINANCIAL MANAGEMENT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109B2D8-9CD6-C549-A55E-246402644497}"/>
              </a:ext>
            </a:extLst>
          </p:cNvPr>
          <p:cNvSpPr/>
          <p:nvPr/>
        </p:nvSpPr>
        <p:spPr>
          <a:xfrm>
            <a:off x="2222580" y="2128526"/>
            <a:ext cx="3356587" cy="5943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INVESTMENTS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23DEE93-447F-9249-8F1A-5CCBDE4D0E04}"/>
              </a:ext>
            </a:extLst>
          </p:cNvPr>
          <p:cNvSpPr/>
          <p:nvPr/>
        </p:nvSpPr>
        <p:spPr>
          <a:xfrm>
            <a:off x="2222580" y="2775665"/>
            <a:ext cx="3356587" cy="5943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INSURANCE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55563EB-9600-EF4B-A3EE-81FA0EE707E4}"/>
              </a:ext>
            </a:extLst>
          </p:cNvPr>
          <p:cNvSpPr/>
          <p:nvPr/>
        </p:nvSpPr>
        <p:spPr>
          <a:xfrm>
            <a:off x="2226376" y="3422804"/>
            <a:ext cx="3352790" cy="5943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TAXES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8A2089-576E-CB4E-8C85-D5AEF4BAA472}"/>
              </a:ext>
            </a:extLst>
          </p:cNvPr>
          <p:cNvSpPr/>
          <p:nvPr/>
        </p:nvSpPr>
        <p:spPr>
          <a:xfrm>
            <a:off x="2222579" y="4069943"/>
            <a:ext cx="3352790" cy="594360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FAMILY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EBC166C-7A56-4C4A-92A1-9B109B42365E}"/>
              </a:ext>
            </a:extLst>
          </p:cNvPr>
          <p:cNvSpPr/>
          <p:nvPr/>
        </p:nvSpPr>
        <p:spPr>
          <a:xfrm>
            <a:off x="2222579" y="4717082"/>
            <a:ext cx="3352790" cy="594360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ESTATE PLANNING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66AF30C-00D4-374A-A642-1A2DBC153D1B}"/>
              </a:ext>
            </a:extLst>
          </p:cNvPr>
          <p:cNvSpPr/>
          <p:nvPr/>
        </p:nvSpPr>
        <p:spPr>
          <a:xfrm>
            <a:off x="5949290" y="1481388"/>
            <a:ext cx="4261511" cy="38300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How much of your savings is necessary to start the business?</a:t>
            </a: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 dirty="0">
                <a:solidFill>
                  <a:srgbClr val="002060"/>
                </a:solidFill>
              </a:rPr>
              <a:t>Maybe you are using your home as your office.</a:t>
            </a: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 dirty="0">
                <a:solidFill>
                  <a:srgbClr val="002060"/>
                </a:solidFill>
              </a:rPr>
              <a:t>Maybe you are using your personal computer to run the business.</a:t>
            </a: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 dirty="0">
                <a:solidFill>
                  <a:srgbClr val="002060"/>
                </a:solidFill>
              </a:rPr>
              <a:t>Maybe your personal car is integral to the business.</a:t>
            </a:r>
          </a:p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E2659C22-7FB5-2845-B8FE-39753AE5655D}"/>
              </a:ext>
            </a:extLst>
          </p:cNvPr>
          <p:cNvSpPr/>
          <p:nvPr/>
        </p:nvSpPr>
        <p:spPr>
          <a:xfrm>
            <a:off x="5287134" y="1852403"/>
            <a:ext cx="886002" cy="22150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3DFC59D0-CD8D-E22F-D4B9-C4445D646770}"/>
              </a:ext>
            </a:extLst>
          </p:cNvPr>
          <p:cNvSpPr txBox="1">
            <a:spLocks/>
          </p:cNvSpPr>
          <p:nvPr/>
        </p:nvSpPr>
        <p:spPr>
          <a:xfrm>
            <a:off x="1144438" y="356843"/>
            <a:ext cx="8741434" cy="611077"/>
          </a:xfrm>
          <a:prstGeom prst="rect">
            <a:avLst/>
          </a:prstGeom>
          <a:solidFill>
            <a:srgbClr val="002060"/>
          </a:solidFill>
        </p:spPr>
        <p:txBody>
          <a:bodyPr vert="horz" lIns="0" tIns="0" rIns="0" bIns="0" rtlCol="0" anchor="t">
            <a:noAutofit/>
          </a:bodyPr>
          <a:lstStyle>
            <a:lvl1pPr algn="l" defTabSz="45717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 cap="none" spc="100" baseline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br>
              <a:rPr lang="en-US" sz="400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4300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 Finance for Entrepreneurs</a:t>
            </a:r>
            <a:endParaRPr lang="en-US" sz="4300" b="0" cap="sm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335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BD6A280-9680-6140-A20B-E84ACA3F84A5}"/>
              </a:ext>
            </a:extLst>
          </p:cNvPr>
          <p:cNvSpPr/>
          <p:nvPr/>
        </p:nvSpPr>
        <p:spPr>
          <a:xfrm>
            <a:off x="2222580" y="1481387"/>
            <a:ext cx="3356587" cy="59436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FINANCIAL MANAGEMENT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109B2D8-9CD6-C549-A55E-246402644497}"/>
              </a:ext>
            </a:extLst>
          </p:cNvPr>
          <p:cNvSpPr/>
          <p:nvPr/>
        </p:nvSpPr>
        <p:spPr>
          <a:xfrm>
            <a:off x="2222580" y="2128526"/>
            <a:ext cx="3356587" cy="5943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INVESTMENTS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23DEE93-447F-9249-8F1A-5CCBDE4D0E04}"/>
              </a:ext>
            </a:extLst>
          </p:cNvPr>
          <p:cNvSpPr/>
          <p:nvPr/>
        </p:nvSpPr>
        <p:spPr>
          <a:xfrm>
            <a:off x="2222580" y="2775665"/>
            <a:ext cx="3356587" cy="5943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INSURANCE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55563EB-9600-EF4B-A3EE-81FA0EE707E4}"/>
              </a:ext>
            </a:extLst>
          </p:cNvPr>
          <p:cNvSpPr/>
          <p:nvPr/>
        </p:nvSpPr>
        <p:spPr>
          <a:xfrm>
            <a:off x="2226376" y="3422804"/>
            <a:ext cx="3352790" cy="5943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TAXES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8A2089-576E-CB4E-8C85-D5AEF4BAA472}"/>
              </a:ext>
            </a:extLst>
          </p:cNvPr>
          <p:cNvSpPr/>
          <p:nvPr/>
        </p:nvSpPr>
        <p:spPr>
          <a:xfrm>
            <a:off x="2222579" y="4069943"/>
            <a:ext cx="3352790" cy="594360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FAMILY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EBC166C-7A56-4C4A-92A1-9B109B42365E}"/>
              </a:ext>
            </a:extLst>
          </p:cNvPr>
          <p:cNvSpPr/>
          <p:nvPr/>
        </p:nvSpPr>
        <p:spPr>
          <a:xfrm>
            <a:off x="2222579" y="4717082"/>
            <a:ext cx="3352790" cy="594360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ESTATE PLANNING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66AF30C-00D4-374A-A642-1A2DBC153D1B}"/>
              </a:ext>
            </a:extLst>
          </p:cNvPr>
          <p:cNvSpPr/>
          <p:nvPr/>
        </p:nvSpPr>
        <p:spPr>
          <a:xfrm>
            <a:off x="5949290" y="1481387"/>
            <a:ext cx="4261511" cy="4581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How are you going to hire employees and grow the business?</a:t>
            </a:r>
          </a:p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r>
              <a:rPr lang="en-US" dirty="0">
                <a:solidFill>
                  <a:srgbClr val="C00000"/>
                </a:solidFill>
              </a:rPr>
              <a:t>Are you able to make any investments outside of the business? </a:t>
            </a:r>
          </a:p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r>
              <a:rPr lang="en-US" dirty="0">
                <a:solidFill>
                  <a:srgbClr val="C00000"/>
                </a:solidFill>
              </a:rPr>
              <a:t>Can you succeed if you don’t commit everything to the business?</a:t>
            </a:r>
          </a:p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r>
              <a:rPr lang="en-US" dirty="0">
                <a:solidFill>
                  <a:srgbClr val="C00000"/>
                </a:solidFill>
              </a:rPr>
              <a:t>Can you have a retirement account? </a:t>
            </a:r>
          </a:p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r>
              <a:rPr lang="en-US" dirty="0">
                <a:solidFill>
                  <a:srgbClr val="C00000"/>
                </a:solidFill>
              </a:rPr>
              <a:t>What physical investments – office, factory, equipment – will you need to make?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0B0CE535-041B-014D-8868-BD74BEA5A87A}"/>
              </a:ext>
            </a:extLst>
          </p:cNvPr>
          <p:cNvSpPr/>
          <p:nvPr/>
        </p:nvSpPr>
        <p:spPr>
          <a:xfrm>
            <a:off x="5386063" y="2314954"/>
            <a:ext cx="886002" cy="22150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2666FBCF-E145-25CD-30A5-61DF7B5535B5}"/>
              </a:ext>
            </a:extLst>
          </p:cNvPr>
          <p:cNvSpPr txBox="1">
            <a:spLocks/>
          </p:cNvSpPr>
          <p:nvPr/>
        </p:nvSpPr>
        <p:spPr>
          <a:xfrm>
            <a:off x="1144438" y="356843"/>
            <a:ext cx="8741434" cy="611077"/>
          </a:xfrm>
          <a:prstGeom prst="rect">
            <a:avLst/>
          </a:prstGeom>
          <a:solidFill>
            <a:srgbClr val="002060"/>
          </a:solidFill>
        </p:spPr>
        <p:txBody>
          <a:bodyPr vert="horz" lIns="0" tIns="0" rIns="0" bIns="0" rtlCol="0" anchor="t">
            <a:noAutofit/>
          </a:bodyPr>
          <a:lstStyle>
            <a:lvl1pPr algn="l" defTabSz="45717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 cap="none" spc="100" baseline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br>
              <a:rPr lang="en-US" sz="400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4300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 Finance for Entrepreneurs</a:t>
            </a:r>
            <a:endParaRPr lang="en-US" sz="4300" b="0" cap="sm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3036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BD6A280-9680-6140-A20B-E84ACA3F84A5}"/>
              </a:ext>
            </a:extLst>
          </p:cNvPr>
          <p:cNvSpPr/>
          <p:nvPr/>
        </p:nvSpPr>
        <p:spPr>
          <a:xfrm>
            <a:off x="2222580" y="1481387"/>
            <a:ext cx="3356587" cy="59436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FINANCIAL MANAGEMENT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109B2D8-9CD6-C549-A55E-246402644497}"/>
              </a:ext>
            </a:extLst>
          </p:cNvPr>
          <p:cNvSpPr/>
          <p:nvPr/>
        </p:nvSpPr>
        <p:spPr>
          <a:xfrm>
            <a:off x="2222580" y="2128526"/>
            <a:ext cx="3356587" cy="5943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INVESTMENTS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23DEE93-447F-9249-8F1A-5CCBDE4D0E04}"/>
              </a:ext>
            </a:extLst>
          </p:cNvPr>
          <p:cNvSpPr/>
          <p:nvPr/>
        </p:nvSpPr>
        <p:spPr>
          <a:xfrm>
            <a:off x="2222580" y="2775665"/>
            <a:ext cx="3356587" cy="5943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INSURANCE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55563EB-9600-EF4B-A3EE-81FA0EE707E4}"/>
              </a:ext>
            </a:extLst>
          </p:cNvPr>
          <p:cNvSpPr/>
          <p:nvPr/>
        </p:nvSpPr>
        <p:spPr>
          <a:xfrm>
            <a:off x="2226376" y="3422804"/>
            <a:ext cx="3352790" cy="5943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TAXES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8A2089-576E-CB4E-8C85-D5AEF4BAA472}"/>
              </a:ext>
            </a:extLst>
          </p:cNvPr>
          <p:cNvSpPr/>
          <p:nvPr/>
        </p:nvSpPr>
        <p:spPr>
          <a:xfrm>
            <a:off x="2222579" y="4069943"/>
            <a:ext cx="3352790" cy="594360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FAMILY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EBC166C-7A56-4C4A-92A1-9B109B42365E}"/>
              </a:ext>
            </a:extLst>
          </p:cNvPr>
          <p:cNvSpPr/>
          <p:nvPr/>
        </p:nvSpPr>
        <p:spPr>
          <a:xfrm>
            <a:off x="2222579" y="4717082"/>
            <a:ext cx="3352790" cy="594360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ESTATE PLANNING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66AF30C-00D4-374A-A642-1A2DBC153D1B}"/>
              </a:ext>
            </a:extLst>
          </p:cNvPr>
          <p:cNvSpPr/>
          <p:nvPr/>
        </p:nvSpPr>
        <p:spPr>
          <a:xfrm>
            <a:off x="5949290" y="1481387"/>
            <a:ext cx="4261511" cy="4581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What insurance do you need for the business?</a:t>
            </a:r>
          </a:p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r>
              <a:rPr lang="en-US" dirty="0">
                <a:solidFill>
                  <a:srgbClr val="C00000"/>
                </a:solidFill>
              </a:rPr>
              <a:t>What insurance do you need for YOU, to ensure that the business can succeed?</a:t>
            </a:r>
          </a:p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r>
              <a:rPr lang="en-US" dirty="0">
                <a:solidFill>
                  <a:srgbClr val="C00000"/>
                </a:solidFill>
              </a:rPr>
              <a:t>What liability do YOU have personally for what the business does?</a:t>
            </a:r>
          </a:p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r>
              <a:rPr lang="en-US" dirty="0">
                <a:solidFill>
                  <a:srgbClr val="C00000"/>
                </a:solidFill>
              </a:rPr>
              <a:t>What legal structure will you choose for the business?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F3D322BA-48E3-0A4B-B5A8-F7EEB6D90EF6}"/>
              </a:ext>
            </a:extLst>
          </p:cNvPr>
          <p:cNvSpPr/>
          <p:nvPr/>
        </p:nvSpPr>
        <p:spPr>
          <a:xfrm>
            <a:off x="5319328" y="2950734"/>
            <a:ext cx="886002" cy="22150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EBB2404E-C5F9-B824-8EF9-D961AE0AC3E0}"/>
              </a:ext>
            </a:extLst>
          </p:cNvPr>
          <p:cNvSpPr txBox="1">
            <a:spLocks/>
          </p:cNvSpPr>
          <p:nvPr/>
        </p:nvSpPr>
        <p:spPr>
          <a:xfrm>
            <a:off x="1144438" y="356843"/>
            <a:ext cx="8741434" cy="611077"/>
          </a:xfrm>
          <a:prstGeom prst="rect">
            <a:avLst/>
          </a:prstGeom>
          <a:solidFill>
            <a:srgbClr val="002060"/>
          </a:solidFill>
        </p:spPr>
        <p:txBody>
          <a:bodyPr vert="horz" lIns="0" tIns="0" rIns="0" bIns="0" rtlCol="0" anchor="t">
            <a:noAutofit/>
          </a:bodyPr>
          <a:lstStyle>
            <a:lvl1pPr algn="l" defTabSz="45717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 cap="none" spc="100" baseline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br>
              <a:rPr lang="en-US" sz="400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4300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 Finance for Entrepreneurs</a:t>
            </a:r>
            <a:endParaRPr lang="en-US" sz="4300" b="0" cap="sm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815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BD6A280-9680-6140-A20B-E84ACA3F84A5}"/>
              </a:ext>
            </a:extLst>
          </p:cNvPr>
          <p:cNvSpPr/>
          <p:nvPr/>
        </p:nvSpPr>
        <p:spPr>
          <a:xfrm>
            <a:off x="2222580" y="1481387"/>
            <a:ext cx="3356587" cy="59436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FINANCIAL MANAGEMENT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109B2D8-9CD6-C549-A55E-246402644497}"/>
              </a:ext>
            </a:extLst>
          </p:cNvPr>
          <p:cNvSpPr/>
          <p:nvPr/>
        </p:nvSpPr>
        <p:spPr>
          <a:xfrm>
            <a:off x="2222580" y="2128526"/>
            <a:ext cx="3356587" cy="5943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INVESTMENTS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23DEE93-447F-9249-8F1A-5CCBDE4D0E04}"/>
              </a:ext>
            </a:extLst>
          </p:cNvPr>
          <p:cNvSpPr/>
          <p:nvPr/>
        </p:nvSpPr>
        <p:spPr>
          <a:xfrm>
            <a:off x="2222580" y="2775665"/>
            <a:ext cx="3356587" cy="5943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INSURANCE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55563EB-9600-EF4B-A3EE-81FA0EE707E4}"/>
              </a:ext>
            </a:extLst>
          </p:cNvPr>
          <p:cNvSpPr/>
          <p:nvPr/>
        </p:nvSpPr>
        <p:spPr>
          <a:xfrm>
            <a:off x="2226376" y="3422804"/>
            <a:ext cx="3352790" cy="5943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TAXES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8A2089-576E-CB4E-8C85-D5AEF4BAA472}"/>
              </a:ext>
            </a:extLst>
          </p:cNvPr>
          <p:cNvSpPr/>
          <p:nvPr/>
        </p:nvSpPr>
        <p:spPr>
          <a:xfrm>
            <a:off x="2222579" y="4069943"/>
            <a:ext cx="3352790" cy="594360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FAMILY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EBC166C-7A56-4C4A-92A1-9B109B42365E}"/>
              </a:ext>
            </a:extLst>
          </p:cNvPr>
          <p:cNvSpPr/>
          <p:nvPr/>
        </p:nvSpPr>
        <p:spPr>
          <a:xfrm>
            <a:off x="2222579" y="4717082"/>
            <a:ext cx="3352790" cy="594360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ESTATE PLANNING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66AF30C-00D4-374A-A642-1A2DBC153D1B}"/>
              </a:ext>
            </a:extLst>
          </p:cNvPr>
          <p:cNvSpPr/>
          <p:nvPr/>
        </p:nvSpPr>
        <p:spPr>
          <a:xfrm>
            <a:off x="5949290" y="1481387"/>
            <a:ext cx="4261511" cy="4581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What legal structure will you choose for the business?</a:t>
            </a:r>
          </a:p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r>
              <a:rPr lang="en-US" dirty="0">
                <a:solidFill>
                  <a:srgbClr val="C00000"/>
                </a:solidFill>
              </a:rPr>
              <a:t>Will you file taxes as an individual or as a corporation?</a:t>
            </a:r>
          </a:p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r>
              <a:rPr lang="en-US" dirty="0">
                <a:solidFill>
                  <a:srgbClr val="C00000"/>
                </a:solidFill>
              </a:rPr>
              <a:t>What are the tax benefits available to entrepreneurs?</a:t>
            </a:r>
          </a:p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r>
              <a:rPr lang="en-US" dirty="0">
                <a:solidFill>
                  <a:srgbClr val="C00000"/>
                </a:solidFill>
              </a:rPr>
              <a:t>How will the business tax issues impact your family and your long-term personal goals?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2813646A-5571-5646-AE36-952DF3A02B5B}"/>
              </a:ext>
            </a:extLst>
          </p:cNvPr>
          <p:cNvSpPr/>
          <p:nvPr/>
        </p:nvSpPr>
        <p:spPr>
          <a:xfrm>
            <a:off x="5319328" y="3609232"/>
            <a:ext cx="886002" cy="22150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0493A08A-4E16-D677-26AE-9959390DC671}"/>
              </a:ext>
            </a:extLst>
          </p:cNvPr>
          <p:cNvSpPr txBox="1">
            <a:spLocks/>
          </p:cNvSpPr>
          <p:nvPr/>
        </p:nvSpPr>
        <p:spPr>
          <a:xfrm>
            <a:off x="1144438" y="356843"/>
            <a:ext cx="8741434" cy="611077"/>
          </a:xfrm>
          <a:prstGeom prst="rect">
            <a:avLst/>
          </a:prstGeom>
          <a:solidFill>
            <a:srgbClr val="002060"/>
          </a:solidFill>
        </p:spPr>
        <p:txBody>
          <a:bodyPr vert="horz" lIns="0" tIns="0" rIns="0" bIns="0" rtlCol="0" anchor="t">
            <a:noAutofit/>
          </a:bodyPr>
          <a:lstStyle>
            <a:lvl1pPr algn="l" defTabSz="45717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 cap="none" spc="100" baseline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br>
              <a:rPr lang="en-US" sz="400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4300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 Finance for Entrepreneurs</a:t>
            </a:r>
            <a:endParaRPr lang="en-US" sz="4300" b="0" cap="sm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579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112C795-2A26-2743-80E5-4D91D41B9415}"/>
              </a:ext>
            </a:extLst>
          </p:cNvPr>
          <p:cNvGraphicFramePr/>
          <p:nvPr/>
        </p:nvGraphicFramePr>
        <p:xfrm>
          <a:off x="375450" y="-1108180"/>
          <a:ext cx="10972800" cy="731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06863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BD6A280-9680-6140-A20B-E84ACA3F84A5}"/>
              </a:ext>
            </a:extLst>
          </p:cNvPr>
          <p:cNvSpPr/>
          <p:nvPr/>
        </p:nvSpPr>
        <p:spPr>
          <a:xfrm>
            <a:off x="2222580" y="1481387"/>
            <a:ext cx="3356587" cy="59436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FINANCIAL MANAGEMENT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109B2D8-9CD6-C549-A55E-246402644497}"/>
              </a:ext>
            </a:extLst>
          </p:cNvPr>
          <p:cNvSpPr/>
          <p:nvPr/>
        </p:nvSpPr>
        <p:spPr>
          <a:xfrm>
            <a:off x="2222580" y="2128526"/>
            <a:ext cx="3356587" cy="5943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INVESTMENTS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23DEE93-447F-9249-8F1A-5CCBDE4D0E04}"/>
              </a:ext>
            </a:extLst>
          </p:cNvPr>
          <p:cNvSpPr/>
          <p:nvPr/>
        </p:nvSpPr>
        <p:spPr>
          <a:xfrm>
            <a:off x="2222580" y="2775665"/>
            <a:ext cx="3356587" cy="5943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INSURANCE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55563EB-9600-EF4B-A3EE-81FA0EE707E4}"/>
              </a:ext>
            </a:extLst>
          </p:cNvPr>
          <p:cNvSpPr/>
          <p:nvPr/>
        </p:nvSpPr>
        <p:spPr>
          <a:xfrm>
            <a:off x="2226376" y="3422804"/>
            <a:ext cx="3352790" cy="5943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TAXES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8A2089-576E-CB4E-8C85-D5AEF4BAA472}"/>
              </a:ext>
            </a:extLst>
          </p:cNvPr>
          <p:cNvSpPr/>
          <p:nvPr/>
        </p:nvSpPr>
        <p:spPr>
          <a:xfrm>
            <a:off x="2222579" y="4069943"/>
            <a:ext cx="3352790" cy="594360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FAMILY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EBC166C-7A56-4C4A-92A1-9B109B42365E}"/>
              </a:ext>
            </a:extLst>
          </p:cNvPr>
          <p:cNvSpPr/>
          <p:nvPr/>
        </p:nvSpPr>
        <p:spPr>
          <a:xfrm>
            <a:off x="2222579" y="4717082"/>
            <a:ext cx="3352790" cy="594360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ESTATE PLANNING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66AF30C-00D4-374A-A642-1A2DBC153D1B}"/>
              </a:ext>
            </a:extLst>
          </p:cNvPr>
          <p:cNvSpPr/>
          <p:nvPr/>
        </p:nvSpPr>
        <p:spPr>
          <a:xfrm>
            <a:off x="5949290" y="1481387"/>
            <a:ext cx="4261511" cy="4581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6600"/>
                </a:solidFill>
              </a:rPr>
              <a:t>How will the business tax issues impact your family and your long-term personal goals?</a:t>
            </a:r>
          </a:p>
          <a:p>
            <a:pPr algn="ctr"/>
            <a:endParaRPr lang="en-US" dirty="0">
              <a:solidFill>
                <a:srgbClr val="006600"/>
              </a:solidFill>
            </a:endParaRPr>
          </a:p>
          <a:p>
            <a:pPr algn="ctr"/>
            <a:r>
              <a:rPr lang="en-US" dirty="0">
                <a:solidFill>
                  <a:srgbClr val="006600"/>
                </a:solidFill>
              </a:rPr>
              <a:t>What are the pros and cons of making your venture a family affair?</a:t>
            </a:r>
          </a:p>
          <a:p>
            <a:pPr algn="ctr"/>
            <a:endParaRPr lang="en-US" dirty="0">
              <a:solidFill>
                <a:srgbClr val="006600"/>
              </a:solidFill>
            </a:endParaRPr>
          </a:p>
          <a:p>
            <a:pPr algn="ctr"/>
            <a:r>
              <a:rPr lang="en-US" dirty="0">
                <a:solidFill>
                  <a:srgbClr val="006600"/>
                </a:solidFill>
              </a:rPr>
              <a:t>How do you manage family relationships AND commit yourself to the business?</a:t>
            </a:r>
          </a:p>
          <a:p>
            <a:pPr algn="ctr"/>
            <a:endParaRPr lang="en-US" dirty="0">
              <a:solidFill>
                <a:srgbClr val="006600"/>
              </a:solidFill>
            </a:endParaRPr>
          </a:p>
          <a:p>
            <a:pPr algn="ctr"/>
            <a:r>
              <a:rPr lang="en-US" dirty="0">
                <a:solidFill>
                  <a:srgbClr val="006600"/>
                </a:solidFill>
              </a:rPr>
              <a:t>What happens to the business when you retire?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090B4994-81E5-0449-8D72-4BC6F480A656}"/>
              </a:ext>
            </a:extLst>
          </p:cNvPr>
          <p:cNvSpPr/>
          <p:nvPr/>
        </p:nvSpPr>
        <p:spPr>
          <a:xfrm>
            <a:off x="5369024" y="4890043"/>
            <a:ext cx="886002" cy="22150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ADA8E7A9-1949-EC45-B86A-76FEBF525B4C}"/>
              </a:ext>
            </a:extLst>
          </p:cNvPr>
          <p:cNvSpPr/>
          <p:nvPr/>
        </p:nvSpPr>
        <p:spPr>
          <a:xfrm>
            <a:off x="5369024" y="4271480"/>
            <a:ext cx="886002" cy="22150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09B66C8D-8E49-AAFC-6AB1-3B99C50F45B8}"/>
              </a:ext>
            </a:extLst>
          </p:cNvPr>
          <p:cNvSpPr txBox="1">
            <a:spLocks/>
          </p:cNvSpPr>
          <p:nvPr/>
        </p:nvSpPr>
        <p:spPr>
          <a:xfrm>
            <a:off x="1144438" y="356843"/>
            <a:ext cx="8741434" cy="611077"/>
          </a:xfrm>
          <a:prstGeom prst="rect">
            <a:avLst/>
          </a:prstGeom>
          <a:solidFill>
            <a:srgbClr val="002060"/>
          </a:solidFill>
        </p:spPr>
        <p:txBody>
          <a:bodyPr vert="horz" lIns="0" tIns="0" rIns="0" bIns="0" rtlCol="0" anchor="t">
            <a:noAutofit/>
          </a:bodyPr>
          <a:lstStyle>
            <a:lvl1pPr algn="l" defTabSz="45717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 cap="none" spc="100" baseline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br>
              <a:rPr lang="en-US" sz="400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4300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 Finance for Entrepreneurs</a:t>
            </a:r>
            <a:endParaRPr lang="en-US" sz="4300" b="0" cap="sm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5129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43000" y="1325880"/>
            <a:ext cx="10268712" cy="4654296"/>
          </a:xfrm>
        </p:spPr>
        <p:txBody>
          <a:bodyPr/>
          <a:lstStyle/>
          <a:p>
            <a:r>
              <a:rPr lang="en-US" sz="2400" dirty="0">
                <a:solidFill>
                  <a:srgbClr val="0000FF"/>
                </a:solidFill>
              </a:rPr>
              <a:t>Build your team. Don’t try to do everything on your own.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You probably want to have an attorney and a tax accountant on your team. You may want to connect with other advisors, but having an attorney and accountant on your team is essential.</a:t>
            </a:r>
          </a:p>
          <a:p>
            <a:r>
              <a:rPr lang="en-US" sz="2400" dirty="0">
                <a:solidFill>
                  <a:schemeClr val="accent6">
                    <a:lumMod val="10000"/>
                  </a:schemeClr>
                </a:solidFill>
              </a:rPr>
              <a:t>Separate your personal and business lives as much as possible.</a:t>
            </a:r>
          </a:p>
          <a:p>
            <a:pPr lvl="1"/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Get separate bank accounts for the business.</a:t>
            </a:r>
          </a:p>
          <a:p>
            <a:pPr lvl="1"/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Establish a credit history for the business.</a:t>
            </a:r>
          </a:p>
          <a:p>
            <a:r>
              <a:rPr lang="en-US" sz="2400" dirty="0">
                <a:solidFill>
                  <a:srgbClr val="0000FF"/>
                </a:solidFill>
              </a:rPr>
              <a:t>Find an accounting system you like. Quicken, Quickbooks, TaxBot, Zero, Sage, FreshBooks are all decent options. Learn it, live it, love it.</a:t>
            </a:r>
          </a:p>
          <a:p>
            <a:r>
              <a:rPr lang="en-US" sz="2400" dirty="0">
                <a:solidFill>
                  <a:schemeClr val="accent6">
                    <a:lumMod val="10000"/>
                  </a:schemeClr>
                </a:solidFill>
              </a:rPr>
              <a:t>Build your business plan. Tell the narrative of your business. </a:t>
            </a:r>
          </a:p>
          <a:p>
            <a:pPr lvl="1"/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Banks will want to see this. Investors will want to see this.</a:t>
            </a:r>
          </a:p>
          <a:p>
            <a:pPr lvl="1"/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View this as your roadmap or to-do list. Use it to guide both strategy and decision-making.</a:t>
            </a:r>
            <a:endParaRPr lang="en-US" sz="2000" b="1" i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937A36E5-D544-6F13-BCDC-7BABD536670A}"/>
              </a:ext>
            </a:extLst>
          </p:cNvPr>
          <p:cNvSpPr txBox="1">
            <a:spLocks/>
          </p:cNvSpPr>
          <p:nvPr/>
        </p:nvSpPr>
        <p:spPr>
          <a:xfrm>
            <a:off x="1144438" y="356843"/>
            <a:ext cx="8741434" cy="611077"/>
          </a:xfrm>
          <a:prstGeom prst="rect">
            <a:avLst/>
          </a:prstGeom>
          <a:solidFill>
            <a:srgbClr val="006600"/>
          </a:solidFill>
        </p:spPr>
        <p:txBody>
          <a:bodyPr vert="horz" lIns="0" tIns="0" rIns="0" bIns="0" rtlCol="0" anchor="t">
            <a:noAutofit/>
          </a:bodyPr>
          <a:lstStyle>
            <a:lvl1pPr algn="l" defTabSz="45717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 cap="none" spc="100" baseline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algn="ctr"/>
            <a:br>
              <a:rPr lang="en-US" sz="400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300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Can You Do Tomorrow?</a:t>
            </a:r>
            <a:endParaRPr lang="en-US" sz="4300" b="0" cap="sm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07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43000" y="1325880"/>
            <a:ext cx="10268712" cy="4654296"/>
          </a:xfrm>
        </p:spPr>
        <p:txBody>
          <a:bodyPr/>
          <a:lstStyle/>
          <a:p>
            <a:r>
              <a:rPr lang="en-US" sz="2300" dirty="0">
                <a:solidFill>
                  <a:schemeClr val="accent6">
                    <a:lumMod val="10000"/>
                  </a:schemeClr>
                </a:solidFill>
              </a:rPr>
              <a:t>Nothing is free in finance &amp; entrepreneurship. Every benefit has a cost. Understand what the benefits are.</a:t>
            </a:r>
          </a:p>
          <a:p>
            <a:r>
              <a:rPr lang="en-US" sz="2300" dirty="0">
                <a:solidFill>
                  <a:srgbClr val="0000FF"/>
                </a:solidFill>
              </a:rPr>
              <a:t>Financial institutions and advisors do not exist to be your friends. </a:t>
            </a:r>
            <a:br>
              <a:rPr lang="en-US" sz="2300" dirty="0">
                <a:solidFill>
                  <a:srgbClr val="0000FF"/>
                </a:solidFill>
              </a:rPr>
            </a:br>
            <a:r>
              <a:rPr lang="en-US" sz="2300" dirty="0">
                <a:solidFill>
                  <a:srgbClr val="0000FF"/>
                </a:solidFill>
              </a:rPr>
              <a:t>They exist to take your money. Protect your money.</a:t>
            </a:r>
          </a:p>
          <a:p>
            <a:r>
              <a:rPr lang="en-US" sz="2300" dirty="0">
                <a:solidFill>
                  <a:schemeClr val="accent6">
                    <a:lumMod val="10000"/>
                  </a:schemeClr>
                </a:solidFill>
              </a:rPr>
              <a:t>Debt can change your life – for better and for worse. </a:t>
            </a:r>
            <a:br>
              <a:rPr lang="en-US" sz="2300" dirty="0">
                <a:solidFill>
                  <a:schemeClr val="accent6">
                    <a:lumMod val="10000"/>
                  </a:schemeClr>
                </a:solidFill>
              </a:rPr>
            </a:br>
            <a:r>
              <a:rPr lang="en-US" sz="2300" dirty="0">
                <a:solidFill>
                  <a:schemeClr val="accent6">
                    <a:lumMod val="10000"/>
                  </a:schemeClr>
                </a:solidFill>
              </a:rPr>
              <a:t>Be careful with how you use debt.</a:t>
            </a:r>
          </a:p>
          <a:p>
            <a:r>
              <a:rPr lang="en-US" sz="2300" dirty="0">
                <a:solidFill>
                  <a:srgbClr val="0000FF"/>
                </a:solidFill>
              </a:rPr>
              <a:t>Interest is your friend – when you’re receiving it. </a:t>
            </a:r>
            <a:br>
              <a:rPr lang="en-US" sz="2300" dirty="0">
                <a:solidFill>
                  <a:srgbClr val="0000FF"/>
                </a:solidFill>
              </a:rPr>
            </a:br>
            <a:r>
              <a:rPr lang="en-US" sz="2300" dirty="0">
                <a:solidFill>
                  <a:srgbClr val="0000FF"/>
                </a:solidFill>
              </a:rPr>
              <a:t>Interest is your enemy – when you’re paying it.</a:t>
            </a:r>
          </a:p>
          <a:p>
            <a:r>
              <a:rPr lang="en-US" sz="2300" dirty="0">
                <a:solidFill>
                  <a:schemeClr val="accent6">
                    <a:lumMod val="10000"/>
                  </a:schemeClr>
                </a:solidFill>
              </a:rPr>
              <a:t>Finance is about trading money across time: short-term vs. long-term. Know the trade-offs you are making.</a:t>
            </a:r>
          </a:p>
          <a:p>
            <a:r>
              <a:rPr lang="en-US" sz="2300" dirty="0">
                <a:solidFill>
                  <a:srgbClr val="0000FF"/>
                </a:solidFill>
              </a:rPr>
              <a:t>In entrepreneurship…Cash is Queen </a:t>
            </a:r>
            <a:r>
              <a:rPr lang="en-US" sz="1400" dirty="0">
                <a:solidFill>
                  <a:srgbClr val="0000FF"/>
                </a:solidFill>
              </a:rPr>
              <a:t>(or King)</a:t>
            </a:r>
            <a:r>
              <a:rPr lang="en-US" sz="2300" dirty="0">
                <a:solidFill>
                  <a:srgbClr val="0000FF"/>
                </a:solidFill>
              </a:rPr>
              <a:t>. Focus on cash inflows &amp; cash outflows.</a:t>
            </a:r>
            <a:br>
              <a:rPr lang="en-US" sz="2300" dirty="0">
                <a:solidFill>
                  <a:srgbClr val="0000FF"/>
                </a:solidFill>
              </a:rPr>
            </a:br>
            <a:endParaRPr lang="en-US" sz="2300" b="1" i="1" dirty="0">
              <a:solidFill>
                <a:srgbClr val="0000FF"/>
              </a:solidFill>
            </a:endParaRP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20B1DA59-9DAB-9559-2E21-E1D88FAD4962}"/>
              </a:ext>
            </a:extLst>
          </p:cNvPr>
          <p:cNvSpPr txBox="1">
            <a:spLocks/>
          </p:cNvSpPr>
          <p:nvPr/>
        </p:nvSpPr>
        <p:spPr>
          <a:xfrm>
            <a:off x="1144438" y="356843"/>
            <a:ext cx="8741434" cy="611077"/>
          </a:xfrm>
          <a:prstGeom prst="rect">
            <a:avLst/>
          </a:prstGeom>
          <a:solidFill>
            <a:srgbClr val="006600"/>
          </a:solidFill>
        </p:spPr>
        <p:txBody>
          <a:bodyPr vert="horz" lIns="0" tIns="0" rIns="0" bIns="0" rtlCol="0" anchor="t">
            <a:noAutofit/>
          </a:bodyPr>
          <a:lstStyle>
            <a:lvl1pPr algn="l" defTabSz="45717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 cap="none" spc="100" baseline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algn="ctr"/>
            <a:br>
              <a:rPr lang="en-US" sz="400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Few Finance Rules for </a:t>
            </a:r>
            <a:r>
              <a:rPr lang="en-US" sz="4300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Entrepreneurs</a:t>
            </a:r>
            <a:endParaRPr lang="en-US" sz="4300" b="0" cap="sm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63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3A993A-392E-7546-9DFE-C46846226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431"/>
            <a:ext cx="12192000" cy="5242128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D4CF24A-0B1A-7F4A-A1ED-99D89060D5EE}"/>
              </a:ext>
            </a:extLst>
          </p:cNvPr>
          <p:cNvSpPr/>
          <p:nvPr/>
        </p:nvSpPr>
        <p:spPr>
          <a:xfrm>
            <a:off x="2482808" y="5819459"/>
            <a:ext cx="7042697" cy="62978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Isn’t this a lot like what you do with your education planning?</a:t>
            </a:r>
          </a:p>
        </p:txBody>
      </p:sp>
    </p:spTree>
    <p:extLst>
      <p:ext uri="{BB962C8B-B14F-4D97-AF65-F5344CB8AC3E}">
        <p14:creationId xmlns:p14="http://schemas.microsoft.com/office/powerpoint/2010/main" val="41198156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3A993A-392E-7546-9DFE-C46846226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431"/>
            <a:ext cx="12192000" cy="5242128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D4CF24A-0B1A-7F4A-A1ED-99D89060D5EE}"/>
              </a:ext>
            </a:extLst>
          </p:cNvPr>
          <p:cNvSpPr/>
          <p:nvPr/>
        </p:nvSpPr>
        <p:spPr>
          <a:xfrm>
            <a:off x="2482808" y="5819459"/>
            <a:ext cx="7042697" cy="62978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Isn’t this a lot like what you do with your education planning?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1239B4A-6F6F-FB45-93E5-711A2022D7E8}"/>
              </a:ext>
            </a:extLst>
          </p:cNvPr>
          <p:cNvSpPr/>
          <p:nvPr/>
        </p:nvSpPr>
        <p:spPr>
          <a:xfrm>
            <a:off x="6207020" y="490506"/>
            <a:ext cx="5722569" cy="4886893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You’ve been doing this with your education for years.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You’re about to begin doing this with your career…and you will continue working through this process for the next 30 or 40 years.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Whether it’s education planning or career planning, by now we know that all of our personal decisions with have financial implications.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The more we plan ahead and integrate our decision-making process, the more control we will have over our futures…and the less money will be a source of stress and the more money will be a source of empowerment.</a:t>
            </a:r>
          </a:p>
        </p:txBody>
      </p:sp>
    </p:spTree>
    <p:extLst>
      <p:ext uri="{BB962C8B-B14F-4D97-AF65-F5344CB8AC3E}">
        <p14:creationId xmlns:p14="http://schemas.microsoft.com/office/powerpoint/2010/main" val="38912061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3B2E9AC-E4FE-7469-16BD-DF4F3BBA7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87" y="328735"/>
            <a:ext cx="11987026" cy="722696"/>
          </a:xfrm>
          <a:prstGeom prst="rect">
            <a:avLst/>
          </a:prstGeom>
          <a:solidFill>
            <a:schemeClr val="tx1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MONEY MATTERS SERIES: SPRING 2024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746D34F-1147-09F0-D64F-0714F19C2F72}"/>
              </a:ext>
            </a:extLst>
          </p:cNvPr>
          <p:cNvSpPr/>
          <p:nvPr/>
        </p:nvSpPr>
        <p:spPr>
          <a:xfrm>
            <a:off x="102487" y="4048811"/>
            <a:ext cx="3657600" cy="2743200"/>
          </a:xfrm>
          <a:prstGeom prst="roundRect">
            <a:avLst/>
          </a:prstGeom>
          <a:solidFill>
            <a:srgbClr val="C0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MARCH 6</a:t>
            </a:r>
          </a:p>
          <a:p>
            <a:pPr algn="ctr"/>
            <a:endParaRPr lang="en-US" sz="2600" b="1" dirty="0">
              <a:solidFill>
                <a:schemeClr val="bg1"/>
              </a:solidFill>
            </a:endParaRPr>
          </a:p>
          <a:p>
            <a:pPr algn="ctr"/>
            <a:r>
              <a:rPr lang="en-US" sz="2600" b="1" dirty="0">
                <a:solidFill>
                  <a:schemeClr val="bg1"/>
                </a:solidFill>
              </a:rPr>
              <a:t>TAX STRATEGIES</a:t>
            </a:r>
            <a:br>
              <a:rPr lang="en-US" sz="2600" b="1" dirty="0">
                <a:solidFill>
                  <a:schemeClr val="bg1"/>
                </a:solidFill>
              </a:rPr>
            </a:br>
            <a:r>
              <a:rPr lang="en-US" sz="2600" b="1" dirty="0">
                <a:solidFill>
                  <a:schemeClr val="bg1"/>
                </a:solidFill>
              </a:rPr>
              <a:t>&amp; TAX PLANNING</a:t>
            </a:r>
          </a:p>
          <a:p>
            <a:pPr algn="ctr"/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1894A85-0A0D-592A-F81D-3107AA524E3E}"/>
              </a:ext>
            </a:extLst>
          </p:cNvPr>
          <p:cNvSpPr/>
          <p:nvPr/>
        </p:nvSpPr>
        <p:spPr>
          <a:xfrm>
            <a:off x="8431913" y="1178521"/>
            <a:ext cx="3657600" cy="2743200"/>
          </a:xfrm>
          <a:prstGeom prst="roundRect">
            <a:avLst/>
          </a:prstGeom>
          <a:solidFill>
            <a:srgbClr val="C0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FEBRUARY 22</a:t>
            </a:r>
            <a:br>
              <a:rPr lang="en-US" sz="2600" b="1" dirty="0">
                <a:solidFill>
                  <a:schemeClr val="bg1"/>
                </a:solidFill>
              </a:rPr>
            </a:br>
            <a:endParaRPr lang="en-US" sz="2600" b="1" dirty="0">
              <a:solidFill>
                <a:schemeClr val="bg1"/>
              </a:solidFill>
            </a:endParaRPr>
          </a:p>
          <a:p>
            <a:pPr algn="ctr"/>
            <a:r>
              <a:rPr lang="en-US" sz="2600" b="1" dirty="0">
                <a:solidFill>
                  <a:schemeClr val="bg1"/>
                </a:solidFill>
              </a:rPr>
              <a:t>DEBT MANGEMENT, INCOME MANAGEMENT &amp; YOUR FAMILY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7F849B1-0D24-8984-CD25-9430CC95C91C}"/>
              </a:ext>
            </a:extLst>
          </p:cNvPr>
          <p:cNvSpPr/>
          <p:nvPr/>
        </p:nvSpPr>
        <p:spPr>
          <a:xfrm>
            <a:off x="102487" y="1179480"/>
            <a:ext cx="3657600" cy="2743200"/>
          </a:xfrm>
          <a:prstGeom prst="roundRect">
            <a:avLst/>
          </a:prstGeom>
          <a:solidFill>
            <a:srgbClr val="C0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JANUARY 31</a:t>
            </a:r>
          </a:p>
          <a:p>
            <a:pPr algn="ctr"/>
            <a:endParaRPr lang="en-US" sz="2600" b="1" dirty="0">
              <a:solidFill>
                <a:schemeClr val="bg1"/>
              </a:solidFill>
            </a:endParaRPr>
          </a:p>
          <a:p>
            <a:pPr algn="ctr"/>
            <a:r>
              <a:rPr lang="en-US" sz="2600" b="1" dirty="0">
                <a:solidFill>
                  <a:schemeClr val="bg1"/>
                </a:solidFill>
              </a:rPr>
              <a:t>INTERNATIONAL STUDENTS: JOBS, TAXES, MONEY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178EBEB-73FD-D8B8-C59E-6FC154B87B74}"/>
              </a:ext>
            </a:extLst>
          </p:cNvPr>
          <p:cNvSpPr/>
          <p:nvPr/>
        </p:nvSpPr>
        <p:spPr>
          <a:xfrm>
            <a:off x="4267200" y="4048811"/>
            <a:ext cx="3657600" cy="2743200"/>
          </a:xfrm>
          <a:prstGeom prst="roundRect">
            <a:avLst/>
          </a:prstGeom>
          <a:solidFill>
            <a:srgbClr val="C0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MARCH 20</a:t>
            </a:r>
          </a:p>
          <a:p>
            <a:pPr algn="ctr"/>
            <a:endParaRPr lang="en-US" sz="2600" b="1" dirty="0">
              <a:solidFill>
                <a:schemeClr val="bg1"/>
              </a:solidFill>
            </a:endParaRPr>
          </a:p>
          <a:p>
            <a:pPr algn="ctr"/>
            <a:r>
              <a:rPr lang="en-US" sz="2600" b="1" dirty="0">
                <a:solidFill>
                  <a:schemeClr val="bg1"/>
                </a:solidFill>
              </a:rPr>
              <a:t>CREATING &amp; BUILDING A SIDE-HUSTLE: MAKING IT A BUSINESS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8F0AC7B-075C-7980-BBA1-601A847BF0D8}"/>
              </a:ext>
            </a:extLst>
          </p:cNvPr>
          <p:cNvSpPr/>
          <p:nvPr/>
        </p:nvSpPr>
        <p:spPr>
          <a:xfrm>
            <a:off x="4267200" y="1178521"/>
            <a:ext cx="3657600" cy="2743200"/>
          </a:xfrm>
          <a:prstGeom prst="roundRect">
            <a:avLst/>
          </a:prstGeom>
          <a:solidFill>
            <a:srgbClr val="C0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FEBRUARY 8</a:t>
            </a:r>
          </a:p>
          <a:p>
            <a:pPr algn="ctr"/>
            <a:endParaRPr lang="en-US" sz="2600" b="1" dirty="0">
              <a:solidFill>
                <a:schemeClr val="bg1"/>
              </a:solidFill>
            </a:endParaRPr>
          </a:p>
          <a:p>
            <a:pPr algn="ctr"/>
            <a:r>
              <a:rPr lang="en-US" sz="2600" b="1" dirty="0">
                <a:solidFill>
                  <a:schemeClr val="bg1"/>
                </a:solidFill>
              </a:rPr>
              <a:t>INVESTING: </a:t>
            </a:r>
            <a:br>
              <a:rPr lang="en-US" sz="2600" b="1" dirty="0">
                <a:solidFill>
                  <a:schemeClr val="bg1"/>
                </a:solidFill>
              </a:rPr>
            </a:br>
            <a:r>
              <a:rPr lang="en-US" sz="2600" b="1" dirty="0">
                <a:solidFill>
                  <a:schemeClr val="bg1"/>
                </a:solidFill>
              </a:rPr>
              <a:t>OPENING YOUR OWN ROTH IRA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5D93369-B92D-7A9D-ACA1-156A1F66FC82}"/>
              </a:ext>
            </a:extLst>
          </p:cNvPr>
          <p:cNvSpPr/>
          <p:nvPr/>
        </p:nvSpPr>
        <p:spPr>
          <a:xfrm>
            <a:off x="8431913" y="4048811"/>
            <a:ext cx="3657600" cy="27432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APRIL 18</a:t>
            </a:r>
          </a:p>
          <a:p>
            <a:pPr algn="ctr"/>
            <a:endParaRPr lang="en-US" sz="2600" b="1" dirty="0">
              <a:solidFill>
                <a:schemeClr val="tx1"/>
              </a:solidFill>
            </a:endParaRPr>
          </a:p>
          <a:p>
            <a:pPr algn="ctr"/>
            <a:r>
              <a:rPr lang="en-US" sz="2600" b="1" dirty="0">
                <a:solidFill>
                  <a:schemeClr val="tx1"/>
                </a:solidFill>
              </a:rPr>
              <a:t>CAREER PLANNING: YOUR FUTURE &amp; YOUR MONEY</a:t>
            </a:r>
          </a:p>
        </p:txBody>
      </p:sp>
    </p:spTree>
    <p:extLst>
      <p:ext uri="{BB962C8B-B14F-4D97-AF65-F5344CB8AC3E}">
        <p14:creationId xmlns:p14="http://schemas.microsoft.com/office/powerpoint/2010/main" val="28921557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2A4D48F-CD13-4746-A3DA-7888E8C07C76}"/>
              </a:ext>
            </a:extLst>
          </p:cNvPr>
          <p:cNvSpPr/>
          <p:nvPr/>
        </p:nvSpPr>
        <p:spPr>
          <a:xfrm>
            <a:off x="4524694" y="561523"/>
            <a:ext cx="3142610" cy="1930063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Financial Wellness</a:t>
            </a:r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id="{829A5E17-0E05-FD40-926F-9741273A5509}"/>
              </a:ext>
            </a:extLst>
          </p:cNvPr>
          <p:cNvSpPr/>
          <p:nvPr/>
        </p:nvSpPr>
        <p:spPr>
          <a:xfrm>
            <a:off x="466404" y="1004920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rgbClr val="0000CC"/>
                </a:solidFill>
              </a:rPr>
              <a:t>A goal without a plan is just a dream.</a:t>
            </a:r>
          </a:p>
        </p:txBody>
      </p:sp>
      <p:sp>
        <p:nvSpPr>
          <p:cNvPr id="13" name="Cloud Callout 12">
            <a:extLst>
              <a:ext uri="{FF2B5EF4-FFF2-40B4-BE49-F238E27FC236}">
                <a16:creationId xmlns:a16="http://schemas.microsoft.com/office/drawing/2014/main" id="{4E36713B-5C69-5844-A69B-E94BE57D8341}"/>
              </a:ext>
            </a:extLst>
          </p:cNvPr>
          <p:cNvSpPr/>
          <p:nvPr/>
        </p:nvSpPr>
        <p:spPr>
          <a:xfrm>
            <a:off x="1301214" y="3261769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CC"/>
                </a:solidFill>
              </a:rPr>
              <a:t>The most difficult thing is the decision to act; the rest is mere tenacity.</a:t>
            </a:r>
          </a:p>
        </p:txBody>
      </p:sp>
      <p:sp>
        <p:nvSpPr>
          <p:cNvPr id="14" name="Cloud Callout 13">
            <a:extLst>
              <a:ext uri="{FF2B5EF4-FFF2-40B4-BE49-F238E27FC236}">
                <a16:creationId xmlns:a16="http://schemas.microsoft.com/office/drawing/2014/main" id="{46D0180F-BAB7-E047-80BF-ACF6C0F0E824}"/>
              </a:ext>
            </a:extLst>
          </p:cNvPr>
          <p:cNvSpPr/>
          <p:nvPr/>
        </p:nvSpPr>
        <p:spPr>
          <a:xfrm>
            <a:off x="8525195" y="1004920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rgbClr val="0000CC"/>
                </a:solidFill>
              </a:rPr>
              <a:t>Wealth is largely the result of habit.</a:t>
            </a:r>
          </a:p>
        </p:txBody>
      </p:sp>
      <p:sp>
        <p:nvSpPr>
          <p:cNvPr id="15" name="Cloud Callout 14">
            <a:extLst>
              <a:ext uri="{FF2B5EF4-FFF2-40B4-BE49-F238E27FC236}">
                <a16:creationId xmlns:a16="http://schemas.microsoft.com/office/drawing/2014/main" id="{0AC174B7-77D5-AB45-88B5-6B07EAAF9878}"/>
              </a:ext>
            </a:extLst>
          </p:cNvPr>
          <p:cNvSpPr/>
          <p:nvPr/>
        </p:nvSpPr>
        <p:spPr>
          <a:xfrm>
            <a:off x="7690381" y="3261769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rgbClr val="0000CC"/>
                </a:solidFill>
              </a:rPr>
              <a:t>It takes as much energy to plan as it does to wish.</a:t>
            </a:r>
          </a:p>
        </p:txBody>
      </p:sp>
      <p:sp>
        <p:nvSpPr>
          <p:cNvPr id="16" name="Cloud Callout 15">
            <a:extLst>
              <a:ext uri="{FF2B5EF4-FFF2-40B4-BE49-F238E27FC236}">
                <a16:creationId xmlns:a16="http://schemas.microsoft.com/office/drawing/2014/main" id="{3298933F-34FD-7441-A29B-6B3518E5D6D0}"/>
              </a:ext>
            </a:extLst>
          </p:cNvPr>
          <p:cNvSpPr/>
          <p:nvPr/>
        </p:nvSpPr>
        <p:spPr>
          <a:xfrm>
            <a:off x="4592454" y="4715195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CC"/>
                </a:solidFill>
              </a:rPr>
              <a:t>You cannot escape the responsibility of tomorrow by avoiding it today.</a:t>
            </a:r>
          </a:p>
        </p:txBody>
      </p:sp>
    </p:spTree>
    <p:extLst>
      <p:ext uri="{BB962C8B-B14F-4D97-AF65-F5344CB8AC3E}">
        <p14:creationId xmlns:p14="http://schemas.microsoft.com/office/powerpoint/2010/main" val="24797932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>
            <a:extLst>
              <a:ext uri="{FF2B5EF4-FFF2-40B4-BE49-F238E27FC236}">
                <a16:creationId xmlns:a16="http://schemas.microsoft.com/office/drawing/2014/main" id="{829A5E17-0E05-FD40-926F-9741273A5509}"/>
              </a:ext>
            </a:extLst>
          </p:cNvPr>
          <p:cNvSpPr/>
          <p:nvPr/>
        </p:nvSpPr>
        <p:spPr>
          <a:xfrm>
            <a:off x="75879" y="1457324"/>
            <a:ext cx="2419030" cy="1376395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0000CC"/>
                </a:solidFill>
              </a:rPr>
              <a:t>A goal without a plan is just a dream.</a:t>
            </a:r>
          </a:p>
        </p:txBody>
      </p:sp>
      <p:sp>
        <p:nvSpPr>
          <p:cNvPr id="13" name="Cloud Callout 12">
            <a:extLst>
              <a:ext uri="{FF2B5EF4-FFF2-40B4-BE49-F238E27FC236}">
                <a16:creationId xmlns:a16="http://schemas.microsoft.com/office/drawing/2014/main" id="{4E36713B-5C69-5844-A69B-E94BE57D8341}"/>
              </a:ext>
            </a:extLst>
          </p:cNvPr>
          <p:cNvSpPr/>
          <p:nvPr/>
        </p:nvSpPr>
        <p:spPr>
          <a:xfrm>
            <a:off x="910689" y="3714173"/>
            <a:ext cx="2419030" cy="1376395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0000CC"/>
                </a:solidFill>
              </a:rPr>
              <a:t>The most difficult thing is the decision to act; the rest is mere tenacity.</a:t>
            </a:r>
          </a:p>
        </p:txBody>
      </p:sp>
      <p:sp>
        <p:nvSpPr>
          <p:cNvPr id="14" name="Cloud Callout 13">
            <a:extLst>
              <a:ext uri="{FF2B5EF4-FFF2-40B4-BE49-F238E27FC236}">
                <a16:creationId xmlns:a16="http://schemas.microsoft.com/office/drawing/2014/main" id="{46D0180F-BAB7-E047-80BF-ACF6C0F0E824}"/>
              </a:ext>
            </a:extLst>
          </p:cNvPr>
          <p:cNvSpPr/>
          <p:nvPr/>
        </p:nvSpPr>
        <p:spPr>
          <a:xfrm>
            <a:off x="9639620" y="1457324"/>
            <a:ext cx="2419030" cy="1376395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0000CC"/>
                </a:solidFill>
              </a:rPr>
              <a:t>Wealth is largely the result of habit.</a:t>
            </a:r>
          </a:p>
        </p:txBody>
      </p:sp>
      <p:sp>
        <p:nvSpPr>
          <p:cNvPr id="15" name="Cloud Callout 14">
            <a:extLst>
              <a:ext uri="{FF2B5EF4-FFF2-40B4-BE49-F238E27FC236}">
                <a16:creationId xmlns:a16="http://schemas.microsoft.com/office/drawing/2014/main" id="{0AC174B7-77D5-AB45-88B5-6B07EAAF9878}"/>
              </a:ext>
            </a:extLst>
          </p:cNvPr>
          <p:cNvSpPr/>
          <p:nvPr/>
        </p:nvSpPr>
        <p:spPr>
          <a:xfrm>
            <a:off x="8804806" y="3714173"/>
            <a:ext cx="2419030" cy="1376395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0000CC"/>
                </a:solidFill>
              </a:rPr>
              <a:t>It takes as much energy to plan as it does to wish.</a:t>
            </a:r>
          </a:p>
        </p:txBody>
      </p:sp>
      <p:sp>
        <p:nvSpPr>
          <p:cNvPr id="16" name="Cloud Callout 15">
            <a:extLst>
              <a:ext uri="{FF2B5EF4-FFF2-40B4-BE49-F238E27FC236}">
                <a16:creationId xmlns:a16="http://schemas.microsoft.com/office/drawing/2014/main" id="{3298933F-34FD-7441-A29B-6B3518E5D6D0}"/>
              </a:ext>
            </a:extLst>
          </p:cNvPr>
          <p:cNvSpPr/>
          <p:nvPr/>
        </p:nvSpPr>
        <p:spPr>
          <a:xfrm>
            <a:off x="4592454" y="5167599"/>
            <a:ext cx="2419030" cy="1376395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0000CC"/>
                </a:solidFill>
              </a:rPr>
              <a:t>You cannot escape the responsibility of tomorrow by avoiding it today.</a:t>
            </a:r>
          </a:p>
        </p:txBody>
      </p:sp>
      <p:sp>
        <p:nvSpPr>
          <p:cNvPr id="3" name="Cloud Callout 2">
            <a:extLst>
              <a:ext uri="{FF2B5EF4-FFF2-40B4-BE49-F238E27FC236}">
                <a16:creationId xmlns:a16="http://schemas.microsoft.com/office/drawing/2014/main" id="{9B05DB18-4836-CFFA-5976-A49A7DC85A2F}"/>
              </a:ext>
            </a:extLst>
          </p:cNvPr>
          <p:cNvSpPr/>
          <p:nvPr/>
        </p:nvSpPr>
        <p:spPr>
          <a:xfrm>
            <a:off x="2815708" y="152400"/>
            <a:ext cx="6753892" cy="3876675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rgbClr val="C00000"/>
                </a:solidFill>
              </a:rPr>
              <a:t>Becoming an owner allows you to be the architect of your own future.</a:t>
            </a:r>
          </a:p>
          <a:p>
            <a:pPr algn="ctr"/>
            <a:endParaRPr lang="en-US" sz="2400" b="1" i="1" dirty="0">
              <a:solidFill>
                <a:srgbClr val="C00000"/>
              </a:solidFill>
            </a:endParaRPr>
          </a:p>
          <a:p>
            <a:pPr algn="ctr"/>
            <a:r>
              <a:rPr lang="en-US" sz="2400" b="1" i="1" dirty="0">
                <a:solidFill>
                  <a:srgbClr val="C00000"/>
                </a:solidFill>
              </a:rPr>
              <a:t> - Leigha Porter</a:t>
            </a:r>
          </a:p>
          <a:p>
            <a:pPr algn="ctr"/>
            <a:r>
              <a:rPr lang="en-US" sz="1200" b="1" i="1" dirty="0">
                <a:solidFill>
                  <a:srgbClr val="C00000"/>
                </a:solidFill>
              </a:rPr>
              <a:t>Entrepreneur, Dancer, Choreographer, Founder of the Creole Nutcracker, PARC Village and FIRE Expressions Conservatory, UL Lafayette grad, Northside High School grad</a:t>
            </a:r>
            <a:endParaRPr lang="en-US" sz="35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5772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24758"/>
            <a:ext cx="10972800" cy="1021541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Louisiana Entrepreneurship &amp; </a:t>
            </a:r>
            <a:br>
              <a:rPr lang="en-US" sz="5400" dirty="0"/>
            </a:br>
            <a:r>
              <a:rPr lang="en-US" sz="5400" dirty="0"/>
              <a:t>Economic Development Center</a:t>
            </a:r>
            <a:br>
              <a:rPr lang="en-US" sz="5400" dirty="0"/>
            </a:br>
            <a:r>
              <a:rPr lang="en-US" sz="5400" dirty="0"/>
              <a:t> </a:t>
            </a:r>
            <a:br>
              <a:rPr lang="en-US" sz="5400" dirty="0"/>
            </a:br>
            <a:r>
              <a:rPr lang="en-US" sz="5400" dirty="0" err="1"/>
              <a:t>jonathan.shirley@louisiana.edu</a:t>
            </a:r>
            <a:br>
              <a:rPr lang="en-US" sz="5400" dirty="0"/>
            </a:br>
            <a:r>
              <a:rPr lang="en-US" sz="4800" dirty="0"/>
              <a:t>https://</a:t>
            </a:r>
            <a:r>
              <a:rPr lang="en-US" sz="4800" dirty="0" err="1"/>
              <a:t>business.louisiana.edu</a:t>
            </a:r>
            <a:r>
              <a:rPr lang="en-US" sz="4800" dirty="0"/>
              <a:t>/</a:t>
            </a:r>
            <a:r>
              <a:rPr lang="en-US" sz="4800" dirty="0" err="1"/>
              <a:t>leed</a:t>
            </a:r>
            <a:endParaRPr lang="en-US" sz="4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B1CECA-AA77-411B-B0F5-BBE959DE4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97" y="3640580"/>
            <a:ext cx="11004803" cy="176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137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48583"/>
            <a:ext cx="10972800" cy="1021541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brian.bolton@louisiana.edu</a:t>
            </a:r>
            <a:br>
              <a:rPr lang="en-US" sz="5400" u="sng" dirty="0"/>
            </a:br>
            <a:br>
              <a:rPr lang="en-US" sz="5400" dirty="0"/>
            </a:br>
            <a:r>
              <a:rPr lang="en-US" sz="4800" dirty="0"/>
              <a:t>http//:business.louisiana.edu/financeispersonal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B1CECA-AA77-411B-B0F5-BBE959DE4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97" y="3640580"/>
            <a:ext cx="11004803" cy="176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40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1559CF-8AC7-BC43-8479-8B1A2428FB80}"/>
              </a:ext>
            </a:extLst>
          </p:cNvPr>
          <p:cNvSpPr/>
          <p:nvPr/>
        </p:nvSpPr>
        <p:spPr>
          <a:xfrm>
            <a:off x="926511" y="0"/>
            <a:ext cx="9573950" cy="2064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739560-E813-8E30-7327-544A77DC8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191" y="197902"/>
            <a:ext cx="10237617" cy="544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044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20232"/>
            <a:ext cx="12192000" cy="19653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i="1" dirty="0">
                <a:solidFill>
                  <a:srgbClr val="CF1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gradschool@louisiana.edu</a:t>
            </a:r>
            <a:br>
              <a:rPr lang="en-US" sz="6000" b="1" u="sng" dirty="0">
                <a:solidFill>
                  <a:srgbClr val="CF1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400" dirty="0"/>
            </a:br>
            <a:endParaRPr lang="en-US"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ADC284-CA58-6C99-1443-FAA3DA6B3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306" y="1642157"/>
            <a:ext cx="7989388" cy="509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67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Owning Your Financial Future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53C31E6-C6D8-064C-A958-74D32146B58C}"/>
              </a:ext>
            </a:extLst>
          </p:cNvPr>
          <p:cNvSpPr/>
          <p:nvPr/>
        </p:nvSpPr>
        <p:spPr>
          <a:xfrm>
            <a:off x="4493780" y="1213001"/>
            <a:ext cx="3204437" cy="722696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YOUR VALUES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0CFA2F0-D932-AC48-B018-ED8275B2BF0A}"/>
              </a:ext>
            </a:extLst>
          </p:cNvPr>
          <p:cNvSpPr/>
          <p:nvPr/>
        </p:nvSpPr>
        <p:spPr>
          <a:xfrm>
            <a:off x="4267199" y="2248667"/>
            <a:ext cx="3657600" cy="722696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YOUR GOALS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FBBCEA9-EBDF-CD4C-9379-6E086AE9ED96}"/>
              </a:ext>
            </a:extLst>
          </p:cNvPr>
          <p:cNvSpPr/>
          <p:nvPr/>
        </p:nvSpPr>
        <p:spPr>
          <a:xfrm>
            <a:off x="4796562" y="2994577"/>
            <a:ext cx="2598875" cy="4599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Career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643C296-9584-8449-B0C6-9BD11C30C601}"/>
              </a:ext>
            </a:extLst>
          </p:cNvPr>
          <p:cNvSpPr/>
          <p:nvPr/>
        </p:nvSpPr>
        <p:spPr>
          <a:xfrm>
            <a:off x="7471637" y="2994577"/>
            <a:ext cx="2598875" cy="4599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Family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4CC8E6D-533D-8143-986F-25B75942206E}"/>
              </a:ext>
            </a:extLst>
          </p:cNvPr>
          <p:cNvSpPr/>
          <p:nvPr/>
        </p:nvSpPr>
        <p:spPr>
          <a:xfrm>
            <a:off x="2121487" y="2994577"/>
            <a:ext cx="2598875" cy="4599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Education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6838B02-27E1-914E-8454-9C2A7B856710}"/>
              </a:ext>
            </a:extLst>
          </p:cNvPr>
          <p:cNvSpPr/>
          <p:nvPr/>
        </p:nvSpPr>
        <p:spPr>
          <a:xfrm>
            <a:off x="3847243" y="3780584"/>
            <a:ext cx="4652542" cy="72269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FINANCIAL STRATEGIES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A4F7E42-6B02-D749-BCDC-981324BD1602}"/>
              </a:ext>
            </a:extLst>
          </p:cNvPr>
          <p:cNvSpPr/>
          <p:nvPr/>
        </p:nvSpPr>
        <p:spPr>
          <a:xfrm>
            <a:off x="758965" y="4606390"/>
            <a:ext cx="2598875" cy="101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Investing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18318BA2-A959-D941-9A32-851411F4C47A}"/>
              </a:ext>
            </a:extLst>
          </p:cNvPr>
          <p:cNvSpPr/>
          <p:nvPr/>
        </p:nvSpPr>
        <p:spPr>
          <a:xfrm>
            <a:off x="6127541" y="4606390"/>
            <a:ext cx="2598875" cy="101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Debt Management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9E2E315C-0D49-2440-A3F2-682CE227D778}"/>
              </a:ext>
            </a:extLst>
          </p:cNvPr>
          <p:cNvSpPr/>
          <p:nvPr/>
        </p:nvSpPr>
        <p:spPr>
          <a:xfrm>
            <a:off x="3420924" y="4617097"/>
            <a:ext cx="2598875" cy="10284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Income &amp; Expense Management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3E10B83-F223-2941-AFE3-12DF5222609F}"/>
              </a:ext>
            </a:extLst>
          </p:cNvPr>
          <p:cNvSpPr/>
          <p:nvPr/>
        </p:nvSpPr>
        <p:spPr>
          <a:xfrm>
            <a:off x="8834158" y="4586066"/>
            <a:ext cx="2598875" cy="10284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Taxes, Insurance &amp; Other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B44DB77E-8139-41BA-8F2E-99B40CC2C0B9}"/>
              </a:ext>
            </a:extLst>
          </p:cNvPr>
          <p:cNvCxnSpPr>
            <a:cxnSpLocks/>
          </p:cNvCxnSpPr>
          <p:nvPr/>
        </p:nvCxnSpPr>
        <p:spPr>
          <a:xfrm flipH="1">
            <a:off x="1638496" y="1453351"/>
            <a:ext cx="2779084" cy="3132715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3130A78-A675-64AE-DBC7-500367A5819D}"/>
              </a:ext>
            </a:extLst>
          </p:cNvPr>
          <p:cNvCxnSpPr>
            <a:cxnSpLocks/>
          </p:cNvCxnSpPr>
          <p:nvPr/>
        </p:nvCxnSpPr>
        <p:spPr>
          <a:xfrm flipH="1">
            <a:off x="3815053" y="1822652"/>
            <a:ext cx="858742" cy="300663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DD88E1B-3963-23DA-970D-CDE1938DCB90}"/>
              </a:ext>
            </a:extLst>
          </p:cNvPr>
          <p:cNvCxnSpPr>
            <a:cxnSpLocks/>
          </p:cNvCxnSpPr>
          <p:nvPr/>
        </p:nvCxnSpPr>
        <p:spPr>
          <a:xfrm>
            <a:off x="7425909" y="1822652"/>
            <a:ext cx="1073876" cy="300663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9C94DC0-F986-7A33-4470-704D35168A42}"/>
              </a:ext>
            </a:extLst>
          </p:cNvPr>
          <p:cNvCxnSpPr>
            <a:cxnSpLocks/>
          </p:cNvCxnSpPr>
          <p:nvPr/>
        </p:nvCxnSpPr>
        <p:spPr>
          <a:xfrm>
            <a:off x="7817716" y="1477446"/>
            <a:ext cx="3197473" cy="3025834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29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Owning Your Financial Future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53C31E6-C6D8-064C-A958-74D32146B58C}"/>
              </a:ext>
            </a:extLst>
          </p:cNvPr>
          <p:cNvSpPr/>
          <p:nvPr/>
        </p:nvSpPr>
        <p:spPr>
          <a:xfrm>
            <a:off x="4493780" y="1213001"/>
            <a:ext cx="3204437" cy="722696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YOUR VALUES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0CFA2F0-D932-AC48-B018-ED8275B2BF0A}"/>
              </a:ext>
            </a:extLst>
          </p:cNvPr>
          <p:cNvSpPr/>
          <p:nvPr/>
        </p:nvSpPr>
        <p:spPr>
          <a:xfrm>
            <a:off x="4267199" y="2248667"/>
            <a:ext cx="3657600" cy="722696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YOUR GOALS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FBBCEA9-EBDF-CD4C-9379-6E086AE9ED96}"/>
              </a:ext>
            </a:extLst>
          </p:cNvPr>
          <p:cNvSpPr/>
          <p:nvPr/>
        </p:nvSpPr>
        <p:spPr>
          <a:xfrm>
            <a:off x="4796562" y="2994577"/>
            <a:ext cx="2598875" cy="4599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Career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643C296-9584-8449-B0C6-9BD11C30C601}"/>
              </a:ext>
            </a:extLst>
          </p:cNvPr>
          <p:cNvSpPr/>
          <p:nvPr/>
        </p:nvSpPr>
        <p:spPr>
          <a:xfrm>
            <a:off x="7471637" y="2994577"/>
            <a:ext cx="2598875" cy="4599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Family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4CC8E6D-533D-8143-986F-25B75942206E}"/>
              </a:ext>
            </a:extLst>
          </p:cNvPr>
          <p:cNvSpPr/>
          <p:nvPr/>
        </p:nvSpPr>
        <p:spPr>
          <a:xfrm>
            <a:off x="2121487" y="2994577"/>
            <a:ext cx="2598875" cy="4599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Education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6838B02-27E1-914E-8454-9C2A7B856710}"/>
              </a:ext>
            </a:extLst>
          </p:cNvPr>
          <p:cNvSpPr/>
          <p:nvPr/>
        </p:nvSpPr>
        <p:spPr>
          <a:xfrm>
            <a:off x="3847243" y="3780584"/>
            <a:ext cx="4652542" cy="72269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FINANCIAL STRATEGIES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A4F7E42-6B02-D749-BCDC-981324BD1602}"/>
              </a:ext>
            </a:extLst>
          </p:cNvPr>
          <p:cNvSpPr/>
          <p:nvPr/>
        </p:nvSpPr>
        <p:spPr>
          <a:xfrm>
            <a:off x="758965" y="4606390"/>
            <a:ext cx="2598875" cy="101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Investing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18318BA2-A959-D941-9A32-851411F4C47A}"/>
              </a:ext>
            </a:extLst>
          </p:cNvPr>
          <p:cNvSpPr/>
          <p:nvPr/>
        </p:nvSpPr>
        <p:spPr>
          <a:xfrm>
            <a:off x="6127541" y="4606390"/>
            <a:ext cx="2598875" cy="101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Debt Management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9E2E315C-0D49-2440-A3F2-682CE227D778}"/>
              </a:ext>
            </a:extLst>
          </p:cNvPr>
          <p:cNvSpPr/>
          <p:nvPr/>
        </p:nvSpPr>
        <p:spPr>
          <a:xfrm>
            <a:off x="3420924" y="4617097"/>
            <a:ext cx="2598875" cy="10284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Income &amp; Expense Management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3E10B83-F223-2941-AFE3-12DF5222609F}"/>
              </a:ext>
            </a:extLst>
          </p:cNvPr>
          <p:cNvSpPr/>
          <p:nvPr/>
        </p:nvSpPr>
        <p:spPr>
          <a:xfrm>
            <a:off x="8834158" y="4586066"/>
            <a:ext cx="2598875" cy="10284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Taxes, Insurance &amp; Other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B44DB77E-8139-41BA-8F2E-99B40CC2C0B9}"/>
              </a:ext>
            </a:extLst>
          </p:cNvPr>
          <p:cNvCxnSpPr>
            <a:cxnSpLocks/>
          </p:cNvCxnSpPr>
          <p:nvPr/>
        </p:nvCxnSpPr>
        <p:spPr>
          <a:xfrm flipH="1">
            <a:off x="1638496" y="1453351"/>
            <a:ext cx="2779084" cy="3132715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3130A78-A675-64AE-DBC7-500367A5819D}"/>
              </a:ext>
            </a:extLst>
          </p:cNvPr>
          <p:cNvCxnSpPr>
            <a:cxnSpLocks/>
          </p:cNvCxnSpPr>
          <p:nvPr/>
        </p:nvCxnSpPr>
        <p:spPr>
          <a:xfrm flipH="1">
            <a:off x="3815053" y="1822652"/>
            <a:ext cx="858742" cy="300663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DD88E1B-3963-23DA-970D-CDE1938DCB90}"/>
              </a:ext>
            </a:extLst>
          </p:cNvPr>
          <p:cNvCxnSpPr>
            <a:cxnSpLocks/>
          </p:cNvCxnSpPr>
          <p:nvPr/>
        </p:nvCxnSpPr>
        <p:spPr>
          <a:xfrm>
            <a:off x="7425909" y="1822652"/>
            <a:ext cx="1073876" cy="300663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9C94DC0-F986-7A33-4470-704D35168A42}"/>
              </a:ext>
            </a:extLst>
          </p:cNvPr>
          <p:cNvCxnSpPr>
            <a:cxnSpLocks/>
          </p:cNvCxnSpPr>
          <p:nvPr/>
        </p:nvCxnSpPr>
        <p:spPr>
          <a:xfrm>
            <a:off x="7817716" y="1477446"/>
            <a:ext cx="3197473" cy="3025834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7FDABA9-1E2D-F484-5F9F-7A7A42FBA8FC}"/>
              </a:ext>
            </a:extLst>
          </p:cNvPr>
          <p:cNvCxnSpPr>
            <a:cxnSpLocks/>
          </p:cNvCxnSpPr>
          <p:nvPr/>
        </p:nvCxnSpPr>
        <p:spPr>
          <a:xfrm>
            <a:off x="4462189" y="3325970"/>
            <a:ext cx="868724" cy="607268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D070BF0-D66B-70A5-BF85-28817121BB58}"/>
              </a:ext>
            </a:extLst>
          </p:cNvPr>
          <p:cNvCxnSpPr>
            <a:cxnSpLocks/>
          </p:cNvCxnSpPr>
          <p:nvPr/>
        </p:nvCxnSpPr>
        <p:spPr>
          <a:xfrm flipH="1">
            <a:off x="7000307" y="3325970"/>
            <a:ext cx="817409" cy="607268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56F62BE-F8F7-671A-ABA6-C223D32D25F3}"/>
              </a:ext>
            </a:extLst>
          </p:cNvPr>
          <p:cNvCxnSpPr>
            <a:cxnSpLocks/>
          </p:cNvCxnSpPr>
          <p:nvPr/>
        </p:nvCxnSpPr>
        <p:spPr>
          <a:xfrm>
            <a:off x="6237656" y="3325970"/>
            <a:ext cx="0" cy="694675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318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BBFB93-8B2A-E791-BFAC-98B8857CD5F6}"/>
              </a:ext>
            </a:extLst>
          </p:cNvPr>
          <p:cNvGraphicFramePr/>
          <p:nvPr/>
        </p:nvGraphicFramePr>
        <p:xfrm>
          <a:off x="1737966" y="230114"/>
          <a:ext cx="8422034" cy="590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6423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BBFB93-8B2A-E791-BFAC-98B8857CD5F6}"/>
              </a:ext>
            </a:extLst>
          </p:cNvPr>
          <p:cNvGraphicFramePr/>
          <p:nvPr/>
        </p:nvGraphicFramePr>
        <p:xfrm>
          <a:off x="171451" y="257175"/>
          <a:ext cx="6858000" cy="5019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hevron 1">
            <a:extLst>
              <a:ext uri="{FF2B5EF4-FFF2-40B4-BE49-F238E27FC236}">
                <a16:creationId xmlns:a16="http://schemas.microsoft.com/office/drawing/2014/main" id="{CB0D5B1F-C452-CF21-3CFF-C17342B54EC5}"/>
              </a:ext>
            </a:extLst>
          </p:cNvPr>
          <p:cNvSpPr/>
          <p:nvPr/>
        </p:nvSpPr>
        <p:spPr>
          <a:xfrm>
            <a:off x="7569199" y="1352550"/>
            <a:ext cx="1571625" cy="2828925"/>
          </a:xfrm>
          <a:prstGeom prst="chevron">
            <a:avLst>
              <a:gd name="adj" fmla="val 5121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A94A6A6-9778-FA52-16F7-5035DCD1BBA4}"/>
              </a:ext>
            </a:extLst>
          </p:cNvPr>
          <p:cNvSpPr/>
          <p:nvPr/>
        </p:nvSpPr>
        <p:spPr>
          <a:xfrm>
            <a:off x="9324975" y="981074"/>
            <a:ext cx="2695574" cy="357187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 new business, a new job, your new future…</a:t>
            </a:r>
          </a:p>
        </p:txBody>
      </p:sp>
    </p:spTree>
    <p:extLst>
      <p:ext uri="{BB962C8B-B14F-4D97-AF65-F5344CB8AC3E}">
        <p14:creationId xmlns:p14="http://schemas.microsoft.com/office/powerpoint/2010/main" val="1285969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22154</TotalTime>
  <Words>2452</Words>
  <Application>Microsoft Office PowerPoint</Application>
  <PresentationFormat>Widescreen</PresentationFormat>
  <Paragraphs>382</Paragraphs>
  <Slides>50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Calibri Light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Simply Chic Balloons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create</vt:lpstr>
      <vt:lpstr>Nouns and Adjectives</vt:lpstr>
      <vt:lpstr>PowerPoint Presentation</vt:lpstr>
      <vt:lpstr>PowerPoint Presentation</vt:lpstr>
      <vt:lpstr>PowerPoint Presentation</vt:lpstr>
      <vt:lpstr>    Stakeholders &amp; Entrepreneurs</vt:lpstr>
      <vt:lpstr>    Stakeholders &amp; Entrepreneurs</vt:lpstr>
      <vt:lpstr>    Stakeholders &amp; Entrepreneurs</vt:lpstr>
      <vt:lpstr>Some Side-Hustle Homework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Louisiana Entrepreneurship &amp;  Economic Development Center   jonathan.shirley@louisiana.edu https://business.louisiana.edu/leed</vt:lpstr>
      <vt:lpstr>brian.bolton@louisiana.edu  http//:business.louisiana.edu/financeispersonal</vt:lpstr>
      <vt:lpstr>gradschool@louisiana.edu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#1 August 27 &amp; 29  INTRODUCTION TO BUSINESS FINANCE  FNAN 300 Business Finance Fall 2019 Brian Bolton</dc:title>
  <dc:subject/>
  <dc:creator>Brian Bolton</dc:creator>
  <cp:keywords/>
  <dc:description/>
  <cp:lastModifiedBy>Brian J Bolton</cp:lastModifiedBy>
  <cp:revision>122</cp:revision>
  <dcterms:created xsi:type="dcterms:W3CDTF">2019-08-26T13:43:19Z</dcterms:created>
  <dcterms:modified xsi:type="dcterms:W3CDTF">2024-03-20T16:02:01Z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38202f9-8d41-4950-b014-f183e397b746_Enabled">
    <vt:lpwstr>true</vt:lpwstr>
  </property>
  <property fmtid="{D5CDD505-2E9C-101B-9397-08002B2CF9AE}" pid="3" name="MSIP_Label_638202f9-8d41-4950-b014-f183e397b746_SetDate">
    <vt:lpwstr>2023-01-11T18:42:04Z</vt:lpwstr>
  </property>
  <property fmtid="{D5CDD505-2E9C-101B-9397-08002B2CF9AE}" pid="4" name="MSIP_Label_638202f9-8d41-4950-b014-f183e397b746_Method">
    <vt:lpwstr>Standard</vt:lpwstr>
  </property>
  <property fmtid="{D5CDD505-2E9C-101B-9397-08002B2CF9AE}" pid="5" name="MSIP_Label_638202f9-8d41-4950-b014-f183e397b746_Name">
    <vt:lpwstr>defa4170-0d19-0005-0004-bc88714345d2</vt:lpwstr>
  </property>
  <property fmtid="{D5CDD505-2E9C-101B-9397-08002B2CF9AE}" pid="6" name="MSIP_Label_638202f9-8d41-4950-b014-f183e397b746_SiteId">
    <vt:lpwstr>13b3b0ce-cd75-49a4-bfea-0a03b01ff1ab</vt:lpwstr>
  </property>
  <property fmtid="{D5CDD505-2E9C-101B-9397-08002B2CF9AE}" pid="7" name="MSIP_Label_638202f9-8d41-4950-b014-f183e397b746_ActionId">
    <vt:lpwstr>8b6eb0c0-624a-4693-9f8d-f60b6f2f8747</vt:lpwstr>
  </property>
  <property fmtid="{D5CDD505-2E9C-101B-9397-08002B2CF9AE}" pid="8" name="MSIP_Label_638202f9-8d41-4950-b014-f183e397b746_ContentBits">
    <vt:lpwstr>0</vt:lpwstr>
  </property>
</Properties>
</file>