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048" r:id="rId2"/>
    <p:sldId id="2137" r:id="rId3"/>
    <p:sldId id="2138" r:id="rId4"/>
    <p:sldId id="2139" r:id="rId5"/>
    <p:sldId id="2140" r:id="rId6"/>
    <p:sldId id="2141" r:id="rId7"/>
    <p:sldId id="2142" r:id="rId8"/>
    <p:sldId id="2143" r:id="rId9"/>
    <p:sldId id="2144" r:id="rId10"/>
    <p:sldId id="2145" r:id="rId11"/>
    <p:sldId id="2150" r:id="rId12"/>
    <p:sldId id="2153" r:id="rId13"/>
    <p:sldId id="2152" r:id="rId14"/>
    <p:sldId id="2151" r:id="rId15"/>
    <p:sldId id="2301" r:id="rId16"/>
    <p:sldId id="2302" r:id="rId17"/>
    <p:sldId id="310" r:id="rId18"/>
    <p:sldId id="2298" r:id="rId19"/>
    <p:sldId id="2028" r:id="rId20"/>
    <p:sldId id="1372" r:id="rId21"/>
    <p:sldId id="2147" r:id="rId22"/>
    <p:sldId id="2258" r:id="rId23"/>
    <p:sldId id="2259" r:id="rId24"/>
    <p:sldId id="2261" r:id="rId25"/>
    <p:sldId id="2260" r:id="rId26"/>
    <p:sldId id="2264" r:id="rId27"/>
    <p:sldId id="2299" r:id="rId28"/>
    <p:sldId id="2297" r:id="rId29"/>
    <p:sldId id="1365" r:id="rId30"/>
    <p:sldId id="1279" r:id="rId31"/>
    <p:sldId id="1415" r:id="rId32"/>
    <p:sldId id="1356" r:id="rId33"/>
    <p:sldId id="1364" r:id="rId34"/>
    <p:sldId id="1362" r:id="rId35"/>
    <p:sldId id="1358" r:id="rId36"/>
    <p:sldId id="1417" r:id="rId37"/>
    <p:sldId id="1416" r:id="rId38"/>
    <p:sldId id="1359" r:id="rId39"/>
    <p:sldId id="1357" r:id="rId40"/>
    <p:sldId id="1379" r:id="rId41"/>
    <p:sldId id="1381" r:id="rId42"/>
    <p:sldId id="1382" r:id="rId43"/>
    <p:sldId id="1406" r:id="rId44"/>
    <p:sldId id="1418" r:id="rId45"/>
    <p:sldId id="1407" r:id="rId46"/>
    <p:sldId id="1408" r:id="rId47"/>
    <p:sldId id="1409" r:id="rId48"/>
    <p:sldId id="1410" r:id="rId49"/>
    <p:sldId id="1411" r:id="rId50"/>
    <p:sldId id="1396" r:id="rId51"/>
    <p:sldId id="1397" r:id="rId52"/>
    <p:sldId id="1398" r:id="rId53"/>
    <p:sldId id="1399" r:id="rId54"/>
    <p:sldId id="1400" r:id="rId55"/>
    <p:sldId id="1419" r:id="rId56"/>
    <p:sldId id="1989" r:id="rId57"/>
    <p:sldId id="1993" r:id="rId58"/>
    <p:sldId id="2251" r:id="rId59"/>
    <p:sldId id="2252" r:id="rId60"/>
    <p:sldId id="2250" r:id="rId61"/>
    <p:sldId id="1957" r:id="rId62"/>
    <p:sldId id="2300" r:id="rId63"/>
    <p:sldId id="925" r:id="rId64"/>
    <p:sldId id="2064"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009051"/>
    <a:srgbClr val="2DB0CC"/>
    <a:srgbClr val="CF181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8"/>
    <p:restoredTop sz="94680"/>
  </p:normalViewPr>
  <p:slideViewPr>
    <p:cSldViewPr snapToGrid="0" snapToObjects="1">
      <p:cViewPr varScale="1">
        <p:scale>
          <a:sx n="113" d="100"/>
          <a:sy n="113" d="100"/>
        </p:scale>
        <p:origin x="11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04CB44-69A6-7E44-B6F5-C6B3EF410D77}"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US"/>
        </a:p>
      </dgm:t>
    </dgm:pt>
    <dgm:pt modelId="{6336EF11-FE4C-FE44-ABF5-F1DDD36F2A5C}">
      <dgm:prSet phldrT="[Text]"/>
      <dgm:spPr>
        <a:solidFill>
          <a:srgbClr val="002060"/>
        </a:solidFill>
      </dgm:spPr>
      <dgm:t>
        <a:bodyPr/>
        <a:lstStyle/>
        <a:p>
          <a:r>
            <a:rPr lang="en-US" b="1" dirty="0"/>
            <a:t>School &amp; Education</a:t>
          </a:r>
        </a:p>
      </dgm:t>
    </dgm:pt>
    <dgm:pt modelId="{1E0227DC-1230-0F4B-80D9-5DF0B292D7CE}" type="parTrans" cxnId="{A0A82A90-46B8-7340-9C27-803F81DB65AA}">
      <dgm:prSet/>
      <dgm:spPr/>
      <dgm:t>
        <a:bodyPr/>
        <a:lstStyle/>
        <a:p>
          <a:endParaRPr lang="en-US"/>
        </a:p>
      </dgm:t>
    </dgm:pt>
    <dgm:pt modelId="{FAEC3AF4-DFCE-6649-B43B-A3E4B375C079}" type="sibTrans" cxnId="{A0A82A90-46B8-7340-9C27-803F81DB65AA}">
      <dgm:prSet/>
      <dgm:spPr>
        <a:solidFill>
          <a:srgbClr val="FF0000"/>
        </a:solidFill>
      </dgm:spPr>
      <dgm:t>
        <a:bodyPr/>
        <a:lstStyle/>
        <a:p>
          <a:endParaRPr lang="en-US"/>
        </a:p>
      </dgm:t>
    </dgm:pt>
    <dgm:pt modelId="{6CC497C6-FCCB-4946-A662-66756B28CDDB}">
      <dgm:prSet phldrT="[Text]"/>
      <dgm:spPr>
        <a:solidFill>
          <a:schemeClr val="accent6">
            <a:lumMod val="50000"/>
          </a:schemeClr>
        </a:solidFill>
      </dgm:spPr>
      <dgm:t>
        <a:bodyPr/>
        <a:lstStyle/>
        <a:p>
          <a:r>
            <a:rPr lang="en-US" b="1" dirty="0"/>
            <a:t>Money</a:t>
          </a:r>
        </a:p>
      </dgm:t>
    </dgm:pt>
    <dgm:pt modelId="{BBB26BFF-3956-1E4D-BA61-CE09FF65E14D}" type="parTrans" cxnId="{03EB5D3D-9617-4644-9CBE-09D859CBCB2F}">
      <dgm:prSet/>
      <dgm:spPr/>
      <dgm:t>
        <a:bodyPr/>
        <a:lstStyle/>
        <a:p>
          <a:endParaRPr lang="en-US"/>
        </a:p>
      </dgm:t>
    </dgm:pt>
    <dgm:pt modelId="{AA8464CE-D04E-564F-8CCB-BDD0ED43CC86}" type="sibTrans" cxnId="{03EB5D3D-9617-4644-9CBE-09D859CBCB2F}">
      <dgm:prSet/>
      <dgm:spPr>
        <a:solidFill>
          <a:srgbClr val="FF0000"/>
        </a:solidFill>
      </dgm:spPr>
      <dgm:t>
        <a:bodyPr/>
        <a:lstStyle/>
        <a:p>
          <a:endParaRPr lang="en-US"/>
        </a:p>
      </dgm:t>
    </dgm:pt>
    <dgm:pt modelId="{FFB3594A-2C53-1D4C-A547-46DE2E91642F}">
      <dgm:prSet phldrT="[Text]"/>
      <dgm:spPr>
        <a:solidFill>
          <a:schemeClr val="tx1"/>
        </a:solidFill>
      </dgm:spPr>
      <dgm:t>
        <a:bodyPr/>
        <a:lstStyle/>
        <a:p>
          <a:r>
            <a:rPr lang="en-US" b="1" dirty="0"/>
            <a:t>Family</a:t>
          </a:r>
        </a:p>
      </dgm:t>
    </dgm:pt>
    <dgm:pt modelId="{AC08E73A-5BC3-4B47-9405-616B84B7CA46}" type="parTrans" cxnId="{760BD37B-6136-254C-8B6E-1B8EBF18A394}">
      <dgm:prSet/>
      <dgm:spPr/>
      <dgm:t>
        <a:bodyPr/>
        <a:lstStyle/>
        <a:p>
          <a:endParaRPr lang="en-US"/>
        </a:p>
      </dgm:t>
    </dgm:pt>
    <dgm:pt modelId="{62D79A93-13D3-034D-82DE-D9C238D86537}" type="sibTrans" cxnId="{760BD37B-6136-254C-8B6E-1B8EBF18A394}">
      <dgm:prSet/>
      <dgm:spPr>
        <a:solidFill>
          <a:srgbClr val="FF0000"/>
        </a:solidFill>
      </dgm:spPr>
      <dgm:t>
        <a:bodyPr/>
        <a:lstStyle/>
        <a:p>
          <a:endParaRPr lang="en-US"/>
        </a:p>
      </dgm:t>
    </dgm:pt>
    <dgm:pt modelId="{8CDCCA7F-EE88-1045-B157-7CAE59701BCC}" type="pres">
      <dgm:prSet presAssocID="{4C04CB44-69A6-7E44-B6F5-C6B3EF410D77}" presName="Name0" presStyleCnt="0">
        <dgm:presLayoutVars>
          <dgm:dir/>
          <dgm:resizeHandles val="exact"/>
        </dgm:presLayoutVars>
      </dgm:prSet>
      <dgm:spPr/>
    </dgm:pt>
    <dgm:pt modelId="{6D7CD2BB-1AEE-D342-88BF-B70BEF0BE808}" type="pres">
      <dgm:prSet presAssocID="{6336EF11-FE4C-FE44-ABF5-F1DDD36F2A5C}" presName="node" presStyleLbl="node1" presStyleIdx="0" presStyleCnt="3">
        <dgm:presLayoutVars>
          <dgm:bulletEnabled val="1"/>
        </dgm:presLayoutVars>
      </dgm:prSet>
      <dgm:spPr/>
    </dgm:pt>
    <dgm:pt modelId="{0B84EB63-0681-3947-9DCE-F119B116D6A6}" type="pres">
      <dgm:prSet presAssocID="{FAEC3AF4-DFCE-6649-B43B-A3E4B375C079}" presName="sibTrans" presStyleLbl="sibTrans2D1" presStyleIdx="0" presStyleCnt="3"/>
      <dgm:spPr/>
    </dgm:pt>
    <dgm:pt modelId="{571CE441-9A6B-B949-B6CA-1697555F7E4C}" type="pres">
      <dgm:prSet presAssocID="{FAEC3AF4-DFCE-6649-B43B-A3E4B375C079}" presName="connectorText" presStyleLbl="sibTrans2D1" presStyleIdx="0" presStyleCnt="3"/>
      <dgm:spPr/>
    </dgm:pt>
    <dgm:pt modelId="{7C60C3F4-3A64-EC4C-B4D2-CAA838F2F458}" type="pres">
      <dgm:prSet presAssocID="{6CC497C6-FCCB-4946-A662-66756B28CDDB}" presName="node" presStyleLbl="node1" presStyleIdx="1" presStyleCnt="3">
        <dgm:presLayoutVars>
          <dgm:bulletEnabled val="1"/>
        </dgm:presLayoutVars>
      </dgm:prSet>
      <dgm:spPr/>
    </dgm:pt>
    <dgm:pt modelId="{0E9B948B-3E55-0843-B20A-45C3E7DFE236}" type="pres">
      <dgm:prSet presAssocID="{AA8464CE-D04E-564F-8CCB-BDD0ED43CC86}" presName="sibTrans" presStyleLbl="sibTrans2D1" presStyleIdx="1" presStyleCnt="3"/>
      <dgm:spPr/>
    </dgm:pt>
    <dgm:pt modelId="{2B2EF30C-031B-AB4C-B736-9D2607DDA7B3}" type="pres">
      <dgm:prSet presAssocID="{AA8464CE-D04E-564F-8CCB-BDD0ED43CC86}" presName="connectorText" presStyleLbl="sibTrans2D1" presStyleIdx="1" presStyleCnt="3"/>
      <dgm:spPr/>
    </dgm:pt>
    <dgm:pt modelId="{2A70C041-D6B3-0246-B804-7CF910F4C1EA}" type="pres">
      <dgm:prSet presAssocID="{FFB3594A-2C53-1D4C-A547-46DE2E91642F}" presName="node" presStyleLbl="node1" presStyleIdx="2" presStyleCnt="3">
        <dgm:presLayoutVars>
          <dgm:bulletEnabled val="1"/>
        </dgm:presLayoutVars>
      </dgm:prSet>
      <dgm:spPr/>
    </dgm:pt>
    <dgm:pt modelId="{F39B3BC3-538F-0A45-B61E-7C4564B5DAB8}" type="pres">
      <dgm:prSet presAssocID="{62D79A93-13D3-034D-82DE-D9C238D86537}" presName="sibTrans" presStyleLbl="sibTrans2D1" presStyleIdx="2" presStyleCnt="3"/>
      <dgm:spPr/>
    </dgm:pt>
    <dgm:pt modelId="{081E123E-0FF8-1F44-ABE8-5EAACD8A49DD}" type="pres">
      <dgm:prSet presAssocID="{62D79A93-13D3-034D-82DE-D9C238D86537}" presName="connectorText" presStyleLbl="sibTrans2D1" presStyleIdx="2" presStyleCnt="3"/>
      <dgm:spPr/>
    </dgm:pt>
  </dgm:ptLst>
  <dgm:cxnLst>
    <dgm:cxn modelId="{2CAA2718-4D94-FB43-AE94-B4139E72A7A7}" type="presOf" srcId="{6336EF11-FE4C-FE44-ABF5-F1DDD36F2A5C}" destId="{6D7CD2BB-1AEE-D342-88BF-B70BEF0BE808}" srcOrd="0" destOrd="0" presId="urn:microsoft.com/office/officeart/2005/8/layout/cycle7"/>
    <dgm:cxn modelId="{03EB5D3D-9617-4644-9CBE-09D859CBCB2F}" srcId="{4C04CB44-69A6-7E44-B6F5-C6B3EF410D77}" destId="{6CC497C6-FCCB-4946-A662-66756B28CDDB}" srcOrd="1" destOrd="0" parTransId="{BBB26BFF-3956-1E4D-BA61-CE09FF65E14D}" sibTransId="{AA8464CE-D04E-564F-8CCB-BDD0ED43CC86}"/>
    <dgm:cxn modelId="{AFAEA474-A49D-6044-8023-4BE047E93855}" type="presOf" srcId="{62D79A93-13D3-034D-82DE-D9C238D86537}" destId="{F39B3BC3-538F-0A45-B61E-7C4564B5DAB8}" srcOrd="0" destOrd="0" presId="urn:microsoft.com/office/officeart/2005/8/layout/cycle7"/>
    <dgm:cxn modelId="{760BD37B-6136-254C-8B6E-1B8EBF18A394}" srcId="{4C04CB44-69A6-7E44-B6F5-C6B3EF410D77}" destId="{FFB3594A-2C53-1D4C-A547-46DE2E91642F}" srcOrd="2" destOrd="0" parTransId="{AC08E73A-5BC3-4B47-9405-616B84B7CA46}" sibTransId="{62D79A93-13D3-034D-82DE-D9C238D86537}"/>
    <dgm:cxn modelId="{A0A82A90-46B8-7340-9C27-803F81DB65AA}" srcId="{4C04CB44-69A6-7E44-B6F5-C6B3EF410D77}" destId="{6336EF11-FE4C-FE44-ABF5-F1DDD36F2A5C}" srcOrd="0" destOrd="0" parTransId="{1E0227DC-1230-0F4B-80D9-5DF0B292D7CE}" sibTransId="{FAEC3AF4-DFCE-6649-B43B-A3E4B375C079}"/>
    <dgm:cxn modelId="{0E254CA1-7A0C-6E4C-9DC5-710CF572BA51}" type="presOf" srcId="{AA8464CE-D04E-564F-8CCB-BDD0ED43CC86}" destId="{0E9B948B-3E55-0843-B20A-45C3E7DFE236}" srcOrd="0" destOrd="0" presId="urn:microsoft.com/office/officeart/2005/8/layout/cycle7"/>
    <dgm:cxn modelId="{3AE7D4A4-38CB-CB44-8E61-0526449C88CE}" type="presOf" srcId="{4C04CB44-69A6-7E44-B6F5-C6B3EF410D77}" destId="{8CDCCA7F-EE88-1045-B157-7CAE59701BCC}" srcOrd="0" destOrd="0" presId="urn:microsoft.com/office/officeart/2005/8/layout/cycle7"/>
    <dgm:cxn modelId="{5A9858B2-1E21-C649-AEF3-6B9B25A9A199}" type="presOf" srcId="{62D79A93-13D3-034D-82DE-D9C238D86537}" destId="{081E123E-0FF8-1F44-ABE8-5EAACD8A49DD}" srcOrd="1" destOrd="0" presId="urn:microsoft.com/office/officeart/2005/8/layout/cycle7"/>
    <dgm:cxn modelId="{AB28D0B5-9179-A84A-9B00-918F90ACBFC2}" type="presOf" srcId="{FFB3594A-2C53-1D4C-A547-46DE2E91642F}" destId="{2A70C041-D6B3-0246-B804-7CF910F4C1EA}" srcOrd="0" destOrd="0" presId="urn:microsoft.com/office/officeart/2005/8/layout/cycle7"/>
    <dgm:cxn modelId="{8D2B60CE-437A-D34F-A7ED-718CE9A87F92}" type="presOf" srcId="{FAEC3AF4-DFCE-6649-B43B-A3E4B375C079}" destId="{0B84EB63-0681-3947-9DCE-F119B116D6A6}" srcOrd="0" destOrd="0" presId="urn:microsoft.com/office/officeart/2005/8/layout/cycle7"/>
    <dgm:cxn modelId="{E84FE2E9-89C4-5141-B714-170306675317}" type="presOf" srcId="{6CC497C6-FCCB-4946-A662-66756B28CDDB}" destId="{7C60C3F4-3A64-EC4C-B4D2-CAA838F2F458}" srcOrd="0" destOrd="0" presId="urn:microsoft.com/office/officeart/2005/8/layout/cycle7"/>
    <dgm:cxn modelId="{29DB7AEE-94AE-8245-B06C-887BE9800831}" type="presOf" srcId="{FAEC3AF4-DFCE-6649-B43B-A3E4B375C079}" destId="{571CE441-9A6B-B949-B6CA-1697555F7E4C}" srcOrd="1" destOrd="0" presId="urn:microsoft.com/office/officeart/2005/8/layout/cycle7"/>
    <dgm:cxn modelId="{3240D1FE-C340-8846-B2B6-4576B86D59E8}" type="presOf" srcId="{AA8464CE-D04E-564F-8CCB-BDD0ED43CC86}" destId="{2B2EF30C-031B-AB4C-B736-9D2607DDA7B3}" srcOrd="1" destOrd="0" presId="urn:microsoft.com/office/officeart/2005/8/layout/cycle7"/>
    <dgm:cxn modelId="{6A9330AC-12D1-E84A-A814-581C4F638861}" type="presParOf" srcId="{8CDCCA7F-EE88-1045-B157-7CAE59701BCC}" destId="{6D7CD2BB-1AEE-D342-88BF-B70BEF0BE808}" srcOrd="0" destOrd="0" presId="urn:microsoft.com/office/officeart/2005/8/layout/cycle7"/>
    <dgm:cxn modelId="{742F5D3C-BC43-1041-B92A-2B59FBF19D86}" type="presParOf" srcId="{8CDCCA7F-EE88-1045-B157-7CAE59701BCC}" destId="{0B84EB63-0681-3947-9DCE-F119B116D6A6}" srcOrd="1" destOrd="0" presId="urn:microsoft.com/office/officeart/2005/8/layout/cycle7"/>
    <dgm:cxn modelId="{56E1BAB1-6902-A841-8223-1BC7AF61551D}" type="presParOf" srcId="{0B84EB63-0681-3947-9DCE-F119B116D6A6}" destId="{571CE441-9A6B-B949-B6CA-1697555F7E4C}" srcOrd="0" destOrd="0" presId="urn:microsoft.com/office/officeart/2005/8/layout/cycle7"/>
    <dgm:cxn modelId="{BCBF6826-87D2-174A-AD75-0B83ED27FCB1}" type="presParOf" srcId="{8CDCCA7F-EE88-1045-B157-7CAE59701BCC}" destId="{7C60C3F4-3A64-EC4C-B4D2-CAA838F2F458}" srcOrd="2" destOrd="0" presId="urn:microsoft.com/office/officeart/2005/8/layout/cycle7"/>
    <dgm:cxn modelId="{513B93FC-A986-C549-AED9-A076D15E5741}" type="presParOf" srcId="{8CDCCA7F-EE88-1045-B157-7CAE59701BCC}" destId="{0E9B948B-3E55-0843-B20A-45C3E7DFE236}" srcOrd="3" destOrd="0" presId="urn:microsoft.com/office/officeart/2005/8/layout/cycle7"/>
    <dgm:cxn modelId="{1D8E9AE3-22C7-B640-84E2-9B20AB1D8C58}" type="presParOf" srcId="{0E9B948B-3E55-0843-B20A-45C3E7DFE236}" destId="{2B2EF30C-031B-AB4C-B736-9D2607DDA7B3}" srcOrd="0" destOrd="0" presId="urn:microsoft.com/office/officeart/2005/8/layout/cycle7"/>
    <dgm:cxn modelId="{5DFA5E4E-5110-CD47-B3CF-1E336A3294B0}" type="presParOf" srcId="{8CDCCA7F-EE88-1045-B157-7CAE59701BCC}" destId="{2A70C041-D6B3-0246-B804-7CF910F4C1EA}" srcOrd="4" destOrd="0" presId="urn:microsoft.com/office/officeart/2005/8/layout/cycle7"/>
    <dgm:cxn modelId="{07F5FCE8-31D3-A94C-9296-2DE1746BAC24}" type="presParOf" srcId="{8CDCCA7F-EE88-1045-B157-7CAE59701BCC}" destId="{F39B3BC3-538F-0A45-B61E-7C4564B5DAB8}" srcOrd="5" destOrd="0" presId="urn:microsoft.com/office/officeart/2005/8/layout/cycle7"/>
    <dgm:cxn modelId="{F3863B79-27E1-5D4C-BDD3-7C7113B2501F}" type="presParOf" srcId="{F39B3BC3-538F-0A45-B61E-7C4564B5DAB8}" destId="{081E123E-0FF8-1F44-ABE8-5EAACD8A49D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CD2BB-1AEE-D342-88BF-B70BEF0BE808}">
      <dsp:nvSpPr>
        <dsp:cNvPr id="0" name=""/>
        <dsp:cNvSpPr/>
      </dsp:nvSpPr>
      <dsp:spPr>
        <a:xfrm>
          <a:off x="2681233" y="1642"/>
          <a:ext cx="3059567" cy="152978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School &amp; Education</a:t>
          </a:r>
        </a:p>
      </dsp:txBody>
      <dsp:txXfrm>
        <a:off x="2726039" y="46448"/>
        <a:ext cx="2969955" cy="1440171"/>
      </dsp:txXfrm>
    </dsp:sp>
    <dsp:sp modelId="{0B84EB63-0681-3947-9DCE-F119B116D6A6}">
      <dsp:nvSpPr>
        <dsp:cNvPr id="0" name=""/>
        <dsp:cNvSpPr/>
      </dsp:nvSpPr>
      <dsp:spPr>
        <a:xfrm rot="3600000">
          <a:off x="4677045" y="2686397"/>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837672" y="2793482"/>
        <a:ext cx="1272682" cy="321254"/>
      </dsp:txXfrm>
    </dsp:sp>
    <dsp:sp modelId="{7C60C3F4-3A64-EC4C-B4D2-CAA838F2F458}">
      <dsp:nvSpPr>
        <dsp:cNvPr id="0" name=""/>
        <dsp:cNvSpPr/>
      </dsp:nvSpPr>
      <dsp:spPr>
        <a:xfrm>
          <a:off x="5207227" y="4376792"/>
          <a:ext cx="3059567" cy="1529783"/>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Money</a:t>
          </a:r>
        </a:p>
      </dsp:txBody>
      <dsp:txXfrm>
        <a:off x="5252033" y="4421598"/>
        <a:ext cx="2969955" cy="1440171"/>
      </dsp:txXfrm>
    </dsp:sp>
    <dsp:sp modelId="{0E9B948B-3E55-0843-B20A-45C3E7DFE236}">
      <dsp:nvSpPr>
        <dsp:cNvPr id="0" name=""/>
        <dsp:cNvSpPr/>
      </dsp:nvSpPr>
      <dsp:spPr>
        <a:xfrm rot="10800000">
          <a:off x="3414048" y="4873972"/>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3574675" y="4981057"/>
        <a:ext cx="1272682" cy="321254"/>
      </dsp:txXfrm>
    </dsp:sp>
    <dsp:sp modelId="{2A70C041-D6B3-0246-B804-7CF910F4C1EA}">
      <dsp:nvSpPr>
        <dsp:cNvPr id="0" name=""/>
        <dsp:cNvSpPr/>
      </dsp:nvSpPr>
      <dsp:spPr>
        <a:xfrm>
          <a:off x="155239" y="4376792"/>
          <a:ext cx="3059567" cy="1529783"/>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Family</a:t>
          </a:r>
        </a:p>
      </dsp:txBody>
      <dsp:txXfrm>
        <a:off x="200045" y="4421598"/>
        <a:ext cx="2969955" cy="1440171"/>
      </dsp:txXfrm>
    </dsp:sp>
    <dsp:sp modelId="{F39B3BC3-538F-0A45-B61E-7C4564B5DAB8}">
      <dsp:nvSpPr>
        <dsp:cNvPr id="0" name=""/>
        <dsp:cNvSpPr/>
      </dsp:nvSpPr>
      <dsp:spPr>
        <a:xfrm rot="18000000">
          <a:off x="2151051" y="2686397"/>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311678" y="2793482"/>
        <a:ext cx="1272682" cy="321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3/6/2024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1821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13379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38305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0422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42164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12580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74044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6E3AD0-38D7-4747-B964-255C11827E65}"/>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A60D593-5FE9-D043-B7A9-C3238816CB4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5">
            <a:extLst>
              <a:ext uri="{FF2B5EF4-FFF2-40B4-BE49-F238E27FC236}">
                <a16:creationId xmlns:a16="http://schemas.microsoft.com/office/drawing/2014/main" id="{D15CDB3D-765F-184F-886A-35B20061EF91}"/>
              </a:ext>
            </a:extLst>
          </p:cNvPr>
          <p:cNvPicPr>
            <a:picLocks noChangeAspect="1"/>
          </p:cNvPicPr>
          <p:nvPr userDrawn="1"/>
        </p:nvPicPr>
        <p:blipFill>
          <a:blip r:embed="rId3"/>
          <a:stretch>
            <a:fillRect/>
          </a:stretch>
        </p:blipFill>
        <p:spPr>
          <a:xfrm>
            <a:off x="79314" y="5991730"/>
            <a:ext cx="819812" cy="777039"/>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A5CB908-C9EB-3C48-A8CD-4F75E690F4D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96E718D-244C-3D42-ACF8-6472E022BFE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9CB1035-14F6-5048-88B1-89319B754F99}"/>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0060912-4C38-2E41-A2DB-AA73B7C99F98}"/>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13B99-9CCA-3444-A5C1-0EA3BE745FE2}"/>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75FB6AE-05A8-0D4E-B5CA-39BCE3D66A9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CF40A4A-A2B3-BA44-874D-4EFE6E62DA93}"/>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3/6/2024</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irs.gov/filing/free-file-do-your-federal-taxes-for-free"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you owe taxes on that $500 of income.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3062782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Imagine you put $1,000 into a Roth IRA today.</a:t>
            </a:r>
          </a:p>
          <a:p>
            <a:pPr marL="0" indent="0" algn="ctr">
              <a:buNone/>
            </a:pPr>
            <a:r>
              <a:rPr lang="en-US" dirty="0">
                <a:solidFill>
                  <a:srgbClr val="C00000"/>
                </a:solidFill>
              </a:rPr>
              <a:t>Imagine this grows to become $25,000 over the next 35 years.</a:t>
            </a:r>
          </a:p>
          <a:p>
            <a:pPr marL="0" indent="0" algn="ctr">
              <a:buNone/>
            </a:pPr>
            <a:r>
              <a:rPr lang="en-US" dirty="0">
                <a:solidFill>
                  <a:srgbClr val="C00000"/>
                </a:solidFill>
              </a:rPr>
              <a:t>When you withdraw that $25,000 at age 60, what income will be taxed?</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NONE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$25,000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$24,000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$1,000</a:t>
            </a:r>
          </a:p>
        </p:txBody>
      </p:sp>
    </p:spTree>
    <p:extLst>
      <p:ext uri="{BB962C8B-B14F-4D97-AF65-F5344CB8AC3E}">
        <p14:creationId xmlns:p14="http://schemas.microsoft.com/office/powerpoint/2010/main" val="3856609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spend $2,500 (or more) on education expenses that are required for your degree – including tuition, books, supplies, maybe a computer – you might be able to receive a $2,500 credit on your tax return.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92153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spend $2,500 (or more) on education expenses that are required for your degree – including tuition, books, supplies, maybe a computer – you might be able to receive a $2,500 credit on your tax return.</a:t>
            </a: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r>
              <a:rPr lang="en-US" dirty="0">
                <a:solidFill>
                  <a:srgbClr val="C00000"/>
                </a:solidFill>
              </a:rPr>
              <a:t>Check out the </a:t>
            </a:r>
            <a:r>
              <a:rPr lang="en-US" i="1" dirty="0">
                <a:solidFill>
                  <a:srgbClr val="C00000"/>
                </a:solidFill>
              </a:rPr>
              <a:t>American Opportunity Tax Credit </a:t>
            </a:r>
            <a:r>
              <a:rPr lang="en-US" sz="1500" dirty="0">
                <a:solidFill>
                  <a:srgbClr val="C00000"/>
                </a:solidFill>
              </a:rPr>
              <a:t>(up to $2,500) </a:t>
            </a:r>
            <a:r>
              <a:rPr lang="en-US" dirty="0">
                <a:solidFill>
                  <a:srgbClr val="C00000"/>
                </a:solidFill>
              </a:rPr>
              <a:t>and</a:t>
            </a:r>
            <a:r>
              <a:rPr lang="en-US" i="1" dirty="0">
                <a:solidFill>
                  <a:srgbClr val="C00000"/>
                </a:solidFill>
              </a:rPr>
              <a:t> the Lifetime Learning Credit </a:t>
            </a:r>
            <a:r>
              <a:rPr lang="en-US" sz="1500" dirty="0">
                <a:solidFill>
                  <a:srgbClr val="C00000"/>
                </a:solidFill>
              </a:rPr>
              <a:t>(up to $2,000)</a:t>
            </a:r>
            <a:r>
              <a:rPr lang="en-US" dirty="0">
                <a:solidFill>
                  <a:srgbClr val="C00000"/>
                </a:solidFill>
              </a:rPr>
              <a:t> to see if you are eligible for either credit. </a:t>
            </a:r>
          </a:p>
          <a:p>
            <a:pPr marL="0" indent="0" algn="ctr">
              <a:buNone/>
            </a:pPr>
            <a:r>
              <a:rPr lang="en-US" dirty="0">
                <a:solidFill>
                  <a:srgbClr val="C00000"/>
                </a:solidFill>
              </a:rPr>
              <a:t>Credits directly reduce the taxes you owe…which is really nice.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2544614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#7</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are an international student but do not earn any income during a given  year, you do NOT need to file a tax return or any return with the IRS.</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1524686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a:t>
            </a:r>
            <a:r>
              <a:rPr lang="en-US" b="1">
                <a:solidFill>
                  <a:schemeClr val="bg1"/>
                </a:solidFill>
                <a:latin typeface="Calibri" panose="020F0502020204030204" pitchFamily="34" charset="0"/>
                <a:cs typeface="Calibri" panose="020F0502020204030204" pitchFamily="34" charset="0"/>
              </a:rPr>
              <a:t>Question #7</a:t>
            </a: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are an international student but do not earn any income during a given  year, you do NOT need to file a tax return or any return with the IRS.</a:t>
            </a: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r>
              <a:rPr lang="en-US" dirty="0">
                <a:solidFill>
                  <a:srgbClr val="C00000"/>
                </a:solidFill>
              </a:rPr>
              <a:t>If you received any income, you have to file a tax return (Form 1040).</a:t>
            </a:r>
          </a:p>
          <a:p>
            <a:pPr marL="0" indent="0" algn="ctr">
              <a:buNone/>
            </a:pPr>
            <a:r>
              <a:rPr lang="en-US" dirty="0">
                <a:solidFill>
                  <a:srgbClr val="C00000"/>
                </a:solidFill>
              </a:rPr>
              <a:t>But, if you did not receive any income, you still need to file Form 8843 to tell the IRS that you were in the US but did not earn any income.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2054336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254332"/>
            <a:ext cx="10960689" cy="5816977"/>
          </a:xfrm>
          <a:prstGeom prst="rect">
            <a:avLst/>
          </a:prstGeom>
        </p:spPr>
        <p:txBody>
          <a:bodyPr wrap="square">
            <a:spAutoFit/>
          </a:bodyPr>
          <a:lstStyle/>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2022-2023 SESSION #8</a:t>
            </a: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March 7, 2023</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24EDB4A7-683B-2014-E31E-D8D4436F6537}"/>
              </a:ext>
            </a:extLst>
          </p:cNvPr>
          <p:cNvSpPr/>
          <p:nvPr/>
        </p:nvSpPr>
        <p:spPr>
          <a:xfrm>
            <a:off x="0" y="1856830"/>
            <a:ext cx="12192000" cy="3108543"/>
          </a:xfrm>
          <a:prstGeom prst="rect">
            <a:avLst/>
          </a:prstGeom>
          <a:solidFill>
            <a:schemeClr val="bg1">
              <a:lumMod val="95000"/>
            </a:schemeClr>
          </a:solidFill>
          <a:ln w="38100">
            <a:solidFill>
              <a:schemeClr val="tx1"/>
            </a:solidFill>
          </a:ln>
        </p:spPr>
        <p:txBody>
          <a:bodyPr wrap="square">
            <a:spAutoFit/>
          </a:bodyPr>
          <a:lstStyle/>
          <a:p>
            <a:pPr algn="ctr"/>
            <a:r>
              <a:rPr lang="en-US" sz="5400" b="1" dirty="0">
                <a:latin typeface="Calibri" panose="020F0502020204030204" pitchFamily="34" charset="0"/>
                <a:ea typeface="Times New Roman" panose="02020603050405020304" pitchFamily="18" charset="0"/>
                <a:cs typeface="Calibri" panose="020F0502020204030204" pitchFamily="34" charset="0"/>
              </a:rPr>
              <a:t>INCOME TAX PLANNING</a:t>
            </a:r>
          </a:p>
          <a:p>
            <a:pPr algn="ctr"/>
            <a:r>
              <a:rPr lang="en-US" sz="3000" i="1" dirty="0">
                <a:latin typeface="Calibri" panose="020F0502020204030204" pitchFamily="34" charset="0"/>
                <a:ea typeface="Times New Roman" panose="02020603050405020304" pitchFamily="18" charset="0"/>
                <a:cs typeface="Calibri" panose="020F0502020204030204" pitchFamily="34" charset="0"/>
              </a:rPr>
              <a:t>Designing strategies to keep as much of your income as possible.</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5E9765B-418F-697B-6F7A-4B73D8F5A02C}"/>
              </a:ext>
            </a:extLst>
          </p:cNvPr>
          <p:cNvPicPr>
            <a:picLocks noChangeAspect="1"/>
          </p:cNvPicPr>
          <p:nvPr/>
        </p:nvPicPr>
        <p:blipFill>
          <a:blip r:embed="rId3"/>
          <a:stretch>
            <a:fillRect/>
          </a:stretch>
        </p:blipFill>
        <p:spPr>
          <a:xfrm>
            <a:off x="-1" y="5000201"/>
            <a:ext cx="1828801" cy="1625601"/>
          </a:xfrm>
          <a:prstGeom prst="rect">
            <a:avLst/>
          </a:prstGeom>
        </p:spPr>
      </p:pic>
    </p:spTree>
    <p:extLst>
      <p:ext uri="{BB962C8B-B14F-4D97-AF65-F5344CB8AC3E}">
        <p14:creationId xmlns:p14="http://schemas.microsoft.com/office/powerpoint/2010/main" val="3400133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18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A053F6-1504-474F-8951-ACBC123A5B68}"/>
              </a:ext>
            </a:extLst>
          </p:cNvPr>
          <p:cNvPicPr>
            <a:picLocks noChangeAspect="1"/>
          </p:cNvPicPr>
          <p:nvPr/>
        </p:nvPicPr>
        <p:blipFill>
          <a:blip r:embed="rId2"/>
          <a:stretch>
            <a:fillRect/>
          </a:stretch>
        </p:blipFill>
        <p:spPr>
          <a:xfrm>
            <a:off x="179918" y="4893735"/>
            <a:ext cx="1903740" cy="1745826"/>
          </a:xfrm>
          <a:prstGeom prst="rect">
            <a:avLst/>
          </a:prstGeom>
        </p:spPr>
      </p:pic>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3"/>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442059"/>
            <a:ext cx="10960689" cy="6140142"/>
          </a:xfrm>
          <a:prstGeom prst="rect">
            <a:avLst/>
          </a:prstGeom>
        </p:spPr>
        <p:txBody>
          <a:bodyPr wrap="square">
            <a:spAutoFit/>
          </a:bodyPr>
          <a:lstStyle/>
          <a:p>
            <a:pPr algn="ctr"/>
            <a:r>
              <a:rPr lang="en-US" sz="3500" b="1" dirty="0">
                <a:latin typeface="Calibri" panose="020F0502020204030204" pitchFamily="34" charset="0"/>
                <a:ea typeface="Times New Roman" panose="02020603050405020304" pitchFamily="18" charset="0"/>
                <a:cs typeface="Calibri" panose="020F0502020204030204" pitchFamily="34" charset="0"/>
              </a:rPr>
              <a:t>MONEY MATTERS </a:t>
            </a:r>
            <a:r>
              <a:rPr lang="en-US" sz="3500" b="1">
                <a:latin typeface="Calibri" panose="020F0502020204030204" pitchFamily="34" charset="0"/>
                <a:ea typeface="Times New Roman" panose="02020603050405020304" pitchFamily="18" charset="0"/>
                <a:cs typeface="Calibri" panose="020F0502020204030204" pitchFamily="34" charset="0"/>
              </a:rPr>
              <a:t>SESSION #4</a:t>
            </a:r>
            <a:endParaRPr lang="en-US" sz="3500" b="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INCOME TAXES:</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PLANNING &amp; STRATEGIES</a:t>
            </a:r>
          </a:p>
          <a:p>
            <a:pPr algn="ct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Focusing on financial planning opportunities, challenges and situations that might be unique to international graduate students.</a:t>
            </a:r>
          </a:p>
          <a:p>
            <a:r>
              <a:rPr lang="en-US" sz="3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36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p>
          <a:p>
            <a:pPr algn="ctr"/>
            <a:endParaRPr lang="en-US"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March 6, 2024</a:t>
            </a:r>
            <a:endPar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SPRING 2024</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102487" y="4048811"/>
            <a:ext cx="3657600" cy="2743200"/>
          </a:xfrm>
          <a:prstGeom prst="roundRect">
            <a:avLst/>
          </a:prstGeom>
          <a:solidFill>
            <a:schemeClr val="bg1">
              <a:lumMod val="8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MARCH 6</a:t>
            </a:r>
          </a:p>
          <a:p>
            <a:pPr algn="ctr"/>
            <a:endParaRPr lang="en-US" sz="2600" b="1" dirty="0">
              <a:solidFill>
                <a:schemeClr val="tx1"/>
              </a:solidFill>
            </a:endParaRPr>
          </a:p>
          <a:p>
            <a:pPr algn="ctr"/>
            <a:r>
              <a:rPr lang="en-US" sz="2600" b="1" dirty="0">
                <a:solidFill>
                  <a:schemeClr val="tx1"/>
                </a:solidFill>
              </a:rPr>
              <a:t>TAX STRATEGIES</a:t>
            </a:r>
            <a:br>
              <a:rPr lang="en-US" sz="2600" b="1" dirty="0">
                <a:solidFill>
                  <a:schemeClr val="tx1"/>
                </a:solidFill>
              </a:rPr>
            </a:br>
            <a:r>
              <a:rPr lang="en-US" sz="2600" b="1" dirty="0">
                <a:solidFill>
                  <a:schemeClr val="tx1"/>
                </a:solidFill>
              </a:rPr>
              <a:t>&amp; TAX PLANNING</a:t>
            </a:r>
          </a:p>
          <a:p>
            <a:pPr algn="ctr"/>
            <a:endParaRPr lang="en-US" sz="2600" b="1" dirty="0">
              <a:solidFill>
                <a:schemeClr val="tx1"/>
              </a:solidFill>
            </a:endParaRPr>
          </a:p>
        </p:txBody>
      </p:sp>
      <p:sp>
        <p:nvSpPr>
          <p:cNvPr id="8" name="Rounded Rectangle 7">
            <a:extLst>
              <a:ext uri="{FF2B5EF4-FFF2-40B4-BE49-F238E27FC236}">
                <a16:creationId xmlns:a16="http://schemas.microsoft.com/office/drawing/2014/main" id="{C1894A85-0A0D-592A-F81D-3107AA524E3E}"/>
              </a:ext>
            </a:extLst>
          </p:cNvPr>
          <p:cNvSpPr/>
          <p:nvPr/>
        </p:nvSpPr>
        <p:spPr>
          <a:xfrm>
            <a:off x="8431913" y="1178521"/>
            <a:ext cx="3657600" cy="2743200"/>
          </a:xfrm>
          <a:prstGeom prst="round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FEBRUARY 22</a:t>
            </a:r>
            <a:br>
              <a:rPr lang="en-US" sz="2600" b="1" dirty="0">
                <a:solidFill>
                  <a:schemeClr val="bg1"/>
                </a:solidFill>
              </a:rPr>
            </a:br>
            <a:endParaRPr lang="en-US" sz="2600" b="1" dirty="0">
              <a:solidFill>
                <a:schemeClr val="bg1"/>
              </a:solidFill>
            </a:endParaRPr>
          </a:p>
          <a:p>
            <a:pPr algn="ctr"/>
            <a:r>
              <a:rPr lang="en-US" sz="2600" b="1" dirty="0">
                <a:solidFill>
                  <a:schemeClr val="bg1"/>
                </a:solidFill>
              </a:rPr>
              <a:t>DEBT MANGEMENT, INCOME MANAGEMENT &amp; YOUR FAMILY</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02487" y="1179480"/>
            <a:ext cx="3657600" cy="274320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JANUARY 31</a:t>
            </a:r>
          </a:p>
          <a:p>
            <a:pPr algn="ctr"/>
            <a:endParaRPr lang="en-US" sz="2600" b="1" dirty="0">
              <a:solidFill>
                <a:schemeClr val="bg1"/>
              </a:solidFill>
            </a:endParaRPr>
          </a:p>
          <a:p>
            <a:pPr algn="ctr"/>
            <a:r>
              <a:rPr lang="en-US" sz="2600" b="1" dirty="0">
                <a:solidFill>
                  <a:schemeClr val="bg1"/>
                </a:solidFill>
              </a:rPr>
              <a:t>INTERNATIONAL STUDENTS: JOBS, TAXES, MONEY</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4267200" y="4048811"/>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MARCH 20</a:t>
            </a:r>
          </a:p>
          <a:p>
            <a:pPr algn="ctr"/>
            <a:endParaRPr lang="en-US" sz="2600" b="1" dirty="0">
              <a:solidFill>
                <a:schemeClr val="tx1"/>
              </a:solidFill>
            </a:endParaRPr>
          </a:p>
          <a:p>
            <a:pPr algn="ctr"/>
            <a:r>
              <a:rPr lang="en-US" sz="2600" b="1" dirty="0">
                <a:solidFill>
                  <a:schemeClr val="tx1"/>
                </a:solidFill>
              </a:rPr>
              <a:t>CREATING &amp; BUILDING A SIDE-HUSTLE: MAKING IT A BUSINESS</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4267200" y="1178521"/>
            <a:ext cx="3657600" cy="274320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FEBRUARY 8</a:t>
            </a:r>
          </a:p>
          <a:p>
            <a:pPr algn="ctr"/>
            <a:endParaRPr lang="en-US" sz="2600" b="1" dirty="0">
              <a:solidFill>
                <a:schemeClr val="bg1"/>
              </a:solidFill>
            </a:endParaRPr>
          </a:p>
          <a:p>
            <a:pPr algn="ctr"/>
            <a:r>
              <a:rPr lang="en-US" sz="2600" b="1" dirty="0">
                <a:solidFill>
                  <a:schemeClr val="bg1"/>
                </a:solidFill>
              </a:rPr>
              <a:t>INVESTING: </a:t>
            </a:r>
            <a:br>
              <a:rPr lang="en-US" sz="2600" b="1" dirty="0">
                <a:solidFill>
                  <a:schemeClr val="bg1"/>
                </a:solidFill>
              </a:rPr>
            </a:br>
            <a:r>
              <a:rPr lang="en-US" sz="2600" b="1" dirty="0">
                <a:solidFill>
                  <a:schemeClr val="bg1"/>
                </a:solidFill>
              </a:rPr>
              <a:t>OPENING YOUR OWN ROTH IRA</a:t>
            </a:r>
          </a:p>
        </p:txBody>
      </p:sp>
      <p:sp>
        <p:nvSpPr>
          <p:cNvPr id="3" name="Rounded Rectangle 2">
            <a:extLst>
              <a:ext uri="{FF2B5EF4-FFF2-40B4-BE49-F238E27FC236}">
                <a16:creationId xmlns:a16="http://schemas.microsoft.com/office/drawing/2014/main" id="{D5D93369-B92D-7A9D-ACA1-156A1F66FC82}"/>
              </a:ext>
            </a:extLst>
          </p:cNvPr>
          <p:cNvSpPr/>
          <p:nvPr/>
        </p:nvSpPr>
        <p:spPr>
          <a:xfrm>
            <a:off x="8431913" y="4048811"/>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APRIL 18</a:t>
            </a:r>
          </a:p>
          <a:p>
            <a:pPr algn="ctr"/>
            <a:endParaRPr lang="en-US" sz="2600" b="1" dirty="0">
              <a:solidFill>
                <a:schemeClr val="tx1"/>
              </a:solidFill>
            </a:endParaRPr>
          </a:p>
          <a:p>
            <a:pPr algn="ctr"/>
            <a:r>
              <a:rPr lang="en-US" sz="2600" b="1" dirty="0">
                <a:solidFill>
                  <a:schemeClr val="tx1"/>
                </a:solidFill>
              </a:rPr>
              <a:t>CAREER PLANNING: YOUR FUTURE &amp; YOUR MONEY</a:t>
            </a:r>
          </a:p>
        </p:txBody>
      </p:sp>
    </p:spTree>
    <p:extLst>
      <p:ext uri="{BB962C8B-B14F-4D97-AF65-F5344CB8AC3E}">
        <p14:creationId xmlns:p14="http://schemas.microsoft.com/office/powerpoint/2010/main" val="3520010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8BBFB93-8B2A-E791-BFAC-98B8857CD5F6}"/>
              </a:ext>
            </a:extLst>
          </p:cNvPr>
          <p:cNvGraphicFramePr/>
          <p:nvPr>
            <p:extLst>
              <p:ext uri="{D42A27DB-BD31-4B8C-83A1-F6EECF244321}">
                <p14:modId xmlns:p14="http://schemas.microsoft.com/office/powerpoint/2010/main" val="1898045173"/>
              </p:ext>
            </p:extLst>
          </p:nvPr>
        </p:nvGraphicFramePr>
        <p:xfrm>
          <a:off x="1737966" y="230114"/>
          <a:ext cx="8422034" cy="590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6622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you owe taxes on that $500 of income.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a:solidFill>
                  <a:schemeClr val="bg1"/>
                </a:solidFill>
              </a:rPr>
              <a:t>FALSE</a:t>
            </a:r>
            <a:endParaRPr lang="en-US" sz="5000" b="1" dirty="0">
              <a:solidFill>
                <a:schemeClr val="bg1"/>
              </a:solidFill>
            </a:endParaRPr>
          </a:p>
        </p:txBody>
      </p:sp>
      <p:sp>
        <p:nvSpPr>
          <p:cNvPr id="2" name="Content Placeholder 2">
            <a:extLst>
              <a:ext uri="{FF2B5EF4-FFF2-40B4-BE49-F238E27FC236}">
                <a16:creationId xmlns:a16="http://schemas.microsoft.com/office/drawing/2014/main" id="{D90CB717-BA0B-1BA0-BB91-1D9AC7ECCE54}"/>
              </a:ext>
            </a:extLst>
          </p:cNvPr>
          <p:cNvSpPr txBox="1">
            <a:spLocks/>
          </p:cNvSpPr>
          <p:nvPr/>
        </p:nvSpPr>
        <p:spPr>
          <a:xfrm>
            <a:off x="3467099" y="432685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Maybe</a:t>
            </a:r>
          </a:p>
        </p:txBody>
      </p:sp>
    </p:spTree>
    <p:extLst>
      <p:ext uri="{BB962C8B-B14F-4D97-AF65-F5344CB8AC3E}">
        <p14:creationId xmlns:p14="http://schemas.microsoft.com/office/powerpoint/2010/main" val="1651287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t>You cannot escape the responsibility </a:t>
            </a:r>
          </a:p>
          <a:p>
            <a:pPr marL="0" indent="0" algn="ctr">
              <a:buNone/>
            </a:pPr>
            <a:r>
              <a:rPr lang="en-US" sz="4400" b="1" i="1" dirty="0"/>
              <a:t>of tomorrow by avoiding it today.</a:t>
            </a:r>
            <a:endParaRPr lang="en-US" sz="4400" dirty="0"/>
          </a:p>
        </p:txBody>
      </p:sp>
    </p:spTree>
    <p:extLst>
      <p:ext uri="{BB962C8B-B14F-4D97-AF65-F5344CB8AC3E}">
        <p14:creationId xmlns:p14="http://schemas.microsoft.com/office/powerpoint/2010/main" val="3903156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Things You Can Do To Reduce Your Taxes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Open an Individual Retirement Account or Roth IRA</a:t>
            </a:r>
          </a:p>
          <a:p>
            <a:pPr lvl="1"/>
            <a:r>
              <a:rPr lang="en-US" dirty="0">
                <a:solidFill>
                  <a:srgbClr val="0000CC"/>
                </a:solidFill>
              </a:rPr>
              <a:t>You can defer income tax and avoid capital gains tax altogether</a:t>
            </a:r>
            <a:br>
              <a:rPr lang="en-US" dirty="0">
                <a:solidFill>
                  <a:srgbClr val="0000CC"/>
                </a:solidFill>
              </a:rPr>
            </a:br>
            <a:endParaRPr lang="en-US" sz="600" dirty="0">
              <a:solidFill>
                <a:srgbClr val="0000CC"/>
              </a:solidFill>
            </a:endParaRPr>
          </a:p>
          <a:p>
            <a:pPr marL="514350" indent="-514350">
              <a:buFont typeface="+mj-lt"/>
              <a:buAutoNum type="arabicPeriod"/>
            </a:pPr>
            <a:r>
              <a:rPr lang="en-US" dirty="0"/>
              <a:t>Talk to HR and reduce your tax withholding</a:t>
            </a:r>
          </a:p>
          <a:p>
            <a:pPr lvl="1"/>
            <a:r>
              <a:rPr lang="en-US" dirty="0">
                <a:solidFill>
                  <a:srgbClr val="0000CC"/>
                </a:solidFill>
              </a:rPr>
              <a:t>If you get a refund, you are loaning your income to the government</a:t>
            </a:r>
          </a:p>
          <a:p>
            <a:pPr lvl="1"/>
            <a:endParaRPr lang="en-US" sz="600" dirty="0">
              <a:solidFill>
                <a:srgbClr val="0000CC"/>
              </a:solidFill>
            </a:endParaRPr>
          </a:p>
          <a:p>
            <a:pPr marL="514350" indent="-514350">
              <a:buFont typeface="+mj-lt"/>
              <a:buAutoNum type="arabicPeriod"/>
            </a:pPr>
            <a:r>
              <a:rPr lang="en-US" dirty="0"/>
              <a:t>Cluster your income so you make less than $13,850 in a year</a:t>
            </a:r>
          </a:p>
          <a:p>
            <a:pPr lvl="1"/>
            <a:r>
              <a:rPr lang="en-US" dirty="0">
                <a:solidFill>
                  <a:srgbClr val="0000CC"/>
                </a:solidFill>
              </a:rPr>
              <a:t>If possible, shift income between years to get the maximum deduction</a:t>
            </a:r>
            <a:br>
              <a:rPr lang="en-US" dirty="0">
                <a:solidFill>
                  <a:srgbClr val="0000CC"/>
                </a:solidFill>
              </a:rPr>
            </a:br>
            <a:endParaRPr lang="en-US" sz="600" dirty="0">
              <a:solidFill>
                <a:srgbClr val="0000CC"/>
              </a:solidFill>
            </a:endParaRPr>
          </a:p>
          <a:p>
            <a:pPr marL="514350" indent="-514350">
              <a:buFont typeface="+mj-lt"/>
              <a:buAutoNum type="arabicPeriod"/>
            </a:pPr>
            <a:r>
              <a:rPr lang="en-US" dirty="0"/>
              <a:t>Scan tax code and identify 3-5 deductions &amp; credits you qualify for</a:t>
            </a:r>
          </a:p>
          <a:p>
            <a:pPr lvl="1"/>
            <a:r>
              <a:rPr lang="en-US" dirty="0">
                <a:solidFill>
                  <a:srgbClr val="0000CC"/>
                </a:solidFill>
              </a:rPr>
              <a:t>Child tax credit, education expenses (tuition, books…), student loan interest, charitable deductions, small business or hobby-related expenses</a:t>
            </a:r>
          </a:p>
          <a:p>
            <a:pPr lvl="1"/>
            <a:endParaRPr lang="en-US" sz="600" dirty="0">
              <a:solidFill>
                <a:srgbClr val="0000CC"/>
              </a:solidFill>
            </a:endParaRPr>
          </a:p>
          <a:p>
            <a:pPr marL="514350" indent="-514350">
              <a:buFont typeface="+mj-lt"/>
              <a:buAutoNum type="arabicPeriod"/>
            </a:pPr>
            <a:r>
              <a:rPr lang="en-US" dirty="0"/>
              <a:t>Get rid of your income</a:t>
            </a:r>
            <a:endParaRPr lang="en-US" sz="2600" dirty="0">
              <a:solidFill>
                <a:srgbClr val="0000CC"/>
              </a:solidFill>
            </a:endParaRPr>
          </a:p>
        </p:txBody>
      </p:sp>
    </p:spTree>
    <p:extLst>
      <p:ext uri="{BB962C8B-B14F-4D97-AF65-F5344CB8AC3E}">
        <p14:creationId xmlns:p14="http://schemas.microsoft.com/office/powerpoint/2010/main" val="41205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linds(horizontal)">
                                      <p:cBhvr>
                                        <p:cTn id="23" dur="500"/>
                                        <p:tgtEl>
                                          <p:spTgt spid="3">
                                            <p:txEl>
                                              <p:pRg st="7" end="7"/>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blinds(horizontal)">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a:pPr>
            <a:r>
              <a:rPr lang="en-US" sz="2400" b="1" dirty="0">
                <a:solidFill>
                  <a:srgbClr val="2D2D83"/>
                </a:solidFill>
              </a:rPr>
              <a:t>When should we begin talking to our children about money &amp; finances?</a:t>
            </a:r>
          </a:p>
          <a:p>
            <a:pPr marL="0" lvl="0" indent="0">
              <a:buNone/>
            </a:pPr>
            <a:br>
              <a:rPr lang="en-US" sz="1600" b="1" dirty="0">
                <a:solidFill>
                  <a:srgbClr val="2D2D83"/>
                </a:solidFill>
              </a:rPr>
            </a:br>
            <a:r>
              <a:rPr lang="en-US" sz="2400" b="1" dirty="0">
                <a:solidFill>
                  <a:srgbClr val="2D2D83"/>
                </a:solidFill>
              </a:rPr>
              <a:t>       As soon or early as you are comfortable.</a:t>
            </a:r>
          </a:p>
          <a:p>
            <a:pPr marL="0" lvl="0" indent="0">
              <a:buNone/>
            </a:pPr>
            <a:endParaRPr lang="en-US" sz="1600" b="1" dirty="0"/>
          </a:p>
          <a:p>
            <a:pPr lvl="1"/>
            <a:r>
              <a:rPr lang="en-US" sz="1800" dirty="0"/>
              <a:t>Young children observe and think about everything. They notice all of your financial behavior.</a:t>
            </a:r>
          </a:p>
          <a:p>
            <a:pPr lvl="1"/>
            <a:r>
              <a:rPr lang="en-US" sz="1800" dirty="0"/>
              <a:t>Children under 10-12 might earn an allowance for doing chores </a:t>
            </a:r>
            <a:r>
              <a:rPr lang="en-US" sz="1800" dirty="0">
                <a:sym typeface="Wingdings" pitchFamily="2" charset="2"/>
              </a:rPr>
              <a:t> This instills habits and the link between work and money.</a:t>
            </a:r>
          </a:p>
          <a:p>
            <a:pPr lvl="1"/>
            <a:r>
              <a:rPr lang="en-US" sz="1800" dirty="0">
                <a:sym typeface="Wingdings" pitchFamily="2" charset="2"/>
              </a:rPr>
              <a:t>Children 10-12 are going to begin having goals and dreams.</a:t>
            </a:r>
          </a:p>
          <a:p>
            <a:pPr lvl="2"/>
            <a:r>
              <a:rPr lang="en-US" sz="1800" dirty="0">
                <a:sym typeface="Wingdings" pitchFamily="2" charset="2"/>
              </a:rPr>
              <a:t>The sooner you talk to them about your financial situation – not necessarily with numbers – the more they will think of these goals and dreams as a partnership, and not just your job.</a:t>
            </a:r>
          </a:p>
          <a:p>
            <a:pPr lvl="2"/>
            <a:r>
              <a:rPr lang="en-US" sz="1800" dirty="0">
                <a:sym typeface="Wingdings" pitchFamily="2" charset="2"/>
              </a:rPr>
              <a:t>They can begin mentally budgeting for their goals and dreams. They can begin thinking about what THEY need to do to make these goals and dreams a reality.</a:t>
            </a:r>
          </a:p>
          <a:p>
            <a:pPr lvl="1"/>
            <a:r>
              <a:rPr lang="en-US" sz="1800" dirty="0">
                <a:sym typeface="Wingdings" pitchFamily="2" charset="2"/>
              </a:rPr>
              <a:t>Children 14+ should have their own budgets…either as a function of the family budget or on their own. Help them have as much agency over their lives as possible.</a:t>
            </a: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a:t>
            </a:r>
          </a:p>
        </p:txBody>
      </p:sp>
    </p:spTree>
    <p:extLst>
      <p:ext uri="{BB962C8B-B14F-4D97-AF65-F5344CB8AC3E}">
        <p14:creationId xmlns:p14="http://schemas.microsoft.com/office/powerpoint/2010/main" val="34273786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2" dur="500"/>
                                        <p:tgtEl>
                                          <p:spTgt spid="2560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5" dur="500"/>
                                        <p:tgtEl>
                                          <p:spTgt spid="2560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18" dur="500"/>
                                        <p:tgtEl>
                                          <p:spTgt spid="2560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1" dur="500"/>
                                        <p:tgtEl>
                                          <p:spTgt spid="2560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4" dur="500"/>
                                        <p:tgtEl>
                                          <p:spTgt spid="2560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27" dur="500"/>
                                        <p:tgtEl>
                                          <p:spTgt spid="2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startAt="2"/>
            </a:pPr>
            <a:r>
              <a:rPr lang="en-US" sz="2400" b="1" dirty="0">
                <a:solidFill>
                  <a:srgbClr val="2D2D83"/>
                </a:solidFill>
              </a:rPr>
              <a:t>When should we open bank and other accounts for our children?</a:t>
            </a:r>
          </a:p>
          <a:p>
            <a:pPr marL="0" lvl="0" indent="0">
              <a:buNone/>
            </a:pPr>
            <a:br>
              <a:rPr lang="en-US" sz="1600" b="1" dirty="0">
                <a:solidFill>
                  <a:srgbClr val="2D2D83"/>
                </a:solidFill>
              </a:rPr>
            </a:br>
            <a:r>
              <a:rPr lang="en-US" sz="2400" b="1" dirty="0">
                <a:solidFill>
                  <a:srgbClr val="2D2D83"/>
                </a:solidFill>
              </a:rPr>
              <a:t>       As soon as they have a social security number.</a:t>
            </a:r>
          </a:p>
          <a:p>
            <a:pPr marL="0" lvl="0" indent="0">
              <a:buNone/>
            </a:pPr>
            <a:endParaRPr lang="en-US" sz="1600" b="1" dirty="0"/>
          </a:p>
          <a:p>
            <a:pPr lvl="1"/>
            <a:r>
              <a:rPr lang="en-US" sz="1800" dirty="0"/>
              <a:t>This creates options, independence and agency.</a:t>
            </a:r>
          </a:p>
          <a:p>
            <a:pPr lvl="1"/>
            <a:r>
              <a:rPr lang="en-US" sz="1800" dirty="0"/>
              <a:t>You do not have to put a lot of money into any account, but having it open allows you – or them – to work towards their dreams and goals when appropriate.</a:t>
            </a:r>
          </a:p>
          <a:p>
            <a:pPr lvl="1"/>
            <a:r>
              <a:rPr lang="en-US" sz="1800" dirty="0"/>
              <a:t>When they become independent, they will want their own borrowing potential. This starts with them having a credit score…which you can help with by co-signing for debt when they are young.</a:t>
            </a:r>
          </a:p>
          <a:p>
            <a:pPr lvl="2"/>
            <a:r>
              <a:rPr lang="en-US" sz="1400" dirty="0"/>
              <a:t>A co-signed credit card with a $300 limit that they only use for gas and groceries, for example.</a:t>
            </a:r>
          </a:p>
          <a:p>
            <a:pPr lvl="1"/>
            <a:r>
              <a:rPr lang="en-US" sz="1800" dirty="0"/>
              <a:t>Opening an Individual Retirement Account for them or a 529 education savings account – even if you do not put any money into these accounts – also gives them options. </a:t>
            </a:r>
          </a:p>
          <a:p>
            <a:pPr lvl="1"/>
            <a:r>
              <a:rPr lang="en-US" sz="1800" dirty="0"/>
              <a:t>Trusts are not just for the super-wealthy. They can be creative tools to transfer assets from you to your children…while you still retaining some control (and having unique legal protection for any assets in the trust).</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a:t>
            </a:r>
          </a:p>
        </p:txBody>
      </p:sp>
    </p:spTree>
    <p:extLst>
      <p:ext uri="{BB962C8B-B14F-4D97-AF65-F5344CB8AC3E}">
        <p14:creationId xmlns:p14="http://schemas.microsoft.com/office/powerpoint/2010/main" val="3323130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2" dur="500"/>
                                        <p:tgtEl>
                                          <p:spTgt spid="2560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5" dur="500"/>
                                        <p:tgtEl>
                                          <p:spTgt spid="2560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18" dur="500"/>
                                        <p:tgtEl>
                                          <p:spTgt spid="2560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1" dur="500"/>
                                        <p:tgtEl>
                                          <p:spTgt spid="2560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4" dur="500"/>
                                        <p:tgtEl>
                                          <p:spTgt spid="2560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27" dur="500"/>
                                        <p:tgtEl>
                                          <p:spTgt spid="2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925690"/>
            <a:ext cx="10776497" cy="4251273"/>
          </a:xfrm>
        </p:spPr>
        <p:txBody>
          <a:bodyPr>
            <a:noAutofit/>
          </a:bodyPr>
          <a:lstStyle/>
          <a:p>
            <a:pPr marL="0" lvl="0" indent="0" algn="ctr">
              <a:buNone/>
            </a:pPr>
            <a:r>
              <a:rPr lang="en-US" sz="3400" b="1" dirty="0">
                <a:solidFill>
                  <a:srgbClr val="2D2D83"/>
                </a:solidFill>
              </a:rPr>
              <a:t>One side benefit of being proactive in establishing your children’s financial habits and financial planning… </a:t>
            </a:r>
          </a:p>
          <a:p>
            <a:pPr marL="0" lvl="0" indent="0" algn="ctr">
              <a:buNone/>
            </a:pPr>
            <a:endParaRPr lang="en-US" sz="3400" b="1" dirty="0">
              <a:solidFill>
                <a:srgbClr val="2D2D83"/>
              </a:solidFill>
            </a:endParaRPr>
          </a:p>
          <a:p>
            <a:pPr marL="0" lvl="0" indent="0" algn="ctr">
              <a:buNone/>
            </a:pPr>
            <a:r>
              <a:rPr lang="en-US" sz="3400" b="1" dirty="0">
                <a:solidFill>
                  <a:srgbClr val="2D2D83"/>
                </a:solidFill>
              </a:rPr>
              <a:t>It may help you realize where you can improve your own financial habits and financial planning.</a:t>
            </a:r>
            <a:endParaRPr lang="en-US" sz="34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a:t>
            </a:r>
          </a:p>
        </p:txBody>
      </p:sp>
    </p:spTree>
    <p:extLst>
      <p:ext uri="{BB962C8B-B14F-4D97-AF65-F5344CB8AC3E}">
        <p14:creationId xmlns:p14="http://schemas.microsoft.com/office/powerpoint/2010/main" val="3927013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7"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startAt="3"/>
            </a:pPr>
            <a:r>
              <a:rPr lang="en-US" sz="2400" b="1" dirty="0">
                <a:solidFill>
                  <a:srgbClr val="2D2D83"/>
                </a:solidFill>
              </a:rPr>
              <a:t>Should we file taxes as Married Filing Jointly or Separately?</a:t>
            </a:r>
          </a:p>
          <a:p>
            <a:pPr marL="0" lvl="0" indent="0">
              <a:buNone/>
            </a:pPr>
            <a:br>
              <a:rPr lang="en-US" sz="1600" b="1" dirty="0">
                <a:solidFill>
                  <a:srgbClr val="2D2D83"/>
                </a:solidFill>
              </a:rPr>
            </a:br>
            <a:r>
              <a:rPr lang="en-US" sz="2400" b="1" dirty="0">
                <a:solidFill>
                  <a:srgbClr val="2D2D83"/>
                </a:solidFill>
              </a:rPr>
              <a:t>       It depends.</a:t>
            </a:r>
            <a:br>
              <a:rPr lang="en-US" sz="2400" b="1" dirty="0">
                <a:solidFill>
                  <a:srgbClr val="2D2D83"/>
                </a:solidFill>
              </a:rPr>
            </a:br>
            <a:r>
              <a:rPr lang="en-US" sz="2400" b="1" dirty="0">
                <a:solidFill>
                  <a:srgbClr val="2D2D83"/>
                </a:solidFill>
              </a:rPr>
              <a:t>       It will be different for each family…and it may be different for each year.</a:t>
            </a:r>
            <a:endParaRPr lang="en-US" sz="1600" b="1" dirty="0"/>
          </a:p>
          <a:p>
            <a:pPr lvl="1"/>
            <a:r>
              <a:rPr lang="en-US" sz="1800" dirty="0"/>
              <a:t>Both spouses are NOT allowed to take the same deductions &amp; credits on their own returns.</a:t>
            </a:r>
          </a:p>
          <a:p>
            <a:pPr lvl="1"/>
            <a:r>
              <a:rPr lang="en-US" sz="1800" dirty="0"/>
              <a:t>You want to be strategic and do the math to see where your combined tax liability is lowest.</a:t>
            </a:r>
          </a:p>
          <a:p>
            <a:pPr lvl="1"/>
            <a:r>
              <a:rPr lang="en-US" sz="1800" dirty="0"/>
              <a:t>Perhaps you file separately and the higher-income spouse claims all of the deductions &amp; credits to reduce their income the most. </a:t>
            </a:r>
          </a:p>
          <a:p>
            <a:pPr lvl="1"/>
            <a:r>
              <a:rPr lang="en-US" sz="1800" dirty="0"/>
              <a:t>If there is a big difference in your incomes, you may be able to strategically lower your tax liability by filing individually (in theory). Look at both options and choose the better one (this year).</a:t>
            </a:r>
          </a:p>
          <a:p>
            <a:pPr lvl="1"/>
            <a:r>
              <a:rPr lang="en-US" sz="1800" dirty="0"/>
              <a:t>A couple examples:</a:t>
            </a:r>
          </a:p>
          <a:p>
            <a:pPr lvl="2"/>
            <a:r>
              <a:rPr lang="en-US" sz="1400" dirty="0"/>
              <a:t>The IRS allows us to have professional tax preparation if our income is less than $73,000, regardless of how you file.</a:t>
            </a:r>
          </a:p>
          <a:p>
            <a:pPr lvl="2"/>
            <a:r>
              <a:rPr lang="en-US" sz="1400" dirty="0"/>
              <a:t>If you are working but your spouse is not, you can open an IRA for them since they cannot…but only if you file MFJ.</a:t>
            </a:r>
          </a:p>
          <a:p>
            <a:pPr lvl="1"/>
            <a:r>
              <a:rPr lang="en-US" sz="1800" dirty="0"/>
              <a:t>“Head of Household” filing status is generally the most favorable status…but it is a legal status, it is not a description. It is generally reserved for single parents who provide &gt;50% of dependent care.</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a:t>
            </a:r>
          </a:p>
        </p:txBody>
      </p:sp>
    </p:spTree>
    <p:extLst>
      <p:ext uri="{BB962C8B-B14F-4D97-AF65-F5344CB8AC3E}">
        <p14:creationId xmlns:p14="http://schemas.microsoft.com/office/powerpoint/2010/main" val="20813999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5" dur="500"/>
                                        <p:tgtEl>
                                          <p:spTgt spid="2560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8" dur="500"/>
                                        <p:tgtEl>
                                          <p:spTgt spid="2560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21" dur="500"/>
                                        <p:tgtEl>
                                          <p:spTgt spid="2560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4" dur="500"/>
                                        <p:tgtEl>
                                          <p:spTgt spid="2560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7" dur="500"/>
                                        <p:tgtEl>
                                          <p:spTgt spid="2560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30" dur="500"/>
                                        <p:tgtEl>
                                          <p:spTgt spid="2560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33" dur="5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startAt="4"/>
            </a:pPr>
            <a:r>
              <a:rPr lang="en-US" sz="2400" b="1" dirty="0">
                <a:solidFill>
                  <a:srgbClr val="2D2D83"/>
                </a:solidFill>
              </a:rPr>
              <a:t>Speaking of taxes, what are some tax benefits for families?</a:t>
            </a:r>
          </a:p>
          <a:p>
            <a:pPr marL="0" lvl="0" indent="0">
              <a:buNone/>
            </a:pPr>
            <a:br>
              <a:rPr lang="en-US" sz="1600" b="1" dirty="0">
                <a:solidFill>
                  <a:srgbClr val="2D2D83"/>
                </a:solidFill>
              </a:rPr>
            </a:br>
            <a:r>
              <a:rPr lang="en-US" sz="2400" b="1" dirty="0">
                <a:solidFill>
                  <a:srgbClr val="2D2D83"/>
                </a:solidFill>
              </a:rPr>
              <a:t>       There are lots – each family can probably identify 3-10 benefits for them.</a:t>
            </a:r>
            <a:endParaRPr lang="en-US" sz="1600" b="1" dirty="0"/>
          </a:p>
          <a:p>
            <a:pPr lvl="1"/>
            <a:r>
              <a:rPr lang="en-US" sz="1800" dirty="0"/>
              <a:t>The 2017 tax cuts eliminated the ability to claim a deduction for each dependent…but there are still credits and deductions available.</a:t>
            </a:r>
          </a:p>
          <a:p>
            <a:pPr lvl="1"/>
            <a:r>
              <a:rPr lang="en-US" sz="1800" dirty="0"/>
              <a:t>The child tax credit – possibly $2,000 credit for each child.</a:t>
            </a:r>
          </a:p>
          <a:p>
            <a:pPr lvl="1"/>
            <a:r>
              <a:rPr lang="en-US" sz="1800" dirty="0"/>
              <a:t>The dependent care credit – not exclusive to children.</a:t>
            </a:r>
          </a:p>
          <a:p>
            <a:pPr lvl="1"/>
            <a:r>
              <a:rPr lang="en-US" sz="1800" dirty="0"/>
              <a:t>The adoption credit – can receive up to $14,000+ credit for all adoption-related expenses.</a:t>
            </a:r>
          </a:p>
          <a:p>
            <a:pPr lvl="1"/>
            <a:r>
              <a:rPr lang="en-US" sz="1800" dirty="0"/>
              <a:t>The earned-income tax credit – available for low-income taxpayers.</a:t>
            </a:r>
          </a:p>
          <a:p>
            <a:pPr lvl="1"/>
            <a:r>
              <a:rPr lang="en-US" sz="1800" dirty="0"/>
              <a:t>Medical expenses for having a baby may be an above-the-line deduction.</a:t>
            </a:r>
          </a:p>
          <a:p>
            <a:pPr lvl="1"/>
            <a:r>
              <a:rPr lang="en-US" sz="1800" dirty="0"/>
              <a:t>Education credits &amp; deductions…including the American Opportunity Tax Credit, the Lifetime Learning Credit, and deductions for student loan interest.</a:t>
            </a:r>
          </a:p>
          <a:p>
            <a:pPr lvl="1"/>
            <a:r>
              <a:rPr lang="en-US" sz="1800" dirty="0"/>
              <a:t>As your family grows, your benefits grow…so talk to Human Resources an reduce your tax withholding.</a:t>
            </a:r>
          </a:p>
          <a:p>
            <a:pPr lvl="1"/>
            <a:r>
              <a:rPr lang="en-US" sz="1800" dirty="0"/>
              <a:t>With all of the above, there are limitations and rules. Read the fine print.</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a:t>
            </a:r>
          </a:p>
        </p:txBody>
      </p:sp>
    </p:spTree>
    <p:extLst>
      <p:ext uri="{BB962C8B-B14F-4D97-AF65-F5344CB8AC3E}">
        <p14:creationId xmlns:p14="http://schemas.microsoft.com/office/powerpoint/2010/main" val="2724331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5" dur="500"/>
                                        <p:tgtEl>
                                          <p:spTgt spid="2560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8" dur="500"/>
                                        <p:tgtEl>
                                          <p:spTgt spid="2560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21" dur="500"/>
                                        <p:tgtEl>
                                          <p:spTgt spid="2560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4" dur="500"/>
                                        <p:tgtEl>
                                          <p:spTgt spid="2560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7" dur="500"/>
                                        <p:tgtEl>
                                          <p:spTgt spid="2560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30" dur="500"/>
                                        <p:tgtEl>
                                          <p:spTgt spid="2560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33" dur="500"/>
                                        <p:tgtEl>
                                          <p:spTgt spid="25603">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36"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083136" y="1280160"/>
            <a:ext cx="9319614" cy="4896803"/>
          </a:xfrm>
        </p:spPr>
        <p:txBody>
          <a:bodyPr>
            <a:noAutofit/>
          </a:bodyPr>
          <a:lstStyle/>
          <a:p>
            <a:pPr marL="0" indent="0">
              <a:buNone/>
            </a:pPr>
            <a:r>
              <a:rPr lang="en-US" sz="2200" b="1" dirty="0">
                <a:solidFill>
                  <a:srgbClr val="2D2D83"/>
                </a:solidFill>
              </a:rPr>
              <a:t>		</a:t>
            </a:r>
            <a:r>
              <a:rPr lang="en-US" sz="2400" b="1" dirty="0">
                <a:solidFill>
                  <a:srgbClr val="2D2D83"/>
                </a:solidFill>
              </a:rPr>
              <a:t>		Gross Salary &amp; Wages</a:t>
            </a:r>
          </a:p>
          <a:p>
            <a:pPr marL="0" indent="0">
              <a:buNone/>
            </a:pPr>
            <a:r>
              <a:rPr lang="en-US" sz="2400" b="1" dirty="0">
                <a:solidFill>
                  <a:srgbClr val="2D2D83"/>
                </a:solidFill>
              </a:rPr>
              <a:t>			Less:	Medical Expenses</a:t>
            </a:r>
          </a:p>
          <a:p>
            <a:pPr marL="0" indent="0">
              <a:buNone/>
            </a:pPr>
            <a:r>
              <a:rPr lang="en-US" sz="2400" b="1" dirty="0">
                <a:solidFill>
                  <a:srgbClr val="2D2D83"/>
                </a:solidFill>
              </a:rPr>
              <a:t>			Less:	Student Loan Interest paid</a:t>
            </a:r>
          </a:p>
          <a:p>
            <a:pPr marL="0" indent="0">
              <a:buNone/>
            </a:pPr>
            <a:r>
              <a:rPr lang="en-US" sz="2400" b="1" dirty="0">
                <a:solidFill>
                  <a:srgbClr val="2D2D83"/>
                </a:solidFill>
              </a:rPr>
              <a:t>			</a:t>
            </a:r>
            <a:r>
              <a:rPr lang="en-US" sz="2400" b="1" u="sng" dirty="0">
                <a:solidFill>
                  <a:srgbClr val="2D2D83"/>
                </a:solidFill>
              </a:rPr>
              <a:t>Less:	Contributions to Retirement Accounts</a:t>
            </a:r>
          </a:p>
          <a:p>
            <a:pPr marL="0" indent="0">
              <a:buNone/>
            </a:pPr>
            <a:r>
              <a:rPr lang="en-US" sz="2400" b="1" dirty="0">
                <a:solidFill>
                  <a:srgbClr val="2D2D83"/>
                </a:solidFill>
              </a:rPr>
              <a:t>				Adjusted Gross Income</a:t>
            </a:r>
          </a:p>
          <a:p>
            <a:pPr marL="0" indent="0">
              <a:buNone/>
            </a:pPr>
            <a:r>
              <a:rPr lang="en-US" sz="2400" b="1" dirty="0">
                <a:solidFill>
                  <a:srgbClr val="2D2D83"/>
                </a:solidFill>
              </a:rPr>
              <a:t>			</a:t>
            </a:r>
            <a:r>
              <a:rPr lang="en-US" sz="2400" b="1" u="sng" dirty="0">
                <a:solidFill>
                  <a:srgbClr val="2D2D83"/>
                </a:solidFill>
              </a:rPr>
              <a:t>Less:	Standard Deduction or Itemized Deduction</a:t>
            </a:r>
          </a:p>
          <a:p>
            <a:pPr marL="0" indent="0">
              <a:buNone/>
            </a:pPr>
            <a:r>
              <a:rPr lang="en-US" sz="2400" b="1" dirty="0">
                <a:solidFill>
                  <a:srgbClr val="2D2D83"/>
                </a:solidFill>
              </a:rPr>
              <a:t>				Taxable Income</a:t>
            </a:r>
          </a:p>
          <a:p>
            <a:pPr marL="0" indent="0">
              <a:buNone/>
            </a:pPr>
            <a:r>
              <a:rPr lang="en-US" sz="2400" b="1" dirty="0">
                <a:solidFill>
                  <a:srgbClr val="2D2D83"/>
                </a:solidFill>
              </a:rPr>
              <a:t>			</a:t>
            </a:r>
            <a:r>
              <a:rPr lang="en-US" sz="2400" b="1" u="sng" dirty="0">
                <a:solidFill>
                  <a:srgbClr val="2D2D83"/>
                </a:solidFill>
              </a:rPr>
              <a:t>      x	Tax Rate                                       </a:t>
            </a:r>
            <a:r>
              <a:rPr lang="en-US" sz="2400" b="1" u="sng" dirty="0">
                <a:solidFill>
                  <a:schemeClr val="bg1"/>
                </a:solidFill>
              </a:rPr>
              <a:t>.</a:t>
            </a:r>
          </a:p>
          <a:p>
            <a:pPr marL="0" indent="0">
              <a:buNone/>
            </a:pPr>
            <a:r>
              <a:rPr lang="en-US" sz="2400" b="1" dirty="0">
                <a:solidFill>
                  <a:srgbClr val="2D2D83"/>
                </a:solidFill>
              </a:rPr>
              <a:t>				Gross Taxes Owed</a:t>
            </a:r>
          </a:p>
          <a:p>
            <a:pPr marL="0" indent="0">
              <a:buNone/>
            </a:pPr>
            <a:r>
              <a:rPr lang="en-US" sz="2400" b="1" dirty="0">
                <a:solidFill>
                  <a:srgbClr val="2D2D83"/>
                </a:solidFill>
              </a:rPr>
              <a:t>			</a:t>
            </a:r>
            <a:r>
              <a:rPr lang="en-US" sz="2400" b="1" u="sng" dirty="0">
                <a:solidFill>
                  <a:srgbClr val="2D2D83"/>
                </a:solidFill>
              </a:rPr>
              <a:t>Less:	Tax Credits                                    </a:t>
            </a:r>
            <a:r>
              <a:rPr lang="en-US" sz="2400" b="1" u="sng" dirty="0">
                <a:solidFill>
                  <a:schemeClr val="bg1"/>
                </a:solidFill>
              </a:rPr>
              <a:t>.</a:t>
            </a:r>
          </a:p>
          <a:p>
            <a:pPr marL="0" indent="0">
              <a:buNone/>
            </a:pPr>
            <a:r>
              <a:rPr lang="en-US" sz="2400" b="1" dirty="0">
                <a:solidFill>
                  <a:srgbClr val="2D2D83"/>
                </a:solidFill>
              </a:rPr>
              <a:t>				Taxes Owed</a:t>
            </a:r>
            <a:endParaRPr lang="en-US" sz="2400" dirty="0">
              <a:sym typeface="Wingdings" pitchFamily="2" charset="2"/>
            </a:endParaRPr>
          </a:p>
        </p:txBody>
      </p:sp>
      <p:sp>
        <p:nvSpPr>
          <p:cNvPr id="5" name="Rectangle 2">
            <a:extLst>
              <a:ext uri="{FF2B5EF4-FFF2-40B4-BE49-F238E27FC236}">
                <a16:creationId xmlns:a16="http://schemas.microsoft.com/office/drawing/2014/main" id="{2527E2BF-1A45-0323-B0C4-0417BB83244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 – TAXES </a:t>
            </a:r>
          </a:p>
        </p:txBody>
      </p:sp>
      <p:sp>
        <p:nvSpPr>
          <p:cNvPr id="2" name="Left Brace 1">
            <a:extLst>
              <a:ext uri="{FF2B5EF4-FFF2-40B4-BE49-F238E27FC236}">
                <a16:creationId xmlns:a16="http://schemas.microsoft.com/office/drawing/2014/main" id="{9C791453-F4DA-4E44-6145-BA76B9921D9B}"/>
              </a:ext>
            </a:extLst>
          </p:cNvPr>
          <p:cNvSpPr/>
          <p:nvPr/>
        </p:nvSpPr>
        <p:spPr>
          <a:xfrm>
            <a:off x="4523553" y="1816689"/>
            <a:ext cx="181669" cy="1041568"/>
          </a:xfrm>
          <a:prstGeom prst="leftBrace">
            <a:avLst>
              <a:gd name="adj1" fmla="val 8333"/>
              <a:gd name="adj2" fmla="val 4651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29AB423E-C5BE-07F7-C540-1906525724BC}"/>
              </a:ext>
            </a:extLst>
          </p:cNvPr>
          <p:cNvSpPr txBox="1"/>
          <p:nvPr/>
        </p:nvSpPr>
        <p:spPr>
          <a:xfrm>
            <a:off x="678231" y="1816689"/>
            <a:ext cx="3500154" cy="1015663"/>
          </a:xfrm>
          <a:prstGeom prst="rect">
            <a:avLst/>
          </a:prstGeom>
          <a:noFill/>
        </p:spPr>
        <p:txBody>
          <a:bodyPr wrap="square" rtlCol="0">
            <a:spAutoFit/>
          </a:bodyPr>
          <a:lstStyle/>
          <a:p>
            <a:pPr algn="ctr"/>
            <a:r>
              <a:rPr lang="en-US" dirty="0">
                <a:solidFill>
                  <a:srgbClr val="FF0000"/>
                </a:solidFill>
              </a:rPr>
              <a:t>“Above-the-Line” Deductions. </a:t>
            </a:r>
          </a:p>
          <a:p>
            <a:pPr algn="ctr"/>
            <a:r>
              <a:rPr lang="en-US" sz="1400" dirty="0">
                <a:solidFill>
                  <a:srgbClr val="FF0000"/>
                </a:solidFill>
              </a:rPr>
              <a:t>We like these because they reduce “Adjusted Gross Income” and you also get another deduction “below-the-line”</a:t>
            </a:r>
          </a:p>
        </p:txBody>
      </p:sp>
      <p:sp>
        <p:nvSpPr>
          <p:cNvPr id="4" name="TextBox 3">
            <a:extLst>
              <a:ext uri="{FF2B5EF4-FFF2-40B4-BE49-F238E27FC236}">
                <a16:creationId xmlns:a16="http://schemas.microsoft.com/office/drawing/2014/main" id="{6941551A-A22F-8F01-8260-8C087E8B9CF1}"/>
              </a:ext>
            </a:extLst>
          </p:cNvPr>
          <p:cNvSpPr txBox="1"/>
          <p:nvPr/>
        </p:nvSpPr>
        <p:spPr>
          <a:xfrm>
            <a:off x="436006" y="3211995"/>
            <a:ext cx="3889732" cy="1292662"/>
          </a:xfrm>
          <a:prstGeom prst="rect">
            <a:avLst/>
          </a:prstGeom>
          <a:noFill/>
        </p:spPr>
        <p:txBody>
          <a:bodyPr wrap="square" rtlCol="0">
            <a:spAutoFit/>
          </a:bodyPr>
          <a:lstStyle/>
          <a:p>
            <a:pPr algn="ctr"/>
            <a:r>
              <a:rPr lang="en-US" dirty="0">
                <a:solidFill>
                  <a:srgbClr val="006600"/>
                </a:solidFill>
              </a:rPr>
              <a:t>Standard Deduction = $13,850 for 2023</a:t>
            </a:r>
          </a:p>
          <a:p>
            <a:pPr algn="ctr"/>
            <a:r>
              <a:rPr lang="en-US" dirty="0">
                <a:solidFill>
                  <a:srgbClr val="006600"/>
                </a:solidFill>
              </a:rPr>
              <a:t>(or $27,700 for married-filing-jointly)</a:t>
            </a:r>
          </a:p>
          <a:p>
            <a:pPr algn="ctr"/>
            <a:r>
              <a:rPr lang="en-US" sz="1400" dirty="0">
                <a:solidFill>
                  <a:srgbClr val="006600"/>
                </a:solidFill>
              </a:rPr>
              <a:t>Everyone gets this deduction / subtraction, at least. Some will “itemize” certain deductions to get an even larger subtraction</a:t>
            </a:r>
          </a:p>
        </p:txBody>
      </p:sp>
      <p:sp>
        <p:nvSpPr>
          <p:cNvPr id="6" name="Left Brace 5">
            <a:extLst>
              <a:ext uri="{FF2B5EF4-FFF2-40B4-BE49-F238E27FC236}">
                <a16:creationId xmlns:a16="http://schemas.microsoft.com/office/drawing/2014/main" id="{94566F71-D754-0874-AC0F-F7651D0A724A}"/>
              </a:ext>
            </a:extLst>
          </p:cNvPr>
          <p:cNvSpPr/>
          <p:nvPr/>
        </p:nvSpPr>
        <p:spPr>
          <a:xfrm>
            <a:off x="4523554" y="3394786"/>
            <a:ext cx="230113" cy="663608"/>
          </a:xfrm>
          <a:prstGeom prst="leftBrace">
            <a:avLst>
              <a:gd name="adj1" fmla="val 8333"/>
              <a:gd name="adj2" fmla="val 46511"/>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50EA4327-4D45-9641-57EC-62B0249DD1FA}"/>
              </a:ext>
            </a:extLst>
          </p:cNvPr>
          <p:cNvSpPr txBox="1"/>
          <p:nvPr/>
        </p:nvSpPr>
        <p:spPr>
          <a:xfrm>
            <a:off x="564183" y="4884300"/>
            <a:ext cx="3889732" cy="1292662"/>
          </a:xfrm>
          <a:prstGeom prst="rect">
            <a:avLst/>
          </a:prstGeom>
          <a:noFill/>
        </p:spPr>
        <p:txBody>
          <a:bodyPr wrap="square" rtlCol="0">
            <a:spAutoFit/>
          </a:bodyPr>
          <a:lstStyle/>
          <a:p>
            <a:pPr algn="ctr"/>
            <a:r>
              <a:rPr lang="en-US" dirty="0">
                <a:solidFill>
                  <a:srgbClr val="7030A0"/>
                </a:solidFill>
              </a:rPr>
              <a:t>Credits are wonderful </a:t>
            </a:r>
            <a:r>
              <a:rPr lang="en-US" dirty="0">
                <a:solidFill>
                  <a:srgbClr val="7030A0"/>
                </a:solidFill>
                <a:sym typeface="Wingdings" pitchFamily="2" charset="2"/>
              </a:rPr>
              <a:t> The reduce the taxes owed, dollar-for-dollar</a:t>
            </a:r>
            <a:endParaRPr lang="en-US" dirty="0">
              <a:solidFill>
                <a:srgbClr val="7030A0"/>
              </a:solidFill>
            </a:endParaRPr>
          </a:p>
          <a:p>
            <a:pPr algn="ctr"/>
            <a:r>
              <a:rPr lang="en-US" sz="1400" dirty="0">
                <a:solidFill>
                  <a:srgbClr val="7030A0"/>
                </a:solidFill>
              </a:rPr>
              <a:t>But not everyone will have credits. They are for specific situations (see previous slide), but do a little homework to see if any apply to you.</a:t>
            </a:r>
          </a:p>
        </p:txBody>
      </p:sp>
      <p:sp>
        <p:nvSpPr>
          <p:cNvPr id="8" name="Left Brace 7">
            <a:extLst>
              <a:ext uri="{FF2B5EF4-FFF2-40B4-BE49-F238E27FC236}">
                <a16:creationId xmlns:a16="http://schemas.microsoft.com/office/drawing/2014/main" id="{BDEFDEDC-7339-D6AD-2063-D952B5C1F365}"/>
              </a:ext>
            </a:extLst>
          </p:cNvPr>
          <p:cNvSpPr/>
          <p:nvPr/>
        </p:nvSpPr>
        <p:spPr>
          <a:xfrm>
            <a:off x="4523553" y="5246036"/>
            <a:ext cx="230113" cy="663608"/>
          </a:xfrm>
          <a:prstGeom prst="leftBrace">
            <a:avLst>
              <a:gd name="adj1" fmla="val 8333"/>
              <a:gd name="adj2" fmla="val 46511"/>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3341296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animBg="1"/>
      <p:bldP spid="7"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Survey</a:t>
            </a:r>
          </a:p>
        </p:txBody>
      </p:sp>
      <p:sp>
        <p:nvSpPr>
          <p:cNvPr id="2" name="Content Placeholder 2">
            <a:extLst>
              <a:ext uri="{FF2B5EF4-FFF2-40B4-BE49-F238E27FC236}">
                <a16:creationId xmlns:a16="http://schemas.microsoft.com/office/drawing/2014/main" id="{1072824B-E53E-F7A7-C67B-99AC8B6741FE}"/>
              </a:ext>
            </a:extLst>
          </p:cNvPr>
          <p:cNvSpPr txBox="1">
            <a:spLocks/>
          </p:cNvSpPr>
          <p:nvPr/>
        </p:nvSpPr>
        <p:spPr>
          <a:xfrm>
            <a:off x="838200" y="1236626"/>
            <a:ext cx="5445154" cy="47054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rgbClr val="C00000"/>
                </a:solidFill>
              </a:rPr>
              <a:t>What questions do you have?</a:t>
            </a:r>
            <a:br>
              <a:rPr lang="en-US" sz="3200" b="1" dirty="0">
                <a:solidFill>
                  <a:srgbClr val="C00000"/>
                </a:solidFill>
              </a:rPr>
            </a:br>
            <a:endParaRPr lang="en-US" sz="3200" b="1" dirty="0">
              <a:solidFill>
                <a:srgbClr val="C00000"/>
              </a:solidFill>
            </a:endParaRPr>
          </a:p>
          <a:p>
            <a:r>
              <a:rPr lang="en-US" sz="3200" b="1" dirty="0">
                <a:solidFill>
                  <a:srgbClr val="C00000"/>
                </a:solidFill>
              </a:rPr>
              <a:t>What else do you want to know about taxes?</a:t>
            </a:r>
            <a:br>
              <a:rPr lang="en-US" sz="3200" dirty="0"/>
            </a:br>
            <a:endParaRPr lang="en-US" sz="3200" dirty="0"/>
          </a:p>
          <a:p>
            <a:r>
              <a:rPr lang="en-US" sz="2400" dirty="0"/>
              <a:t>What do you think of this event – the food, the location, the topic, the people?</a:t>
            </a:r>
          </a:p>
          <a:p>
            <a:r>
              <a:rPr lang="en-US" sz="2400" dirty="0"/>
              <a:t>What events do you want to have in the future?</a:t>
            </a:r>
          </a:p>
        </p:txBody>
      </p:sp>
      <p:pic>
        <p:nvPicPr>
          <p:cNvPr id="4" name="Picture 3" descr="A qr code on a white background&#10;&#10;Description automatically generated">
            <a:extLst>
              <a:ext uri="{FF2B5EF4-FFF2-40B4-BE49-F238E27FC236}">
                <a16:creationId xmlns:a16="http://schemas.microsoft.com/office/drawing/2014/main" id="{4E01B7F9-91AB-885F-AC72-3A7D815503BE}"/>
              </a:ext>
            </a:extLst>
          </p:cNvPr>
          <p:cNvPicPr>
            <a:picLocks noChangeAspect="1"/>
          </p:cNvPicPr>
          <p:nvPr/>
        </p:nvPicPr>
        <p:blipFill>
          <a:blip r:embed="rId3"/>
          <a:stretch>
            <a:fillRect/>
          </a:stretch>
        </p:blipFill>
        <p:spPr>
          <a:xfrm>
            <a:off x="6556374" y="1236625"/>
            <a:ext cx="4797425" cy="4797425"/>
          </a:xfrm>
          <a:prstGeom prst="rect">
            <a:avLst/>
          </a:prstGeom>
        </p:spPr>
      </p:pic>
    </p:spTree>
    <p:extLst>
      <p:ext uri="{BB962C8B-B14F-4D97-AF65-F5344CB8AC3E}">
        <p14:creationId xmlns:p14="http://schemas.microsoft.com/office/powerpoint/2010/main" val="239637810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0FDE1E98-7505-129C-01A2-01F983A5499B}"/>
              </a:ext>
            </a:extLst>
          </p:cNvPr>
          <p:cNvSpPr/>
          <p:nvPr/>
        </p:nvSpPr>
        <p:spPr>
          <a:xfrm>
            <a:off x="102946" y="236169"/>
            <a:ext cx="4297680" cy="22829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Tax Strategies for International Students, Faculty &amp; Staff</a:t>
            </a:r>
          </a:p>
        </p:txBody>
      </p:sp>
      <p:sp>
        <p:nvSpPr>
          <p:cNvPr id="4" name="Rounded Rectangle 3">
            <a:extLst>
              <a:ext uri="{FF2B5EF4-FFF2-40B4-BE49-F238E27FC236}">
                <a16:creationId xmlns:a16="http://schemas.microsoft.com/office/drawing/2014/main" id="{B031747B-D9CD-B0DB-B761-3FDA087C958E}"/>
              </a:ext>
            </a:extLst>
          </p:cNvPr>
          <p:cNvSpPr/>
          <p:nvPr/>
        </p:nvSpPr>
        <p:spPr>
          <a:xfrm>
            <a:off x="7791374" y="236169"/>
            <a:ext cx="4297680" cy="22829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Planning as an Entrepreneur</a:t>
            </a:r>
          </a:p>
        </p:txBody>
      </p:sp>
      <p:sp>
        <p:nvSpPr>
          <p:cNvPr id="5" name="Rounded Rectangle 4">
            <a:extLst>
              <a:ext uri="{FF2B5EF4-FFF2-40B4-BE49-F238E27FC236}">
                <a16:creationId xmlns:a16="http://schemas.microsoft.com/office/drawing/2014/main" id="{92FFB3A0-3A7B-D89F-EEA6-E7E6D4716E6B}"/>
              </a:ext>
            </a:extLst>
          </p:cNvPr>
          <p:cNvSpPr/>
          <p:nvPr/>
        </p:nvSpPr>
        <p:spPr>
          <a:xfrm>
            <a:off x="102946" y="2659430"/>
            <a:ext cx="4297680" cy="228297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Benefits of </a:t>
            </a:r>
            <a:br>
              <a:rPr lang="en-US" sz="3500" b="1" dirty="0"/>
            </a:br>
            <a:r>
              <a:rPr lang="en-US" sz="3500" b="1" dirty="0"/>
              <a:t>Being a Student</a:t>
            </a:r>
          </a:p>
        </p:txBody>
      </p:sp>
      <p:sp>
        <p:nvSpPr>
          <p:cNvPr id="6" name="Rounded Rectangle 5">
            <a:extLst>
              <a:ext uri="{FF2B5EF4-FFF2-40B4-BE49-F238E27FC236}">
                <a16:creationId xmlns:a16="http://schemas.microsoft.com/office/drawing/2014/main" id="{3607367F-64D8-137C-6249-30DF162F34A8}"/>
              </a:ext>
            </a:extLst>
          </p:cNvPr>
          <p:cNvSpPr/>
          <p:nvPr/>
        </p:nvSpPr>
        <p:spPr>
          <a:xfrm>
            <a:off x="7791374" y="2659430"/>
            <a:ext cx="4297680" cy="228297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Planning for Education &amp; Retirement</a:t>
            </a:r>
          </a:p>
        </p:txBody>
      </p:sp>
      <p:sp>
        <p:nvSpPr>
          <p:cNvPr id="8" name="Rounded Rectangle 7">
            <a:extLst>
              <a:ext uri="{FF2B5EF4-FFF2-40B4-BE49-F238E27FC236}">
                <a16:creationId xmlns:a16="http://schemas.microsoft.com/office/drawing/2014/main" id="{075E0897-E61C-84CB-93CF-9339528EA853}"/>
              </a:ext>
            </a:extLst>
          </p:cNvPr>
          <p:cNvSpPr/>
          <p:nvPr/>
        </p:nvSpPr>
        <p:spPr>
          <a:xfrm>
            <a:off x="3852390" y="1678418"/>
            <a:ext cx="4487221" cy="2282972"/>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Overview &amp; </a:t>
            </a:r>
            <a:br>
              <a:rPr lang="en-US" sz="3500" b="1" dirty="0"/>
            </a:br>
            <a:r>
              <a:rPr lang="en-US" sz="3500" b="1" dirty="0"/>
              <a:t>Tax Refunds</a:t>
            </a:r>
          </a:p>
        </p:txBody>
      </p:sp>
    </p:spTree>
    <p:extLst>
      <p:ext uri="{BB962C8B-B14F-4D97-AF65-F5344CB8AC3E}">
        <p14:creationId xmlns:p14="http://schemas.microsoft.com/office/powerpoint/2010/main" val="316001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and spent $200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2656803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Overview on Income Tax Planning</a:t>
            </a:r>
          </a:p>
        </p:txBody>
      </p:sp>
      <p:sp>
        <p:nvSpPr>
          <p:cNvPr id="7" name="Content Placeholder 2">
            <a:extLst>
              <a:ext uri="{FF2B5EF4-FFF2-40B4-BE49-F238E27FC236}">
                <a16:creationId xmlns:a16="http://schemas.microsoft.com/office/drawing/2014/main" id="{D95C99B4-409B-B847-B5C9-2569EFA7C8BC}"/>
              </a:ext>
            </a:extLst>
          </p:cNvPr>
          <p:cNvSpPr txBox="1">
            <a:spLocks/>
          </p:cNvSpPr>
          <p:nvPr/>
        </p:nvSpPr>
        <p:spPr>
          <a:xfrm>
            <a:off x="240205" y="1062402"/>
            <a:ext cx="11755996"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srgbClr val="0000CC"/>
                </a:solidFill>
              </a:rPr>
              <a:t>For tax year 2023, you need to file your tax return – and pay any taxes – by April 15, 2024. You need to file both your federal &amp; state returns by this date.</a:t>
            </a:r>
          </a:p>
          <a:p>
            <a:pPr lvl="1"/>
            <a:r>
              <a:rPr lang="en-US" dirty="0">
                <a:solidFill>
                  <a:srgbClr val="0000CC"/>
                </a:solidFill>
              </a:rPr>
              <a:t>If  you are expecting a refund, file as soon as possible.   If you still owe some in taxes, file as late as possible.</a:t>
            </a:r>
          </a:p>
          <a:p>
            <a:pPr lvl="1"/>
            <a:r>
              <a:rPr lang="en-US" dirty="0">
                <a:solidFill>
                  <a:srgbClr val="0000CC"/>
                </a:solidFill>
              </a:rPr>
              <a:t>If you do not file and pay what you owe, there may be penalties.</a:t>
            </a:r>
          </a:p>
          <a:p>
            <a:r>
              <a:rPr lang="en-US" dirty="0">
                <a:solidFill>
                  <a:srgbClr val="0000CC"/>
                </a:solidFill>
              </a:rPr>
              <a:t>We only owe income taxes on income (and cash)</a:t>
            </a:r>
          </a:p>
          <a:p>
            <a:pPr lvl="1"/>
            <a:r>
              <a:rPr lang="en-US" dirty="0">
                <a:solidFill>
                  <a:srgbClr val="0000CC"/>
                </a:solidFill>
              </a:rPr>
              <a:t>If you invest $1,000 and it grows to $1,500, you owe taxes on $500 only…when you sell. </a:t>
            </a:r>
          </a:p>
          <a:p>
            <a:pPr lvl="1"/>
            <a:r>
              <a:rPr lang="en-US" dirty="0">
                <a:solidFill>
                  <a:srgbClr val="0000CC"/>
                </a:solidFill>
              </a:rPr>
              <a:t>There may be years when your taxable income – your income less deductible expenses – is negative. You may be able to apply these losses to the income you make in other years. </a:t>
            </a:r>
          </a:p>
        </p:txBody>
      </p:sp>
    </p:spTree>
    <p:extLst>
      <p:ext uri="{BB962C8B-B14F-4D97-AF65-F5344CB8AC3E}">
        <p14:creationId xmlns:p14="http://schemas.microsoft.com/office/powerpoint/2010/main" val="170165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Overview on Income Tax Planning</a:t>
            </a:r>
          </a:p>
        </p:txBody>
      </p:sp>
      <p:sp>
        <p:nvSpPr>
          <p:cNvPr id="7" name="Content Placeholder 2">
            <a:extLst>
              <a:ext uri="{FF2B5EF4-FFF2-40B4-BE49-F238E27FC236}">
                <a16:creationId xmlns:a16="http://schemas.microsoft.com/office/drawing/2014/main" id="{D95C99B4-409B-B847-B5C9-2569EFA7C8BC}"/>
              </a:ext>
            </a:extLst>
          </p:cNvPr>
          <p:cNvSpPr txBox="1">
            <a:spLocks/>
          </p:cNvSpPr>
          <p:nvPr/>
        </p:nvSpPr>
        <p:spPr>
          <a:xfrm>
            <a:off x="240205" y="1062402"/>
            <a:ext cx="11755996"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srgbClr val="0000CC"/>
                </a:solidFill>
              </a:rPr>
              <a:t>Taxes are based on cash. If cash changes hands, there are likely taxes owed. (You do not owe taxes when your $1,000 rises to $1,500; you owes taxes if you sell at $1,500 and recognize that $500 profit.)</a:t>
            </a:r>
          </a:p>
          <a:p>
            <a:pPr lvl="0"/>
            <a:r>
              <a:rPr lang="en-US" dirty="0">
                <a:solidFill>
                  <a:srgbClr val="0000CC"/>
                </a:solidFill>
              </a:rPr>
              <a:t>You may need to file personal and business taxes as an entrepreneur.</a:t>
            </a:r>
          </a:p>
          <a:p>
            <a:pPr lvl="1"/>
            <a:r>
              <a:rPr lang="en-US" dirty="0">
                <a:solidFill>
                  <a:srgbClr val="0000CC"/>
                </a:solidFill>
              </a:rPr>
              <a:t>Tips, gambling gains, and other non-salary income will appear on your W2 or a 1099.</a:t>
            </a:r>
          </a:p>
          <a:p>
            <a:pPr lvl="0"/>
            <a:r>
              <a:rPr lang="en-US" dirty="0">
                <a:solidFill>
                  <a:srgbClr val="0000CC"/>
                </a:solidFill>
              </a:rPr>
              <a:t>Most of us owe U.S. federal income taxes and state income taxes. That means we have to file a federal and state returns.</a:t>
            </a:r>
          </a:p>
          <a:p>
            <a:pPr lvl="1"/>
            <a:r>
              <a:rPr lang="en-US" dirty="0">
                <a:solidFill>
                  <a:srgbClr val="0000CC"/>
                </a:solidFill>
              </a:rPr>
              <a:t>You must file a state return for every state in which you earn income.</a:t>
            </a:r>
          </a:p>
          <a:p>
            <a:r>
              <a:rPr lang="en-US" dirty="0">
                <a:solidFill>
                  <a:srgbClr val="0000CC"/>
                </a:solidFill>
              </a:rPr>
              <a:t>Get in the habit of keeping all records and tracking all income and expenses. You never know when and old textbook or child-care receipt can be used to lower your tax bill.</a:t>
            </a:r>
          </a:p>
        </p:txBody>
      </p:sp>
    </p:spTree>
    <p:extLst>
      <p:ext uri="{BB962C8B-B14F-4D97-AF65-F5344CB8AC3E}">
        <p14:creationId xmlns:p14="http://schemas.microsoft.com/office/powerpoint/2010/main" val="869517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Do You Really Want a Tax Refund?</a:t>
            </a:r>
          </a:p>
        </p:txBody>
      </p:sp>
      <p:sp>
        <p:nvSpPr>
          <p:cNvPr id="5" name="Content Placeholder 2">
            <a:extLst>
              <a:ext uri="{FF2B5EF4-FFF2-40B4-BE49-F238E27FC236}">
                <a16:creationId xmlns:a16="http://schemas.microsoft.com/office/drawing/2014/main" id="{D102492C-4CB5-7741-950F-EEFB506014E9}"/>
              </a:ext>
            </a:extLst>
          </p:cNvPr>
          <p:cNvSpPr txBox="1">
            <a:spLocks/>
          </p:cNvSpPr>
          <p:nvPr/>
        </p:nvSpPr>
        <p:spPr>
          <a:xfrm>
            <a:off x="240205" y="1024641"/>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b="1" dirty="0">
                <a:solidFill>
                  <a:srgbClr val="006600"/>
                </a:solidFill>
              </a:rPr>
              <a:t>January		$1,200</a:t>
            </a:r>
          </a:p>
          <a:p>
            <a:pPr marL="0" indent="0" fontAlgn="base">
              <a:buNone/>
            </a:pPr>
            <a:r>
              <a:rPr lang="en-US" sz="1400" b="1" dirty="0">
                <a:solidFill>
                  <a:srgbClr val="006600"/>
                </a:solidFill>
              </a:rPr>
              <a:t>February		$1,200</a:t>
            </a:r>
          </a:p>
          <a:p>
            <a:pPr marL="0" indent="0" fontAlgn="base">
              <a:buNone/>
            </a:pPr>
            <a:r>
              <a:rPr lang="en-US" sz="1400" b="1" dirty="0">
                <a:solidFill>
                  <a:srgbClr val="006600"/>
                </a:solidFill>
              </a:rPr>
              <a:t>March		$1,200</a:t>
            </a:r>
          </a:p>
          <a:p>
            <a:pPr marL="0" indent="0" fontAlgn="base">
              <a:buNone/>
            </a:pPr>
            <a:r>
              <a:rPr lang="en-US" sz="1400" b="1" dirty="0">
                <a:solidFill>
                  <a:srgbClr val="006600"/>
                </a:solidFill>
              </a:rPr>
              <a:t>April		$1,200</a:t>
            </a:r>
          </a:p>
          <a:p>
            <a:pPr marL="0" indent="0" fontAlgn="base">
              <a:buNone/>
            </a:pPr>
            <a:r>
              <a:rPr lang="en-US" sz="1400" b="1" dirty="0">
                <a:solidFill>
                  <a:srgbClr val="006600"/>
                </a:solidFill>
              </a:rPr>
              <a:t>May		$1,200</a:t>
            </a:r>
          </a:p>
          <a:p>
            <a:pPr marL="0" indent="0" fontAlgn="base">
              <a:buNone/>
            </a:pPr>
            <a:r>
              <a:rPr lang="en-US" sz="1400" b="1" dirty="0">
                <a:solidFill>
                  <a:srgbClr val="006600"/>
                </a:solidFill>
              </a:rPr>
              <a:t>June		$1,200</a:t>
            </a:r>
          </a:p>
          <a:p>
            <a:pPr marL="0" indent="0" fontAlgn="base">
              <a:buNone/>
            </a:pPr>
            <a:r>
              <a:rPr lang="en-US" sz="1400" b="1" dirty="0">
                <a:solidFill>
                  <a:srgbClr val="006600"/>
                </a:solidFill>
              </a:rPr>
              <a:t>July		$1,200</a:t>
            </a:r>
          </a:p>
          <a:p>
            <a:pPr marL="0" indent="0" fontAlgn="base">
              <a:buNone/>
            </a:pPr>
            <a:r>
              <a:rPr lang="en-US" sz="1400" b="1" dirty="0">
                <a:solidFill>
                  <a:srgbClr val="006600"/>
                </a:solidFill>
              </a:rPr>
              <a:t>August		$1,200</a:t>
            </a:r>
          </a:p>
          <a:p>
            <a:pPr marL="0" indent="0" fontAlgn="base">
              <a:buNone/>
            </a:pPr>
            <a:r>
              <a:rPr lang="en-US" sz="1400" b="1" dirty="0">
                <a:solidFill>
                  <a:srgbClr val="006600"/>
                </a:solidFill>
              </a:rPr>
              <a:t>September		$1,200</a:t>
            </a:r>
          </a:p>
          <a:p>
            <a:pPr marL="0" indent="0" fontAlgn="base">
              <a:buNone/>
            </a:pPr>
            <a:r>
              <a:rPr lang="en-US" sz="1400" b="1" dirty="0">
                <a:solidFill>
                  <a:srgbClr val="006600"/>
                </a:solidFill>
              </a:rPr>
              <a:t>October		$1,200</a:t>
            </a:r>
          </a:p>
          <a:p>
            <a:pPr marL="0" indent="0" fontAlgn="base">
              <a:buNone/>
            </a:pPr>
            <a:r>
              <a:rPr lang="en-US" sz="1400" b="1" dirty="0">
                <a:solidFill>
                  <a:srgbClr val="006600"/>
                </a:solidFill>
              </a:rPr>
              <a:t>November		$1,200</a:t>
            </a:r>
          </a:p>
          <a:p>
            <a:pPr marL="0" indent="0" fontAlgn="base">
              <a:buNone/>
            </a:pPr>
            <a:r>
              <a:rPr lang="en-US" sz="1400" b="1" dirty="0">
                <a:solidFill>
                  <a:srgbClr val="006600"/>
                </a:solidFill>
              </a:rPr>
              <a:t>December		$1,200</a:t>
            </a:r>
          </a:p>
          <a:p>
            <a:pPr marL="0" indent="0" fontAlgn="base">
              <a:buNone/>
            </a:pPr>
            <a:r>
              <a:rPr lang="en-US" sz="1400" b="1" dirty="0">
                <a:solidFill>
                  <a:srgbClr val="006600"/>
                </a:solidFill>
              </a:rPr>
              <a:t>January		$0</a:t>
            </a:r>
          </a:p>
          <a:p>
            <a:pPr marL="0" indent="0" fontAlgn="base">
              <a:buNone/>
            </a:pPr>
            <a:r>
              <a:rPr lang="en-US" sz="1400" b="1" dirty="0">
                <a:solidFill>
                  <a:srgbClr val="006600"/>
                </a:solidFill>
              </a:rPr>
              <a:t>February		$0</a:t>
            </a:r>
          </a:p>
          <a:p>
            <a:pPr marL="0" indent="0" fontAlgn="base">
              <a:buNone/>
            </a:pPr>
            <a:r>
              <a:rPr lang="en-US" sz="1400" b="1" dirty="0">
                <a:solidFill>
                  <a:srgbClr val="006600"/>
                </a:solidFill>
              </a:rPr>
              <a:t>March		$3,600</a:t>
            </a:r>
            <a:endParaRPr lang="en-US" sz="1400" dirty="0">
              <a:solidFill>
                <a:srgbClr val="006600"/>
              </a:solidFill>
            </a:endParaRPr>
          </a:p>
        </p:txBody>
      </p:sp>
      <p:sp>
        <p:nvSpPr>
          <p:cNvPr id="6" name="Content Placeholder 2">
            <a:extLst>
              <a:ext uri="{FF2B5EF4-FFF2-40B4-BE49-F238E27FC236}">
                <a16:creationId xmlns:a16="http://schemas.microsoft.com/office/drawing/2014/main" id="{9DC2C5D5-26E0-FE47-BF24-C3F085F109AE}"/>
              </a:ext>
            </a:extLst>
          </p:cNvPr>
          <p:cNvSpPr txBox="1">
            <a:spLocks/>
          </p:cNvSpPr>
          <p:nvPr/>
        </p:nvSpPr>
        <p:spPr>
          <a:xfrm>
            <a:off x="4320180" y="1027668"/>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b="1" dirty="0">
                <a:solidFill>
                  <a:srgbClr val="7030A0"/>
                </a:solidFill>
              </a:rPr>
              <a:t>January		$1,500</a:t>
            </a:r>
          </a:p>
          <a:p>
            <a:pPr marL="0" indent="0" fontAlgn="base">
              <a:buNone/>
            </a:pPr>
            <a:r>
              <a:rPr lang="en-US" sz="1400" b="1" dirty="0">
                <a:solidFill>
                  <a:srgbClr val="7030A0"/>
                </a:solidFill>
              </a:rPr>
              <a:t>February		$1,500</a:t>
            </a:r>
          </a:p>
          <a:p>
            <a:pPr marL="0" indent="0" fontAlgn="base">
              <a:buNone/>
            </a:pPr>
            <a:r>
              <a:rPr lang="en-US" sz="1400" b="1" dirty="0">
                <a:solidFill>
                  <a:srgbClr val="7030A0"/>
                </a:solidFill>
              </a:rPr>
              <a:t>March		$1,500</a:t>
            </a:r>
          </a:p>
          <a:p>
            <a:pPr marL="0" indent="0" fontAlgn="base">
              <a:buNone/>
            </a:pPr>
            <a:r>
              <a:rPr lang="en-US" sz="1400" b="1" dirty="0">
                <a:solidFill>
                  <a:srgbClr val="7030A0"/>
                </a:solidFill>
              </a:rPr>
              <a:t>April		$1,500</a:t>
            </a:r>
          </a:p>
          <a:p>
            <a:pPr marL="0" indent="0" fontAlgn="base">
              <a:buNone/>
            </a:pPr>
            <a:r>
              <a:rPr lang="en-US" sz="1400" b="1" dirty="0">
                <a:solidFill>
                  <a:srgbClr val="7030A0"/>
                </a:solidFill>
              </a:rPr>
              <a:t>May		$1,500</a:t>
            </a:r>
          </a:p>
          <a:p>
            <a:pPr marL="0" indent="0" fontAlgn="base">
              <a:buNone/>
            </a:pPr>
            <a:r>
              <a:rPr lang="en-US" sz="1400" b="1" dirty="0">
                <a:solidFill>
                  <a:srgbClr val="7030A0"/>
                </a:solidFill>
              </a:rPr>
              <a:t>June		$1,500</a:t>
            </a:r>
          </a:p>
          <a:p>
            <a:pPr marL="0" indent="0" fontAlgn="base">
              <a:buNone/>
            </a:pPr>
            <a:r>
              <a:rPr lang="en-US" sz="1400" b="1" dirty="0">
                <a:solidFill>
                  <a:srgbClr val="7030A0"/>
                </a:solidFill>
              </a:rPr>
              <a:t>July		$1,500</a:t>
            </a:r>
          </a:p>
          <a:p>
            <a:pPr marL="0" indent="0" fontAlgn="base">
              <a:buNone/>
            </a:pPr>
            <a:r>
              <a:rPr lang="en-US" sz="1400" b="1" dirty="0">
                <a:solidFill>
                  <a:srgbClr val="7030A0"/>
                </a:solidFill>
              </a:rPr>
              <a:t>August		$1,500</a:t>
            </a:r>
          </a:p>
          <a:p>
            <a:pPr marL="0" indent="0" fontAlgn="base">
              <a:buNone/>
            </a:pPr>
            <a:r>
              <a:rPr lang="en-US" sz="1400" b="1" dirty="0">
                <a:solidFill>
                  <a:srgbClr val="7030A0"/>
                </a:solidFill>
              </a:rPr>
              <a:t>September		$1,500</a:t>
            </a:r>
          </a:p>
          <a:p>
            <a:pPr marL="0" indent="0" fontAlgn="base">
              <a:buNone/>
            </a:pPr>
            <a:r>
              <a:rPr lang="en-US" sz="1400" b="1" dirty="0">
                <a:solidFill>
                  <a:srgbClr val="7030A0"/>
                </a:solidFill>
              </a:rPr>
              <a:t>October		$1,500</a:t>
            </a:r>
          </a:p>
          <a:p>
            <a:pPr marL="0" indent="0" fontAlgn="base">
              <a:buNone/>
            </a:pPr>
            <a:r>
              <a:rPr lang="en-US" sz="1400" b="1" dirty="0">
                <a:solidFill>
                  <a:srgbClr val="7030A0"/>
                </a:solidFill>
              </a:rPr>
              <a:t>November		$1,500</a:t>
            </a:r>
          </a:p>
          <a:p>
            <a:pPr marL="0" indent="0" fontAlgn="base">
              <a:buNone/>
            </a:pPr>
            <a:r>
              <a:rPr lang="en-US" sz="1400" b="1" dirty="0">
                <a:solidFill>
                  <a:srgbClr val="7030A0"/>
                </a:solidFill>
              </a:rPr>
              <a:t>December		$1,500</a:t>
            </a:r>
          </a:p>
          <a:p>
            <a:pPr marL="0" indent="0" fontAlgn="base">
              <a:buNone/>
            </a:pPr>
            <a:r>
              <a:rPr lang="en-US" sz="1400" b="1" dirty="0">
                <a:solidFill>
                  <a:srgbClr val="7030A0"/>
                </a:solidFill>
              </a:rPr>
              <a:t>January		$0</a:t>
            </a:r>
          </a:p>
          <a:p>
            <a:pPr marL="0" indent="0" fontAlgn="base">
              <a:buNone/>
            </a:pPr>
            <a:r>
              <a:rPr lang="en-US" sz="1400" b="1" dirty="0">
                <a:solidFill>
                  <a:srgbClr val="7030A0"/>
                </a:solidFill>
              </a:rPr>
              <a:t>February		$0</a:t>
            </a:r>
          </a:p>
          <a:p>
            <a:pPr marL="0" indent="0" fontAlgn="base">
              <a:buNone/>
            </a:pPr>
            <a:r>
              <a:rPr lang="en-US" sz="1400" b="1" dirty="0">
                <a:solidFill>
                  <a:srgbClr val="7030A0"/>
                </a:solidFill>
              </a:rPr>
              <a:t>March		$0</a:t>
            </a:r>
            <a:endParaRPr lang="en-US" sz="1400" dirty="0">
              <a:solidFill>
                <a:srgbClr val="7030A0"/>
              </a:solidFill>
            </a:endParaRPr>
          </a:p>
        </p:txBody>
      </p:sp>
      <p:sp>
        <p:nvSpPr>
          <p:cNvPr id="7" name="Content Placeholder 2">
            <a:extLst>
              <a:ext uri="{FF2B5EF4-FFF2-40B4-BE49-F238E27FC236}">
                <a16:creationId xmlns:a16="http://schemas.microsoft.com/office/drawing/2014/main" id="{5482CDAA-4702-844F-8F49-0CBB1693D44C}"/>
              </a:ext>
            </a:extLst>
          </p:cNvPr>
          <p:cNvSpPr txBox="1">
            <a:spLocks/>
          </p:cNvSpPr>
          <p:nvPr/>
        </p:nvSpPr>
        <p:spPr>
          <a:xfrm>
            <a:off x="2391973" y="4891710"/>
            <a:ext cx="1963535" cy="938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2000" b="1" dirty="0">
                <a:solidFill>
                  <a:srgbClr val="FF0000"/>
                </a:solidFill>
              </a:rPr>
              <a:t>Total Income</a:t>
            </a:r>
          </a:p>
          <a:p>
            <a:pPr marL="0" indent="0" algn="ctr" fontAlgn="base">
              <a:buNone/>
            </a:pPr>
            <a:r>
              <a:rPr lang="en-US" sz="2000" b="1" dirty="0">
                <a:solidFill>
                  <a:srgbClr val="FF0000"/>
                </a:solidFill>
              </a:rPr>
              <a:t>$18,000</a:t>
            </a:r>
            <a:endParaRPr lang="en-US" sz="2000" dirty="0">
              <a:solidFill>
                <a:srgbClr val="FF0000"/>
              </a:solidFill>
            </a:endParaRPr>
          </a:p>
        </p:txBody>
      </p:sp>
    </p:spTree>
    <p:extLst>
      <p:ext uri="{BB962C8B-B14F-4D97-AF65-F5344CB8AC3E}">
        <p14:creationId xmlns:p14="http://schemas.microsoft.com/office/powerpoint/2010/main" val="531181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Do You Really Want a Tax Refund?</a:t>
            </a:r>
          </a:p>
        </p:txBody>
      </p:sp>
      <p:sp>
        <p:nvSpPr>
          <p:cNvPr id="5" name="Content Placeholder 2">
            <a:extLst>
              <a:ext uri="{FF2B5EF4-FFF2-40B4-BE49-F238E27FC236}">
                <a16:creationId xmlns:a16="http://schemas.microsoft.com/office/drawing/2014/main" id="{D102492C-4CB5-7741-950F-EEFB506014E9}"/>
              </a:ext>
            </a:extLst>
          </p:cNvPr>
          <p:cNvSpPr txBox="1">
            <a:spLocks/>
          </p:cNvSpPr>
          <p:nvPr/>
        </p:nvSpPr>
        <p:spPr>
          <a:xfrm>
            <a:off x="240205" y="1024641"/>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b="1" dirty="0">
                <a:solidFill>
                  <a:srgbClr val="006600"/>
                </a:solidFill>
              </a:rPr>
              <a:t>January		$1,200</a:t>
            </a:r>
          </a:p>
          <a:p>
            <a:pPr marL="0" indent="0" fontAlgn="base">
              <a:buNone/>
            </a:pPr>
            <a:r>
              <a:rPr lang="en-US" sz="1400" b="1" dirty="0">
                <a:solidFill>
                  <a:srgbClr val="006600"/>
                </a:solidFill>
              </a:rPr>
              <a:t>February		$1,200</a:t>
            </a:r>
          </a:p>
          <a:p>
            <a:pPr marL="0" indent="0" fontAlgn="base">
              <a:buNone/>
            </a:pPr>
            <a:r>
              <a:rPr lang="en-US" sz="1400" b="1" dirty="0">
                <a:solidFill>
                  <a:srgbClr val="006600"/>
                </a:solidFill>
              </a:rPr>
              <a:t>March		$1,200</a:t>
            </a:r>
          </a:p>
          <a:p>
            <a:pPr marL="0" indent="0" fontAlgn="base">
              <a:buNone/>
            </a:pPr>
            <a:r>
              <a:rPr lang="en-US" sz="1400" b="1" dirty="0">
                <a:solidFill>
                  <a:srgbClr val="006600"/>
                </a:solidFill>
              </a:rPr>
              <a:t>April		$1,200</a:t>
            </a:r>
          </a:p>
          <a:p>
            <a:pPr marL="0" indent="0" fontAlgn="base">
              <a:buNone/>
            </a:pPr>
            <a:r>
              <a:rPr lang="en-US" sz="1400" b="1" dirty="0">
                <a:solidFill>
                  <a:srgbClr val="006600"/>
                </a:solidFill>
              </a:rPr>
              <a:t>May		$1,200</a:t>
            </a:r>
          </a:p>
          <a:p>
            <a:pPr marL="0" indent="0" fontAlgn="base">
              <a:buNone/>
            </a:pPr>
            <a:r>
              <a:rPr lang="en-US" sz="1400" b="1" dirty="0">
                <a:solidFill>
                  <a:srgbClr val="006600"/>
                </a:solidFill>
              </a:rPr>
              <a:t>June		$1,200</a:t>
            </a:r>
          </a:p>
          <a:p>
            <a:pPr marL="0" indent="0" fontAlgn="base">
              <a:buNone/>
            </a:pPr>
            <a:r>
              <a:rPr lang="en-US" sz="1400" b="1" dirty="0">
                <a:solidFill>
                  <a:srgbClr val="006600"/>
                </a:solidFill>
              </a:rPr>
              <a:t>July		$1,200</a:t>
            </a:r>
          </a:p>
          <a:p>
            <a:pPr marL="0" indent="0" fontAlgn="base">
              <a:buNone/>
            </a:pPr>
            <a:r>
              <a:rPr lang="en-US" sz="1400" b="1" dirty="0">
                <a:solidFill>
                  <a:srgbClr val="006600"/>
                </a:solidFill>
              </a:rPr>
              <a:t>August		$1,200</a:t>
            </a:r>
          </a:p>
          <a:p>
            <a:pPr marL="0" indent="0" fontAlgn="base">
              <a:buNone/>
            </a:pPr>
            <a:r>
              <a:rPr lang="en-US" sz="1400" b="1" dirty="0">
                <a:solidFill>
                  <a:srgbClr val="006600"/>
                </a:solidFill>
              </a:rPr>
              <a:t>September		$1,200</a:t>
            </a:r>
          </a:p>
          <a:p>
            <a:pPr marL="0" indent="0" fontAlgn="base">
              <a:buNone/>
            </a:pPr>
            <a:r>
              <a:rPr lang="en-US" sz="1400" b="1" dirty="0">
                <a:solidFill>
                  <a:srgbClr val="006600"/>
                </a:solidFill>
              </a:rPr>
              <a:t>October		$1,200</a:t>
            </a:r>
          </a:p>
          <a:p>
            <a:pPr marL="0" indent="0" fontAlgn="base">
              <a:buNone/>
            </a:pPr>
            <a:r>
              <a:rPr lang="en-US" sz="1400" b="1" dirty="0">
                <a:solidFill>
                  <a:srgbClr val="006600"/>
                </a:solidFill>
              </a:rPr>
              <a:t>November		$1,200</a:t>
            </a:r>
          </a:p>
          <a:p>
            <a:pPr marL="0" indent="0" fontAlgn="base">
              <a:buNone/>
            </a:pPr>
            <a:r>
              <a:rPr lang="en-US" sz="1400" b="1" dirty="0">
                <a:solidFill>
                  <a:srgbClr val="006600"/>
                </a:solidFill>
              </a:rPr>
              <a:t>December		$1,200</a:t>
            </a:r>
          </a:p>
          <a:p>
            <a:pPr marL="0" indent="0" fontAlgn="base">
              <a:buNone/>
            </a:pPr>
            <a:r>
              <a:rPr lang="en-US" sz="1400" b="1" dirty="0">
                <a:solidFill>
                  <a:srgbClr val="006600"/>
                </a:solidFill>
              </a:rPr>
              <a:t>January		$0</a:t>
            </a:r>
          </a:p>
          <a:p>
            <a:pPr marL="0" indent="0" fontAlgn="base">
              <a:buNone/>
            </a:pPr>
            <a:r>
              <a:rPr lang="en-US" sz="1400" b="1" dirty="0">
                <a:solidFill>
                  <a:srgbClr val="006600"/>
                </a:solidFill>
              </a:rPr>
              <a:t>February		$0</a:t>
            </a:r>
          </a:p>
          <a:p>
            <a:pPr marL="0" indent="0" fontAlgn="base">
              <a:buNone/>
            </a:pPr>
            <a:r>
              <a:rPr lang="en-US" sz="1400" b="1" dirty="0">
                <a:solidFill>
                  <a:srgbClr val="006600"/>
                </a:solidFill>
              </a:rPr>
              <a:t>March		$3,600</a:t>
            </a:r>
            <a:endParaRPr lang="en-US" sz="1400" dirty="0">
              <a:solidFill>
                <a:srgbClr val="006600"/>
              </a:solidFill>
            </a:endParaRPr>
          </a:p>
        </p:txBody>
      </p:sp>
      <p:sp>
        <p:nvSpPr>
          <p:cNvPr id="6" name="Content Placeholder 2">
            <a:extLst>
              <a:ext uri="{FF2B5EF4-FFF2-40B4-BE49-F238E27FC236}">
                <a16:creationId xmlns:a16="http://schemas.microsoft.com/office/drawing/2014/main" id="{9DC2C5D5-26E0-FE47-BF24-C3F085F109AE}"/>
              </a:ext>
            </a:extLst>
          </p:cNvPr>
          <p:cNvSpPr txBox="1">
            <a:spLocks/>
          </p:cNvSpPr>
          <p:nvPr/>
        </p:nvSpPr>
        <p:spPr>
          <a:xfrm>
            <a:off x="4320180" y="1027668"/>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b="1" dirty="0">
                <a:solidFill>
                  <a:srgbClr val="7030A0"/>
                </a:solidFill>
              </a:rPr>
              <a:t>January		$1,500</a:t>
            </a:r>
          </a:p>
          <a:p>
            <a:pPr marL="0" indent="0" fontAlgn="base">
              <a:buNone/>
            </a:pPr>
            <a:r>
              <a:rPr lang="en-US" sz="1400" b="1" dirty="0">
                <a:solidFill>
                  <a:srgbClr val="7030A0"/>
                </a:solidFill>
              </a:rPr>
              <a:t>February		$1,500</a:t>
            </a:r>
          </a:p>
          <a:p>
            <a:pPr marL="0" indent="0" fontAlgn="base">
              <a:buNone/>
            </a:pPr>
            <a:r>
              <a:rPr lang="en-US" sz="1400" b="1" dirty="0">
                <a:solidFill>
                  <a:srgbClr val="7030A0"/>
                </a:solidFill>
              </a:rPr>
              <a:t>March		$1,500</a:t>
            </a:r>
          </a:p>
          <a:p>
            <a:pPr marL="0" indent="0" fontAlgn="base">
              <a:buNone/>
            </a:pPr>
            <a:r>
              <a:rPr lang="en-US" sz="1400" b="1" dirty="0">
                <a:solidFill>
                  <a:srgbClr val="7030A0"/>
                </a:solidFill>
              </a:rPr>
              <a:t>April		$1,500</a:t>
            </a:r>
          </a:p>
          <a:p>
            <a:pPr marL="0" indent="0" fontAlgn="base">
              <a:buNone/>
            </a:pPr>
            <a:r>
              <a:rPr lang="en-US" sz="1400" b="1" dirty="0">
                <a:solidFill>
                  <a:srgbClr val="7030A0"/>
                </a:solidFill>
              </a:rPr>
              <a:t>May		$1,500</a:t>
            </a:r>
          </a:p>
          <a:p>
            <a:pPr marL="0" indent="0" fontAlgn="base">
              <a:buNone/>
            </a:pPr>
            <a:r>
              <a:rPr lang="en-US" sz="1400" b="1" dirty="0">
                <a:solidFill>
                  <a:srgbClr val="7030A0"/>
                </a:solidFill>
              </a:rPr>
              <a:t>June		$1,500</a:t>
            </a:r>
          </a:p>
          <a:p>
            <a:pPr marL="0" indent="0" fontAlgn="base">
              <a:buNone/>
            </a:pPr>
            <a:r>
              <a:rPr lang="en-US" sz="1400" b="1" dirty="0">
                <a:solidFill>
                  <a:srgbClr val="7030A0"/>
                </a:solidFill>
              </a:rPr>
              <a:t>July		$1,500</a:t>
            </a:r>
          </a:p>
          <a:p>
            <a:pPr marL="0" indent="0" fontAlgn="base">
              <a:buNone/>
            </a:pPr>
            <a:r>
              <a:rPr lang="en-US" sz="1400" b="1" dirty="0">
                <a:solidFill>
                  <a:srgbClr val="7030A0"/>
                </a:solidFill>
              </a:rPr>
              <a:t>August		$1,500</a:t>
            </a:r>
          </a:p>
          <a:p>
            <a:pPr marL="0" indent="0" fontAlgn="base">
              <a:buNone/>
            </a:pPr>
            <a:r>
              <a:rPr lang="en-US" sz="1400" b="1" dirty="0">
                <a:solidFill>
                  <a:srgbClr val="7030A0"/>
                </a:solidFill>
              </a:rPr>
              <a:t>September		$1,500</a:t>
            </a:r>
          </a:p>
          <a:p>
            <a:pPr marL="0" indent="0" fontAlgn="base">
              <a:buNone/>
            </a:pPr>
            <a:r>
              <a:rPr lang="en-US" sz="1400" b="1" dirty="0">
                <a:solidFill>
                  <a:srgbClr val="7030A0"/>
                </a:solidFill>
              </a:rPr>
              <a:t>October		$1,500</a:t>
            </a:r>
          </a:p>
          <a:p>
            <a:pPr marL="0" indent="0" fontAlgn="base">
              <a:buNone/>
            </a:pPr>
            <a:r>
              <a:rPr lang="en-US" sz="1400" b="1" dirty="0">
                <a:solidFill>
                  <a:srgbClr val="7030A0"/>
                </a:solidFill>
              </a:rPr>
              <a:t>November		$1,500</a:t>
            </a:r>
          </a:p>
          <a:p>
            <a:pPr marL="0" indent="0" fontAlgn="base">
              <a:buNone/>
            </a:pPr>
            <a:r>
              <a:rPr lang="en-US" sz="1400" b="1" dirty="0">
                <a:solidFill>
                  <a:srgbClr val="7030A0"/>
                </a:solidFill>
              </a:rPr>
              <a:t>December		$1,500</a:t>
            </a:r>
          </a:p>
          <a:p>
            <a:pPr marL="0" indent="0" fontAlgn="base">
              <a:buNone/>
            </a:pPr>
            <a:r>
              <a:rPr lang="en-US" sz="1400" b="1" dirty="0">
                <a:solidFill>
                  <a:srgbClr val="7030A0"/>
                </a:solidFill>
              </a:rPr>
              <a:t>January		$0</a:t>
            </a:r>
          </a:p>
          <a:p>
            <a:pPr marL="0" indent="0" fontAlgn="base">
              <a:buNone/>
            </a:pPr>
            <a:r>
              <a:rPr lang="en-US" sz="1400" b="1" dirty="0">
                <a:solidFill>
                  <a:srgbClr val="7030A0"/>
                </a:solidFill>
              </a:rPr>
              <a:t>February		$0</a:t>
            </a:r>
          </a:p>
          <a:p>
            <a:pPr marL="0" indent="0" fontAlgn="base">
              <a:buNone/>
            </a:pPr>
            <a:r>
              <a:rPr lang="en-US" sz="1400" b="1" dirty="0">
                <a:solidFill>
                  <a:srgbClr val="7030A0"/>
                </a:solidFill>
              </a:rPr>
              <a:t>March		$0</a:t>
            </a:r>
            <a:endParaRPr lang="en-US" sz="1400" dirty="0">
              <a:solidFill>
                <a:srgbClr val="7030A0"/>
              </a:solidFill>
            </a:endParaRPr>
          </a:p>
        </p:txBody>
      </p:sp>
      <p:sp>
        <p:nvSpPr>
          <p:cNvPr id="7" name="Content Placeholder 2">
            <a:extLst>
              <a:ext uri="{FF2B5EF4-FFF2-40B4-BE49-F238E27FC236}">
                <a16:creationId xmlns:a16="http://schemas.microsoft.com/office/drawing/2014/main" id="{5482CDAA-4702-844F-8F49-0CBB1693D44C}"/>
              </a:ext>
            </a:extLst>
          </p:cNvPr>
          <p:cNvSpPr txBox="1">
            <a:spLocks/>
          </p:cNvSpPr>
          <p:nvPr/>
        </p:nvSpPr>
        <p:spPr>
          <a:xfrm>
            <a:off x="2391973" y="4891710"/>
            <a:ext cx="1963535" cy="938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2000" b="1" dirty="0">
                <a:solidFill>
                  <a:srgbClr val="FF0000"/>
                </a:solidFill>
              </a:rPr>
              <a:t>Total Income</a:t>
            </a:r>
          </a:p>
          <a:p>
            <a:pPr marL="0" indent="0" algn="ctr" fontAlgn="base">
              <a:buNone/>
            </a:pPr>
            <a:r>
              <a:rPr lang="en-US" sz="2000" b="1" dirty="0">
                <a:solidFill>
                  <a:srgbClr val="FF0000"/>
                </a:solidFill>
              </a:rPr>
              <a:t>$18,000</a:t>
            </a:r>
            <a:endParaRPr lang="en-US" sz="2000" dirty="0">
              <a:solidFill>
                <a:srgbClr val="FF0000"/>
              </a:solidFill>
            </a:endParaRPr>
          </a:p>
        </p:txBody>
      </p:sp>
      <p:sp>
        <p:nvSpPr>
          <p:cNvPr id="9" name="Content Placeholder 2">
            <a:extLst>
              <a:ext uri="{FF2B5EF4-FFF2-40B4-BE49-F238E27FC236}">
                <a16:creationId xmlns:a16="http://schemas.microsoft.com/office/drawing/2014/main" id="{18101DF3-01AC-0241-9B7E-5187765DB4D9}"/>
              </a:ext>
            </a:extLst>
          </p:cNvPr>
          <p:cNvSpPr txBox="1">
            <a:spLocks/>
          </p:cNvSpPr>
          <p:nvPr/>
        </p:nvSpPr>
        <p:spPr>
          <a:xfrm>
            <a:off x="7175919" y="1284529"/>
            <a:ext cx="4638612" cy="4268485"/>
          </a:xfrm>
          <a:prstGeom prst="rect">
            <a:avLst/>
          </a:prstGeom>
          <a:ln w="28575">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700" b="1" dirty="0">
                <a:solidFill>
                  <a:srgbClr val="002060"/>
                </a:solidFill>
              </a:rPr>
              <a:t>NO…I do not want a tax refund.</a:t>
            </a:r>
          </a:p>
          <a:p>
            <a:pPr fontAlgn="base"/>
            <a:r>
              <a:rPr lang="en-US" sz="1700" b="1" dirty="0">
                <a:solidFill>
                  <a:srgbClr val="002060"/>
                </a:solidFill>
              </a:rPr>
              <a:t>A tax refund is not a gift and it is not found money. It’s MY money.</a:t>
            </a:r>
          </a:p>
          <a:p>
            <a:pPr fontAlgn="base"/>
            <a:r>
              <a:rPr lang="en-US" sz="1700" b="1" dirty="0">
                <a:solidFill>
                  <a:srgbClr val="002060"/>
                </a:solidFill>
              </a:rPr>
              <a:t>I get the same amount of money either way.</a:t>
            </a:r>
          </a:p>
          <a:p>
            <a:pPr fontAlgn="base"/>
            <a:r>
              <a:rPr lang="en-US" sz="1700" b="1" dirty="0">
                <a:solidFill>
                  <a:srgbClr val="002060"/>
                </a:solidFill>
              </a:rPr>
              <a:t>I would rather get MY money sooner and not make an interest-free loan to the government.</a:t>
            </a:r>
          </a:p>
          <a:p>
            <a:pPr fontAlgn="base"/>
            <a:r>
              <a:rPr lang="en-US" sz="1700" b="1" dirty="0">
                <a:solidFill>
                  <a:srgbClr val="002060"/>
                </a:solidFill>
              </a:rPr>
              <a:t>The sooner I get MY money, the sooner I can invest it or use it to pay down debt.</a:t>
            </a:r>
          </a:p>
          <a:p>
            <a:pPr fontAlgn="base"/>
            <a:r>
              <a:rPr lang="en-US" sz="1700" b="1" dirty="0">
                <a:solidFill>
                  <a:srgbClr val="002060"/>
                </a:solidFill>
              </a:rPr>
              <a:t>Talk to your HR office and think about reducing your withholding so you can decrease your refund and get YOUR money sooner.</a:t>
            </a:r>
          </a:p>
          <a:p>
            <a:pPr fontAlgn="base"/>
            <a:r>
              <a:rPr lang="en-US" sz="1700" b="1" dirty="0">
                <a:solidFill>
                  <a:srgbClr val="002060"/>
                </a:solidFill>
              </a:rPr>
              <a:t>If you do get a refund, use it to invest in your future…in a retirement account or use it to pay off debt. Your future self will thank you.</a:t>
            </a:r>
            <a:endParaRPr lang="en-US" sz="1700" dirty="0">
              <a:solidFill>
                <a:srgbClr val="002060"/>
              </a:solidFill>
            </a:endParaRPr>
          </a:p>
        </p:txBody>
      </p:sp>
    </p:spTree>
    <p:extLst>
      <p:ext uri="{BB962C8B-B14F-4D97-AF65-F5344CB8AC3E}">
        <p14:creationId xmlns:p14="http://schemas.microsoft.com/office/powerpoint/2010/main" val="298357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blinds(horizontal)">
                                      <p:cBhvr>
                                        <p:cTn id="10" dur="500"/>
                                        <p:tgtEl>
                                          <p:spTgt spid="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blinds(horizontal)">
                                      <p:cBhvr>
                                        <p:cTn id="13" dur="500"/>
                                        <p:tgtEl>
                                          <p:spTgt spid="9">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blinds(horizontal)">
                                      <p:cBhvr>
                                        <p:cTn id="16" dur="500"/>
                                        <p:tgtEl>
                                          <p:spTgt spid="9">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blinds(horizontal)">
                                      <p:cBhvr>
                                        <p:cTn id="19" dur="500"/>
                                        <p:tgtEl>
                                          <p:spTgt spid="9">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linds(horizontal)">
                                      <p:cBhvr>
                                        <p:cTn id="2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Filing Your Income Taxes for Free</a:t>
            </a:r>
          </a:p>
        </p:txBody>
      </p:sp>
      <p:sp>
        <p:nvSpPr>
          <p:cNvPr id="6" name="TextBox 5">
            <a:extLst>
              <a:ext uri="{FF2B5EF4-FFF2-40B4-BE49-F238E27FC236}">
                <a16:creationId xmlns:a16="http://schemas.microsoft.com/office/drawing/2014/main" id="{8C7F4761-68D6-4647-AEA2-28F9E6BAB3A2}"/>
              </a:ext>
            </a:extLst>
          </p:cNvPr>
          <p:cNvSpPr txBox="1"/>
          <p:nvPr/>
        </p:nvSpPr>
        <p:spPr>
          <a:xfrm>
            <a:off x="5304730" y="1162109"/>
            <a:ext cx="6594581" cy="769441"/>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This limit of $79,000 is the same regardless of whether you are filing individually or married-jointly. Sorry.</a:t>
            </a:r>
          </a:p>
        </p:txBody>
      </p:sp>
      <p:sp>
        <p:nvSpPr>
          <p:cNvPr id="7" name="TextBox 6">
            <a:extLst>
              <a:ext uri="{FF2B5EF4-FFF2-40B4-BE49-F238E27FC236}">
                <a16:creationId xmlns:a16="http://schemas.microsoft.com/office/drawing/2014/main" id="{156C5A72-3058-E04F-A6A8-D8D35B6B92D6}"/>
              </a:ext>
            </a:extLst>
          </p:cNvPr>
          <p:cNvSpPr txBox="1"/>
          <p:nvPr/>
        </p:nvSpPr>
        <p:spPr>
          <a:xfrm>
            <a:off x="5304729" y="3946577"/>
            <a:ext cx="6594581" cy="1785104"/>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With Option 2, everything is done within the IRS website – but the IRS will not guide or advise you as the professional providers will. I would only recommend this option to the brave, more seasoned tax preparers.</a:t>
            </a:r>
          </a:p>
        </p:txBody>
      </p:sp>
      <p:sp>
        <p:nvSpPr>
          <p:cNvPr id="11" name="TextBox 10">
            <a:extLst>
              <a:ext uri="{FF2B5EF4-FFF2-40B4-BE49-F238E27FC236}">
                <a16:creationId xmlns:a16="http://schemas.microsoft.com/office/drawing/2014/main" id="{D0B28C75-4336-C249-8A5F-6C7707114D0F}"/>
              </a:ext>
            </a:extLst>
          </p:cNvPr>
          <p:cNvSpPr txBox="1"/>
          <p:nvPr/>
        </p:nvSpPr>
        <p:spPr>
          <a:xfrm>
            <a:off x="5304730" y="2045421"/>
            <a:ext cx="6594581" cy="1785104"/>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With Option 1, the IRS does not prepare your taxes, but will connect you with HR Block, Jackson Hewitt, TurboTax or some other professional provider.</a:t>
            </a:r>
          </a:p>
          <a:p>
            <a:pPr algn="ctr"/>
            <a:r>
              <a:rPr lang="en-US" sz="2200" b="1" dirty="0">
                <a:solidFill>
                  <a:srgbClr val="C00000"/>
                </a:solidFill>
              </a:rPr>
              <a:t>Note – the “free file” probably only applies to your federal filing and to the most basic software available. </a:t>
            </a:r>
          </a:p>
        </p:txBody>
      </p:sp>
      <p:pic>
        <p:nvPicPr>
          <p:cNvPr id="2" name="Picture 1">
            <a:extLst>
              <a:ext uri="{FF2B5EF4-FFF2-40B4-BE49-F238E27FC236}">
                <a16:creationId xmlns:a16="http://schemas.microsoft.com/office/drawing/2014/main" id="{30E6A405-1FEA-A216-6257-B0DFB442B10C}"/>
              </a:ext>
            </a:extLst>
          </p:cNvPr>
          <p:cNvPicPr>
            <a:picLocks noChangeAspect="1"/>
          </p:cNvPicPr>
          <p:nvPr/>
        </p:nvPicPr>
        <p:blipFill>
          <a:blip r:embed="rId2"/>
          <a:stretch>
            <a:fillRect/>
          </a:stretch>
        </p:blipFill>
        <p:spPr>
          <a:xfrm>
            <a:off x="-1" y="900097"/>
            <a:ext cx="5304731" cy="5978347"/>
          </a:xfrm>
          <a:prstGeom prst="rect">
            <a:avLst/>
          </a:prstGeom>
        </p:spPr>
      </p:pic>
      <p:sp>
        <p:nvSpPr>
          <p:cNvPr id="10" name="TextBox 9">
            <a:extLst>
              <a:ext uri="{FF2B5EF4-FFF2-40B4-BE49-F238E27FC236}">
                <a16:creationId xmlns:a16="http://schemas.microsoft.com/office/drawing/2014/main" id="{93C32132-A8AD-6546-B5D1-18881FD10827}"/>
              </a:ext>
            </a:extLst>
          </p:cNvPr>
          <p:cNvSpPr txBox="1"/>
          <p:nvPr/>
        </p:nvSpPr>
        <p:spPr>
          <a:xfrm>
            <a:off x="3804250" y="6051707"/>
            <a:ext cx="5250231" cy="738664"/>
          </a:xfrm>
          <a:prstGeom prst="rect">
            <a:avLst/>
          </a:prstGeom>
          <a:solidFill>
            <a:schemeClr val="bg1"/>
          </a:solidFill>
          <a:ln w="28575">
            <a:solidFill>
              <a:srgbClr val="C00000"/>
            </a:solidFill>
          </a:ln>
        </p:spPr>
        <p:txBody>
          <a:bodyPr wrap="square" rtlCol="0">
            <a:spAutoFit/>
          </a:bodyPr>
          <a:lstStyle/>
          <a:p>
            <a:r>
              <a:rPr lang="en-US" sz="1400" b="1" dirty="0">
                <a:solidFill>
                  <a:srgbClr val="C00000"/>
                </a:solidFill>
              </a:rPr>
              <a:t>   </a:t>
            </a:r>
            <a:r>
              <a:rPr lang="en-US" sz="1400" b="1" dirty="0">
                <a:solidFill>
                  <a:srgbClr val="C00000"/>
                </a:solidFill>
                <a:hlinkClick r:id="rId3"/>
              </a:rPr>
              <a:t>https://www.irs.gov/filing/free-file-do-your-federal-taxes-for-free</a:t>
            </a:r>
            <a:endParaRPr lang="en-US" sz="1400" b="1" dirty="0">
              <a:solidFill>
                <a:srgbClr val="C00000"/>
              </a:solidFill>
            </a:endParaRPr>
          </a:p>
          <a:p>
            <a:endParaRPr lang="en-US" sz="1400" b="1" dirty="0">
              <a:solidFill>
                <a:srgbClr val="C00000"/>
              </a:solidFill>
            </a:endParaRPr>
          </a:p>
          <a:p>
            <a:pPr algn="ctr"/>
            <a:r>
              <a:rPr lang="en-US" sz="1400" b="1" dirty="0">
                <a:solidFill>
                  <a:srgbClr val="C00000"/>
                </a:solidFill>
              </a:rPr>
              <a:t>Or just Google “</a:t>
            </a:r>
            <a:r>
              <a:rPr lang="en-US" sz="1400" b="1" dirty="0" err="1">
                <a:solidFill>
                  <a:srgbClr val="C00000"/>
                </a:solidFill>
              </a:rPr>
              <a:t>irs</a:t>
            </a:r>
            <a:r>
              <a:rPr lang="en-US" sz="1400" b="1" dirty="0">
                <a:solidFill>
                  <a:srgbClr val="C00000"/>
                </a:solidFill>
              </a:rPr>
              <a:t> free file”</a:t>
            </a:r>
          </a:p>
        </p:txBody>
      </p:sp>
    </p:spTree>
    <p:extLst>
      <p:ext uri="{BB962C8B-B14F-4D97-AF65-F5344CB8AC3E}">
        <p14:creationId xmlns:p14="http://schemas.microsoft.com/office/powerpoint/2010/main" val="232817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Filing for income tax – FOR INTERNATIONAL STUDENTS &amp; FACULTY</a:t>
            </a:r>
            <a:r>
              <a:rPr lang="en-US" dirty="0"/>
              <a:t>:     </a:t>
            </a:r>
          </a:p>
          <a:p>
            <a:r>
              <a:rPr lang="en-US" sz="2400" dirty="0"/>
              <a:t>It’s important to be aware that, as a nonresident in the US, you’re legally required to file a tax return if you received US income during 2023.</a:t>
            </a:r>
          </a:p>
          <a:p>
            <a:r>
              <a:rPr lang="en-US" sz="2400" dirty="0"/>
              <a:t>And even if you didn’t work or receive income in the US, you’re still obliged to file a Form 8843 with the IRS.</a:t>
            </a:r>
          </a:p>
          <a:p>
            <a:pPr lvl="1"/>
            <a:r>
              <a:rPr lang="en-US" sz="2000" dirty="0"/>
              <a:t>You may owe taxes on non-cash benefits you received, such as tuition forgiveness or any scholarships.</a:t>
            </a:r>
            <a:br>
              <a:rPr lang="en-US" sz="2000" dirty="0"/>
            </a:br>
            <a:endParaRPr lang="en-US" sz="900" dirty="0"/>
          </a:p>
          <a:p>
            <a:r>
              <a:rPr lang="en-US" sz="2400" dirty="0"/>
              <a:t>Talk to your University to see if it has a partnership to assist you. </a:t>
            </a:r>
          </a:p>
          <a:p>
            <a:pPr lvl="1"/>
            <a:r>
              <a:rPr lang="en-US" sz="2000" dirty="0"/>
              <a:t>The University of Louisiana at Lafayette has arranged discounted access to Sprintax Tax Preparation for international graduate students and faculty. Your university may have something similar.</a:t>
            </a:r>
          </a:p>
          <a:p>
            <a:pPr lvl="1"/>
            <a:r>
              <a:rPr lang="en-US" sz="2000" dirty="0"/>
              <a:t>Sprintax guides you through the tax preparation process, arrange the necessary documents and check if you’re due a tax refund.</a:t>
            </a:r>
            <a:endParaRPr lang="en-US" sz="2400" dirty="0"/>
          </a:p>
        </p:txBody>
      </p:sp>
      <p:sp>
        <p:nvSpPr>
          <p:cNvPr id="2" name="Rectangle 2">
            <a:extLst>
              <a:ext uri="{FF2B5EF4-FFF2-40B4-BE49-F238E27FC236}">
                <a16:creationId xmlns:a16="http://schemas.microsoft.com/office/drawing/2014/main" id="{626D2A92-8BE9-1DB5-EA59-F99E6348ADCE}"/>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U.S. Income Taxes for Non-US Citizens</a:t>
            </a:r>
          </a:p>
        </p:txBody>
      </p:sp>
    </p:spTree>
    <p:extLst>
      <p:ext uri="{BB962C8B-B14F-4D97-AF65-F5344CB8AC3E}">
        <p14:creationId xmlns:p14="http://schemas.microsoft.com/office/powerpoint/2010/main" val="3098394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U.S. Income Taxes for Non-US Citizens</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Filing for income tax – FOR INTERNATIONAL STUDENTS &amp; FACULTY</a:t>
            </a:r>
            <a:r>
              <a:rPr lang="en-US" dirty="0"/>
              <a:t>:     </a:t>
            </a:r>
          </a:p>
          <a:p>
            <a:r>
              <a:rPr lang="en-US" sz="2400" dirty="0"/>
              <a:t>Depending on any arrangements between the U.S. and your home country, the taxes that you owe in the U.S. and at home may be different. </a:t>
            </a:r>
          </a:p>
          <a:p>
            <a:endParaRPr lang="en-US" sz="2400" dirty="0"/>
          </a:p>
          <a:p>
            <a:r>
              <a:rPr lang="en-US" sz="2400" dirty="0"/>
              <a:t>For your tax return, you will probably end up filing Form 1040N, whereas most US citizens file Form 1040. They are similar enough and any software will guide you to that form.</a:t>
            </a:r>
            <a:br>
              <a:rPr lang="en-US" sz="2400" dirty="0"/>
            </a:br>
            <a:endParaRPr lang="en-US" sz="2400" dirty="0"/>
          </a:p>
          <a:p>
            <a:r>
              <a:rPr lang="en-US" sz="2400" dirty="0"/>
              <a:t>Whereas married U.S. citizens have the choice of filing as “married filing jointly” or “married filing separately,” married non-US citizens are required to file separately.</a:t>
            </a:r>
          </a:p>
          <a:p>
            <a:pPr lvl="1"/>
            <a:r>
              <a:rPr lang="en-US" sz="2000" dirty="0"/>
              <a:t>This should not be a big deal. It means twice the work, but it is unlikely to change your tax bill much (it may increase or decrease your tax bill – it all depends on your situation)</a:t>
            </a:r>
          </a:p>
        </p:txBody>
      </p:sp>
    </p:spTree>
    <p:extLst>
      <p:ext uri="{BB962C8B-B14F-4D97-AF65-F5344CB8AC3E}">
        <p14:creationId xmlns:p14="http://schemas.microsoft.com/office/powerpoint/2010/main" val="3981377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Filing for income tax – FOR INTERNATIONAL STUDENTS &amp; FACULTY</a:t>
            </a:r>
            <a:r>
              <a:rPr lang="en-US" dirty="0"/>
              <a:t>:     </a:t>
            </a:r>
          </a:p>
          <a:p>
            <a:endParaRPr lang="en-US" sz="2400" dirty="0"/>
          </a:p>
          <a:p>
            <a:r>
              <a:rPr lang="en-US" sz="2400" dirty="0"/>
              <a:t>Beyond that, most international Students, Faculty &amp; Staff are able to engage in the same investment and financial planning opportunities that permanent residents can.</a:t>
            </a:r>
          </a:p>
          <a:p>
            <a:pPr lvl="1"/>
            <a:r>
              <a:rPr lang="en-US" sz="2000" dirty="0"/>
              <a:t>A Social Security Number is generally all that is required.</a:t>
            </a:r>
          </a:p>
          <a:p>
            <a:pPr lvl="1"/>
            <a:r>
              <a:rPr lang="en-US" sz="2000" dirty="0"/>
              <a:t>You can open a bank account or brokerage account.</a:t>
            </a:r>
          </a:p>
          <a:p>
            <a:pPr lvl="1"/>
            <a:r>
              <a:rPr lang="en-US" sz="2000" dirty="0"/>
              <a:t>You can open a 529 education savings account.</a:t>
            </a:r>
          </a:p>
          <a:p>
            <a:pPr lvl="1"/>
            <a:r>
              <a:rPr lang="en-US" sz="2000" dirty="0"/>
              <a:t>You can open a Traditional IRA or Roth IRA.</a:t>
            </a:r>
          </a:p>
          <a:p>
            <a:pPr lvl="1"/>
            <a:r>
              <a:rPr lang="en-US" sz="2000" dirty="0"/>
              <a:t>You can engage in the same business or hobby activities as an entrepreneur</a:t>
            </a:r>
          </a:p>
          <a:p>
            <a:pPr lvl="2"/>
            <a:r>
              <a:rPr lang="en-US" sz="1600" dirty="0"/>
              <a:t>I you are on a student visa, being a student is your primary purpose, not running a business.</a:t>
            </a:r>
            <a:br>
              <a:rPr lang="en-US" sz="1600" dirty="0"/>
            </a:br>
            <a:endParaRPr lang="en-US" sz="1600" dirty="0"/>
          </a:p>
          <a:p>
            <a:pPr lvl="1"/>
            <a:r>
              <a:rPr lang="en-US" sz="2000" dirty="0"/>
              <a:t>There will be some filing and reporting requirements that may be unique for non-residents, depending on your financial activity, and most tax preparation software can guide you through this.</a:t>
            </a:r>
            <a:endParaRPr lang="en-US" sz="2400" dirty="0"/>
          </a:p>
        </p:txBody>
      </p:sp>
      <p:sp>
        <p:nvSpPr>
          <p:cNvPr id="2" name="Rectangle 2">
            <a:extLst>
              <a:ext uri="{FF2B5EF4-FFF2-40B4-BE49-F238E27FC236}">
                <a16:creationId xmlns:a16="http://schemas.microsoft.com/office/drawing/2014/main" id="{271A93F8-C81D-1C1A-3846-DEC7AE73471C}"/>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U.S. Income Taxes for Non-US Citizens</a:t>
            </a:r>
          </a:p>
        </p:txBody>
      </p:sp>
    </p:spTree>
    <p:extLst>
      <p:ext uri="{BB962C8B-B14F-4D97-AF65-F5344CB8AC3E}">
        <p14:creationId xmlns:p14="http://schemas.microsoft.com/office/powerpoint/2010/main" val="3754451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Are All About Income &amp; Cash</a:t>
            </a:r>
          </a:p>
        </p:txBody>
      </p:sp>
      <p:sp>
        <p:nvSpPr>
          <p:cNvPr id="5" name="Content Placeholder 2">
            <a:extLst>
              <a:ext uri="{FF2B5EF4-FFF2-40B4-BE49-F238E27FC236}">
                <a16:creationId xmlns:a16="http://schemas.microsoft.com/office/drawing/2014/main" id="{4AF22FE8-52D9-4E44-BAB8-44B0E3E5280F}"/>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Income taxes are generally based on when cash changes hands – if cash is exchanged for goods or services, there is a taxable transaction.</a:t>
            </a:r>
          </a:p>
          <a:p>
            <a:pPr marL="0" indent="0">
              <a:buNone/>
            </a:pPr>
            <a:r>
              <a:rPr lang="en-US" sz="2400" b="1" i="1" dirty="0">
                <a:solidFill>
                  <a:srgbClr val="002060"/>
                </a:solidFill>
              </a:rPr>
              <a:t>The exception is that exchanging goods for goods may be taxable, too.</a:t>
            </a:r>
            <a:endParaRPr lang="en-US" sz="2400" dirty="0">
              <a:solidFill>
                <a:srgbClr val="C00000"/>
              </a:solidFill>
            </a:endParaRPr>
          </a:p>
        </p:txBody>
      </p:sp>
      <p:sp>
        <p:nvSpPr>
          <p:cNvPr id="6" name="Content Placeholder 2">
            <a:extLst>
              <a:ext uri="{FF2B5EF4-FFF2-40B4-BE49-F238E27FC236}">
                <a16:creationId xmlns:a16="http://schemas.microsoft.com/office/drawing/2014/main" id="{17697C65-D4EC-A24E-888E-B0820ED5FB18}"/>
              </a:ext>
            </a:extLst>
          </p:cNvPr>
          <p:cNvSpPr txBox="1">
            <a:spLocks/>
          </p:cNvSpPr>
          <p:nvPr/>
        </p:nvSpPr>
        <p:spPr>
          <a:xfrm>
            <a:off x="509300" y="1944875"/>
            <a:ext cx="612767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900" dirty="0">
              <a:solidFill>
                <a:srgbClr val="C00000"/>
              </a:solidFill>
            </a:endParaRPr>
          </a:p>
          <a:p>
            <a:r>
              <a:rPr lang="en-US" sz="1900" dirty="0">
                <a:solidFill>
                  <a:srgbClr val="C00000"/>
                </a:solidFill>
              </a:rPr>
              <a:t>When you get  your paycheck, the day you get your cash is the day you owe taxes.</a:t>
            </a:r>
          </a:p>
          <a:p>
            <a:r>
              <a:rPr lang="en-US" sz="1900" dirty="0">
                <a:solidFill>
                  <a:srgbClr val="C00000"/>
                </a:solidFill>
              </a:rPr>
              <a:t>If you get paid on January 10 for work you performed in December, the taxable transaction occurs on January 10.</a:t>
            </a:r>
          </a:p>
          <a:p>
            <a:r>
              <a:rPr lang="en-US" sz="1900" dirty="0">
                <a:solidFill>
                  <a:srgbClr val="C00000"/>
                </a:solidFill>
              </a:rPr>
              <a:t>If you get $20 in tips after an evening of waiting tables, you owe taxes on that $20 as of that night.</a:t>
            </a:r>
          </a:p>
          <a:p>
            <a:r>
              <a:rPr lang="en-US" sz="1900" dirty="0">
                <a:solidFill>
                  <a:srgbClr val="C00000"/>
                </a:solidFill>
              </a:rPr>
              <a:t>If you get a $25 gift card for donating plasma, you owe taxes on that gift card as of the day you receive the card.</a:t>
            </a:r>
          </a:p>
          <a:p>
            <a:r>
              <a:rPr lang="en-US" sz="1900" dirty="0">
                <a:solidFill>
                  <a:srgbClr val="C00000"/>
                </a:solidFill>
              </a:rPr>
              <a:t>If I give you a car worth $5,000 in exchange for a computer worth $1,000, you owe taxes on the $4,000 difference on the day we trade.</a:t>
            </a:r>
          </a:p>
        </p:txBody>
      </p:sp>
      <p:sp>
        <p:nvSpPr>
          <p:cNvPr id="7" name="Content Placeholder 2">
            <a:extLst>
              <a:ext uri="{FF2B5EF4-FFF2-40B4-BE49-F238E27FC236}">
                <a16:creationId xmlns:a16="http://schemas.microsoft.com/office/drawing/2014/main" id="{3F311B5C-B0DD-5B48-8508-005FC582BB9A}"/>
              </a:ext>
            </a:extLst>
          </p:cNvPr>
          <p:cNvSpPr txBox="1">
            <a:spLocks/>
          </p:cNvSpPr>
          <p:nvPr/>
        </p:nvSpPr>
        <p:spPr>
          <a:xfrm>
            <a:off x="6862663" y="2380881"/>
            <a:ext cx="508913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006600"/>
                </a:solidFill>
              </a:rPr>
              <a:t>Can you avoid taxes by not reporting some transactions?</a:t>
            </a:r>
            <a:br>
              <a:rPr lang="en-US" sz="1600" dirty="0">
                <a:solidFill>
                  <a:srgbClr val="006600"/>
                </a:solidFill>
              </a:rPr>
            </a:br>
            <a:br>
              <a:rPr lang="en-US" sz="1600" dirty="0">
                <a:solidFill>
                  <a:srgbClr val="006600"/>
                </a:solidFill>
              </a:rPr>
            </a:br>
            <a:r>
              <a:rPr lang="en-US" sz="1600" dirty="0">
                <a:solidFill>
                  <a:srgbClr val="006600"/>
                </a:solidFill>
              </a:rPr>
              <a:t>Assume that the other person is reporting the transaction as a business expense. If I report the $20 in tips that I give you in tips as an expense, the IRS now knows about it. And it’s going to wonder why you haven’t reported and paid your taxes. </a:t>
            </a:r>
            <a:br>
              <a:rPr lang="en-US" sz="1600" dirty="0">
                <a:solidFill>
                  <a:srgbClr val="006600"/>
                </a:solidFill>
              </a:rPr>
            </a:br>
            <a:endParaRPr lang="en-US" sz="1600" dirty="0">
              <a:solidFill>
                <a:srgbClr val="006600"/>
              </a:solidFill>
            </a:endParaRPr>
          </a:p>
          <a:p>
            <a:r>
              <a:rPr lang="en-US" sz="1600" dirty="0">
                <a:solidFill>
                  <a:srgbClr val="0000CC"/>
                </a:solidFill>
              </a:rPr>
              <a:t>Even if you do not have taxes withheld from your paycheck – perhaps like with tips – you are supposed to submit estimated tax payments throughout the year.</a:t>
            </a:r>
          </a:p>
          <a:p>
            <a:pPr lvl="1"/>
            <a:r>
              <a:rPr lang="en-US" sz="1200" dirty="0">
                <a:solidFill>
                  <a:srgbClr val="0000CC"/>
                </a:solidFill>
              </a:rPr>
              <a:t>If you owe $10,000 in taxes for 2023, the IRS doesn’t want to wait until April 2024 to receive that $10,000 from you.</a:t>
            </a:r>
          </a:p>
          <a:p>
            <a:pPr lvl="1"/>
            <a:r>
              <a:rPr lang="en-US" sz="1200" dirty="0">
                <a:solidFill>
                  <a:srgbClr val="0000CC"/>
                </a:solidFill>
              </a:rPr>
              <a:t>You owe taxes to the IRS at the time you received the income, and there may be penalties if you wait too long to pay what you owe.</a:t>
            </a:r>
            <a:endParaRPr lang="en-US" dirty="0">
              <a:solidFill>
                <a:srgbClr val="C00000"/>
              </a:solidFill>
            </a:endParaRPr>
          </a:p>
        </p:txBody>
      </p:sp>
    </p:spTree>
    <p:extLst>
      <p:ext uri="{BB962C8B-B14F-4D97-AF65-F5344CB8AC3E}">
        <p14:creationId xmlns:p14="http://schemas.microsoft.com/office/powerpoint/2010/main" val="373355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Deductions &amp; Credits</a:t>
            </a:r>
          </a:p>
        </p:txBody>
      </p:sp>
      <p:sp>
        <p:nvSpPr>
          <p:cNvPr id="5" name="Content Placeholder 2">
            <a:extLst>
              <a:ext uri="{FF2B5EF4-FFF2-40B4-BE49-F238E27FC236}">
                <a16:creationId xmlns:a16="http://schemas.microsoft.com/office/drawing/2014/main" id="{1E1E6B43-BF6E-8749-B7BF-7A534C50F390}"/>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What are income tax deductions &amp; credits and why do we like them so much?</a:t>
            </a:r>
            <a:endParaRPr lang="en-US" sz="2400" dirty="0">
              <a:solidFill>
                <a:srgbClr val="C00000"/>
              </a:solidFill>
            </a:endParaRPr>
          </a:p>
        </p:txBody>
      </p:sp>
      <p:sp>
        <p:nvSpPr>
          <p:cNvPr id="6" name="Content Placeholder 2">
            <a:extLst>
              <a:ext uri="{FF2B5EF4-FFF2-40B4-BE49-F238E27FC236}">
                <a16:creationId xmlns:a16="http://schemas.microsoft.com/office/drawing/2014/main" id="{152D86D7-18A5-B94F-A56E-9B229AAAC455}"/>
              </a:ext>
            </a:extLst>
          </p:cNvPr>
          <p:cNvSpPr txBox="1">
            <a:spLocks/>
          </p:cNvSpPr>
          <p:nvPr/>
        </p:nvSpPr>
        <p:spPr>
          <a:xfrm>
            <a:off x="306817" y="1454516"/>
            <a:ext cx="6790380" cy="45957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u="sng" dirty="0">
                <a:solidFill>
                  <a:srgbClr val="0000CC"/>
                </a:solidFill>
              </a:rPr>
              <a:t>Tax Deductions</a:t>
            </a:r>
          </a:p>
          <a:p>
            <a:r>
              <a:rPr lang="en-US" sz="1800" dirty="0">
                <a:solidFill>
                  <a:srgbClr val="0000CC"/>
                </a:solidFill>
              </a:rPr>
              <a:t>Qualifying reductions to your Taxable Income that will reduce how much Taxable Income you have…that may reduce the taxes you owe.</a:t>
            </a:r>
          </a:p>
          <a:p>
            <a:r>
              <a:rPr lang="en-US" sz="1800" dirty="0">
                <a:solidFill>
                  <a:srgbClr val="0000CC"/>
                </a:solidFill>
              </a:rPr>
              <a:t>All filers are allowed the standard deduction ($13,850 for single, $27,700 for married) for 2023. </a:t>
            </a:r>
          </a:p>
          <a:p>
            <a:pPr lvl="1"/>
            <a:r>
              <a:rPr lang="en-US" sz="1600" dirty="0">
                <a:solidFill>
                  <a:srgbClr val="0000CC"/>
                </a:solidFill>
              </a:rPr>
              <a:t>If your Taxable Income is less than this, you do not owe taxes.</a:t>
            </a:r>
          </a:p>
          <a:p>
            <a:r>
              <a:rPr lang="en-US" sz="1800" dirty="0">
                <a:solidFill>
                  <a:srgbClr val="0000CC"/>
                </a:solidFill>
              </a:rPr>
              <a:t>Some deductions are “above-the-line,” reducing your Adjusted Gross Income.</a:t>
            </a:r>
          </a:p>
          <a:p>
            <a:pPr lvl="1"/>
            <a:r>
              <a:rPr lang="en-US" sz="1500" dirty="0">
                <a:solidFill>
                  <a:srgbClr val="0000CC"/>
                </a:solidFill>
              </a:rPr>
              <a:t>We really like these because they lower the income we receive that may allow us to receive certain credits.</a:t>
            </a:r>
          </a:p>
          <a:p>
            <a:pPr lvl="1"/>
            <a:r>
              <a:rPr lang="en-US" sz="1500" dirty="0">
                <a:solidFill>
                  <a:srgbClr val="0000CC"/>
                </a:solidFill>
              </a:rPr>
              <a:t>Examples: school tuition, fees, some student loan interest, some moving expenses, some health care expenses, contributions to retirement</a:t>
            </a:r>
          </a:p>
          <a:p>
            <a:r>
              <a:rPr lang="en-US" sz="1800" dirty="0">
                <a:solidFill>
                  <a:srgbClr val="0000CC"/>
                </a:solidFill>
              </a:rPr>
              <a:t>Other deductions, like home mortgage interest and charitable donations, can reduce your taxable income…if they are larger than the standard deduction. This is called ‘itemizing deductions.’</a:t>
            </a:r>
          </a:p>
        </p:txBody>
      </p:sp>
      <p:sp>
        <p:nvSpPr>
          <p:cNvPr id="7" name="Content Placeholder 2">
            <a:extLst>
              <a:ext uri="{FF2B5EF4-FFF2-40B4-BE49-F238E27FC236}">
                <a16:creationId xmlns:a16="http://schemas.microsoft.com/office/drawing/2014/main" id="{39390667-54D1-9044-9659-618303345A17}"/>
              </a:ext>
            </a:extLst>
          </p:cNvPr>
          <p:cNvSpPr txBox="1">
            <a:spLocks/>
          </p:cNvSpPr>
          <p:nvPr/>
        </p:nvSpPr>
        <p:spPr>
          <a:xfrm>
            <a:off x="6949716" y="1454516"/>
            <a:ext cx="5064652"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000" b="1" u="sng" dirty="0">
                <a:solidFill>
                  <a:srgbClr val="006600"/>
                </a:solidFill>
              </a:rPr>
              <a:t>Tax Credits</a:t>
            </a:r>
          </a:p>
          <a:p>
            <a:r>
              <a:rPr lang="en-US" sz="2000" dirty="0">
                <a:solidFill>
                  <a:srgbClr val="006600"/>
                </a:solidFill>
              </a:rPr>
              <a:t>A dollar-for-dollar reduction in taxes owed.</a:t>
            </a:r>
          </a:p>
          <a:p>
            <a:r>
              <a:rPr lang="en-US" sz="2000" dirty="0">
                <a:solidFill>
                  <a:srgbClr val="006600"/>
                </a:solidFill>
              </a:rPr>
              <a:t>If you owe $2,500 in taxes for the year and find a $1,000 credit, your taxes owed will be reduced to $1,500.</a:t>
            </a:r>
          </a:p>
          <a:p>
            <a:r>
              <a:rPr lang="en-US" sz="2000" dirty="0">
                <a:solidFill>
                  <a:srgbClr val="006600"/>
                </a:solidFill>
              </a:rPr>
              <a:t>We really really like tax credits.</a:t>
            </a:r>
            <a:br>
              <a:rPr lang="en-US" sz="2000" dirty="0">
                <a:solidFill>
                  <a:srgbClr val="006600"/>
                </a:solidFill>
              </a:rPr>
            </a:br>
            <a:endParaRPr lang="en-US" sz="2000" dirty="0">
              <a:solidFill>
                <a:srgbClr val="006600"/>
              </a:solidFill>
            </a:endParaRPr>
          </a:p>
          <a:p>
            <a:r>
              <a:rPr lang="en-US" sz="2000" dirty="0">
                <a:solidFill>
                  <a:srgbClr val="006600"/>
                </a:solidFill>
              </a:rPr>
              <a:t>Dependent care credits, education credits, earned income credit for lower income households, foreign tax credit are some of the more common. There are not many.</a:t>
            </a:r>
          </a:p>
        </p:txBody>
      </p:sp>
    </p:spTree>
    <p:extLst>
      <p:ext uri="{BB962C8B-B14F-4D97-AF65-F5344CB8AC3E}">
        <p14:creationId xmlns:p14="http://schemas.microsoft.com/office/powerpoint/2010/main" val="39941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and spent $200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3552696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Deductions &amp; Credits</a:t>
            </a:r>
          </a:p>
        </p:txBody>
      </p:sp>
      <p:sp>
        <p:nvSpPr>
          <p:cNvPr id="5" name="Content Placeholder 2">
            <a:extLst>
              <a:ext uri="{FF2B5EF4-FFF2-40B4-BE49-F238E27FC236}">
                <a16:creationId xmlns:a16="http://schemas.microsoft.com/office/drawing/2014/main" id="{1E1E6B43-BF6E-8749-B7BF-7A534C50F390}"/>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What are some income tax deductions &amp; credits for students?</a:t>
            </a:r>
            <a:endParaRPr lang="en-US" sz="2400" dirty="0">
              <a:solidFill>
                <a:srgbClr val="C00000"/>
              </a:solidFill>
            </a:endParaRPr>
          </a:p>
        </p:txBody>
      </p:sp>
      <p:sp>
        <p:nvSpPr>
          <p:cNvPr id="6" name="Content Placeholder 2">
            <a:extLst>
              <a:ext uri="{FF2B5EF4-FFF2-40B4-BE49-F238E27FC236}">
                <a16:creationId xmlns:a16="http://schemas.microsoft.com/office/drawing/2014/main" id="{152D86D7-18A5-B94F-A56E-9B229AAAC455}"/>
              </a:ext>
            </a:extLst>
          </p:cNvPr>
          <p:cNvSpPr txBox="1">
            <a:spLocks/>
          </p:cNvSpPr>
          <p:nvPr/>
        </p:nvSpPr>
        <p:spPr>
          <a:xfrm>
            <a:off x="884122" y="1701632"/>
            <a:ext cx="11067669" cy="4348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dirty="0">
                <a:solidFill>
                  <a:srgbClr val="006600"/>
                </a:solidFill>
              </a:rPr>
              <a:t>In general, you may deduct up to $2,500 of student loan interest (or the amount of interest paid, whichever is less).</a:t>
            </a:r>
          </a:p>
          <a:p>
            <a:pPr marL="0" indent="0">
              <a:buNone/>
            </a:pPr>
            <a:endParaRPr lang="en-US" sz="3500" dirty="0">
              <a:solidFill>
                <a:srgbClr val="006600"/>
              </a:solidFill>
            </a:endParaRPr>
          </a:p>
          <a:p>
            <a:pPr marL="0" indent="0">
              <a:buNone/>
            </a:pPr>
            <a:r>
              <a:rPr lang="en-US" sz="3500" dirty="0">
                <a:solidFill>
                  <a:srgbClr val="006600"/>
                </a:solidFill>
              </a:rPr>
              <a:t>You cannot be a dependent on someone else’s return.</a:t>
            </a:r>
          </a:p>
          <a:p>
            <a:pPr marL="0" indent="0">
              <a:buNone/>
            </a:pPr>
            <a:r>
              <a:rPr lang="en-US" sz="3500" dirty="0">
                <a:solidFill>
                  <a:srgbClr val="006600"/>
                </a:solidFill>
              </a:rPr>
              <a:t>You cannot file “married filing separately.”</a:t>
            </a:r>
          </a:p>
          <a:p>
            <a:pPr marL="0" indent="0">
              <a:buNone/>
            </a:pPr>
            <a:endParaRPr lang="en-US" sz="2000" dirty="0">
              <a:solidFill>
                <a:srgbClr val="006600"/>
              </a:solidFill>
            </a:endParaRPr>
          </a:p>
          <a:p>
            <a:pPr marL="0" indent="0">
              <a:buNone/>
            </a:pPr>
            <a:endParaRPr lang="en-US" sz="2000" dirty="0">
              <a:solidFill>
                <a:srgbClr val="006600"/>
              </a:solidFill>
            </a:endParaRPr>
          </a:p>
          <a:p>
            <a:pPr marL="0" indent="0">
              <a:buNone/>
            </a:pPr>
            <a:endParaRPr lang="en-US" sz="2000" dirty="0">
              <a:solidFill>
                <a:srgbClr val="006600"/>
              </a:solidFill>
            </a:endParaRPr>
          </a:p>
        </p:txBody>
      </p:sp>
    </p:spTree>
    <p:extLst>
      <p:ext uri="{BB962C8B-B14F-4D97-AF65-F5344CB8AC3E}">
        <p14:creationId xmlns:p14="http://schemas.microsoft.com/office/powerpoint/2010/main" val="3937878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Deductions &amp; Credits</a:t>
            </a:r>
          </a:p>
        </p:txBody>
      </p:sp>
      <p:sp>
        <p:nvSpPr>
          <p:cNvPr id="5" name="Content Placeholder 2">
            <a:extLst>
              <a:ext uri="{FF2B5EF4-FFF2-40B4-BE49-F238E27FC236}">
                <a16:creationId xmlns:a16="http://schemas.microsoft.com/office/drawing/2014/main" id="{1E1E6B43-BF6E-8749-B7BF-7A534C50F390}"/>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What are some income tax deductions &amp; credits for students?</a:t>
            </a:r>
            <a:endParaRPr lang="en-US" sz="2400" dirty="0">
              <a:solidFill>
                <a:srgbClr val="C00000"/>
              </a:solidFill>
            </a:endParaRPr>
          </a:p>
        </p:txBody>
      </p:sp>
      <p:sp>
        <p:nvSpPr>
          <p:cNvPr id="6" name="Content Placeholder 2">
            <a:extLst>
              <a:ext uri="{FF2B5EF4-FFF2-40B4-BE49-F238E27FC236}">
                <a16:creationId xmlns:a16="http://schemas.microsoft.com/office/drawing/2014/main" id="{152D86D7-18A5-B94F-A56E-9B229AAAC455}"/>
              </a:ext>
            </a:extLst>
          </p:cNvPr>
          <p:cNvSpPr txBox="1">
            <a:spLocks/>
          </p:cNvSpPr>
          <p:nvPr/>
        </p:nvSpPr>
        <p:spPr>
          <a:xfrm>
            <a:off x="884122" y="1701632"/>
            <a:ext cx="11067669" cy="4348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600"/>
                </a:solidFill>
              </a:rPr>
              <a:t>There are two tax credits that you may be able to use – but you cannot use both of these for the same child in the same year (although you can use different credits for different children).</a:t>
            </a:r>
          </a:p>
          <a:p>
            <a:pPr marL="0" indent="0">
              <a:buNone/>
            </a:pPr>
            <a:endParaRPr lang="en-US" sz="2000" dirty="0">
              <a:solidFill>
                <a:srgbClr val="006600"/>
              </a:solidFill>
            </a:endParaRPr>
          </a:p>
          <a:p>
            <a:pPr marL="0" indent="0">
              <a:buNone/>
            </a:pPr>
            <a:r>
              <a:rPr lang="en-US" sz="2000" b="1" u="sng" dirty="0">
                <a:solidFill>
                  <a:srgbClr val="006600"/>
                </a:solidFill>
              </a:rPr>
              <a:t>The American Opportunity Tax Credit</a:t>
            </a:r>
          </a:p>
          <a:p>
            <a:pPr lvl="1"/>
            <a:r>
              <a:rPr lang="en-US" sz="2000" dirty="0">
                <a:solidFill>
                  <a:srgbClr val="006600"/>
                </a:solidFill>
              </a:rPr>
              <a:t>100% of the first $2,000 of expenses + 25% of the second $2,000</a:t>
            </a:r>
          </a:p>
          <a:p>
            <a:pPr lvl="1"/>
            <a:r>
              <a:rPr lang="en-US" sz="2000" dirty="0">
                <a:solidFill>
                  <a:srgbClr val="006600"/>
                </a:solidFill>
              </a:rPr>
              <a:t>Calculated per student</a:t>
            </a:r>
          </a:p>
          <a:p>
            <a:pPr lvl="1"/>
            <a:r>
              <a:rPr lang="en-US" sz="2000" dirty="0">
                <a:solidFill>
                  <a:srgbClr val="006600"/>
                </a:solidFill>
              </a:rPr>
              <a:t>Based on the first 4 years of post-secondary education</a:t>
            </a:r>
          </a:p>
          <a:p>
            <a:pPr lvl="1"/>
            <a:r>
              <a:rPr lang="en-US" sz="2000" dirty="0">
                <a:solidFill>
                  <a:srgbClr val="006600"/>
                </a:solidFill>
              </a:rPr>
              <a:t>Includes tuition and fees, paid directly to the university, or books and supplies</a:t>
            </a:r>
          </a:p>
          <a:p>
            <a:pPr lvl="1"/>
            <a:r>
              <a:rPr lang="en-US" sz="2000" dirty="0">
                <a:solidFill>
                  <a:srgbClr val="006600"/>
                </a:solidFill>
              </a:rPr>
              <a:t>If you do not use the entire tax credit and your tax bill is $0, you can get a refundable credit of up to $1,000</a:t>
            </a:r>
          </a:p>
        </p:txBody>
      </p:sp>
    </p:spTree>
    <p:extLst>
      <p:ext uri="{BB962C8B-B14F-4D97-AF65-F5344CB8AC3E}">
        <p14:creationId xmlns:p14="http://schemas.microsoft.com/office/powerpoint/2010/main" val="794767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Deductions &amp; Credits</a:t>
            </a:r>
          </a:p>
        </p:txBody>
      </p:sp>
      <p:sp>
        <p:nvSpPr>
          <p:cNvPr id="5" name="Content Placeholder 2">
            <a:extLst>
              <a:ext uri="{FF2B5EF4-FFF2-40B4-BE49-F238E27FC236}">
                <a16:creationId xmlns:a16="http://schemas.microsoft.com/office/drawing/2014/main" id="{1E1E6B43-BF6E-8749-B7BF-7A534C50F390}"/>
              </a:ext>
            </a:extLst>
          </p:cNvPr>
          <p:cNvSpPr txBox="1">
            <a:spLocks/>
          </p:cNvSpPr>
          <p:nvPr/>
        </p:nvSpPr>
        <p:spPr>
          <a:xfrm>
            <a:off x="509300" y="985444"/>
            <a:ext cx="111733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rPr>
              <a:t>What are some income tax deductions &amp; credits for students?</a:t>
            </a:r>
            <a:endParaRPr lang="en-US" sz="2400" dirty="0">
              <a:solidFill>
                <a:srgbClr val="C00000"/>
              </a:solidFill>
            </a:endParaRPr>
          </a:p>
        </p:txBody>
      </p:sp>
      <p:sp>
        <p:nvSpPr>
          <p:cNvPr id="6" name="Content Placeholder 2">
            <a:extLst>
              <a:ext uri="{FF2B5EF4-FFF2-40B4-BE49-F238E27FC236}">
                <a16:creationId xmlns:a16="http://schemas.microsoft.com/office/drawing/2014/main" id="{152D86D7-18A5-B94F-A56E-9B229AAAC455}"/>
              </a:ext>
            </a:extLst>
          </p:cNvPr>
          <p:cNvSpPr txBox="1">
            <a:spLocks/>
          </p:cNvSpPr>
          <p:nvPr/>
        </p:nvSpPr>
        <p:spPr>
          <a:xfrm>
            <a:off x="884122" y="1701632"/>
            <a:ext cx="11067669" cy="4348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600"/>
                </a:solidFill>
              </a:rPr>
              <a:t>There are two tax credits that you may be able to use – but you cannot use both of these for the same child in the same year (although you can use different credits for different children).</a:t>
            </a:r>
          </a:p>
          <a:p>
            <a:pPr marL="0" indent="0">
              <a:buNone/>
            </a:pPr>
            <a:endParaRPr lang="en-US" sz="2000" dirty="0">
              <a:solidFill>
                <a:srgbClr val="006600"/>
              </a:solidFill>
            </a:endParaRPr>
          </a:p>
          <a:p>
            <a:pPr marL="0" indent="0">
              <a:buNone/>
            </a:pPr>
            <a:r>
              <a:rPr lang="en-US" sz="2000" b="1" u="sng" dirty="0">
                <a:solidFill>
                  <a:srgbClr val="006600"/>
                </a:solidFill>
              </a:rPr>
              <a:t>Lifetime Learning Credit</a:t>
            </a:r>
          </a:p>
          <a:p>
            <a:pPr lvl="1"/>
            <a:r>
              <a:rPr lang="en-US" sz="2000" dirty="0">
                <a:solidFill>
                  <a:srgbClr val="006600"/>
                </a:solidFill>
              </a:rPr>
              <a:t>Tax credit of $2,000 per family (20% x first $10,000 in expenses)</a:t>
            </a:r>
          </a:p>
          <a:p>
            <a:pPr lvl="1"/>
            <a:r>
              <a:rPr lang="en-US" sz="2000" dirty="0">
                <a:solidFill>
                  <a:srgbClr val="006600"/>
                </a:solidFill>
              </a:rPr>
              <a:t>Unlimited number of year of qualified education expenses</a:t>
            </a:r>
          </a:p>
          <a:p>
            <a:pPr lvl="1"/>
            <a:r>
              <a:rPr lang="en-US" sz="2000" dirty="0">
                <a:solidFill>
                  <a:srgbClr val="006600"/>
                </a:solidFill>
              </a:rPr>
              <a:t>Not eligible if income &gt; $90,000 (single) or $180,000 (MFJ)</a:t>
            </a:r>
          </a:p>
          <a:p>
            <a:pPr marL="0" indent="0">
              <a:buNone/>
            </a:pPr>
            <a:endParaRPr lang="en-US" sz="2000" dirty="0">
              <a:solidFill>
                <a:srgbClr val="006600"/>
              </a:solidFill>
            </a:endParaRPr>
          </a:p>
        </p:txBody>
      </p:sp>
      <p:sp>
        <p:nvSpPr>
          <p:cNvPr id="2" name="Content Placeholder 2">
            <a:extLst>
              <a:ext uri="{FF2B5EF4-FFF2-40B4-BE49-F238E27FC236}">
                <a16:creationId xmlns:a16="http://schemas.microsoft.com/office/drawing/2014/main" id="{754FA426-3300-F2FD-AA8C-8B10F05E16DB}"/>
              </a:ext>
            </a:extLst>
          </p:cNvPr>
          <p:cNvSpPr txBox="1">
            <a:spLocks/>
          </p:cNvSpPr>
          <p:nvPr/>
        </p:nvSpPr>
        <p:spPr>
          <a:xfrm>
            <a:off x="8556604" y="2511632"/>
            <a:ext cx="3260639" cy="3198826"/>
          </a:xfrm>
          <a:prstGeom prst="rect">
            <a:avLst/>
          </a:prstGeom>
          <a:ln w="28575">
            <a:solidFill>
              <a:srgbClr val="C0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dirty="0">
                <a:solidFill>
                  <a:srgbClr val="C00000"/>
                </a:solidFill>
              </a:rPr>
              <a:t>Wait…Is a computer a “qualified higher education expense?” Can I claim the cost of my school computer?</a:t>
            </a:r>
          </a:p>
          <a:p>
            <a:pPr marL="0" indent="0" fontAlgn="base">
              <a:buNone/>
            </a:pPr>
            <a:r>
              <a:rPr lang="en-US" sz="1500" b="1" dirty="0">
                <a:solidFill>
                  <a:srgbClr val="C00000"/>
                </a:solidFill>
              </a:rPr>
              <a:t>Maybe. It’s kind of a gray or subjective area. </a:t>
            </a:r>
            <a:endParaRPr lang="en-US" sz="1500" dirty="0">
              <a:solidFill>
                <a:srgbClr val="C00000"/>
              </a:solidFill>
            </a:endParaRPr>
          </a:p>
          <a:p>
            <a:pPr fontAlgn="base"/>
            <a:r>
              <a:rPr lang="en-US" sz="1500" dirty="0">
                <a:solidFill>
                  <a:srgbClr val="C00000"/>
                </a:solidFill>
              </a:rPr>
              <a:t>If the computer is a personal asset that you use as a student for convenience and to enhance your education, then it is probably NOT a qualified education expense.</a:t>
            </a:r>
          </a:p>
          <a:p>
            <a:pPr fontAlgn="base"/>
            <a:r>
              <a:rPr lang="en-US" sz="1500" dirty="0">
                <a:solidFill>
                  <a:srgbClr val="C00000"/>
                </a:solidFill>
              </a:rPr>
              <a:t>If the computer is required by the institution, if it is essential to being a student, then you may claim it.</a:t>
            </a:r>
          </a:p>
        </p:txBody>
      </p:sp>
    </p:spTree>
    <p:extLst>
      <p:ext uri="{BB962C8B-B14F-4D97-AF65-F5344CB8AC3E}">
        <p14:creationId xmlns:p14="http://schemas.microsoft.com/office/powerpoint/2010/main" val="319726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bg/>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Health Care</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dirty="0">
                <a:solidFill>
                  <a:srgbClr val="C00000"/>
                </a:solidFill>
              </a:rPr>
              <a:t>Many health care expenses are above-the-line deductions. That’s great.</a:t>
            </a:r>
          </a:p>
          <a:p>
            <a:pPr marL="0" indent="0">
              <a:buNone/>
            </a:pPr>
            <a:r>
              <a:rPr lang="en-US" sz="2700" b="1" dirty="0">
                <a:solidFill>
                  <a:srgbClr val="C00000"/>
                </a:solidFill>
              </a:rPr>
              <a:t>If the 529 Education Savings Account is the gold standard of financial planning, a Health Savings Account (HSA) is either the platinum or silver standard.</a:t>
            </a:r>
          </a:p>
          <a:p>
            <a:pPr lvl="2"/>
            <a:r>
              <a:rPr lang="en-US" sz="2200" dirty="0"/>
              <a:t>An HSA allows you to contribute up to $3,850 for yourself or $7,750 for your family into an investment account dedicated to fund future health care costs.</a:t>
            </a:r>
          </a:p>
          <a:p>
            <a:pPr lvl="2"/>
            <a:r>
              <a:rPr lang="en-US" sz="2200" dirty="0"/>
              <a:t>All growth in the investment account is NOT taxable. That’s great.</a:t>
            </a:r>
          </a:p>
          <a:p>
            <a:pPr lvl="2"/>
            <a:r>
              <a:rPr lang="en-US" sz="2200" dirty="0"/>
              <a:t>Any money not spent in a year rolls over to the next year. That’s great, too.</a:t>
            </a:r>
          </a:p>
          <a:p>
            <a:pPr lvl="2"/>
            <a:r>
              <a:rPr lang="en-US" sz="2200" dirty="0"/>
              <a:t>If you employer also contributes to your HSA, the above contribution limits apply to the combined contribution. That’s not great.</a:t>
            </a:r>
          </a:p>
          <a:p>
            <a:pPr lvl="2"/>
            <a:r>
              <a:rPr lang="en-US" sz="2200" dirty="0"/>
              <a:t>You must be in an eligible ‘high deductible’ health care plan </a:t>
            </a:r>
            <a:r>
              <a:rPr lang="en-US" sz="1650" dirty="0"/>
              <a:t>($1,500 for you or $3,000 for the family) </a:t>
            </a:r>
            <a:r>
              <a:rPr lang="en-US" sz="2200" dirty="0"/>
              <a:t>to be able to contribute to an HSA. That’s not great, either.</a:t>
            </a:r>
          </a:p>
          <a:p>
            <a:pPr lvl="2"/>
            <a:r>
              <a:rPr lang="en-US" sz="2200" dirty="0"/>
              <a:t>An alternative is the Flexible Savings Account (FSA). You DO NOT have to be in a high-deductible plan to contribute, but the money DOES NOT rollover at the end of the year.</a:t>
            </a:r>
            <a:endParaRPr lang="en-US" sz="2400" dirty="0"/>
          </a:p>
        </p:txBody>
      </p:sp>
    </p:spTree>
    <p:extLst>
      <p:ext uri="{BB962C8B-B14F-4D97-AF65-F5344CB8AC3E}">
        <p14:creationId xmlns:p14="http://schemas.microsoft.com/office/powerpoint/2010/main" val="2123362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dirty="0">
                <a:solidFill>
                  <a:srgbClr val="C00000"/>
                </a:solidFill>
              </a:rPr>
              <a:t>If you have children, there is one thing you can do to help fund their future education: Open a 529 savings account…the gold standard of financial planning.</a:t>
            </a:r>
          </a:p>
          <a:p>
            <a:pPr lvl="2"/>
            <a:r>
              <a:rPr lang="en-US" sz="2200" dirty="0">
                <a:solidFill>
                  <a:srgbClr val="0000CC"/>
                </a:solidFill>
              </a:rPr>
              <a:t>Each account is in one child’s or individual’s name. Anyone with a SSN can have one.</a:t>
            </a:r>
          </a:p>
          <a:p>
            <a:pPr lvl="2"/>
            <a:r>
              <a:rPr lang="en-US" sz="2200" dirty="0">
                <a:solidFill>
                  <a:srgbClr val="0000CC"/>
                </a:solidFill>
              </a:rPr>
              <a:t>Distributions – payments for school – are federal and state tax free…if used for qualified education expenses</a:t>
            </a:r>
          </a:p>
          <a:p>
            <a:pPr lvl="2"/>
            <a:r>
              <a:rPr lang="en-US" sz="2200" dirty="0">
                <a:solidFill>
                  <a:srgbClr val="0000CC"/>
                </a:solidFill>
              </a:rPr>
              <a:t>You deposit $10,000, it grows to $25,000, you have $25,000 for tuition…and you don’t pay any taxes on the $15,000 of growth.</a:t>
            </a:r>
          </a:p>
          <a:p>
            <a:pPr lvl="2"/>
            <a:r>
              <a:rPr lang="en-US" sz="2200" dirty="0">
                <a:solidFill>
                  <a:srgbClr val="0000CC"/>
                </a:solidFill>
              </a:rPr>
              <a:t>Qualified education expenses include tuitions, fees, books, technology, software…and, yes, room and board.</a:t>
            </a:r>
          </a:p>
          <a:p>
            <a:pPr lvl="2"/>
            <a:r>
              <a:rPr lang="en-US" sz="2200" dirty="0">
                <a:solidFill>
                  <a:srgbClr val="0000CC"/>
                </a:solidFill>
              </a:rPr>
              <a:t>Can use $10,000 per year for non-college education…including elementary, secondary, private, religious, vocational or other education.</a:t>
            </a:r>
          </a:p>
          <a:p>
            <a:pPr lvl="2"/>
            <a:r>
              <a:rPr lang="en-US" sz="2200" dirty="0">
                <a:solidFill>
                  <a:srgbClr val="0000CC"/>
                </a:solidFill>
              </a:rPr>
              <a:t>We do not get tax deductions for contributing.</a:t>
            </a:r>
            <a:endParaRPr lang="en-US" sz="2400" dirty="0">
              <a:solidFill>
                <a:srgbClr val="0000CC"/>
              </a:solidFill>
            </a:endParaRPr>
          </a:p>
        </p:txBody>
      </p:sp>
    </p:spTree>
    <p:extLst>
      <p:ext uri="{BB962C8B-B14F-4D97-AF65-F5344CB8AC3E}">
        <p14:creationId xmlns:p14="http://schemas.microsoft.com/office/powerpoint/2010/main" val="4267723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dirty="0">
                <a:solidFill>
                  <a:srgbClr val="C00000"/>
                </a:solidFill>
              </a:rPr>
              <a:t>If you have children, there is one thing you can do to help fund their future education: Open a 529 savings account…the gold standard of financial planning.</a:t>
            </a:r>
          </a:p>
          <a:p>
            <a:pPr lvl="2"/>
            <a:r>
              <a:rPr lang="en-US" dirty="0"/>
              <a:t>There are no income limits – anyone can participate and contribute</a:t>
            </a:r>
          </a:p>
          <a:p>
            <a:pPr lvl="2"/>
            <a:r>
              <a:rPr lang="en-US" dirty="0"/>
              <a:t>A contributor can gift up to the annual gift tax exclusion amount ($17,000 in 2023) and not incur any gift/estate tax liability (but cannot give any other gifts).</a:t>
            </a:r>
          </a:p>
          <a:p>
            <a:pPr lvl="3"/>
            <a:r>
              <a:rPr lang="en-US" sz="2000" dirty="0"/>
              <a:t>And…that contributor can pre-gift up to 5 years of contributions into a 529 plan. So, in 2023, a grandparent might pre-fund $17,000 x 5 = $85,000 into a child’s 529 college savings plan.</a:t>
            </a:r>
          </a:p>
          <a:p>
            <a:pPr lvl="2"/>
            <a:r>
              <a:rPr lang="en-US" dirty="0"/>
              <a:t>Has virtually zero limitations on what institutions the child can go to.</a:t>
            </a:r>
          </a:p>
          <a:p>
            <a:pPr lvl="2"/>
            <a:r>
              <a:rPr lang="en-US" dirty="0"/>
              <a:t>If the child does not go to college, and you do not use the funds for other educational purposes, you can withdraw the cash…by paying taxes and a 10% penalty.</a:t>
            </a:r>
          </a:p>
          <a:p>
            <a:pPr lvl="2"/>
            <a:r>
              <a:rPr lang="en-US" dirty="0"/>
              <a:t>You can also change the beneficiary…so if your deadbeat son decides go on tour with his band and not use the 529 funds, you can change the name on the account so that your true academic rockstar daughter (or cousin or yourself) can use the funds for education.</a:t>
            </a:r>
          </a:p>
          <a:p>
            <a:pPr lvl="2"/>
            <a:r>
              <a:rPr lang="en-US" dirty="0"/>
              <a:t>And, as of 2024, any unused 529 funds can be transferred to an IRA. That’s really cool (but there is some fine print).</a:t>
            </a:r>
          </a:p>
          <a:p>
            <a:endParaRPr lang="en-US" sz="2000" dirty="0"/>
          </a:p>
        </p:txBody>
      </p:sp>
    </p:spTree>
    <p:extLst>
      <p:ext uri="{BB962C8B-B14F-4D97-AF65-F5344CB8AC3E}">
        <p14:creationId xmlns:p14="http://schemas.microsoft.com/office/powerpoint/2010/main" val="373373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C00000"/>
                </a:solidFill>
              </a:rPr>
              <a:t>Even if your employer offers you a retirement plan, you may be able to invest in additional retirement funding for yourself with an Individual Retirement Plan or a Roth IRA.</a:t>
            </a:r>
          </a:p>
          <a:p>
            <a:pPr lvl="2"/>
            <a:endParaRPr lang="en-US" sz="2200" dirty="0"/>
          </a:p>
          <a:p>
            <a:pPr lvl="2"/>
            <a:r>
              <a:rPr lang="en-US" sz="2200" dirty="0"/>
              <a:t>You can open a Traditional IRA or a Roth IRA with any traditional brokerage firm – like Fidelity or Robinhood.</a:t>
            </a:r>
          </a:p>
          <a:p>
            <a:pPr lvl="2"/>
            <a:r>
              <a:rPr lang="en-US" sz="2200" dirty="0"/>
              <a:t>You can contribute $7,000 per year ($8,000 if you’re over 50).</a:t>
            </a:r>
          </a:p>
          <a:p>
            <a:pPr lvl="2"/>
            <a:r>
              <a:rPr lang="en-US" sz="2200" dirty="0"/>
              <a:t>You can invest in just about anything you can with a normal (taxable) brokerage account….whereas your company retirement plan may only offer you 10-15 mutual fund options.</a:t>
            </a:r>
          </a:p>
          <a:p>
            <a:pPr lvl="2"/>
            <a:r>
              <a:rPr lang="en-US" sz="2200" dirty="0"/>
              <a:t>You receive big tax benefits, either today or in retirement.</a:t>
            </a:r>
          </a:p>
          <a:p>
            <a:pPr lvl="2"/>
            <a:r>
              <a:rPr lang="en-US" sz="2200" dirty="0"/>
              <a:t>However, if you take out the money before you turn 59 ½, you will (a) pay appropriate taxes on the distributions, and (b) pay a 10% penalty. And you cannot borrow from an IRA.</a:t>
            </a:r>
          </a:p>
        </p:txBody>
      </p:sp>
    </p:spTree>
    <p:extLst>
      <p:ext uri="{BB962C8B-B14F-4D97-AF65-F5344CB8AC3E}">
        <p14:creationId xmlns:p14="http://schemas.microsoft.com/office/powerpoint/2010/main" val="3711700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C00000"/>
                </a:solidFill>
              </a:rPr>
              <a:t>Even if your employer offers you a retirement plan, you may be able to invest in additional retirement funding for yourself with an Individual Retirement Plan or a Roth IRA.</a:t>
            </a:r>
          </a:p>
          <a:p>
            <a:pPr lvl="2"/>
            <a:endParaRPr lang="en-US" sz="2200" dirty="0"/>
          </a:p>
          <a:p>
            <a:pPr lvl="2"/>
            <a:r>
              <a:rPr lang="en-US" sz="2400" dirty="0"/>
              <a:t>What is a Traditional IRA…</a:t>
            </a:r>
          </a:p>
          <a:p>
            <a:pPr lvl="3"/>
            <a:r>
              <a:rPr lang="en-US" sz="2200" dirty="0"/>
              <a:t>You get a tax deduction (above the line, at the top of your return) for all contributions today, but you do have to pay ordinary income taxes when you withdraw the money in retirement.</a:t>
            </a:r>
          </a:p>
          <a:p>
            <a:pPr lvl="3"/>
            <a:r>
              <a:rPr lang="en-US" sz="2200" dirty="0"/>
              <a:t>You can contribute $7,000 per year ($8,000 if you’re over 50).</a:t>
            </a:r>
          </a:p>
          <a:p>
            <a:pPr lvl="3"/>
            <a:r>
              <a:rPr lang="en-US" sz="2200" dirty="0"/>
              <a:t>Anyone with earned income can contribute (passive income does not count).</a:t>
            </a:r>
          </a:p>
          <a:p>
            <a:pPr lvl="3"/>
            <a:r>
              <a:rPr lang="en-US" sz="2200" dirty="0"/>
              <a:t>There are no income limits for who can contribute.</a:t>
            </a:r>
            <a:br>
              <a:rPr lang="en-US" sz="2200" dirty="0"/>
            </a:br>
            <a:endParaRPr lang="en-US" sz="2200" dirty="0"/>
          </a:p>
          <a:p>
            <a:pPr lvl="3"/>
            <a:r>
              <a:rPr lang="en-US" sz="2200" dirty="0"/>
              <a:t>Best for people who think their income – and tax bracket – will be lower in the future.</a:t>
            </a:r>
          </a:p>
        </p:txBody>
      </p:sp>
    </p:spTree>
    <p:extLst>
      <p:ext uri="{BB962C8B-B14F-4D97-AF65-F5344CB8AC3E}">
        <p14:creationId xmlns:p14="http://schemas.microsoft.com/office/powerpoint/2010/main" val="4286145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C00000"/>
                </a:solidFill>
              </a:rPr>
              <a:t>Even if your employer offers you a retirement plan, you may be able to invest in additional retirement funding for yourself with an Individual Retirement Plan or a Roth IRA.</a:t>
            </a:r>
          </a:p>
          <a:p>
            <a:pPr lvl="2"/>
            <a:endParaRPr lang="en-US" sz="2200" dirty="0"/>
          </a:p>
          <a:p>
            <a:pPr lvl="2"/>
            <a:r>
              <a:rPr lang="en-US" sz="2400" dirty="0">
                <a:solidFill>
                  <a:srgbClr val="0000CC"/>
                </a:solidFill>
              </a:rPr>
              <a:t>What is a Roth IRA…</a:t>
            </a:r>
          </a:p>
          <a:p>
            <a:pPr lvl="3"/>
            <a:r>
              <a:rPr lang="en-US" sz="2200" dirty="0">
                <a:solidFill>
                  <a:srgbClr val="0000CC"/>
                </a:solidFill>
              </a:rPr>
              <a:t>You do not get a tax deduction today. You invest after-tax money.</a:t>
            </a:r>
          </a:p>
          <a:p>
            <a:pPr lvl="3"/>
            <a:r>
              <a:rPr lang="en-US" sz="2200" dirty="0">
                <a:solidFill>
                  <a:srgbClr val="0000CC"/>
                </a:solidFill>
              </a:rPr>
              <a:t>But, when you withdraw the money in retirement, you do not pay any taxes.</a:t>
            </a:r>
          </a:p>
          <a:p>
            <a:pPr lvl="4"/>
            <a:r>
              <a:rPr lang="en-US" sz="2200" dirty="0">
                <a:solidFill>
                  <a:srgbClr val="0000CC"/>
                </a:solidFill>
              </a:rPr>
              <a:t>Many people like Roths for this reason: if your account balance is $50,000, you know you will have $50,000 available to you. No tax math to worry about.</a:t>
            </a:r>
          </a:p>
          <a:p>
            <a:pPr lvl="3"/>
            <a:r>
              <a:rPr lang="en-US" sz="2200" dirty="0">
                <a:solidFill>
                  <a:srgbClr val="0000CC"/>
                </a:solidFill>
              </a:rPr>
              <a:t>There are income limits – if you are single and make over $153,000, you cannot contribute to a Roth ($228,000 if you are married filing jointly).</a:t>
            </a:r>
          </a:p>
          <a:p>
            <a:pPr marL="1828800" lvl="4" indent="0">
              <a:buNone/>
            </a:pPr>
            <a:endParaRPr lang="en-US" sz="2200" dirty="0">
              <a:solidFill>
                <a:srgbClr val="0000CC"/>
              </a:solidFill>
            </a:endParaRPr>
          </a:p>
          <a:p>
            <a:pPr lvl="3"/>
            <a:r>
              <a:rPr lang="en-US" sz="2200" dirty="0">
                <a:solidFill>
                  <a:srgbClr val="0000CC"/>
                </a:solidFill>
              </a:rPr>
              <a:t>Best for people who think their income – and tax bracket – will be higher in the future. Students who can find a little money to put away can usually benefit from a Roth.</a:t>
            </a:r>
          </a:p>
        </p:txBody>
      </p:sp>
    </p:spTree>
    <p:extLst>
      <p:ext uri="{BB962C8B-B14F-4D97-AF65-F5344CB8AC3E}">
        <p14:creationId xmlns:p14="http://schemas.microsoft.com/office/powerpoint/2010/main" val="1273047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for Education &amp; Retirement</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C00000"/>
                </a:solidFill>
              </a:rPr>
              <a:t>Even if your employer offers you a retirement plan, you may be able to invest in additional retirement funding for yourself with an Individual Retirement Plan or a Roth IRA.</a:t>
            </a:r>
          </a:p>
          <a:p>
            <a:pPr lvl="2"/>
            <a:endParaRPr lang="en-US" sz="2200" dirty="0"/>
          </a:p>
          <a:p>
            <a:pPr lvl="2"/>
            <a:r>
              <a:rPr lang="en-US" sz="2400" dirty="0">
                <a:solidFill>
                  <a:srgbClr val="006600"/>
                </a:solidFill>
              </a:rPr>
              <a:t>What else is there to know…</a:t>
            </a:r>
          </a:p>
          <a:p>
            <a:pPr lvl="3"/>
            <a:r>
              <a:rPr lang="en-US" sz="2200" dirty="0">
                <a:solidFill>
                  <a:srgbClr val="006600"/>
                </a:solidFill>
              </a:rPr>
              <a:t>You will have to take mandatory distributions from an IRA at age 73….but you never have to take distributions from a Roth (because you’ve already paid your taxes)</a:t>
            </a:r>
          </a:p>
          <a:p>
            <a:pPr lvl="3"/>
            <a:r>
              <a:rPr lang="en-US" sz="2200" dirty="0">
                <a:solidFill>
                  <a:srgbClr val="006600"/>
                </a:solidFill>
              </a:rPr>
              <a:t>If your spouse doesn’t work, and thus does not have earned income, they still may be able to open a spousal IRA.</a:t>
            </a:r>
          </a:p>
          <a:p>
            <a:pPr lvl="3"/>
            <a:r>
              <a:rPr lang="en-US" sz="2200" dirty="0">
                <a:solidFill>
                  <a:srgbClr val="006600"/>
                </a:solidFill>
              </a:rPr>
              <a:t>Yes, you can open both a Traditional IRA and a Roth IRA.</a:t>
            </a:r>
          </a:p>
          <a:p>
            <a:pPr lvl="4"/>
            <a:r>
              <a:rPr lang="en-US" sz="2200" dirty="0">
                <a:solidFill>
                  <a:srgbClr val="006600"/>
                </a:solidFill>
              </a:rPr>
              <a:t>But, the combined contribution cannot exceed the annual limit.</a:t>
            </a:r>
          </a:p>
          <a:p>
            <a:pPr lvl="4"/>
            <a:r>
              <a:rPr lang="en-US" sz="2200" dirty="0">
                <a:solidFill>
                  <a:srgbClr val="006600"/>
                </a:solidFill>
              </a:rPr>
              <a:t>That is, you can contribute $3,000 to an IRA and $4,000 to a Roth, but you cannot contribute $7,000 to an IRA and $7,000 to a Roth.</a:t>
            </a:r>
          </a:p>
          <a:p>
            <a:pPr lvl="3"/>
            <a:r>
              <a:rPr lang="en-US" sz="2200" dirty="0">
                <a:solidFill>
                  <a:srgbClr val="006600"/>
                </a:solidFill>
              </a:rPr>
              <a:t>You can name a beneficiary or multiple beneficiaries for either kind, so when you cross the rainbow bridge, your remaining investments automatically go to them.</a:t>
            </a:r>
          </a:p>
        </p:txBody>
      </p:sp>
    </p:spTree>
    <p:extLst>
      <p:ext uri="{BB962C8B-B14F-4D97-AF65-F5344CB8AC3E}">
        <p14:creationId xmlns:p14="http://schemas.microsoft.com/office/powerpoint/2010/main" val="2298560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and spent $700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26191030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as an Entrepreneur</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You may be an entrepreneur and you don’t know it…</a:t>
            </a:r>
            <a:br>
              <a:rPr lang="en-US" b="1" dirty="0">
                <a:solidFill>
                  <a:srgbClr val="C00000"/>
                </a:solidFill>
              </a:rPr>
            </a:br>
            <a:endParaRPr lang="en-US" b="1" dirty="0">
              <a:solidFill>
                <a:srgbClr val="C00000"/>
              </a:solidFill>
            </a:endParaRPr>
          </a:p>
          <a:p>
            <a:r>
              <a:rPr lang="en-US" sz="2400" dirty="0"/>
              <a:t>If you have a side-hustle, whether that’s selling cookies out of your kitchen, selling goods or accessories that you made yourself or if you’re offering consulting or other services – for some form of compensation – YOU ARE AN ENTREPRENEUR.</a:t>
            </a:r>
            <a:br>
              <a:rPr lang="en-US" sz="2400" dirty="0"/>
            </a:br>
            <a:endParaRPr lang="en-US" sz="2400" dirty="0"/>
          </a:p>
          <a:p>
            <a:r>
              <a:rPr lang="en-US" sz="2400" dirty="0"/>
              <a:t>If you are a gambler, you are an entrepreneur.</a:t>
            </a:r>
            <a:br>
              <a:rPr lang="en-US" sz="2400" dirty="0"/>
            </a:br>
            <a:endParaRPr lang="en-US" sz="2400" dirty="0"/>
          </a:p>
          <a:p>
            <a:r>
              <a:rPr lang="en-US" sz="2400" dirty="0"/>
              <a:t>If you receive any income – that some other party may claim as a loss or an expense – then you probably have hobby or business income that classifies you as an entrepreneur.</a:t>
            </a:r>
          </a:p>
        </p:txBody>
      </p:sp>
    </p:spTree>
    <p:extLst>
      <p:ext uri="{BB962C8B-B14F-4D97-AF65-F5344CB8AC3E}">
        <p14:creationId xmlns:p14="http://schemas.microsoft.com/office/powerpoint/2010/main" val="90883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blinds(horizontal)">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as an Entrepreneur</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The general rule is simple: If you receive income, it is probably taxable.</a:t>
            </a:r>
          </a:p>
          <a:p>
            <a:pPr marL="0" indent="0">
              <a:buNone/>
            </a:pPr>
            <a:endParaRPr lang="en-US" b="1" dirty="0">
              <a:solidFill>
                <a:srgbClr val="C00000"/>
              </a:solidFill>
            </a:endParaRPr>
          </a:p>
          <a:p>
            <a:pPr marL="0" indent="0">
              <a:buNone/>
            </a:pPr>
            <a:r>
              <a:rPr lang="en-US" b="1" dirty="0">
                <a:solidFill>
                  <a:srgbClr val="C00000"/>
                </a:solidFill>
              </a:rPr>
              <a:t>There is a key distinction: Is your activity a business or a hobby?</a:t>
            </a:r>
            <a:br>
              <a:rPr lang="en-US" b="1" dirty="0">
                <a:solidFill>
                  <a:srgbClr val="C00000"/>
                </a:solidFill>
              </a:rPr>
            </a:br>
            <a:endParaRPr lang="en-US" b="1" dirty="0">
              <a:solidFill>
                <a:srgbClr val="C00000"/>
              </a:solidFill>
            </a:endParaRPr>
          </a:p>
          <a:p>
            <a:r>
              <a:rPr lang="en-US" sz="2400" dirty="0"/>
              <a:t>You have a business if your activity or side-hustle generates profits in 3 out of the past 5 years.</a:t>
            </a:r>
          </a:p>
          <a:p>
            <a:pPr lvl="1"/>
            <a:r>
              <a:rPr lang="en-US" sz="2000" dirty="0"/>
              <a:t>Profits = Business Revenue minus Business Expenses are greater than $0.00</a:t>
            </a:r>
          </a:p>
          <a:p>
            <a:pPr lvl="1"/>
            <a:r>
              <a:rPr lang="en-US" sz="2000" dirty="0"/>
              <a:t>You can demonstrate that you have a business by registering with the state, by setting up specific financial accounts for the business and if you can prove that you are a legitimate business (e.g. with business plans, a strategic plan, a board of directors…)</a:t>
            </a:r>
            <a:br>
              <a:rPr lang="en-US" sz="2000" dirty="0"/>
            </a:br>
            <a:endParaRPr lang="en-US" sz="2000" dirty="0"/>
          </a:p>
          <a:p>
            <a:r>
              <a:rPr lang="en-US" sz="2400" dirty="0"/>
              <a:t>You have a hobby if your activity does not meet the above standards.</a:t>
            </a:r>
          </a:p>
        </p:txBody>
      </p:sp>
    </p:spTree>
    <p:extLst>
      <p:ext uri="{BB962C8B-B14F-4D97-AF65-F5344CB8AC3E}">
        <p14:creationId xmlns:p14="http://schemas.microsoft.com/office/powerpoint/2010/main" val="322848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as an Entrepreneur</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Why does it matter?</a:t>
            </a:r>
          </a:p>
          <a:p>
            <a:pPr marL="0" indent="0">
              <a:buNone/>
            </a:pPr>
            <a:r>
              <a:rPr lang="en-US" b="1" dirty="0">
                <a:solidFill>
                  <a:srgbClr val="C00000"/>
                </a:solidFill>
              </a:rPr>
              <a:t>Why do I want to have a business rather than a hobby?</a:t>
            </a:r>
            <a:br>
              <a:rPr lang="en-US" b="1" dirty="0">
                <a:solidFill>
                  <a:srgbClr val="C00000"/>
                </a:solidFill>
              </a:rPr>
            </a:br>
            <a:endParaRPr lang="en-US" b="1" dirty="0">
              <a:solidFill>
                <a:srgbClr val="C00000"/>
              </a:solidFill>
            </a:endParaRPr>
          </a:p>
          <a:p>
            <a:r>
              <a:rPr lang="en-US" sz="2400" dirty="0"/>
              <a:t>If your business brings in $1,000 of Revenue for the year….</a:t>
            </a:r>
          </a:p>
          <a:p>
            <a:r>
              <a:rPr lang="en-US" sz="2400" dirty="0"/>
              <a:t>And your business has $1,200 of Expenses for the year….</a:t>
            </a:r>
          </a:p>
          <a:p>
            <a:endParaRPr lang="en-US" sz="2400" dirty="0"/>
          </a:p>
          <a:p>
            <a:r>
              <a:rPr lang="en-US" sz="2300" dirty="0"/>
              <a:t>A business will have a $200 loss. If you are a pass-through entity </a:t>
            </a:r>
            <a:r>
              <a:rPr lang="en-US" sz="1400" dirty="0"/>
              <a:t>(like an LLC or sole proprietorship)</a:t>
            </a:r>
            <a:r>
              <a:rPr lang="en-US" sz="2300" dirty="0"/>
              <a:t>, you can use this $200 loss to offset other income that you have, like your salary from your main job.</a:t>
            </a:r>
          </a:p>
          <a:p>
            <a:r>
              <a:rPr lang="en-US" sz="2300" dirty="0"/>
              <a:t>A hobby will have $0.00 of taxable income. That is, you cannot apply the $200 loss to other income that you have (including your salary from your main job).</a:t>
            </a:r>
          </a:p>
        </p:txBody>
      </p:sp>
    </p:spTree>
    <p:extLst>
      <p:ext uri="{BB962C8B-B14F-4D97-AF65-F5344CB8AC3E}">
        <p14:creationId xmlns:p14="http://schemas.microsoft.com/office/powerpoint/2010/main" val="1705263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as an Entrepreneur</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What are my legitimate business expenses?</a:t>
            </a:r>
          </a:p>
          <a:p>
            <a:pPr marL="0" indent="0">
              <a:buNone/>
            </a:pPr>
            <a:endParaRPr lang="en-US" b="1" dirty="0">
              <a:solidFill>
                <a:srgbClr val="C00000"/>
              </a:solidFill>
            </a:endParaRPr>
          </a:p>
          <a:p>
            <a:r>
              <a:rPr lang="en-US" sz="2400" dirty="0"/>
              <a:t>Some expenses will be obvious – the ingredients you purchase to make cookies, the raw materials you use to make any accessories, and any direct business expenses specific to your business activity (like a website or SWAG)</a:t>
            </a:r>
          </a:p>
          <a:p>
            <a:r>
              <a:rPr lang="en-US" sz="2400" dirty="0"/>
              <a:t>You can only recognize salary or compensation for yourself if you (a) pay yourself cash, and (b) pay self-employment taxes, which are currently 15.30% of the compensation</a:t>
            </a:r>
          </a:p>
          <a:p>
            <a:r>
              <a:rPr lang="en-US" sz="2400" dirty="0"/>
              <a:t>You may be eligible for other business expenses that double as personal expenses:</a:t>
            </a:r>
          </a:p>
          <a:p>
            <a:pPr lvl="1"/>
            <a:r>
              <a:rPr lang="en-US" sz="2000" dirty="0"/>
              <a:t>You may claim mileage or direct expenses if you use a personal vehicle for business purposes</a:t>
            </a:r>
          </a:p>
          <a:p>
            <a:pPr lvl="1"/>
            <a:r>
              <a:rPr lang="en-US" sz="2000" dirty="0"/>
              <a:t>You may claim some of your home expenses if you have a home office</a:t>
            </a:r>
          </a:p>
          <a:p>
            <a:pPr lvl="1"/>
            <a:r>
              <a:rPr lang="en-US" sz="2000" dirty="0"/>
              <a:t>The rule that applies requires you to recognize the % of personal expenses that go towards your business activity…if your home is 2,000 square feet and your home office is a 400 square foot space, you can recognize up to 20% of your home expenses – like mortgage &amp; utilities – for business purposes.</a:t>
            </a:r>
            <a:endParaRPr lang="en-US" sz="2300" dirty="0"/>
          </a:p>
        </p:txBody>
      </p:sp>
    </p:spTree>
    <p:extLst>
      <p:ext uri="{BB962C8B-B14F-4D97-AF65-F5344CB8AC3E}">
        <p14:creationId xmlns:p14="http://schemas.microsoft.com/office/powerpoint/2010/main" val="41422293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Planning as an Entrepreneur</a:t>
            </a:r>
          </a:p>
        </p:txBody>
      </p:sp>
      <p:sp>
        <p:nvSpPr>
          <p:cNvPr id="5" name="Content Placeholder 2">
            <a:extLst>
              <a:ext uri="{FF2B5EF4-FFF2-40B4-BE49-F238E27FC236}">
                <a16:creationId xmlns:a16="http://schemas.microsoft.com/office/drawing/2014/main" id="{CD1A742C-0916-ED48-AA91-D0F777163898}"/>
              </a:ext>
            </a:extLst>
          </p:cNvPr>
          <p:cNvSpPr txBox="1">
            <a:spLocks/>
          </p:cNvSpPr>
          <p:nvPr/>
        </p:nvSpPr>
        <p:spPr>
          <a:xfrm>
            <a:off x="240204" y="1062402"/>
            <a:ext cx="1171158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What are my legitimate business expenses?</a:t>
            </a:r>
          </a:p>
          <a:p>
            <a:pPr marL="0" indent="0">
              <a:buNone/>
            </a:pPr>
            <a:endParaRPr lang="en-US" b="1" dirty="0">
              <a:solidFill>
                <a:srgbClr val="C00000"/>
              </a:solidFill>
            </a:endParaRPr>
          </a:p>
          <a:p>
            <a:r>
              <a:rPr lang="en-US" sz="2400" dirty="0"/>
              <a:t>Some expenses will be obvious – the ingredients you purchase to make cookies, the raw materials you use to make any accessories, and any direct business expenses specific to your business activity (like a website or SWAG)</a:t>
            </a:r>
          </a:p>
          <a:p>
            <a:r>
              <a:rPr lang="en-US" sz="2400" dirty="0"/>
              <a:t>You can only recognize salary or compensation for yourself if you (a) pay yourself cash, and (b) pay self-employment taxes, which are currently 15.30% of the compensation</a:t>
            </a:r>
          </a:p>
          <a:p>
            <a:r>
              <a:rPr lang="en-US" sz="2400" dirty="0"/>
              <a:t>You may be eligible for other business expenses that double as personal expenses:</a:t>
            </a:r>
          </a:p>
          <a:p>
            <a:pPr lvl="1"/>
            <a:r>
              <a:rPr lang="en-US" sz="2000" dirty="0"/>
              <a:t>You may claim mileage or direct expenses if you use a personal vehicle for business purposes</a:t>
            </a:r>
          </a:p>
          <a:p>
            <a:pPr lvl="1"/>
            <a:r>
              <a:rPr lang="en-US" sz="2000" dirty="0"/>
              <a:t>You may claim some of your home expenses if you have a home office</a:t>
            </a:r>
          </a:p>
          <a:p>
            <a:pPr lvl="1"/>
            <a:r>
              <a:rPr lang="en-US" sz="2000" dirty="0"/>
              <a:t>The rule that applies requires you to recognize the % of personal expenses that go towards your business activity…if your home is 2,000 square feet and your home office is a 400 square foot space, you can recognize up to 20% of your home expenses – like mortgage &amp; utilities – for business purposes.</a:t>
            </a:r>
            <a:endParaRPr lang="en-US" sz="2300" dirty="0"/>
          </a:p>
        </p:txBody>
      </p:sp>
      <p:sp>
        <p:nvSpPr>
          <p:cNvPr id="2" name="Octagon 1">
            <a:extLst>
              <a:ext uri="{FF2B5EF4-FFF2-40B4-BE49-F238E27FC236}">
                <a16:creationId xmlns:a16="http://schemas.microsoft.com/office/drawing/2014/main" id="{2927896C-38C9-2DCF-6A03-3C2C01FDB58D}"/>
              </a:ext>
            </a:extLst>
          </p:cNvPr>
          <p:cNvSpPr/>
          <p:nvPr/>
        </p:nvSpPr>
        <p:spPr>
          <a:xfrm>
            <a:off x="3355825" y="1576893"/>
            <a:ext cx="5480344" cy="4417442"/>
          </a:xfrm>
          <a:prstGeom prst="oct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WARNING:</a:t>
            </a:r>
          </a:p>
          <a:p>
            <a:pPr algn="ctr"/>
            <a:endParaRPr lang="en-US" dirty="0"/>
          </a:p>
          <a:p>
            <a:pPr algn="ctr"/>
            <a:r>
              <a:rPr lang="en-US" dirty="0"/>
              <a:t>This is one of the areas of tax law that is most commonly abused by taxpayers.</a:t>
            </a:r>
          </a:p>
          <a:p>
            <a:pPr algn="ctr"/>
            <a:endParaRPr lang="en-US" dirty="0"/>
          </a:p>
          <a:p>
            <a:pPr algn="ctr"/>
            <a:r>
              <a:rPr lang="en-US" dirty="0"/>
              <a:t>And the IRS knows it. </a:t>
            </a:r>
          </a:p>
          <a:p>
            <a:pPr algn="ctr"/>
            <a:endParaRPr lang="en-US" dirty="0"/>
          </a:p>
          <a:p>
            <a:pPr algn="ctr"/>
            <a:r>
              <a:rPr lang="en-US" dirty="0"/>
              <a:t>Claiming personal items as business expenses – which can be perfectly legitimate – is one of the areas that the IRS investigates the most. If you do it, make sure it’s exactly correct and make sure you have a paper trail to justify your expenses and deductions.</a:t>
            </a:r>
          </a:p>
        </p:txBody>
      </p:sp>
    </p:spTree>
    <p:extLst>
      <p:ext uri="{BB962C8B-B14F-4D97-AF65-F5344CB8AC3E}">
        <p14:creationId xmlns:p14="http://schemas.microsoft.com/office/powerpoint/2010/main" val="2303890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0FDE1E98-7505-129C-01A2-01F983A5499B}"/>
              </a:ext>
            </a:extLst>
          </p:cNvPr>
          <p:cNvSpPr/>
          <p:nvPr/>
        </p:nvSpPr>
        <p:spPr>
          <a:xfrm>
            <a:off x="102946" y="236169"/>
            <a:ext cx="4297680" cy="22829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Tax Strategies for International Students, Faculty &amp; Staff</a:t>
            </a:r>
          </a:p>
        </p:txBody>
      </p:sp>
      <p:sp>
        <p:nvSpPr>
          <p:cNvPr id="4" name="Rounded Rectangle 3">
            <a:extLst>
              <a:ext uri="{FF2B5EF4-FFF2-40B4-BE49-F238E27FC236}">
                <a16:creationId xmlns:a16="http://schemas.microsoft.com/office/drawing/2014/main" id="{B031747B-D9CD-B0DB-B761-3FDA087C958E}"/>
              </a:ext>
            </a:extLst>
          </p:cNvPr>
          <p:cNvSpPr/>
          <p:nvPr/>
        </p:nvSpPr>
        <p:spPr>
          <a:xfrm>
            <a:off x="7791374" y="236169"/>
            <a:ext cx="4297680" cy="22829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Planning as an Entrepreneur</a:t>
            </a:r>
          </a:p>
        </p:txBody>
      </p:sp>
      <p:sp>
        <p:nvSpPr>
          <p:cNvPr id="5" name="Rounded Rectangle 4">
            <a:extLst>
              <a:ext uri="{FF2B5EF4-FFF2-40B4-BE49-F238E27FC236}">
                <a16:creationId xmlns:a16="http://schemas.microsoft.com/office/drawing/2014/main" id="{92FFB3A0-3A7B-D89F-EEA6-E7E6D4716E6B}"/>
              </a:ext>
            </a:extLst>
          </p:cNvPr>
          <p:cNvSpPr/>
          <p:nvPr/>
        </p:nvSpPr>
        <p:spPr>
          <a:xfrm>
            <a:off x="102946" y="2659430"/>
            <a:ext cx="4297680" cy="228297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Benefits of </a:t>
            </a:r>
            <a:br>
              <a:rPr lang="en-US" sz="3500" b="1" dirty="0"/>
            </a:br>
            <a:r>
              <a:rPr lang="en-US" sz="3500" b="1" dirty="0"/>
              <a:t>Being a Student</a:t>
            </a:r>
          </a:p>
        </p:txBody>
      </p:sp>
      <p:sp>
        <p:nvSpPr>
          <p:cNvPr id="6" name="Rounded Rectangle 5">
            <a:extLst>
              <a:ext uri="{FF2B5EF4-FFF2-40B4-BE49-F238E27FC236}">
                <a16:creationId xmlns:a16="http://schemas.microsoft.com/office/drawing/2014/main" id="{3607367F-64D8-137C-6249-30DF162F34A8}"/>
              </a:ext>
            </a:extLst>
          </p:cNvPr>
          <p:cNvSpPr/>
          <p:nvPr/>
        </p:nvSpPr>
        <p:spPr>
          <a:xfrm>
            <a:off x="7791374" y="2659430"/>
            <a:ext cx="4297680" cy="228297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Planning for Education &amp; Retirement</a:t>
            </a:r>
          </a:p>
        </p:txBody>
      </p:sp>
      <p:sp>
        <p:nvSpPr>
          <p:cNvPr id="8" name="Rounded Rectangle 7">
            <a:extLst>
              <a:ext uri="{FF2B5EF4-FFF2-40B4-BE49-F238E27FC236}">
                <a16:creationId xmlns:a16="http://schemas.microsoft.com/office/drawing/2014/main" id="{075E0897-E61C-84CB-93CF-9339528EA853}"/>
              </a:ext>
            </a:extLst>
          </p:cNvPr>
          <p:cNvSpPr/>
          <p:nvPr/>
        </p:nvSpPr>
        <p:spPr>
          <a:xfrm>
            <a:off x="3852390" y="1678418"/>
            <a:ext cx="4487221" cy="2282972"/>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Tax Overview &amp; </a:t>
            </a:r>
            <a:br>
              <a:rPr lang="en-US" sz="3500" b="1" dirty="0"/>
            </a:br>
            <a:r>
              <a:rPr lang="en-US" sz="3500" b="1" dirty="0"/>
              <a:t>Tax Refunds</a:t>
            </a:r>
          </a:p>
        </p:txBody>
      </p:sp>
    </p:spTree>
    <p:extLst>
      <p:ext uri="{BB962C8B-B14F-4D97-AF65-F5344CB8AC3E}">
        <p14:creationId xmlns:p14="http://schemas.microsoft.com/office/powerpoint/2010/main" val="3327711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9036512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2" name="Rectangle 2">
            <a:extLst>
              <a:ext uri="{FF2B5EF4-FFF2-40B4-BE49-F238E27FC236}">
                <a16:creationId xmlns:a16="http://schemas.microsoft.com/office/drawing/2014/main" id="{36851ED4-46ED-E7F1-533E-69417D4E1122}"/>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Tree>
    <p:extLst>
      <p:ext uri="{BB962C8B-B14F-4D97-AF65-F5344CB8AC3E}">
        <p14:creationId xmlns:p14="http://schemas.microsoft.com/office/powerpoint/2010/main" val="161009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a:t>
            </a:r>
            <a:r>
              <a:rPr lang="en-US" b="1">
                <a:solidFill>
                  <a:schemeClr val="bg1"/>
                </a:solidFill>
                <a:latin typeface="Calibri" panose="020F0502020204030204" pitchFamily="34" charset="0"/>
                <a:cs typeface="Calibri" panose="020F0502020204030204" pitchFamily="34" charset="0"/>
              </a:rPr>
              <a:t>Question #3</a:t>
            </a: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and spent $700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17074658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8556292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You’ve been doing this with your education for years.</a:t>
            </a:r>
          </a:p>
          <a:p>
            <a:pPr algn="ctr"/>
            <a:endParaRPr lang="en-US" b="1" dirty="0"/>
          </a:p>
          <a:p>
            <a:pPr algn="ctr"/>
            <a:r>
              <a:rPr lang="en-US" b="1" dirty="0"/>
              <a:t>You’re about to begin doing this with your career…and you will continue working through this process for the next 30 or 40 years.</a:t>
            </a:r>
          </a:p>
          <a:p>
            <a:pPr algn="ctr"/>
            <a:endParaRPr lang="en-US" b="1" dirty="0"/>
          </a:p>
          <a:p>
            <a:pPr algn="ctr"/>
            <a:r>
              <a:rPr lang="en-US" b="1" dirty="0"/>
              <a:t>Whether it’s education planning or career planning, by now we know that all of our personal decisions with have financial implications.</a:t>
            </a:r>
          </a:p>
          <a:p>
            <a:pPr algn="ctr"/>
            <a:endParaRPr lang="en-US" b="1" dirty="0"/>
          </a:p>
          <a:p>
            <a:pPr algn="ctr"/>
            <a:r>
              <a:rPr lang="en-US" b="1" dirty="0"/>
              <a:t>The more we plan ahead and integrate our decision-making process, the more control we will have over our futures…and the less money will be a source of stress and the more money will be a source of empowerment.</a:t>
            </a:r>
          </a:p>
        </p:txBody>
      </p:sp>
    </p:spTree>
    <p:extLst>
      <p:ext uri="{BB962C8B-B14F-4D97-AF65-F5344CB8AC3E}">
        <p14:creationId xmlns:p14="http://schemas.microsoft.com/office/powerpoint/2010/main" val="29793060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SPRING 2024</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102487" y="4048811"/>
            <a:ext cx="3657600" cy="2743200"/>
          </a:xfrm>
          <a:prstGeom prst="round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MARCH 6</a:t>
            </a:r>
          </a:p>
          <a:p>
            <a:pPr algn="ctr"/>
            <a:endParaRPr lang="en-US" sz="2600" b="1" dirty="0">
              <a:solidFill>
                <a:schemeClr val="tx1"/>
              </a:solidFill>
            </a:endParaRPr>
          </a:p>
          <a:p>
            <a:pPr algn="ctr"/>
            <a:r>
              <a:rPr lang="en-US" sz="2600" b="1" dirty="0">
                <a:solidFill>
                  <a:schemeClr val="tx1"/>
                </a:solidFill>
              </a:rPr>
              <a:t>TAX STRATEGIES</a:t>
            </a:r>
            <a:br>
              <a:rPr lang="en-US" sz="2600" b="1" dirty="0">
                <a:solidFill>
                  <a:schemeClr val="tx1"/>
                </a:solidFill>
              </a:rPr>
            </a:br>
            <a:r>
              <a:rPr lang="en-US" sz="2600" b="1" dirty="0">
                <a:solidFill>
                  <a:schemeClr val="tx1"/>
                </a:solidFill>
              </a:rPr>
              <a:t>&amp; TAX PLANNING</a:t>
            </a:r>
          </a:p>
          <a:p>
            <a:pPr algn="ctr"/>
            <a:endParaRPr lang="en-US" sz="2600" b="1" dirty="0">
              <a:solidFill>
                <a:schemeClr val="tx1"/>
              </a:solidFill>
            </a:endParaRPr>
          </a:p>
        </p:txBody>
      </p:sp>
      <p:sp>
        <p:nvSpPr>
          <p:cNvPr id="8" name="Rounded Rectangle 7">
            <a:extLst>
              <a:ext uri="{FF2B5EF4-FFF2-40B4-BE49-F238E27FC236}">
                <a16:creationId xmlns:a16="http://schemas.microsoft.com/office/drawing/2014/main" id="{C1894A85-0A0D-592A-F81D-3107AA524E3E}"/>
              </a:ext>
            </a:extLst>
          </p:cNvPr>
          <p:cNvSpPr/>
          <p:nvPr/>
        </p:nvSpPr>
        <p:spPr>
          <a:xfrm>
            <a:off x="8431913" y="1178521"/>
            <a:ext cx="3657600" cy="2743200"/>
          </a:xfrm>
          <a:prstGeom prst="round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FEBRUARY 22</a:t>
            </a:r>
            <a:br>
              <a:rPr lang="en-US" sz="2600" b="1" dirty="0">
                <a:solidFill>
                  <a:schemeClr val="bg1"/>
                </a:solidFill>
              </a:rPr>
            </a:br>
            <a:endParaRPr lang="en-US" sz="2600" b="1" dirty="0">
              <a:solidFill>
                <a:schemeClr val="bg1"/>
              </a:solidFill>
            </a:endParaRPr>
          </a:p>
          <a:p>
            <a:pPr algn="ctr"/>
            <a:r>
              <a:rPr lang="en-US" sz="2600" b="1" dirty="0">
                <a:solidFill>
                  <a:schemeClr val="bg1"/>
                </a:solidFill>
              </a:rPr>
              <a:t>DEBT MANGEMENT, INCOME MANAGEMENT &amp; YOUR FAMILY</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02487" y="1179480"/>
            <a:ext cx="3657600" cy="274320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JANUARY 31</a:t>
            </a:r>
          </a:p>
          <a:p>
            <a:pPr algn="ctr"/>
            <a:endParaRPr lang="en-US" sz="2600" b="1" dirty="0">
              <a:solidFill>
                <a:schemeClr val="bg1"/>
              </a:solidFill>
            </a:endParaRPr>
          </a:p>
          <a:p>
            <a:pPr algn="ctr"/>
            <a:r>
              <a:rPr lang="en-US" sz="2600" b="1" dirty="0">
                <a:solidFill>
                  <a:schemeClr val="bg1"/>
                </a:solidFill>
              </a:rPr>
              <a:t>INTERNATIONAL STUDENTS: JOBS, TAXES, MONEY</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4267200" y="4048811"/>
            <a:ext cx="3657600" cy="2743200"/>
          </a:xfrm>
          <a:prstGeom prst="roundRect">
            <a:avLst/>
          </a:prstGeom>
          <a:solidFill>
            <a:schemeClr val="bg1">
              <a:lumMod val="8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MARCH 20</a:t>
            </a:r>
          </a:p>
          <a:p>
            <a:pPr algn="ctr"/>
            <a:endParaRPr lang="en-US" sz="2600" b="1" dirty="0">
              <a:solidFill>
                <a:schemeClr val="tx1"/>
              </a:solidFill>
            </a:endParaRPr>
          </a:p>
          <a:p>
            <a:pPr algn="ctr"/>
            <a:r>
              <a:rPr lang="en-US" sz="2600" b="1" dirty="0">
                <a:solidFill>
                  <a:schemeClr val="tx1"/>
                </a:solidFill>
              </a:rPr>
              <a:t>CREATING &amp; BUILDING A SIDE-HUSTLE: MAKING IT A BUSINESS</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4267200" y="1178521"/>
            <a:ext cx="3657600" cy="274320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FEBRUARY 8</a:t>
            </a:r>
          </a:p>
          <a:p>
            <a:pPr algn="ctr"/>
            <a:endParaRPr lang="en-US" sz="2600" b="1" dirty="0">
              <a:solidFill>
                <a:schemeClr val="bg1"/>
              </a:solidFill>
            </a:endParaRPr>
          </a:p>
          <a:p>
            <a:pPr algn="ctr"/>
            <a:r>
              <a:rPr lang="en-US" sz="2600" b="1" dirty="0">
                <a:solidFill>
                  <a:schemeClr val="bg1"/>
                </a:solidFill>
              </a:rPr>
              <a:t>INVESTING: </a:t>
            </a:r>
            <a:br>
              <a:rPr lang="en-US" sz="2600" b="1" dirty="0">
                <a:solidFill>
                  <a:schemeClr val="bg1"/>
                </a:solidFill>
              </a:rPr>
            </a:br>
            <a:r>
              <a:rPr lang="en-US" sz="2600" b="1" dirty="0">
                <a:solidFill>
                  <a:schemeClr val="bg1"/>
                </a:solidFill>
              </a:rPr>
              <a:t>OPENING YOUR OWN ROTH IRA</a:t>
            </a:r>
          </a:p>
        </p:txBody>
      </p:sp>
      <p:sp>
        <p:nvSpPr>
          <p:cNvPr id="3" name="Rounded Rectangle 2">
            <a:extLst>
              <a:ext uri="{FF2B5EF4-FFF2-40B4-BE49-F238E27FC236}">
                <a16:creationId xmlns:a16="http://schemas.microsoft.com/office/drawing/2014/main" id="{D5D93369-B92D-7A9D-ACA1-156A1F66FC82}"/>
              </a:ext>
            </a:extLst>
          </p:cNvPr>
          <p:cNvSpPr/>
          <p:nvPr/>
        </p:nvSpPr>
        <p:spPr>
          <a:xfrm>
            <a:off x="8431913" y="4048811"/>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APRIL 18</a:t>
            </a:r>
          </a:p>
          <a:p>
            <a:pPr algn="ctr"/>
            <a:endParaRPr lang="en-US" sz="2600" b="1" dirty="0">
              <a:solidFill>
                <a:schemeClr val="tx1"/>
              </a:solidFill>
            </a:endParaRPr>
          </a:p>
          <a:p>
            <a:pPr algn="ctr"/>
            <a:r>
              <a:rPr lang="en-US" sz="2600" b="1" dirty="0">
                <a:solidFill>
                  <a:schemeClr val="tx1"/>
                </a:solidFill>
              </a:rPr>
              <a:t>CAREER PLANNING: YOUR FUTURE &amp; YOUR MONEY</a:t>
            </a:r>
          </a:p>
        </p:txBody>
      </p:sp>
    </p:spTree>
    <p:extLst>
      <p:ext uri="{BB962C8B-B14F-4D97-AF65-F5344CB8AC3E}">
        <p14:creationId xmlns:p14="http://schemas.microsoft.com/office/powerpoint/2010/main" val="2434165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brian.bolton@louisiana.edu</a:t>
            </a:r>
          </a:p>
        </p:txBody>
      </p:sp>
    </p:spTree>
    <p:extLst>
      <p:ext uri="{BB962C8B-B14F-4D97-AF65-F5344CB8AC3E}">
        <p14:creationId xmlns:p14="http://schemas.microsoft.com/office/powerpoint/2010/main" val="30213792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0232"/>
            <a:ext cx="12192000" cy="1965325"/>
          </a:xfrm>
        </p:spPr>
        <p:txBody>
          <a:bodyPr>
            <a:normAutofit fontScale="90000"/>
          </a:bodyPr>
          <a:lstStyle/>
          <a:p>
            <a:pPr algn="ctr"/>
            <a:r>
              <a:rPr lang="en-US" sz="6000" b="1" i="1" dirty="0">
                <a:solidFill>
                  <a:srgbClr val="CF181F"/>
                </a:solidFill>
                <a:latin typeface="Times New Roman" panose="02020603050405020304" pitchFamily="18" charset="0"/>
                <a:cs typeface="Times New Roman" panose="02020603050405020304" pitchFamily="18" charset="0"/>
              </a:rPr>
              <a:t>gradschool@louisiana.edu</a:t>
            </a:r>
            <a:br>
              <a:rPr lang="en-US" sz="6000" b="1" u="sng" dirty="0">
                <a:solidFill>
                  <a:srgbClr val="CF181F"/>
                </a:solidFill>
                <a:latin typeface="Times New Roman" panose="02020603050405020304" pitchFamily="18" charset="0"/>
                <a:cs typeface="Times New Roman" panose="02020603050405020304" pitchFamily="18" charset="0"/>
              </a:rPr>
            </a:br>
            <a:br>
              <a:rPr lang="en-US" sz="5400" dirty="0"/>
            </a:br>
            <a:endParaRPr lang="en-US" sz="4800"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1642157"/>
            <a:ext cx="7989388" cy="5090743"/>
          </a:xfrm>
          <a:prstGeom prst="rect">
            <a:avLst/>
          </a:prstGeom>
        </p:spPr>
      </p:pic>
    </p:spTree>
    <p:extLst>
      <p:ext uri="{BB962C8B-B14F-4D97-AF65-F5344CB8AC3E}">
        <p14:creationId xmlns:p14="http://schemas.microsoft.com/office/powerpoint/2010/main" val="3229767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$13,500 of income in 2022, 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$13,500.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1497712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$13,500 of income in 2022, 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$13,500.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1209648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Imagine you put $1,000 into a Roth IRA today.</a:t>
            </a:r>
          </a:p>
          <a:p>
            <a:pPr marL="0" indent="0" algn="ctr">
              <a:buNone/>
            </a:pPr>
            <a:r>
              <a:rPr lang="en-US" dirty="0">
                <a:solidFill>
                  <a:srgbClr val="C00000"/>
                </a:solidFill>
              </a:rPr>
              <a:t>Imagine this grows to become $25,000 over the next 35 years.</a:t>
            </a:r>
          </a:p>
          <a:p>
            <a:pPr marL="0" indent="0" algn="ctr">
              <a:buNone/>
            </a:pPr>
            <a:r>
              <a:rPr lang="en-US" dirty="0">
                <a:solidFill>
                  <a:srgbClr val="C00000"/>
                </a:solidFill>
              </a:rPr>
              <a:t>When you withdraw that $25,000 at age 60, what income will be taxed?</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NONE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$25,000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$24,000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$1,000</a:t>
            </a:r>
          </a:p>
        </p:txBody>
      </p:sp>
    </p:spTree>
    <p:extLst>
      <p:ext uri="{BB962C8B-B14F-4D97-AF65-F5344CB8AC3E}">
        <p14:creationId xmlns:p14="http://schemas.microsoft.com/office/powerpoint/2010/main" val="2827856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22140</TotalTime>
  <Words>7150</Words>
  <Application>Microsoft Office PowerPoint</Application>
  <PresentationFormat>Widescreen</PresentationFormat>
  <Paragraphs>650</Paragraphs>
  <Slides>64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120</cp:revision>
  <dcterms:created xsi:type="dcterms:W3CDTF">2019-08-26T13:43:19Z</dcterms:created>
  <dcterms:modified xsi:type="dcterms:W3CDTF">2024-03-06T17:14:00Z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2023-01-11T18:42:04Z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8b6eb0c0-624a-4693-9f8d-f60b6f2f8747</vt:lpwstr>
  </property>
  <property fmtid="{D5CDD505-2E9C-101B-9397-08002B2CF9AE}" pid="8" name="MSIP_Label_638202f9-8d41-4950-b014-f183e397b746_ContentBits">
    <vt:lpwstr>0</vt:lpwstr>
  </property>
</Properties>
</file>