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123" r:id="rId2"/>
    <p:sldId id="2300" r:id="rId3"/>
    <p:sldId id="2286" r:id="rId4"/>
    <p:sldId id="2298" r:id="rId5"/>
    <p:sldId id="2028" r:id="rId6"/>
    <p:sldId id="2287" r:id="rId7"/>
    <p:sldId id="1961" r:id="rId8"/>
    <p:sldId id="2066" r:id="rId9"/>
    <p:sldId id="2065" r:id="rId10"/>
    <p:sldId id="2085" r:id="rId11"/>
    <p:sldId id="2124" r:id="rId12"/>
    <p:sldId id="2099" r:id="rId13"/>
    <p:sldId id="2103" r:id="rId14"/>
    <p:sldId id="2293" r:id="rId15"/>
    <p:sldId id="2294" r:id="rId16"/>
    <p:sldId id="2295" r:id="rId17"/>
    <p:sldId id="2129" r:id="rId18"/>
    <p:sldId id="2128" r:id="rId19"/>
    <p:sldId id="2130" r:id="rId20"/>
    <p:sldId id="2297" r:id="rId21"/>
    <p:sldId id="2127" r:id="rId22"/>
    <p:sldId id="2104" r:id="rId23"/>
    <p:sldId id="2125" r:id="rId24"/>
    <p:sldId id="2105" r:id="rId25"/>
    <p:sldId id="2106" r:id="rId26"/>
    <p:sldId id="2107" r:id="rId27"/>
    <p:sldId id="2108" r:id="rId28"/>
    <p:sldId id="2109" r:id="rId29"/>
    <p:sldId id="2289" r:id="rId30"/>
    <p:sldId id="2110" r:id="rId31"/>
    <p:sldId id="2290" r:id="rId32"/>
    <p:sldId id="2116" r:id="rId33"/>
    <p:sldId id="2111" r:id="rId34"/>
    <p:sldId id="2113" r:id="rId35"/>
    <p:sldId id="2115" r:id="rId36"/>
    <p:sldId id="2120" r:id="rId37"/>
    <p:sldId id="2117" r:id="rId38"/>
    <p:sldId id="2118" r:id="rId39"/>
    <p:sldId id="2119" r:id="rId40"/>
    <p:sldId id="1262" r:id="rId41"/>
    <p:sldId id="1263" r:id="rId42"/>
    <p:sldId id="1264" r:id="rId43"/>
    <p:sldId id="1278" r:id="rId44"/>
    <p:sldId id="2012" r:id="rId45"/>
    <p:sldId id="2013" r:id="rId46"/>
    <p:sldId id="1258" r:id="rId47"/>
    <p:sldId id="2014" r:id="rId48"/>
    <p:sldId id="2015" r:id="rId49"/>
    <p:sldId id="1957" r:id="rId50"/>
    <p:sldId id="1831" r:id="rId51"/>
    <p:sldId id="2291" r:id="rId52"/>
    <p:sldId id="2088" r:id="rId53"/>
    <p:sldId id="2299" r:id="rId54"/>
    <p:sldId id="2035" r:id="rId55"/>
    <p:sldId id="229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0"/>
    <p:restoredTop sz="94680"/>
  </p:normalViewPr>
  <p:slideViewPr>
    <p:cSldViewPr snapToGrid="0" snapToObjects="1">
      <p:cViewPr varScale="1">
        <p:scale>
          <a:sx n="60" d="100"/>
          <a:sy n="60" d="100"/>
        </p:scale>
        <p:origin x="12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53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224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8399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58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802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364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274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764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2/8/2024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CA26-8818-5688-55A3-E0EA87013C76}"/>
              </a:ext>
            </a:extLst>
          </p:cNvPr>
          <p:cNvSpPr>
            <a:spLocks noGrp="1"/>
          </p:cNvSpPr>
          <p:nvPr>
            <p:ph type="title"/>
          </p:nvPr>
        </p:nvSpPr>
        <p:spPr>
          <a:solidFill>
            <a:srgbClr val="C00000"/>
          </a:solidFill>
        </p:spPr>
        <p:txBody>
          <a:bodyPr>
            <a:normAutofit fontScale="90000"/>
          </a:bodyPr>
          <a:lstStyle/>
          <a:p>
            <a:pPr marL="0" marR="0" algn="ctr">
              <a:spcBef>
                <a:spcPts val="0"/>
              </a:spcBef>
              <a:spcAft>
                <a:spcPts val="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Imagine that you won $1,000 playing a scratch-off lottery ticket. Congratulations!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now you want to invest this $1,000 to work towards achieving your personal goals.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 of the following are you going to invest in?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select up to 3 of these options and discuss your selection with a neighbor.</a:t>
            </a:r>
          </a:p>
        </p:txBody>
      </p:sp>
      <p:pic>
        <p:nvPicPr>
          <p:cNvPr id="3" name="Picture 2">
            <a:extLst>
              <a:ext uri="{FF2B5EF4-FFF2-40B4-BE49-F238E27FC236}">
                <a16:creationId xmlns:a16="http://schemas.microsoft.com/office/drawing/2014/main" id="{C10F1F9C-6834-8972-86B8-9ED055060B47}"/>
              </a:ext>
            </a:extLst>
          </p:cNvPr>
          <p:cNvPicPr>
            <a:picLocks noChangeAspect="1"/>
          </p:cNvPicPr>
          <p:nvPr/>
        </p:nvPicPr>
        <p:blipFill>
          <a:blip r:embed="rId2"/>
          <a:stretch>
            <a:fillRect/>
          </a:stretch>
        </p:blipFill>
        <p:spPr>
          <a:xfrm>
            <a:off x="1102612" y="1937710"/>
            <a:ext cx="9986775" cy="3645579"/>
          </a:xfrm>
          <a:prstGeom prst="rect">
            <a:avLst/>
          </a:prstGeom>
          <a:ln w="57150">
            <a:solidFill>
              <a:srgbClr val="C00000"/>
            </a:solidFill>
          </a:ln>
        </p:spPr>
      </p:pic>
    </p:spTree>
    <p:extLst>
      <p:ext uri="{BB962C8B-B14F-4D97-AF65-F5344CB8AC3E}">
        <p14:creationId xmlns:p14="http://schemas.microsoft.com/office/powerpoint/2010/main" val="141915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A74E2C8E-1C0B-CE85-AD24-13AA7E33D157}"/>
              </a:ext>
            </a:extLst>
          </p:cNvPr>
          <p:cNvSpPr/>
          <p:nvPr/>
        </p:nvSpPr>
        <p:spPr>
          <a:xfrm>
            <a:off x="623729" y="3421426"/>
            <a:ext cx="3481987" cy="20104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3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Most of you should be eligible to do everything that we will introduce today.</a:t>
            </a:r>
          </a:p>
          <a:p>
            <a:pPr lvl="1"/>
            <a:r>
              <a:rPr lang="en-US" sz="3600" dirty="0"/>
              <a:t>The U.S. government may prohibit students from certain countries from investing in the U.S.</a:t>
            </a:r>
          </a:p>
          <a:p>
            <a:pPr lvl="1"/>
            <a:r>
              <a:rPr lang="en-US" sz="3600" dirty="0"/>
              <a:t>Your visa status may prohibit you from opening an investment or bank account in the U.S.</a:t>
            </a:r>
          </a:p>
          <a:p>
            <a:pPr lvl="1"/>
            <a:r>
              <a:rPr lang="en-US" sz="3600" dirty="0"/>
              <a:t>But, most of you can invest exactly as any U.S. citizen can</a:t>
            </a:r>
            <a:br>
              <a:rPr lang="en-US" sz="3600" dirty="0"/>
            </a:br>
            <a:endParaRPr lang="en-US" sz="3600" dirty="0"/>
          </a:p>
          <a:p>
            <a:r>
              <a:rPr lang="en-US" sz="4000" dirty="0"/>
              <a:t>The fine print:</a:t>
            </a:r>
          </a:p>
          <a:p>
            <a:pPr lvl="1"/>
            <a:r>
              <a:rPr lang="en-US" sz="3600" dirty="0"/>
              <a:t>If you return home following graduation, you do not have to close the account.</a:t>
            </a:r>
          </a:p>
          <a:p>
            <a:pPr lvl="2"/>
            <a:r>
              <a:rPr lang="en-US" sz="3200" dirty="0"/>
              <a:t>The money still belongs to you and only you can access it.</a:t>
            </a:r>
          </a:p>
          <a:p>
            <a:pPr lvl="2"/>
            <a:r>
              <a:rPr lang="en-US" sz="3200" dirty="0"/>
              <a:t>However, you are also still subject to the rules of the account. With a Roth IRA, you cannot access the funds until you turn 59 ½ years old or you will pay a 10% penalty.</a:t>
            </a:r>
          </a:p>
          <a:p>
            <a:pPr lvl="2"/>
            <a:r>
              <a:rPr lang="en-US" sz="3200" dirty="0"/>
              <a:t>There are not any future tax implications with a Roth IRA in the U.S. Whether you pay taxes in your home country depends on that country’s policies.</a:t>
            </a:r>
            <a:br>
              <a:rPr lang="en-US" sz="3200" dirty="0"/>
            </a:br>
            <a:endParaRPr lang="en-US" sz="3200" dirty="0"/>
          </a:p>
          <a:p>
            <a:pPr lvl="1"/>
            <a:r>
              <a:rPr lang="en-US" sz="3600" dirty="0"/>
              <a:t>If you stay in the U.S. following graduation, then nothing changes – the account is yours and you can keep contributing to it and changing your investments just as anyone else can.</a:t>
            </a:r>
            <a:br>
              <a:rPr lang="en-US" sz="3600" dirty="0"/>
            </a:br>
            <a:endParaRPr lang="en-US" sz="3600" dirty="0"/>
          </a:p>
          <a:p>
            <a:r>
              <a:rPr lang="en-US" sz="4000" dirty="0">
                <a:solidFill>
                  <a:srgbClr val="C00000"/>
                </a:solidFill>
              </a:rPr>
              <a:t>To me, the financial planning decision comes down to this: You may not want to lock-up some of your precious cash flow in a U.S. retirement account given that you may need that precious cash flow to navigate your future career and home uncertainty.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Note to INTERNATIONAL STUDENTS</a:t>
            </a:r>
          </a:p>
        </p:txBody>
      </p:sp>
    </p:spTree>
    <p:extLst>
      <p:ext uri="{BB962C8B-B14F-4D97-AF65-F5344CB8AC3E}">
        <p14:creationId xmlns:p14="http://schemas.microsoft.com/office/powerpoint/2010/main" val="494739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7"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Why do it NOW?</a:t>
            </a:r>
          </a:p>
        </p:txBody>
      </p:sp>
    </p:spTree>
    <p:extLst>
      <p:ext uri="{BB962C8B-B14F-4D97-AF65-F5344CB8AC3E}">
        <p14:creationId xmlns:p14="http://schemas.microsoft.com/office/powerpoint/2010/main" val="6639076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0000" lnSpcReduction="20000"/>
          </a:bodyPr>
          <a:lstStyle/>
          <a:p>
            <a:pPr marL="742950" indent="-742950">
              <a:buFont typeface="+mj-lt"/>
              <a:buAutoNum type="arabicPeriod"/>
            </a:pPr>
            <a:r>
              <a:rPr lang="en-US" sz="4000" dirty="0"/>
              <a:t>A taxable-brokerage account (with Robinhood, Fidelity or some other brokerage)</a:t>
            </a:r>
          </a:p>
          <a:p>
            <a:pPr lvl="2"/>
            <a:r>
              <a:rPr lang="en-US" sz="3200" dirty="0"/>
              <a:t>You contribute/invest after-tax cash flow (what is leftover from your paycheck)</a:t>
            </a:r>
          </a:p>
          <a:p>
            <a:pPr lvl="2"/>
            <a:r>
              <a:rPr lang="en-US" sz="3200" dirty="0"/>
              <a:t>Your investments should grow over time</a:t>
            </a:r>
          </a:p>
          <a:p>
            <a:pPr lvl="2"/>
            <a:r>
              <a:rPr lang="en-US" sz="3200" dirty="0"/>
              <a:t>You pay income taxes today, before investing, and then capital gains when you withdraw the money in the future</a:t>
            </a:r>
          </a:p>
          <a:p>
            <a:pPr lvl="2"/>
            <a:r>
              <a:rPr lang="en-US" sz="3200" dirty="0"/>
              <a:t>This is the most flexible…but has the fewest tax benefits</a:t>
            </a:r>
            <a:endParaRPr lang="en-US" sz="3600" dirty="0"/>
          </a:p>
          <a:p>
            <a:pPr marL="742950" indent="-742950">
              <a:buFont typeface="+mj-lt"/>
              <a:buAutoNum type="arabicPeriod"/>
            </a:pPr>
            <a:endParaRPr lang="en-US" sz="4000" dirty="0"/>
          </a:p>
          <a:p>
            <a:pPr marL="742950" indent="-742950">
              <a:buFont typeface="+mj-lt"/>
              <a:buAutoNum type="arabicPeriod"/>
            </a:pPr>
            <a:r>
              <a:rPr lang="en-US" sz="4000" dirty="0">
                <a:solidFill>
                  <a:srgbClr val="0000CC"/>
                </a:solidFill>
              </a:rPr>
              <a:t>A company-sponsored retirement plan: 401(k) or 403(b), in most cases.</a:t>
            </a:r>
          </a:p>
          <a:p>
            <a:pPr lvl="2"/>
            <a:r>
              <a:rPr lang="en-US" sz="3200" dirty="0">
                <a:solidFill>
                  <a:srgbClr val="0000CC"/>
                </a:solidFill>
              </a:rPr>
              <a:t>Your employer may match some of your contributions (= “free money”)</a:t>
            </a:r>
          </a:p>
          <a:p>
            <a:pPr lvl="2"/>
            <a:r>
              <a:rPr lang="en-US" sz="3200" dirty="0">
                <a:solidFill>
                  <a:srgbClr val="0000CC"/>
                </a:solidFill>
              </a:rPr>
              <a:t>Your investments should grow over time</a:t>
            </a:r>
          </a:p>
          <a:p>
            <a:pPr lvl="2"/>
            <a:r>
              <a:rPr lang="en-US" sz="3200" dirty="0">
                <a:solidFill>
                  <a:srgbClr val="0000CC"/>
                </a:solidFill>
              </a:rPr>
              <a:t>You will pay income taxes when you withdraw the money in retirement, only</a:t>
            </a:r>
          </a:p>
          <a:p>
            <a:pPr lvl="2"/>
            <a:r>
              <a:rPr lang="en-US" sz="3200" dirty="0">
                <a:solidFill>
                  <a:srgbClr val="0000CC"/>
                </a:solidFill>
              </a:rPr>
              <a:t>You never pay capital gains taxes on the growth – that’s good</a:t>
            </a:r>
            <a:br>
              <a:rPr lang="en-US" sz="3200" dirty="0"/>
            </a:br>
            <a:endParaRPr lang="en-US" sz="32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184380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7500" lnSpcReduction="20000"/>
          </a:bodyPr>
          <a:lstStyle/>
          <a:p>
            <a:pPr marL="742950" indent="-742950">
              <a:buFont typeface="+mj-lt"/>
              <a:buAutoNum type="arabicPeriod" startAt="3"/>
            </a:pPr>
            <a:r>
              <a:rPr lang="en-US" sz="4000" dirty="0">
                <a:solidFill>
                  <a:srgbClr val="7030A0"/>
                </a:solidFill>
              </a:rPr>
              <a:t>An IRA – Individual Retirement Account, designed for people without a company sponsored retirement plan</a:t>
            </a:r>
          </a:p>
          <a:p>
            <a:pPr lvl="2"/>
            <a:r>
              <a:rPr lang="en-US" sz="3200" dirty="0">
                <a:solidFill>
                  <a:srgbClr val="7030A0"/>
                </a:solidFill>
              </a:rPr>
              <a:t>Available through Robinhood, Fidelity or most other brokerages</a:t>
            </a:r>
          </a:p>
          <a:p>
            <a:pPr lvl="2"/>
            <a:r>
              <a:rPr lang="en-US" sz="3200" dirty="0">
                <a:solidFill>
                  <a:srgbClr val="7030A0"/>
                </a:solidFill>
              </a:rPr>
              <a:t>You contribute/invest </a:t>
            </a:r>
            <a:r>
              <a:rPr lang="en-US" sz="3200" b="1" dirty="0">
                <a:solidFill>
                  <a:srgbClr val="7030A0"/>
                </a:solidFill>
              </a:rPr>
              <a:t>PRE-TAX</a:t>
            </a:r>
            <a:r>
              <a:rPr lang="en-US" sz="3200" dirty="0">
                <a:solidFill>
                  <a:srgbClr val="7030A0"/>
                </a:solidFill>
              </a:rPr>
              <a:t> cash flow today</a:t>
            </a:r>
          </a:p>
          <a:p>
            <a:pPr lvl="2"/>
            <a:r>
              <a:rPr lang="en-US" sz="3200" dirty="0">
                <a:solidFill>
                  <a:srgbClr val="7030A0"/>
                </a:solidFill>
              </a:rPr>
              <a:t>Your investments should grow over time</a:t>
            </a:r>
          </a:p>
          <a:p>
            <a:pPr lvl="2"/>
            <a:r>
              <a:rPr lang="en-US" sz="3200" dirty="0">
                <a:solidFill>
                  <a:srgbClr val="7030A0"/>
                </a:solidFill>
              </a:rPr>
              <a:t>You pay income taxes in retirement</a:t>
            </a:r>
            <a:endParaRPr lang="en-US" sz="3600" dirty="0">
              <a:solidFill>
                <a:srgbClr val="7030A0"/>
              </a:solidFill>
            </a:endParaRPr>
          </a:p>
          <a:p>
            <a:pPr marL="742950" indent="-742950">
              <a:buFont typeface="+mj-lt"/>
              <a:buAutoNum type="arabicPeriod" startAt="3"/>
            </a:pPr>
            <a:endParaRPr lang="en-US" sz="4000" dirty="0"/>
          </a:p>
          <a:p>
            <a:pPr marL="742950" indent="-742950">
              <a:buFont typeface="+mj-lt"/>
              <a:buAutoNum type="arabicPeriod" startAt="3"/>
            </a:pPr>
            <a:r>
              <a:rPr lang="en-US" sz="4000" dirty="0">
                <a:solidFill>
                  <a:srgbClr val="C00000"/>
                </a:solidFill>
              </a:rPr>
              <a:t>A Roth IRA</a:t>
            </a:r>
          </a:p>
          <a:p>
            <a:pPr lvl="2"/>
            <a:r>
              <a:rPr lang="en-US" sz="3200" dirty="0">
                <a:solidFill>
                  <a:srgbClr val="C00000"/>
                </a:solidFill>
              </a:rPr>
              <a:t>Available through Robinhood, Fidelity or most other brokerages</a:t>
            </a:r>
          </a:p>
          <a:p>
            <a:pPr lvl="2"/>
            <a:r>
              <a:rPr lang="en-US" sz="3200" dirty="0">
                <a:solidFill>
                  <a:srgbClr val="C00000"/>
                </a:solidFill>
              </a:rPr>
              <a:t>You contribute/invest </a:t>
            </a:r>
            <a:r>
              <a:rPr lang="en-US" sz="3200" b="1" dirty="0">
                <a:solidFill>
                  <a:srgbClr val="C00000"/>
                </a:solidFill>
              </a:rPr>
              <a:t>AFTER-TAX</a:t>
            </a:r>
            <a:r>
              <a:rPr lang="en-US" sz="3200" dirty="0">
                <a:solidFill>
                  <a:srgbClr val="C00000"/>
                </a:solidFill>
              </a:rPr>
              <a:t> cash flow today</a:t>
            </a:r>
          </a:p>
          <a:p>
            <a:pPr lvl="2"/>
            <a:r>
              <a:rPr lang="en-US" sz="3200" dirty="0">
                <a:solidFill>
                  <a:srgbClr val="C00000"/>
                </a:solidFill>
              </a:rPr>
              <a:t>Your investments should grow over time</a:t>
            </a:r>
          </a:p>
          <a:p>
            <a:pPr lvl="2"/>
            <a:r>
              <a:rPr lang="en-US" sz="3200" dirty="0">
                <a:solidFill>
                  <a:srgbClr val="C00000"/>
                </a:solidFill>
              </a:rPr>
              <a:t>You pay income taxes today, but never again</a:t>
            </a:r>
            <a:br>
              <a:rPr lang="en-US" sz="3200" dirty="0">
                <a:solidFill>
                  <a:srgbClr val="C00000"/>
                </a:solidFill>
              </a:rPr>
            </a:br>
            <a:endParaRPr lang="en-US" sz="3200" dirty="0">
              <a:solidFill>
                <a:srgbClr val="C00000"/>
              </a:solidFill>
            </a:endParaRPr>
          </a:p>
          <a:p>
            <a:pPr lvl="2"/>
            <a:r>
              <a:rPr lang="en-US" sz="3200" dirty="0">
                <a:solidFill>
                  <a:srgbClr val="C00000"/>
                </a:solidFill>
              </a:rPr>
              <a:t>Roth IRAs are ideal for people with relatively low income today, </a:t>
            </a:r>
            <a:br>
              <a:rPr lang="en-US" sz="3200" dirty="0">
                <a:solidFill>
                  <a:srgbClr val="C00000"/>
                </a:solidFill>
              </a:rPr>
            </a:br>
            <a:r>
              <a:rPr lang="en-US" sz="3200" dirty="0">
                <a:solidFill>
                  <a:srgbClr val="C00000"/>
                </a:solidFill>
              </a:rPr>
              <a:t>who expect their income to increase in the future</a:t>
            </a:r>
            <a:endParaRPr lang="en-US" sz="3600"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2746868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$6,500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br>
              <a:rPr lang="en-US" sz="3600" dirty="0"/>
            </a:br>
            <a:endParaRPr lang="en-US" sz="3600" dirty="0"/>
          </a:p>
          <a:p>
            <a:pPr lvl="1"/>
            <a:r>
              <a:rPr lang="en-US" sz="3600" dirty="0"/>
              <a:t>There is more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The Fine Print</a:t>
            </a:r>
          </a:p>
        </p:txBody>
      </p:sp>
    </p:spTree>
    <p:extLst>
      <p:ext uri="{BB962C8B-B14F-4D97-AF65-F5344CB8AC3E}">
        <p14:creationId xmlns:p14="http://schemas.microsoft.com/office/powerpoint/2010/main" val="864695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988444" cy="5212714"/>
          </a:xfrm>
        </p:spPr>
        <p:txBody>
          <a:bodyPr>
            <a:normAutofit fontScale="5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&amp; legally, as far as managing your account and investments, they are going to be similar.</a:t>
            </a:r>
          </a:p>
          <a:p>
            <a:pPr lvl="3"/>
            <a:r>
              <a:rPr lang="en-US" sz="3000" dirty="0"/>
              <a:t>However, the user interfaces will be different…including how you use the account and resources available. That’s the decision – which interface do you like best.</a:t>
            </a:r>
          </a:p>
          <a:p>
            <a:pPr lvl="3"/>
            <a:r>
              <a:rPr lang="en-US" sz="3000" dirty="0"/>
              <a:t>And, some brokerages may not offer certain types of accounts. </a:t>
            </a:r>
            <a:br>
              <a:rPr lang="en-US" sz="3000" dirty="0"/>
            </a:br>
            <a:endParaRPr lang="en-US" sz="3000" dirty="0"/>
          </a:p>
          <a:p>
            <a:pPr lvl="3"/>
            <a:r>
              <a:rPr lang="en-US" sz="3000" dirty="0"/>
              <a:t>Robinhood, Fidelity, Charles Schwab, JP Morgan Chase, Bank of America, TD Ameritrade and many others are all good.</a:t>
            </a:r>
            <a:br>
              <a:rPr lang="en-US" sz="3000" dirty="0"/>
            </a:br>
            <a:endParaRPr lang="en-US" sz="3000" dirty="0"/>
          </a:p>
          <a:p>
            <a:pPr marL="1200150" lvl="1" indent="-742950">
              <a:buFont typeface="+mj-lt"/>
              <a:buAutoNum type="arabicPeriod"/>
            </a:pPr>
            <a:r>
              <a:rPr lang="en-US" sz="3600" dirty="0"/>
              <a:t>Establish and open your Roth IRA account. </a:t>
            </a:r>
          </a:p>
          <a:p>
            <a:pPr lvl="3"/>
            <a:r>
              <a:rPr lang="en-US" sz="3000" dirty="0"/>
              <a:t>This will require your Social Security number and other personal information, but not too much. It should take 5-10 minutes.</a:t>
            </a:r>
            <a:br>
              <a:rPr lang="en-US" sz="3000" dirty="0"/>
            </a:br>
            <a:endParaRPr lang="en-US" sz="3000" dirty="0"/>
          </a:p>
          <a:p>
            <a:pPr marL="1200150" lvl="1" indent="-742950">
              <a:buFont typeface="+mj-lt"/>
              <a:buAutoNum type="arabicPeriod"/>
            </a:pPr>
            <a:r>
              <a:rPr lang="en-US" sz="3600" dirty="0"/>
              <a:t>Fund your Roth IRA account.</a:t>
            </a:r>
          </a:p>
          <a:p>
            <a:pPr lvl="3"/>
            <a:r>
              <a:rPr lang="en-US" sz="3000" dirty="0"/>
              <a:t>Link a bank account to your Roth IRA to allow online transfers. It may take 1-2 weeks initially to get the money transferred as the Roth IRA account verifies your bank accounts.</a:t>
            </a:r>
          </a:p>
          <a:p>
            <a:pPr lvl="3"/>
            <a:r>
              <a:rPr lang="en-US" sz="3000" dirty="0"/>
              <a:t>Your brokerage may allow wire transfers for a fee, but the initial transfer may still take 1-2 weeks</a:t>
            </a:r>
          </a:p>
          <a:p>
            <a:pPr lvl="3"/>
            <a:r>
              <a:rPr lang="en-US" sz="3000" dirty="0"/>
              <a:t>You may be able to upload an electronic copy of a personal check to deposit funds into your Roth IRA account.</a:t>
            </a:r>
          </a:p>
          <a:p>
            <a:pPr lvl="3"/>
            <a:r>
              <a:rPr lang="en-US" sz="3000" dirty="0"/>
              <a:t>You may be able to go old school and visit a branch of your brokerage to do everything in person. </a:t>
            </a:r>
            <a:br>
              <a:rPr lang="en-US" sz="3000" dirty="0"/>
            </a:br>
            <a:endParaRPr lang="en-US" sz="3000" dirty="0"/>
          </a:p>
          <a:p>
            <a:pPr marL="1200150" lvl="1" indent="-742950">
              <a:buFont typeface="+mj-lt"/>
              <a:buAutoNum type="arabicPeriod"/>
            </a:pPr>
            <a:r>
              <a:rPr lang="en-US" sz="3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a:bodyPr>
          <a:lstStyle/>
          <a:p>
            <a:pPr marL="1200150" lvl="1" indent="-742950">
              <a:buFont typeface="+mj-lt"/>
              <a:buAutoNum type="arabicPeriod"/>
            </a:pPr>
            <a:r>
              <a:rPr lang="en-US" sz="900" dirty="0">
                <a:solidFill>
                  <a:schemeClr val="bg1"/>
                </a:solidFill>
              </a:rPr>
              <a:t>Research – and pick – a brokerage or financial institution to use.</a:t>
            </a:r>
          </a:p>
          <a:p>
            <a:pPr marL="1200150" lvl="1" indent="-742950">
              <a:buFont typeface="+mj-lt"/>
              <a:buAutoNum type="arabicPeriod"/>
            </a:pPr>
            <a:r>
              <a:rPr lang="en-US" sz="900" dirty="0">
                <a:solidFill>
                  <a:schemeClr val="bg1"/>
                </a:solidFill>
              </a:rPr>
              <a:t>Establish and open your Roth IRA account.</a:t>
            </a:r>
          </a:p>
          <a:p>
            <a:pPr marL="1200150" lvl="1" indent="-742950">
              <a:buFont typeface="+mj-lt"/>
              <a:buAutoNum type="arabicPeriod"/>
            </a:pPr>
            <a:r>
              <a:rPr lang="en-US" sz="900" dirty="0">
                <a:solidFill>
                  <a:schemeClr val="bg1"/>
                </a:solidFill>
              </a:rPr>
              <a:t>Fund your Roth IRA account.</a:t>
            </a:r>
            <a:endParaRPr lang="en-US" sz="3000" dirty="0">
              <a:solidFill>
                <a:schemeClr val="bg1"/>
              </a:solidFill>
            </a:endParaRPr>
          </a:p>
          <a:p>
            <a:pPr marL="1200150" lvl="1" indent="-742950">
              <a:buFont typeface="+mj-lt"/>
              <a:buAutoNum type="arabicPeriod"/>
            </a:pPr>
            <a:r>
              <a:rPr lang="en-US" sz="3600" dirty="0"/>
              <a:t>Begin investing and saving for your retirement.</a:t>
            </a:r>
            <a:br>
              <a:rPr lang="en-US" sz="3600" dirty="0"/>
            </a:br>
            <a:br>
              <a:rPr lang="en-US" sz="3600" dirty="0"/>
            </a:br>
            <a:r>
              <a:rPr lang="en-US" sz="3600" dirty="0"/>
              <a:t>This all begins with understanding who you are and what your investment goals are.</a:t>
            </a:r>
            <a:br>
              <a:rPr lang="en-US" sz="3600" dirty="0"/>
            </a:br>
            <a:br>
              <a:rPr lang="en-US" sz="3600" dirty="0"/>
            </a:br>
            <a:r>
              <a:rPr lang="en-US" sz="3600" dirty="0"/>
              <a:t>And this all begins with your </a:t>
            </a:r>
            <a:r>
              <a:rPr lang="en-US" sz="3600" b="1" i="1" dirty="0"/>
              <a:t>Investment Policy Statement</a:t>
            </a:r>
            <a:r>
              <a:rPr lang="en-US" sz="3600" dirty="0"/>
              <a: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5794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7A00544E-F0C9-7E33-6297-6F722576B961}"/>
              </a:ext>
            </a:extLst>
          </p:cNvPr>
          <p:cNvPicPr>
            <a:picLocks noChangeAspect="1"/>
          </p:cNvPicPr>
          <p:nvPr/>
        </p:nvPicPr>
        <p:blipFill>
          <a:blip r:embed="rId2"/>
          <a:stretch>
            <a:fillRect/>
          </a:stretch>
        </p:blipFill>
        <p:spPr>
          <a:xfrm>
            <a:off x="106474" y="83203"/>
            <a:ext cx="11404208" cy="3269597"/>
          </a:xfrm>
          <a:prstGeom prst="rect">
            <a:avLst/>
          </a:prstGeom>
        </p:spPr>
      </p:pic>
      <p:pic>
        <p:nvPicPr>
          <p:cNvPr id="5" name="Picture 4" descr="Chart, line chart&#10;&#10;Description automatically generated">
            <a:extLst>
              <a:ext uri="{FF2B5EF4-FFF2-40B4-BE49-F238E27FC236}">
                <a16:creationId xmlns:a16="http://schemas.microsoft.com/office/drawing/2014/main" id="{5F94B781-82D0-F7E8-14F0-4EC26545CEEA}"/>
              </a:ext>
            </a:extLst>
          </p:cNvPr>
          <p:cNvPicPr>
            <a:picLocks noChangeAspect="1"/>
          </p:cNvPicPr>
          <p:nvPr/>
        </p:nvPicPr>
        <p:blipFill>
          <a:blip r:embed="rId3"/>
          <a:stretch>
            <a:fillRect/>
          </a:stretch>
        </p:blipFill>
        <p:spPr>
          <a:xfrm>
            <a:off x="1030941" y="3429000"/>
            <a:ext cx="11072513" cy="3345797"/>
          </a:xfrm>
          <a:prstGeom prst="rect">
            <a:avLst/>
          </a:prstGeom>
        </p:spPr>
      </p:pic>
    </p:spTree>
    <p:extLst>
      <p:ext uri="{BB962C8B-B14F-4D97-AF65-F5344CB8AC3E}">
        <p14:creationId xmlns:p14="http://schemas.microsoft.com/office/powerpoint/2010/main" val="44044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Investing &amp; Roth IRA Survey</a:t>
            </a:r>
          </a:p>
        </p:txBody>
      </p:sp>
      <p:sp>
        <p:nvSpPr>
          <p:cNvPr id="2" name="Content Placeholder 2">
            <a:extLst>
              <a:ext uri="{FF2B5EF4-FFF2-40B4-BE49-F238E27FC236}">
                <a16:creationId xmlns:a16="http://schemas.microsoft.com/office/drawing/2014/main" id="{1072824B-E53E-F7A7-C67B-99AC8B6741FE}"/>
              </a:ext>
            </a:extLst>
          </p:cNvPr>
          <p:cNvSpPr txBox="1">
            <a:spLocks/>
          </p:cNvSpPr>
          <p:nvPr/>
        </p:nvSpPr>
        <p:spPr>
          <a:xfrm>
            <a:off x="838200" y="1236626"/>
            <a:ext cx="5445154" cy="470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C00000"/>
                </a:solidFill>
              </a:rPr>
              <a:t>What questions do you have?</a:t>
            </a:r>
            <a:br>
              <a:rPr lang="en-US" sz="3200" b="1" dirty="0">
                <a:solidFill>
                  <a:srgbClr val="C00000"/>
                </a:solidFill>
              </a:rPr>
            </a:br>
            <a:endParaRPr lang="en-US" sz="3200" b="1" dirty="0">
              <a:solidFill>
                <a:srgbClr val="C00000"/>
              </a:solidFill>
            </a:endParaRPr>
          </a:p>
          <a:p>
            <a:r>
              <a:rPr lang="en-US" sz="3200" b="1" dirty="0">
                <a:solidFill>
                  <a:srgbClr val="C00000"/>
                </a:solidFill>
              </a:rPr>
              <a:t>What do you want to know from about investing or Retirement Accounts</a:t>
            </a:r>
            <a:br>
              <a:rPr lang="en-US" sz="3200" dirty="0"/>
            </a:br>
            <a:endParaRPr lang="en-US" sz="3200" dirty="0"/>
          </a:p>
          <a:p>
            <a:r>
              <a:rPr lang="en-US" sz="2400" dirty="0"/>
              <a:t>What do you think of this event – the food, the location, the topic, the people?</a:t>
            </a:r>
          </a:p>
          <a:p>
            <a:r>
              <a:rPr lang="en-US" sz="2400" dirty="0"/>
              <a:t>What events do you want to have in the future?</a:t>
            </a:r>
          </a:p>
        </p:txBody>
      </p:sp>
      <p:pic>
        <p:nvPicPr>
          <p:cNvPr id="4" name="Picture 3" descr="A qr code on a white background&#10;&#10;Description automatically generated">
            <a:extLst>
              <a:ext uri="{FF2B5EF4-FFF2-40B4-BE49-F238E27FC236}">
                <a16:creationId xmlns:a16="http://schemas.microsoft.com/office/drawing/2014/main" id="{4D3E036B-C410-3818-035F-71B979D2F117}"/>
              </a:ext>
            </a:extLst>
          </p:cNvPr>
          <p:cNvPicPr>
            <a:picLocks noChangeAspect="1"/>
          </p:cNvPicPr>
          <p:nvPr/>
        </p:nvPicPr>
        <p:blipFill>
          <a:blip r:embed="rId3"/>
          <a:stretch>
            <a:fillRect/>
          </a:stretch>
        </p:blipFill>
        <p:spPr>
          <a:xfrm>
            <a:off x="6547909" y="1177356"/>
            <a:ext cx="5003253" cy="5003253"/>
          </a:xfrm>
          <a:prstGeom prst="rect">
            <a:avLst/>
          </a:prstGeom>
        </p:spPr>
      </p:pic>
    </p:spTree>
    <p:extLst>
      <p:ext uri="{BB962C8B-B14F-4D97-AF65-F5344CB8AC3E}">
        <p14:creationId xmlns:p14="http://schemas.microsoft.com/office/powerpoint/2010/main" val="662503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7718964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62500" lnSpcReduction="20000"/>
          </a:bodyPr>
          <a:lstStyle/>
          <a:p>
            <a:r>
              <a:rPr lang="en-US" sz="4000" dirty="0"/>
              <a:t>Let’s create your own, personal </a:t>
            </a:r>
            <a:r>
              <a:rPr lang="en-US" sz="4000" b="1" i="1" dirty="0"/>
              <a:t>Investing Roadmap</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6801622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6047809"/>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2024 Spring SESSION #2</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5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February 8,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416320"/>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INVESTING &amp; OPENING A ROTH IRA</a:t>
            </a:r>
          </a:p>
          <a:p>
            <a:pPr algn="ctr"/>
            <a:r>
              <a:rPr lang="en-US" sz="2000" b="1" dirty="0">
                <a:latin typeface="Calibri" panose="020F0502020204030204" pitchFamily="34" charset="0"/>
                <a:ea typeface="Times New Roman" panose="02020603050405020304" pitchFamily="18" charset="0"/>
                <a:cs typeface="Calibri" panose="020F0502020204030204" pitchFamily="34" charset="0"/>
              </a:rPr>
              <a:t>(An Individual Retirement Account with Special Features)</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Let’s get started investing towards your long-term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1919535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85000" lnSpcReduction="20000"/>
          </a:bodyPr>
          <a:lstStyle/>
          <a:p>
            <a:r>
              <a:rPr lang="en-US" sz="4000" dirty="0"/>
              <a:t>Once you complete this worksheet….</a:t>
            </a:r>
            <a:br>
              <a:rPr lang="en-US" sz="4000" dirty="0"/>
            </a:br>
            <a:br>
              <a:rPr lang="en-US" sz="4000" dirty="0"/>
            </a:br>
            <a:r>
              <a:rPr lang="en-US" sz="4000" dirty="0"/>
              <a:t>And once you open your Roth IRA account…</a:t>
            </a:r>
            <a:br>
              <a:rPr lang="en-US" sz="4000" dirty="0"/>
            </a:br>
            <a:br>
              <a:rPr lang="en-US" sz="4000" dirty="0"/>
            </a:br>
            <a:r>
              <a:rPr lang="en-US" sz="4000" dirty="0"/>
              <a:t>You are ready to begin investing. Now you just have to decide which of the 10,000+ securities to invest in.</a:t>
            </a:r>
          </a:p>
          <a:p>
            <a:endParaRPr lang="en-US" sz="4000" dirty="0"/>
          </a:p>
          <a:p>
            <a:r>
              <a:rPr lang="en-US" sz="4000" dirty="0"/>
              <a:t>Work on this with your spouse or family.</a:t>
            </a:r>
          </a:p>
          <a:p>
            <a:r>
              <a:rPr lang="en-US" sz="4000" dirty="0"/>
              <a:t>Revise and update it after you graduate.</a:t>
            </a:r>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0" dur="500"/>
                                        <p:tgtEl>
                                          <p:spTgt spid="2560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22</a:t>
            </a:r>
            <a:br>
              <a:rPr lang="en-US" sz="2600" b="1" dirty="0">
                <a:solidFill>
                  <a:schemeClr val="tx1"/>
                </a:solidFill>
              </a:rPr>
            </a:b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8</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520010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33757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2364985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7854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135407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1302697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1691541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34150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extLst>
              <p:ext uri="{D42A27DB-BD31-4B8C-83A1-F6EECF244321}">
                <p14:modId xmlns:p14="http://schemas.microsoft.com/office/powerpoint/2010/main" val="1898045173"/>
              </p:ext>
            </p:extLst>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479793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CA1E27"/>
              </a:solidFill>
            </a:endParaRPr>
          </a:p>
          <a:p>
            <a:pPr algn="ctr"/>
            <a:r>
              <a:rPr lang="en-US" b="1" i="1" dirty="0">
                <a:solidFill>
                  <a:srgbClr val="CA1E27"/>
                </a:solidFill>
              </a:rPr>
              <a:t>Don’t wait around for other people to be happy for you.</a:t>
            </a:r>
          </a:p>
          <a:p>
            <a:pPr algn="ctr"/>
            <a:endParaRPr lang="en-US" b="1" i="1" dirty="0">
              <a:solidFill>
                <a:srgbClr val="CA1E27"/>
              </a:solidFill>
            </a:endParaRPr>
          </a:p>
          <a:p>
            <a:pPr algn="ctr"/>
            <a:r>
              <a:rPr lang="en-US" b="1" i="1" dirty="0">
                <a:solidFill>
                  <a:srgbClr val="CA1E27"/>
                </a:solidFill>
              </a:rPr>
              <a:t>Any happiness you get,</a:t>
            </a:r>
            <a:br>
              <a:rPr lang="en-US" b="1" i="1" dirty="0">
                <a:solidFill>
                  <a:srgbClr val="CA1E27"/>
                </a:solidFill>
              </a:rPr>
            </a:br>
            <a:r>
              <a:rPr lang="en-US" b="1" i="1" dirty="0">
                <a:solidFill>
                  <a:srgbClr val="CA1E27"/>
                </a:solidFill>
              </a:rPr>
              <a:t>You’ve got to make yourself.</a:t>
            </a:r>
          </a:p>
          <a:p>
            <a:pPr algn="ctr"/>
            <a:endParaRPr lang="en-US" sz="1500" b="1" i="1" dirty="0">
              <a:solidFill>
                <a:srgbClr val="CA1E27"/>
              </a:solidFill>
            </a:endParaRPr>
          </a:p>
        </p:txBody>
      </p:sp>
    </p:spTree>
    <p:extLst>
      <p:ext uri="{BB962C8B-B14F-4D97-AF65-F5344CB8AC3E}">
        <p14:creationId xmlns:p14="http://schemas.microsoft.com/office/powerpoint/2010/main" val="3615577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22</a:t>
            </a:r>
            <a:br>
              <a:rPr lang="en-US" sz="2600" b="1" dirty="0">
                <a:solidFill>
                  <a:schemeClr val="tx1"/>
                </a:solidFill>
              </a:rPr>
            </a:b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8</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317439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217018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19420</TotalTime>
  <Words>3857</Words>
  <Application>Microsoft Office PowerPoint</Application>
  <PresentationFormat>Widescreen</PresentationFormat>
  <Paragraphs>376</Paragraphs>
  <Slides>55</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Office Theme</vt:lpstr>
      <vt:lpstr>Imagine that you won $1,000 playing a scratch-off lottery ticket. Congratulations! And now you want to invest this $1,000 to work towards achieving your personal goals.   Which of the following are you going to invest in?  Please select up to 3 of these options and discuss your selection with a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cp:lastModifiedBy>
  <cp:revision>122</cp:revision>
  <dcterms:created xsi:type="dcterms:W3CDTF">2019-08-26T13:43:19Z</dcterms:created>
  <dcterms:modified xsi:type="dcterms:W3CDTF">2024-02-08T19:16:19Z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