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286" r:id="rId2"/>
    <p:sldId id="1242" r:id="rId3"/>
    <p:sldId id="2287" r:id="rId4"/>
    <p:sldId id="1961" r:id="rId5"/>
    <p:sldId id="2066" r:id="rId6"/>
    <p:sldId id="2065" r:id="rId7"/>
    <p:sldId id="2028" r:id="rId8"/>
    <p:sldId id="2301" r:id="rId9"/>
    <p:sldId id="2099" r:id="rId10"/>
    <p:sldId id="2103" r:id="rId11"/>
    <p:sldId id="531" r:id="rId12"/>
    <p:sldId id="504" r:id="rId13"/>
    <p:sldId id="468" r:id="rId14"/>
    <p:sldId id="533" r:id="rId15"/>
    <p:sldId id="532" r:id="rId16"/>
    <p:sldId id="2298" r:id="rId17"/>
    <p:sldId id="513" r:id="rId18"/>
    <p:sldId id="528" r:id="rId19"/>
    <p:sldId id="433" r:id="rId20"/>
    <p:sldId id="462" r:id="rId21"/>
    <p:sldId id="2300" r:id="rId22"/>
    <p:sldId id="2299" r:id="rId23"/>
    <p:sldId id="2303" r:id="rId24"/>
    <p:sldId id="994" r:id="rId25"/>
    <p:sldId id="995" r:id="rId26"/>
    <p:sldId id="928" r:id="rId27"/>
    <p:sldId id="944" r:id="rId28"/>
    <p:sldId id="970" r:id="rId29"/>
    <p:sldId id="952" r:id="rId30"/>
    <p:sldId id="954" r:id="rId31"/>
    <p:sldId id="955" r:id="rId32"/>
    <p:sldId id="956" r:id="rId33"/>
    <p:sldId id="957" r:id="rId34"/>
    <p:sldId id="958" r:id="rId35"/>
    <p:sldId id="959" r:id="rId36"/>
    <p:sldId id="964" r:id="rId37"/>
    <p:sldId id="923" r:id="rId38"/>
    <p:sldId id="2291" r:id="rId39"/>
    <p:sldId id="2088" r:id="rId40"/>
    <p:sldId id="2296" r:id="rId41"/>
    <p:sldId id="2035" r:id="rId42"/>
    <p:sldId id="2302" r:id="rId43"/>
    <p:sldId id="22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009051"/>
    <a:srgbClr val="2DB0CC"/>
    <a:srgbClr val="CF181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89"/>
    <p:restoredTop sz="94694"/>
  </p:normalViewPr>
  <p:slideViewPr>
    <p:cSldViewPr snapToGrid="0" snapToObjects="1">
      <p:cViewPr varScale="1">
        <p:scale>
          <a:sx n="61" d="100"/>
          <a:sy n="61" d="100"/>
        </p:scale>
        <p:origin x="11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BCD6F-53C3-9243-99B0-6E125F7F0A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017838B-2018-C04A-9E12-D68B56F9D4AF}">
      <dgm:prSet phldrT="[Text]" custT="1"/>
      <dgm:spPr/>
      <dgm:t>
        <a:bodyPr/>
        <a:lstStyle/>
        <a:p>
          <a:r>
            <a:rPr lang="en-US" sz="4800" b="1" dirty="0"/>
            <a:t>Happiness</a:t>
          </a:r>
        </a:p>
      </dgm:t>
    </dgm:pt>
    <dgm:pt modelId="{EE47A901-5E00-1749-ADA2-B1F7097B6EFC}" type="parTrans" cxnId="{6DCACAD0-4BFD-B345-8CFA-F1A5BA3C3800}">
      <dgm:prSet/>
      <dgm:spPr/>
      <dgm:t>
        <a:bodyPr/>
        <a:lstStyle/>
        <a:p>
          <a:endParaRPr lang="en-US"/>
        </a:p>
      </dgm:t>
    </dgm:pt>
    <dgm:pt modelId="{E5572A2B-6152-624D-96E3-A420FE0DB552}" type="sibTrans" cxnId="{6DCACAD0-4BFD-B345-8CFA-F1A5BA3C3800}">
      <dgm:prSet/>
      <dgm:spPr/>
      <dgm:t>
        <a:bodyPr/>
        <a:lstStyle/>
        <a:p>
          <a:endParaRPr lang="en-US"/>
        </a:p>
      </dgm:t>
    </dgm:pt>
    <dgm:pt modelId="{534D8F67-179C-BD40-9ECC-E12D4DA8B21E}">
      <dgm:prSet phldrT="[Text]" custT="1"/>
      <dgm:spPr/>
      <dgm:t>
        <a:bodyPr/>
        <a:lstStyle/>
        <a:p>
          <a:r>
            <a:rPr lang="en-US" sz="3600" b="1" dirty="0"/>
            <a:t>Long-Term Goals</a:t>
          </a:r>
        </a:p>
      </dgm:t>
    </dgm:pt>
    <dgm:pt modelId="{45ED5C30-221B-D54E-9915-6E4F8A56F27F}" type="parTrans" cxnId="{01B5A383-5724-8447-97D9-5A513C83BF2A}">
      <dgm:prSet/>
      <dgm:spPr/>
      <dgm:t>
        <a:bodyPr/>
        <a:lstStyle/>
        <a:p>
          <a:endParaRPr lang="en-US"/>
        </a:p>
      </dgm:t>
    </dgm:pt>
    <dgm:pt modelId="{C77D59AD-D3C8-E34C-B713-16E66348959B}" type="sibTrans" cxnId="{01B5A383-5724-8447-97D9-5A513C83BF2A}">
      <dgm:prSet/>
      <dgm:spPr/>
      <dgm:t>
        <a:bodyPr/>
        <a:lstStyle/>
        <a:p>
          <a:endParaRPr lang="en-US"/>
        </a:p>
      </dgm:t>
    </dgm:pt>
    <dgm:pt modelId="{7CC92DBB-1BB9-F542-A784-384CF9B70E39}">
      <dgm:prSet phldrT="[Text]" custT="1"/>
      <dgm:spPr/>
      <dgm:t>
        <a:bodyPr/>
        <a:lstStyle/>
        <a:p>
          <a:r>
            <a:rPr lang="en-US" sz="3600" b="1" dirty="0"/>
            <a:t>Short-Term Goals</a:t>
          </a:r>
        </a:p>
      </dgm:t>
    </dgm:pt>
    <dgm:pt modelId="{7328C3C0-D732-E943-938E-BAD3EDD4AD5F}" type="parTrans" cxnId="{1EAAEC01-AB5A-B04B-9174-CEB57B50A9B6}">
      <dgm:prSet/>
      <dgm:spPr/>
      <dgm:t>
        <a:bodyPr/>
        <a:lstStyle/>
        <a:p>
          <a:endParaRPr lang="en-US"/>
        </a:p>
      </dgm:t>
    </dgm:pt>
    <dgm:pt modelId="{B6F6C84E-64E2-1842-BCE1-A051785DF213}" type="sibTrans" cxnId="{1EAAEC01-AB5A-B04B-9174-CEB57B50A9B6}">
      <dgm:prSet/>
      <dgm:spPr/>
      <dgm:t>
        <a:bodyPr/>
        <a:lstStyle/>
        <a:p>
          <a:endParaRPr lang="en-US"/>
        </a:p>
      </dgm:t>
    </dgm:pt>
    <dgm:pt modelId="{534C7095-3E52-F640-9C85-06B47F379A4F}">
      <dgm:prSet phldrT="[Text]" custT="1"/>
      <dgm:spPr/>
      <dgm:t>
        <a:bodyPr/>
        <a:lstStyle/>
        <a:p>
          <a:r>
            <a:rPr lang="en-US" sz="3600" b="1" dirty="0"/>
            <a:t>Financial Needs</a:t>
          </a:r>
        </a:p>
      </dgm:t>
    </dgm:pt>
    <dgm:pt modelId="{DA024982-CEEC-EC4A-A80B-EB95BBE5824F}" type="parTrans" cxnId="{3D05EE24-22C9-D64D-B033-CEFD6A8D44C2}">
      <dgm:prSet/>
      <dgm:spPr/>
      <dgm:t>
        <a:bodyPr/>
        <a:lstStyle/>
        <a:p>
          <a:endParaRPr lang="en-US"/>
        </a:p>
      </dgm:t>
    </dgm:pt>
    <dgm:pt modelId="{C4C15B12-797A-404A-9A6A-EEFBC7760533}" type="sibTrans" cxnId="{3D05EE24-22C9-D64D-B033-CEFD6A8D44C2}">
      <dgm:prSet/>
      <dgm:spPr/>
      <dgm:t>
        <a:bodyPr/>
        <a:lstStyle/>
        <a:p>
          <a:endParaRPr lang="en-US"/>
        </a:p>
      </dgm:t>
    </dgm:pt>
    <dgm:pt modelId="{F70F896A-0E82-7542-8165-980CA8E066E4}">
      <dgm:prSet phldrT="[Text]" custT="1"/>
      <dgm:spPr/>
      <dgm:t>
        <a:bodyPr/>
        <a:lstStyle/>
        <a:p>
          <a:r>
            <a:rPr lang="en-US" sz="3600" b="1" dirty="0"/>
            <a:t>Family Needs</a:t>
          </a:r>
        </a:p>
      </dgm:t>
    </dgm:pt>
    <dgm:pt modelId="{755F7156-B704-824B-9597-D3245F76D1EA}" type="parTrans" cxnId="{44760F3A-2508-5742-A06F-D973D8AD158F}">
      <dgm:prSet/>
      <dgm:spPr/>
      <dgm:t>
        <a:bodyPr/>
        <a:lstStyle/>
        <a:p>
          <a:endParaRPr lang="en-US"/>
        </a:p>
      </dgm:t>
    </dgm:pt>
    <dgm:pt modelId="{394766BA-EB1A-EE4F-A66D-E95CA86F4D37}" type="sibTrans" cxnId="{44760F3A-2508-5742-A06F-D973D8AD158F}">
      <dgm:prSet/>
      <dgm:spPr/>
      <dgm:t>
        <a:bodyPr/>
        <a:lstStyle/>
        <a:p>
          <a:endParaRPr lang="en-US"/>
        </a:p>
      </dgm:t>
    </dgm:pt>
    <dgm:pt modelId="{7C0EFCC7-3202-4648-8937-BF57D1820924}" type="pres">
      <dgm:prSet presAssocID="{8CABCD6F-53C3-9243-99B0-6E125F7F0AB5}" presName="compositeShape" presStyleCnt="0">
        <dgm:presLayoutVars>
          <dgm:chMax val="7"/>
          <dgm:dir/>
          <dgm:resizeHandles val="exact"/>
        </dgm:presLayoutVars>
      </dgm:prSet>
      <dgm:spPr/>
    </dgm:pt>
    <dgm:pt modelId="{A5E2C715-DCFD-1F43-B1C2-7883FA3C5947}" type="pres">
      <dgm:prSet presAssocID="{C017838B-2018-C04A-9E12-D68B56F9D4AF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EDC1D7FC-32EE-B942-A986-23A171B6EDA4}" type="pres">
      <dgm:prSet presAssocID="{C017838B-2018-C04A-9E12-D68B56F9D4AF}" presName="circ1Tx" presStyleLbl="revTx" presStyleIdx="0" presStyleCnt="0" custLinFactNeighborX="3466" custLinFactNeighborY="52839">
        <dgm:presLayoutVars>
          <dgm:chMax val="0"/>
          <dgm:chPref val="0"/>
          <dgm:bulletEnabled val="1"/>
        </dgm:presLayoutVars>
      </dgm:prSet>
      <dgm:spPr/>
    </dgm:pt>
    <dgm:pt modelId="{DCCF8A74-CC8B-EA46-B4DB-3B3FD20E2183}" type="pres">
      <dgm:prSet presAssocID="{534D8F67-179C-BD40-9ECC-E12D4DA8B21E}" presName="circ2" presStyleLbl="vennNode1" presStyleIdx="1" presStyleCnt="5"/>
      <dgm:spPr/>
    </dgm:pt>
    <dgm:pt modelId="{2C1DB129-8C43-1E4C-8E11-EDEA98C2BB09}" type="pres">
      <dgm:prSet presAssocID="{534D8F67-179C-BD40-9ECC-E12D4DA8B21E}" presName="circ2Tx" presStyleLbl="revTx" presStyleIdx="0" presStyleCnt="0" custLinFactNeighborX="-27745" custLinFactNeighborY="9090">
        <dgm:presLayoutVars>
          <dgm:chMax val="0"/>
          <dgm:chPref val="0"/>
          <dgm:bulletEnabled val="1"/>
        </dgm:presLayoutVars>
      </dgm:prSet>
      <dgm:spPr/>
    </dgm:pt>
    <dgm:pt modelId="{BDA005F2-5F63-B64B-ABB9-900F8BA3844F}" type="pres">
      <dgm:prSet presAssocID="{534C7095-3E52-F640-9C85-06B47F379A4F}" presName="circ3" presStyleLbl="vennNode1" presStyleIdx="2" presStyleCnt="5"/>
      <dgm:spPr>
        <a:solidFill>
          <a:srgbClr val="006600">
            <a:alpha val="50000"/>
          </a:srgbClr>
        </a:solidFill>
      </dgm:spPr>
    </dgm:pt>
    <dgm:pt modelId="{506439D6-9BB8-F14C-816B-35779F8F061C}" type="pres">
      <dgm:prSet presAssocID="{534C7095-3E52-F640-9C85-06B47F379A4F}" presName="circ3Tx" presStyleLbl="revTx" presStyleIdx="0" presStyleCnt="0" custScaleX="71799" custLinFactNeighborX="-21833" custLinFactNeighborY="-10713">
        <dgm:presLayoutVars>
          <dgm:chMax val="0"/>
          <dgm:chPref val="0"/>
          <dgm:bulletEnabled val="1"/>
        </dgm:presLayoutVars>
      </dgm:prSet>
      <dgm:spPr/>
    </dgm:pt>
    <dgm:pt modelId="{AC3AB432-3E12-AA4A-AAAA-E306AA90A474}" type="pres">
      <dgm:prSet presAssocID="{F70F896A-0E82-7542-8165-980CA8E066E4}" presName="circ4" presStyleLbl="vennNode1" presStyleIdx="3" presStyleCnt="5"/>
      <dgm:spPr>
        <a:solidFill>
          <a:srgbClr val="FFFF00">
            <a:alpha val="50000"/>
          </a:srgbClr>
        </a:solidFill>
      </dgm:spPr>
    </dgm:pt>
    <dgm:pt modelId="{D4402325-322E-2942-8F29-042EDA60403C}" type="pres">
      <dgm:prSet presAssocID="{F70F896A-0E82-7542-8165-980CA8E066E4}" presName="circ4Tx" presStyleLbl="revTx" presStyleIdx="0" presStyleCnt="0" custScaleX="71682" custLinFactNeighborX="25699" custLinFactNeighborY="-12336">
        <dgm:presLayoutVars>
          <dgm:chMax val="0"/>
          <dgm:chPref val="0"/>
          <dgm:bulletEnabled val="1"/>
        </dgm:presLayoutVars>
      </dgm:prSet>
      <dgm:spPr/>
    </dgm:pt>
    <dgm:pt modelId="{62135EA9-2824-A040-91CD-E6438FF930D2}" type="pres">
      <dgm:prSet presAssocID="{7CC92DBB-1BB9-F542-A784-384CF9B70E39}" presName="circ5" presStyleLbl="vennNode1" presStyleIdx="4" presStyleCnt="5"/>
      <dgm:spPr>
        <a:solidFill>
          <a:srgbClr val="7030A0">
            <a:alpha val="50000"/>
          </a:srgbClr>
        </a:solidFill>
      </dgm:spPr>
    </dgm:pt>
    <dgm:pt modelId="{413BE3BC-C9A6-D340-8173-E694B74421A9}" type="pres">
      <dgm:prSet presAssocID="{7CC92DBB-1BB9-F542-A784-384CF9B70E39}" presName="circ5Tx" presStyleLbl="revTx" presStyleIdx="0" presStyleCnt="0" custLinFactNeighborX="23652" custLinFactNeighborY="7467">
        <dgm:presLayoutVars>
          <dgm:chMax val="0"/>
          <dgm:chPref val="0"/>
          <dgm:bulletEnabled val="1"/>
        </dgm:presLayoutVars>
      </dgm:prSet>
      <dgm:spPr/>
    </dgm:pt>
  </dgm:ptLst>
  <dgm:cxnLst>
    <dgm:cxn modelId="{1EAAEC01-AB5A-B04B-9174-CEB57B50A9B6}" srcId="{8CABCD6F-53C3-9243-99B0-6E125F7F0AB5}" destId="{7CC92DBB-1BB9-F542-A784-384CF9B70E39}" srcOrd="4" destOrd="0" parTransId="{7328C3C0-D732-E943-938E-BAD3EDD4AD5F}" sibTransId="{B6F6C84E-64E2-1842-BCE1-A051785DF213}"/>
    <dgm:cxn modelId="{3D05EE24-22C9-D64D-B033-CEFD6A8D44C2}" srcId="{8CABCD6F-53C3-9243-99B0-6E125F7F0AB5}" destId="{534C7095-3E52-F640-9C85-06B47F379A4F}" srcOrd="2" destOrd="0" parTransId="{DA024982-CEEC-EC4A-A80B-EB95BBE5824F}" sibTransId="{C4C15B12-797A-404A-9A6A-EEFBC7760533}"/>
    <dgm:cxn modelId="{44760F3A-2508-5742-A06F-D973D8AD158F}" srcId="{8CABCD6F-53C3-9243-99B0-6E125F7F0AB5}" destId="{F70F896A-0E82-7542-8165-980CA8E066E4}" srcOrd="3" destOrd="0" parTransId="{755F7156-B704-824B-9597-D3245F76D1EA}" sibTransId="{394766BA-EB1A-EE4F-A66D-E95CA86F4D37}"/>
    <dgm:cxn modelId="{6B563B54-2B18-D149-9B68-25121941023B}" type="presOf" srcId="{C017838B-2018-C04A-9E12-D68B56F9D4AF}" destId="{EDC1D7FC-32EE-B942-A986-23A171B6EDA4}" srcOrd="0" destOrd="0" presId="urn:microsoft.com/office/officeart/2005/8/layout/venn1"/>
    <dgm:cxn modelId="{01B5A383-5724-8447-97D9-5A513C83BF2A}" srcId="{8CABCD6F-53C3-9243-99B0-6E125F7F0AB5}" destId="{534D8F67-179C-BD40-9ECC-E12D4DA8B21E}" srcOrd="1" destOrd="0" parTransId="{45ED5C30-221B-D54E-9915-6E4F8A56F27F}" sibTransId="{C77D59AD-D3C8-E34C-B713-16E66348959B}"/>
    <dgm:cxn modelId="{BF0462A3-8FAC-6C4F-BCE5-BA687BEFE8F5}" type="presOf" srcId="{534C7095-3E52-F640-9C85-06B47F379A4F}" destId="{506439D6-9BB8-F14C-816B-35779F8F061C}" srcOrd="0" destOrd="0" presId="urn:microsoft.com/office/officeart/2005/8/layout/venn1"/>
    <dgm:cxn modelId="{8086CBB8-E686-A441-84A3-A99D78F68BF7}" type="presOf" srcId="{534D8F67-179C-BD40-9ECC-E12D4DA8B21E}" destId="{2C1DB129-8C43-1E4C-8E11-EDEA98C2BB09}" srcOrd="0" destOrd="0" presId="urn:microsoft.com/office/officeart/2005/8/layout/venn1"/>
    <dgm:cxn modelId="{1BEC35C2-AB35-4443-B839-81640DEC6A62}" type="presOf" srcId="{8CABCD6F-53C3-9243-99B0-6E125F7F0AB5}" destId="{7C0EFCC7-3202-4648-8937-BF57D1820924}" srcOrd="0" destOrd="0" presId="urn:microsoft.com/office/officeart/2005/8/layout/venn1"/>
    <dgm:cxn modelId="{6DCACAD0-4BFD-B345-8CFA-F1A5BA3C3800}" srcId="{8CABCD6F-53C3-9243-99B0-6E125F7F0AB5}" destId="{C017838B-2018-C04A-9E12-D68B56F9D4AF}" srcOrd="0" destOrd="0" parTransId="{EE47A901-5E00-1749-ADA2-B1F7097B6EFC}" sibTransId="{E5572A2B-6152-624D-96E3-A420FE0DB552}"/>
    <dgm:cxn modelId="{C42B1CDE-6C81-6148-B084-5051CD825696}" type="presOf" srcId="{7CC92DBB-1BB9-F542-A784-384CF9B70E39}" destId="{413BE3BC-C9A6-D340-8173-E694B74421A9}" srcOrd="0" destOrd="0" presId="urn:microsoft.com/office/officeart/2005/8/layout/venn1"/>
    <dgm:cxn modelId="{456E37F2-8321-F748-BB4A-6CDAD8443A6B}" type="presOf" srcId="{F70F896A-0E82-7542-8165-980CA8E066E4}" destId="{D4402325-322E-2942-8F29-042EDA60403C}" srcOrd="0" destOrd="0" presId="urn:microsoft.com/office/officeart/2005/8/layout/venn1"/>
    <dgm:cxn modelId="{ABEDAA1C-6933-FD4B-B8E5-6FF891A6A425}" type="presParOf" srcId="{7C0EFCC7-3202-4648-8937-BF57D1820924}" destId="{A5E2C715-DCFD-1F43-B1C2-7883FA3C5947}" srcOrd="0" destOrd="0" presId="urn:microsoft.com/office/officeart/2005/8/layout/venn1"/>
    <dgm:cxn modelId="{F508F27B-1BE6-E94E-956B-B212E9A670A7}" type="presParOf" srcId="{7C0EFCC7-3202-4648-8937-BF57D1820924}" destId="{EDC1D7FC-32EE-B942-A986-23A171B6EDA4}" srcOrd="1" destOrd="0" presId="urn:microsoft.com/office/officeart/2005/8/layout/venn1"/>
    <dgm:cxn modelId="{A0524A5D-3B40-8B4D-8E8E-5EE8A31A8F7F}" type="presParOf" srcId="{7C0EFCC7-3202-4648-8937-BF57D1820924}" destId="{DCCF8A74-CC8B-EA46-B4DB-3B3FD20E2183}" srcOrd="2" destOrd="0" presId="urn:microsoft.com/office/officeart/2005/8/layout/venn1"/>
    <dgm:cxn modelId="{5D44B6EB-2FFC-7446-8EE0-844C0E6940BF}" type="presParOf" srcId="{7C0EFCC7-3202-4648-8937-BF57D1820924}" destId="{2C1DB129-8C43-1E4C-8E11-EDEA98C2BB09}" srcOrd="3" destOrd="0" presId="urn:microsoft.com/office/officeart/2005/8/layout/venn1"/>
    <dgm:cxn modelId="{439DA0CB-DBF6-E441-BAAE-5215C7863DB8}" type="presParOf" srcId="{7C0EFCC7-3202-4648-8937-BF57D1820924}" destId="{BDA005F2-5F63-B64B-ABB9-900F8BA3844F}" srcOrd="4" destOrd="0" presId="urn:microsoft.com/office/officeart/2005/8/layout/venn1"/>
    <dgm:cxn modelId="{B4EBBEEF-EB7B-B542-A40C-8C93F398681F}" type="presParOf" srcId="{7C0EFCC7-3202-4648-8937-BF57D1820924}" destId="{506439D6-9BB8-F14C-816B-35779F8F061C}" srcOrd="5" destOrd="0" presId="urn:microsoft.com/office/officeart/2005/8/layout/venn1"/>
    <dgm:cxn modelId="{D2A6AC6B-58DD-D346-93F5-F4D6E5E53937}" type="presParOf" srcId="{7C0EFCC7-3202-4648-8937-BF57D1820924}" destId="{AC3AB432-3E12-AA4A-AAAA-E306AA90A474}" srcOrd="6" destOrd="0" presId="urn:microsoft.com/office/officeart/2005/8/layout/venn1"/>
    <dgm:cxn modelId="{372C32F1-9CB1-A44C-8E6B-77F76A52111F}" type="presParOf" srcId="{7C0EFCC7-3202-4648-8937-BF57D1820924}" destId="{D4402325-322E-2942-8F29-042EDA60403C}" srcOrd="7" destOrd="0" presId="urn:microsoft.com/office/officeart/2005/8/layout/venn1"/>
    <dgm:cxn modelId="{C2947A7E-0D3D-0A4A-9DCC-E6F26F580445}" type="presParOf" srcId="{7C0EFCC7-3202-4648-8937-BF57D1820924}" destId="{62135EA9-2824-A040-91CD-E6438FF930D2}" srcOrd="8" destOrd="0" presId="urn:microsoft.com/office/officeart/2005/8/layout/venn1"/>
    <dgm:cxn modelId="{B0F6FDF4-183C-9342-A50F-5396E325508E}" type="presParOf" srcId="{7C0EFCC7-3202-4648-8937-BF57D1820924}" destId="{413BE3BC-C9A6-D340-8173-E694B74421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4CB44-69A6-7E44-B6F5-C6B3EF410D77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6EF11-FE4C-FE44-ABF5-F1DDD36F2A5C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/>
            <a:t>School &amp; Education</a:t>
          </a:r>
        </a:p>
      </dgm:t>
    </dgm:pt>
    <dgm:pt modelId="{1E0227DC-1230-0F4B-80D9-5DF0B292D7CE}" type="parTrans" cxnId="{A0A82A90-46B8-7340-9C27-803F81DB65AA}">
      <dgm:prSet/>
      <dgm:spPr/>
      <dgm:t>
        <a:bodyPr/>
        <a:lstStyle/>
        <a:p>
          <a:endParaRPr lang="en-US"/>
        </a:p>
      </dgm:t>
    </dgm:pt>
    <dgm:pt modelId="{FAEC3AF4-DFCE-6649-B43B-A3E4B375C079}" type="sibTrans" cxnId="{A0A82A90-46B8-7340-9C27-803F81DB65A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CC497C6-FCCB-4946-A662-66756B28CDD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/>
            <a:t>Money</a:t>
          </a:r>
        </a:p>
      </dgm:t>
    </dgm:pt>
    <dgm:pt modelId="{BBB26BFF-3956-1E4D-BA61-CE09FF65E14D}" type="parTrans" cxnId="{03EB5D3D-9617-4644-9CBE-09D859CBCB2F}">
      <dgm:prSet/>
      <dgm:spPr/>
      <dgm:t>
        <a:bodyPr/>
        <a:lstStyle/>
        <a:p>
          <a:endParaRPr lang="en-US"/>
        </a:p>
      </dgm:t>
    </dgm:pt>
    <dgm:pt modelId="{AA8464CE-D04E-564F-8CCB-BDD0ED43CC86}" type="sibTrans" cxnId="{03EB5D3D-9617-4644-9CBE-09D859CBCB2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FB3594A-2C53-1D4C-A547-46DE2E91642F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Family</a:t>
          </a:r>
        </a:p>
      </dgm:t>
    </dgm:pt>
    <dgm:pt modelId="{AC08E73A-5BC3-4B47-9405-616B84B7CA46}" type="parTrans" cxnId="{760BD37B-6136-254C-8B6E-1B8EBF18A394}">
      <dgm:prSet/>
      <dgm:spPr/>
      <dgm:t>
        <a:bodyPr/>
        <a:lstStyle/>
        <a:p>
          <a:endParaRPr lang="en-US"/>
        </a:p>
      </dgm:t>
    </dgm:pt>
    <dgm:pt modelId="{62D79A93-13D3-034D-82DE-D9C238D86537}" type="sibTrans" cxnId="{760BD37B-6136-254C-8B6E-1B8EBF18A39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CDCCA7F-EE88-1045-B157-7CAE59701BCC}" type="pres">
      <dgm:prSet presAssocID="{4C04CB44-69A6-7E44-B6F5-C6B3EF410D77}" presName="Name0" presStyleCnt="0">
        <dgm:presLayoutVars>
          <dgm:dir/>
          <dgm:resizeHandles val="exact"/>
        </dgm:presLayoutVars>
      </dgm:prSet>
      <dgm:spPr/>
    </dgm:pt>
    <dgm:pt modelId="{6D7CD2BB-1AEE-D342-88BF-B70BEF0BE808}" type="pres">
      <dgm:prSet presAssocID="{6336EF11-FE4C-FE44-ABF5-F1DDD36F2A5C}" presName="node" presStyleLbl="node1" presStyleIdx="0" presStyleCnt="3">
        <dgm:presLayoutVars>
          <dgm:bulletEnabled val="1"/>
        </dgm:presLayoutVars>
      </dgm:prSet>
      <dgm:spPr/>
    </dgm:pt>
    <dgm:pt modelId="{0B84EB63-0681-3947-9DCE-F119B116D6A6}" type="pres">
      <dgm:prSet presAssocID="{FAEC3AF4-DFCE-6649-B43B-A3E4B375C079}" presName="sibTrans" presStyleLbl="sibTrans2D1" presStyleIdx="0" presStyleCnt="3"/>
      <dgm:spPr/>
    </dgm:pt>
    <dgm:pt modelId="{571CE441-9A6B-B949-B6CA-1697555F7E4C}" type="pres">
      <dgm:prSet presAssocID="{FAEC3AF4-DFCE-6649-B43B-A3E4B375C079}" presName="connectorText" presStyleLbl="sibTrans2D1" presStyleIdx="0" presStyleCnt="3"/>
      <dgm:spPr/>
    </dgm:pt>
    <dgm:pt modelId="{7C60C3F4-3A64-EC4C-B4D2-CAA838F2F458}" type="pres">
      <dgm:prSet presAssocID="{6CC497C6-FCCB-4946-A662-66756B28CDDB}" presName="node" presStyleLbl="node1" presStyleIdx="1" presStyleCnt="3">
        <dgm:presLayoutVars>
          <dgm:bulletEnabled val="1"/>
        </dgm:presLayoutVars>
      </dgm:prSet>
      <dgm:spPr/>
    </dgm:pt>
    <dgm:pt modelId="{0E9B948B-3E55-0843-B20A-45C3E7DFE236}" type="pres">
      <dgm:prSet presAssocID="{AA8464CE-D04E-564F-8CCB-BDD0ED43CC86}" presName="sibTrans" presStyleLbl="sibTrans2D1" presStyleIdx="1" presStyleCnt="3"/>
      <dgm:spPr/>
    </dgm:pt>
    <dgm:pt modelId="{2B2EF30C-031B-AB4C-B736-9D2607DDA7B3}" type="pres">
      <dgm:prSet presAssocID="{AA8464CE-D04E-564F-8CCB-BDD0ED43CC86}" presName="connectorText" presStyleLbl="sibTrans2D1" presStyleIdx="1" presStyleCnt="3"/>
      <dgm:spPr/>
    </dgm:pt>
    <dgm:pt modelId="{2A70C041-D6B3-0246-B804-7CF910F4C1EA}" type="pres">
      <dgm:prSet presAssocID="{FFB3594A-2C53-1D4C-A547-46DE2E91642F}" presName="node" presStyleLbl="node1" presStyleIdx="2" presStyleCnt="3">
        <dgm:presLayoutVars>
          <dgm:bulletEnabled val="1"/>
        </dgm:presLayoutVars>
      </dgm:prSet>
      <dgm:spPr/>
    </dgm:pt>
    <dgm:pt modelId="{F39B3BC3-538F-0A45-B61E-7C4564B5DAB8}" type="pres">
      <dgm:prSet presAssocID="{62D79A93-13D3-034D-82DE-D9C238D86537}" presName="sibTrans" presStyleLbl="sibTrans2D1" presStyleIdx="2" presStyleCnt="3"/>
      <dgm:spPr/>
    </dgm:pt>
    <dgm:pt modelId="{081E123E-0FF8-1F44-ABE8-5EAACD8A49DD}" type="pres">
      <dgm:prSet presAssocID="{62D79A93-13D3-034D-82DE-D9C238D86537}" presName="connectorText" presStyleLbl="sibTrans2D1" presStyleIdx="2" presStyleCnt="3"/>
      <dgm:spPr/>
    </dgm:pt>
  </dgm:ptLst>
  <dgm:cxnLst>
    <dgm:cxn modelId="{2CAA2718-4D94-FB43-AE94-B4139E72A7A7}" type="presOf" srcId="{6336EF11-FE4C-FE44-ABF5-F1DDD36F2A5C}" destId="{6D7CD2BB-1AEE-D342-88BF-B70BEF0BE808}" srcOrd="0" destOrd="0" presId="urn:microsoft.com/office/officeart/2005/8/layout/cycle7"/>
    <dgm:cxn modelId="{03EB5D3D-9617-4644-9CBE-09D859CBCB2F}" srcId="{4C04CB44-69A6-7E44-B6F5-C6B3EF410D77}" destId="{6CC497C6-FCCB-4946-A662-66756B28CDDB}" srcOrd="1" destOrd="0" parTransId="{BBB26BFF-3956-1E4D-BA61-CE09FF65E14D}" sibTransId="{AA8464CE-D04E-564F-8CCB-BDD0ED43CC86}"/>
    <dgm:cxn modelId="{AFAEA474-A49D-6044-8023-4BE047E93855}" type="presOf" srcId="{62D79A93-13D3-034D-82DE-D9C238D86537}" destId="{F39B3BC3-538F-0A45-B61E-7C4564B5DAB8}" srcOrd="0" destOrd="0" presId="urn:microsoft.com/office/officeart/2005/8/layout/cycle7"/>
    <dgm:cxn modelId="{760BD37B-6136-254C-8B6E-1B8EBF18A394}" srcId="{4C04CB44-69A6-7E44-B6F5-C6B3EF410D77}" destId="{FFB3594A-2C53-1D4C-A547-46DE2E91642F}" srcOrd="2" destOrd="0" parTransId="{AC08E73A-5BC3-4B47-9405-616B84B7CA46}" sibTransId="{62D79A93-13D3-034D-82DE-D9C238D86537}"/>
    <dgm:cxn modelId="{A0A82A90-46B8-7340-9C27-803F81DB65AA}" srcId="{4C04CB44-69A6-7E44-B6F5-C6B3EF410D77}" destId="{6336EF11-FE4C-FE44-ABF5-F1DDD36F2A5C}" srcOrd="0" destOrd="0" parTransId="{1E0227DC-1230-0F4B-80D9-5DF0B292D7CE}" sibTransId="{FAEC3AF4-DFCE-6649-B43B-A3E4B375C079}"/>
    <dgm:cxn modelId="{0E254CA1-7A0C-6E4C-9DC5-710CF572BA51}" type="presOf" srcId="{AA8464CE-D04E-564F-8CCB-BDD0ED43CC86}" destId="{0E9B948B-3E55-0843-B20A-45C3E7DFE236}" srcOrd="0" destOrd="0" presId="urn:microsoft.com/office/officeart/2005/8/layout/cycle7"/>
    <dgm:cxn modelId="{3AE7D4A4-38CB-CB44-8E61-0526449C88CE}" type="presOf" srcId="{4C04CB44-69A6-7E44-B6F5-C6B3EF410D77}" destId="{8CDCCA7F-EE88-1045-B157-7CAE59701BCC}" srcOrd="0" destOrd="0" presId="urn:microsoft.com/office/officeart/2005/8/layout/cycle7"/>
    <dgm:cxn modelId="{5A9858B2-1E21-C649-AEF3-6B9B25A9A199}" type="presOf" srcId="{62D79A93-13D3-034D-82DE-D9C238D86537}" destId="{081E123E-0FF8-1F44-ABE8-5EAACD8A49DD}" srcOrd="1" destOrd="0" presId="urn:microsoft.com/office/officeart/2005/8/layout/cycle7"/>
    <dgm:cxn modelId="{AB28D0B5-9179-A84A-9B00-918F90ACBFC2}" type="presOf" srcId="{FFB3594A-2C53-1D4C-A547-46DE2E91642F}" destId="{2A70C041-D6B3-0246-B804-7CF910F4C1EA}" srcOrd="0" destOrd="0" presId="urn:microsoft.com/office/officeart/2005/8/layout/cycle7"/>
    <dgm:cxn modelId="{8D2B60CE-437A-D34F-A7ED-718CE9A87F92}" type="presOf" srcId="{FAEC3AF4-DFCE-6649-B43B-A3E4B375C079}" destId="{0B84EB63-0681-3947-9DCE-F119B116D6A6}" srcOrd="0" destOrd="0" presId="urn:microsoft.com/office/officeart/2005/8/layout/cycle7"/>
    <dgm:cxn modelId="{E84FE2E9-89C4-5141-B714-170306675317}" type="presOf" srcId="{6CC497C6-FCCB-4946-A662-66756B28CDDB}" destId="{7C60C3F4-3A64-EC4C-B4D2-CAA838F2F458}" srcOrd="0" destOrd="0" presId="urn:microsoft.com/office/officeart/2005/8/layout/cycle7"/>
    <dgm:cxn modelId="{29DB7AEE-94AE-8245-B06C-887BE9800831}" type="presOf" srcId="{FAEC3AF4-DFCE-6649-B43B-A3E4B375C079}" destId="{571CE441-9A6B-B949-B6CA-1697555F7E4C}" srcOrd="1" destOrd="0" presId="urn:microsoft.com/office/officeart/2005/8/layout/cycle7"/>
    <dgm:cxn modelId="{3240D1FE-C340-8846-B2B6-4576B86D59E8}" type="presOf" srcId="{AA8464CE-D04E-564F-8CCB-BDD0ED43CC86}" destId="{2B2EF30C-031B-AB4C-B736-9D2607DDA7B3}" srcOrd="1" destOrd="0" presId="urn:microsoft.com/office/officeart/2005/8/layout/cycle7"/>
    <dgm:cxn modelId="{6A9330AC-12D1-E84A-A814-581C4F638861}" type="presParOf" srcId="{8CDCCA7F-EE88-1045-B157-7CAE59701BCC}" destId="{6D7CD2BB-1AEE-D342-88BF-B70BEF0BE808}" srcOrd="0" destOrd="0" presId="urn:microsoft.com/office/officeart/2005/8/layout/cycle7"/>
    <dgm:cxn modelId="{742F5D3C-BC43-1041-B92A-2B59FBF19D86}" type="presParOf" srcId="{8CDCCA7F-EE88-1045-B157-7CAE59701BCC}" destId="{0B84EB63-0681-3947-9DCE-F119B116D6A6}" srcOrd="1" destOrd="0" presId="urn:microsoft.com/office/officeart/2005/8/layout/cycle7"/>
    <dgm:cxn modelId="{56E1BAB1-6902-A841-8223-1BC7AF61551D}" type="presParOf" srcId="{0B84EB63-0681-3947-9DCE-F119B116D6A6}" destId="{571CE441-9A6B-B949-B6CA-1697555F7E4C}" srcOrd="0" destOrd="0" presId="urn:microsoft.com/office/officeart/2005/8/layout/cycle7"/>
    <dgm:cxn modelId="{BCBF6826-87D2-174A-AD75-0B83ED27FCB1}" type="presParOf" srcId="{8CDCCA7F-EE88-1045-B157-7CAE59701BCC}" destId="{7C60C3F4-3A64-EC4C-B4D2-CAA838F2F458}" srcOrd="2" destOrd="0" presId="urn:microsoft.com/office/officeart/2005/8/layout/cycle7"/>
    <dgm:cxn modelId="{513B93FC-A986-C549-AED9-A076D15E5741}" type="presParOf" srcId="{8CDCCA7F-EE88-1045-B157-7CAE59701BCC}" destId="{0E9B948B-3E55-0843-B20A-45C3E7DFE236}" srcOrd="3" destOrd="0" presId="urn:microsoft.com/office/officeart/2005/8/layout/cycle7"/>
    <dgm:cxn modelId="{1D8E9AE3-22C7-B640-84E2-9B20AB1D8C58}" type="presParOf" srcId="{0E9B948B-3E55-0843-B20A-45C3E7DFE236}" destId="{2B2EF30C-031B-AB4C-B736-9D2607DDA7B3}" srcOrd="0" destOrd="0" presId="urn:microsoft.com/office/officeart/2005/8/layout/cycle7"/>
    <dgm:cxn modelId="{5DFA5E4E-5110-CD47-B3CF-1E336A3294B0}" type="presParOf" srcId="{8CDCCA7F-EE88-1045-B157-7CAE59701BCC}" destId="{2A70C041-D6B3-0246-B804-7CF910F4C1EA}" srcOrd="4" destOrd="0" presId="urn:microsoft.com/office/officeart/2005/8/layout/cycle7"/>
    <dgm:cxn modelId="{07F5FCE8-31D3-A94C-9296-2DE1746BAC24}" type="presParOf" srcId="{8CDCCA7F-EE88-1045-B157-7CAE59701BCC}" destId="{F39B3BC3-538F-0A45-B61E-7C4564B5DAB8}" srcOrd="5" destOrd="0" presId="urn:microsoft.com/office/officeart/2005/8/layout/cycle7"/>
    <dgm:cxn modelId="{F3863B79-27E1-5D4C-BDD3-7C7113B2501F}" type="presParOf" srcId="{F39B3BC3-538F-0A45-B61E-7C4564B5DAB8}" destId="{081E123E-0FF8-1F44-ABE8-5EAACD8A49D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04CB44-69A6-7E44-B6F5-C6B3EF410D77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6EF11-FE4C-FE44-ABF5-F1DDD36F2A5C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/>
            <a:t>School &amp; Education</a:t>
          </a:r>
        </a:p>
      </dgm:t>
    </dgm:pt>
    <dgm:pt modelId="{1E0227DC-1230-0F4B-80D9-5DF0B292D7CE}" type="parTrans" cxnId="{A0A82A90-46B8-7340-9C27-803F81DB65AA}">
      <dgm:prSet/>
      <dgm:spPr/>
      <dgm:t>
        <a:bodyPr/>
        <a:lstStyle/>
        <a:p>
          <a:endParaRPr lang="en-US"/>
        </a:p>
      </dgm:t>
    </dgm:pt>
    <dgm:pt modelId="{FAEC3AF4-DFCE-6649-B43B-A3E4B375C079}" type="sibTrans" cxnId="{A0A82A90-46B8-7340-9C27-803F81DB65A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CC497C6-FCCB-4946-A662-66756B28CDD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/>
            <a:t>Money</a:t>
          </a:r>
        </a:p>
      </dgm:t>
    </dgm:pt>
    <dgm:pt modelId="{BBB26BFF-3956-1E4D-BA61-CE09FF65E14D}" type="parTrans" cxnId="{03EB5D3D-9617-4644-9CBE-09D859CBCB2F}">
      <dgm:prSet/>
      <dgm:spPr/>
      <dgm:t>
        <a:bodyPr/>
        <a:lstStyle/>
        <a:p>
          <a:endParaRPr lang="en-US"/>
        </a:p>
      </dgm:t>
    </dgm:pt>
    <dgm:pt modelId="{AA8464CE-D04E-564F-8CCB-BDD0ED43CC86}" type="sibTrans" cxnId="{03EB5D3D-9617-4644-9CBE-09D859CBCB2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FB3594A-2C53-1D4C-A547-46DE2E91642F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Family</a:t>
          </a:r>
        </a:p>
      </dgm:t>
    </dgm:pt>
    <dgm:pt modelId="{AC08E73A-5BC3-4B47-9405-616B84B7CA46}" type="parTrans" cxnId="{760BD37B-6136-254C-8B6E-1B8EBF18A394}">
      <dgm:prSet/>
      <dgm:spPr/>
      <dgm:t>
        <a:bodyPr/>
        <a:lstStyle/>
        <a:p>
          <a:endParaRPr lang="en-US"/>
        </a:p>
      </dgm:t>
    </dgm:pt>
    <dgm:pt modelId="{62D79A93-13D3-034D-82DE-D9C238D86537}" type="sibTrans" cxnId="{760BD37B-6136-254C-8B6E-1B8EBF18A39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CDCCA7F-EE88-1045-B157-7CAE59701BCC}" type="pres">
      <dgm:prSet presAssocID="{4C04CB44-69A6-7E44-B6F5-C6B3EF410D77}" presName="Name0" presStyleCnt="0">
        <dgm:presLayoutVars>
          <dgm:dir/>
          <dgm:resizeHandles val="exact"/>
        </dgm:presLayoutVars>
      </dgm:prSet>
      <dgm:spPr/>
    </dgm:pt>
    <dgm:pt modelId="{6D7CD2BB-1AEE-D342-88BF-B70BEF0BE808}" type="pres">
      <dgm:prSet presAssocID="{6336EF11-FE4C-FE44-ABF5-F1DDD36F2A5C}" presName="node" presStyleLbl="node1" presStyleIdx="0" presStyleCnt="3">
        <dgm:presLayoutVars>
          <dgm:bulletEnabled val="1"/>
        </dgm:presLayoutVars>
      </dgm:prSet>
      <dgm:spPr/>
    </dgm:pt>
    <dgm:pt modelId="{0B84EB63-0681-3947-9DCE-F119B116D6A6}" type="pres">
      <dgm:prSet presAssocID="{FAEC3AF4-DFCE-6649-B43B-A3E4B375C079}" presName="sibTrans" presStyleLbl="sibTrans2D1" presStyleIdx="0" presStyleCnt="3"/>
      <dgm:spPr/>
    </dgm:pt>
    <dgm:pt modelId="{571CE441-9A6B-B949-B6CA-1697555F7E4C}" type="pres">
      <dgm:prSet presAssocID="{FAEC3AF4-DFCE-6649-B43B-A3E4B375C079}" presName="connectorText" presStyleLbl="sibTrans2D1" presStyleIdx="0" presStyleCnt="3"/>
      <dgm:spPr/>
    </dgm:pt>
    <dgm:pt modelId="{7C60C3F4-3A64-EC4C-B4D2-CAA838F2F458}" type="pres">
      <dgm:prSet presAssocID="{6CC497C6-FCCB-4946-A662-66756B28CDDB}" presName="node" presStyleLbl="node1" presStyleIdx="1" presStyleCnt="3">
        <dgm:presLayoutVars>
          <dgm:bulletEnabled val="1"/>
        </dgm:presLayoutVars>
      </dgm:prSet>
      <dgm:spPr/>
    </dgm:pt>
    <dgm:pt modelId="{0E9B948B-3E55-0843-B20A-45C3E7DFE236}" type="pres">
      <dgm:prSet presAssocID="{AA8464CE-D04E-564F-8CCB-BDD0ED43CC86}" presName="sibTrans" presStyleLbl="sibTrans2D1" presStyleIdx="1" presStyleCnt="3"/>
      <dgm:spPr/>
    </dgm:pt>
    <dgm:pt modelId="{2B2EF30C-031B-AB4C-B736-9D2607DDA7B3}" type="pres">
      <dgm:prSet presAssocID="{AA8464CE-D04E-564F-8CCB-BDD0ED43CC86}" presName="connectorText" presStyleLbl="sibTrans2D1" presStyleIdx="1" presStyleCnt="3"/>
      <dgm:spPr/>
    </dgm:pt>
    <dgm:pt modelId="{2A70C041-D6B3-0246-B804-7CF910F4C1EA}" type="pres">
      <dgm:prSet presAssocID="{FFB3594A-2C53-1D4C-A547-46DE2E91642F}" presName="node" presStyleLbl="node1" presStyleIdx="2" presStyleCnt="3">
        <dgm:presLayoutVars>
          <dgm:bulletEnabled val="1"/>
        </dgm:presLayoutVars>
      </dgm:prSet>
      <dgm:spPr/>
    </dgm:pt>
    <dgm:pt modelId="{F39B3BC3-538F-0A45-B61E-7C4564B5DAB8}" type="pres">
      <dgm:prSet presAssocID="{62D79A93-13D3-034D-82DE-D9C238D86537}" presName="sibTrans" presStyleLbl="sibTrans2D1" presStyleIdx="2" presStyleCnt="3"/>
      <dgm:spPr/>
    </dgm:pt>
    <dgm:pt modelId="{081E123E-0FF8-1F44-ABE8-5EAACD8A49DD}" type="pres">
      <dgm:prSet presAssocID="{62D79A93-13D3-034D-82DE-D9C238D86537}" presName="connectorText" presStyleLbl="sibTrans2D1" presStyleIdx="2" presStyleCnt="3"/>
      <dgm:spPr/>
    </dgm:pt>
  </dgm:ptLst>
  <dgm:cxnLst>
    <dgm:cxn modelId="{2CAA2718-4D94-FB43-AE94-B4139E72A7A7}" type="presOf" srcId="{6336EF11-FE4C-FE44-ABF5-F1DDD36F2A5C}" destId="{6D7CD2BB-1AEE-D342-88BF-B70BEF0BE808}" srcOrd="0" destOrd="0" presId="urn:microsoft.com/office/officeart/2005/8/layout/cycle7"/>
    <dgm:cxn modelId="{03EB5D3D-9617-4644-9CBE-09D859CBCB2F}" srcId="{4C04CB44-69A6-7E44-B6F5-C6B3EF410D77}" destId="{6CC497C6-FCCB-4946-A662-66756B28CDDB}" srcOrd="1" destOrd="0" parTransId="{BBB26BFF-3956-1E4D-BA61-CE09FF65E14D}" sibTransId="{AA8464CE-D04E-564F-8CCB-BDD0ED43CC86}"/>
    <dgm:cxn modelId="{AFAEA474-A49D-6044-8023-4BE047E93855}" type="presOf" srcId="{62D79A93-13D3-034D-82DE-D9C238D86537}" destId="{F39B3BC3-538F-0A45-B61E-7C4564B5DAB8}" srcOrd="0" destOrd="0" presId="urn:microsoft.com/office/officeart/2005/8/layout/cycle7"/>
    <dgm:cxn modelId="{760BD37B-6136-254C-8B6E-1B8EBF18A394}" srcId="{4C04CB44-69A6-7E44-B6F5-C6B3EF410D77}" destId="{FFB3594A-2C53-1D4C-A547-46DE2E91642F}" srcOrd="2" destOrd="0" parTransId="{AC08E73A-5BC3-4B47-9405-616B84B7CA46}" sibTransId="{62D79A93-13D3-034D-82DE-D9C238D86537}"/>
    <dgm:cxn modelId="{A0A82A90-46B8-7340-9C27-803F81DB65AA}" srcId="{4C04CB44-69A6-7E44-B6F5-C6B3EF410D77}" destId="{6336EF11-FE4C-FE44-ABF5-F1DDD36F2A5C}" srcOrd="0" destOrd="0" parTransId="{1E0227DC-1230-0F4B-80D9-5DF0B292D7CE}" sibTransId="{FAEC3AF4-DFCE-6649-B43B-A3E4B375C079}"/>
    <dgm:cxn modelId="{0E254CA1-7A0C-6E4C-9DC5-710CF572BA51}" type="presOf" srcId="{AA8464CE-D04E-564F-8CCB-BDD0ED43CC86}" destId="{0E9B948B-3E55-0843-B20A-45C3E7DFE236}" srcOrd="0" destOrd="0" presId="urn:microsoft.com/office/officeart/2005/8/layout/cycle7"/>
    <dgm:cxn modelId="{3AE7D4A4-38CB-CB44-8E61-0526449C88CE}" type="presOf" srcId="{4C04CB44-69A6-7E44-B6F5-C6B3EF410D77}" destId="{8CDCCA7F-EE88-1045-B157-7CAE59701BCC}" srcOrd="0" destOrd="0" presId="urn:microsoft.com/office/officeart/2005/8/layout/cycle7"/>
    <dgm:cxn modelId="{5A9858B2-1E21-C649-AEF3-6B9B25A9A199}" type="presOf" srcId="{62D79A93-13D3-034D-82DE-D9C238D86537}" destId="{081E123E-0FF8-1F44-ABE8-5EAACD8A49DD}" srcOrd="1" destOrd="0" presId="urn:microsoft.com/office/officeart/2005/8/layout/cycle7"/>
    <dgm:cxn modelId="{AB28D0B5-9179-A84A-9B00-918F90ACBFC2}" type="presOf" srcId="{FFB3594A-2C53-1D4C-A547-46DE2E91642F}" destId="{2A70C041-D6B3-0246-B804-7CF910F4C1EA}" srcOrd="0" destOrd="0" presId="urn:microsoft.com/office/officeart/2005/8/layout/cycle7"/>
    <dgm:cxn modelId="{8D2B60CE-437A-D34F-A7ED-718CE9A87F92}" type="presOf" srcId="{FAEC3AF4-DFCE-6649-B43B-A3E4B375C079}" destId="{0B84EB63-0681-3947-9DCE-F119B116D6A6}" srcOrd="0" destOrd="0" presId="urn:microsoft.com/office/officeart/2005/8/layout/cycle7"/>
    <dgm:cxn modelId="{E84FE2E9-89C4-5141-B714-170306675317}" type="presOf" srcId="{6CC497C6-FCCB-4946-A662-66756B28CDDB}" destId="{7C60C3F4-3A64-EC4C-B4D2-CAA838F2F458}" srcOrd="0" destOrd="0" presId="urn:microsoft.com/office/officeart/2005/8/layout/cycle7"/>
    <dgm:cxn modelId="{29DB7AEE-94AE-8245-B06C-887BE9800831}" type="presOf" srcId="{FAEC3AF4-DFCE-6649-B43B-A3E4B375C079}" destId="{571CE441-9A6B-B949-B6CA-1697555F7E4C}" srcOrd="1" destOrd="0" presId="urn:microsoft.com/office/officeart/2005/8/layout/cycle7"/>
    <dgm:cxn modelId="{3240D1FE-C340-8846-B2B6-4576B86D59E8}" type="presOf" srcId="{AA8464CE-D04E-564F-8CCB-BDD0ED43CC86}" destId="{2B2EF30C-031B-AB4C-B736-9D2607DDA7B3}" srcOrd="1" destOrd="0" presId="urn:microsoft.com/office/officeart/2005/8/layout/cycle7"/>
    <dgm:cxn modelId="{6A9330AC-12D1-E84A-A814-581C4F638861}" type="presParOf" srcId="{8CDCCA7F-EE88-1045-B157-7CAE59701BCC}" destId="{6D7CD2BB-1AEE-D342-88BF-B70BEF0BE808}" srcOrd="0" destOrd="0" presId="urn:microsoft.com/office/officeart/2005/8/layout/cycle7"/>
    <dgm:cxn modelId="{742F5D3C-BC43-1041-B92A-2B59FBF19D86}" type="presParOf" srcId="{8CDCCA7F-EE88-1045-B157-7CAE59701BCC}" destId="{0B84EB63-0681-3947-9DCE-F119B116D6A6}" srcOrd="1" destOrd="0" presId="urn:microsoft.com/office/officeart/2005/8/layout/cycle7"/>
    <dgm:cxn modelId="{56E1BAB1-6902-A841-8223-1BC7AF61551D}" type="presParOf" srcId="{0B84EB63-0681-3947-9DCE-F119B116D6A6}" destId="{571CE441-9A6B-B949-B6CA-1697555F7E4C}" srcOrd="0" destOrd="0" presId="urn:microsoft.com/office/officeart/2005/8/layout/cycle7"/>
    <dgm:cxn modelId="{BCBF6826-87D2-174A-AD75-0B83ED27FCB1}" type="presParOf" srcId="{8CDCCA7F-EE88-1045-B157-7CAE59701BCC}" destId="{7C60C3F4-3A64-EC4C-B4D2-CAA838F2F458}" srcOrd="2" destOrd="0" presId="urn:microsoft.com/office/officeart/2005/8/layout/cycle7"/>
    <dgm:cxn modelId="{513B93FC-A986-C549-AED9-A076D15E5741}" type="presParOf" srcId="{8CDCCA7F-EE88-1045-B157-7CAE59701BCC}" destId="{0E9B948B-3E55-0843-B20A-45C3E7DFE236}" srcOrd="3" destOrd="0" presId="urn:microsoft.com/office/officeart/2005/8/layout/cycle7"/>
    <dgm:cxn modelId="{1D8E9AE3-22C7-B640-84E2-9B20AB1D8C58}" type="presParOf" srcId="{0E9B948B-3E55-0843-B20A-45C3E7DFE236}" destId="{2B2EF30C-031B-AB4C-B736-9D2607DDA7B3}" srcOrd="0" destOrd="0" presId="urn:microsoft.com/office/officeart/2005/8/layout/cycle7"/>
    <dgm:cxn modelId="{5DFA5E4E-5110-CD47-B3CF-1E336A3294B0}" type="presParOf" srcId="{8CDCCA7F-EE88-1045-B157-7CAE59701BCC}" destId="{2A70C041-D6B3-0246-B804-7CF910F4C1EA}" srcOrd="4" destOrd="0" presId="urn:microsoft.com/office/officeart/2005/8/layout/cycle7"/>
    <dgm:cxn modelId="{07F5FCE8-31D3-A94C-9296-2DE1746BAC24}" type="presParOf" srcId="{8CDCCA7F-EE88-1045-B157-7CAE59701BCC}" destId="{F39B3BC3-538F-0A45-B61E-7C4564B5DAB8}" srcOrd="5" destOrd="0" presId="urn:microsoft.com/office/officeart/2005/8/layout/cycle7"/>
    <dgm:cxn modelId="{F3863B79-27E1-5D4C-BDD3-7C7113B2501F}" type="presParOf" srcId="{F39B3BC3-538F-0A45-B61E-7C4564B5DAB8}" destId="{081E123E-0FF8-1F44-ABE8-5EAACD8A49D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C715-DCFD-1F43-B1C2-7883FA3C5947}">
      <dsp:nvSpPr>
        <dsp:cNvPr id="0" name=""/>
        <dsp:cNvSpPr/>
      </dsp:nvSpPr>
      <dsp:spPr>
        <a:xfrm>
          <a:off x="4206240" y="2084832"/>
          <a:ext cx="2560319" cy="2560319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1D7FC-32EE-B942-A986-23A171B6EDA4}">
      <dsp:nvSpPr>
        <dsp:cNvPr id="0" name=""/>
        <dsp:cNvSpPr/>
      </dsp:nvSpPr>
      <dsp:spPr>
        <a:xfrm>
          <a:off x="4104353" y="908340"/>
          <a:ext cx="2969971" cy="17190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Happiness</a:t>
          </a:r>
        </a:p>
      </dsp:txBody>
      <dsp:txXfrm>
        <a:off x="4104353" y="908340"/>
        <a:ext cx="2969971" cy="1719072"/>
      </dsp:txXfrm>
    </dsp:sp>
    <dsp:sp modelId="{DCCF8A74-CC8B-EA46-B4DB-3B3FD20E2183}">
      <dsp:nvSpPr>
        <dsp:cNvPr id="0" name=""/>
        <dsp:cNvSpPr/>
      </dsp:nvSpPr>
      <dsp:spPr>
        <a:xfrm>
          <a:off x="5180185" y="2792211"/>
          <a:ext cx="2560319" cy="25603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1DB129-8C43-1E4C-8E11-EDEA98C2BB09}">
      <dsp:nvSpPr>
        <dsp:cNvPr id="0" name=""/>
        <dsp:cNvSpPr/>
      </dsp:nvSpPr>
      <dsp:spPr>
        <a:xfrm>
          <a:off x="7205531" y="2437274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Long-Term Goals</a:t>
          </a:r>
        </a:p>
      </dsp:txBody>
      <dsp:txXfrm>
        <a:off x="7205531" y="2437274"/>
        <a:ext cx="2662732" cy="1865376"/>
      </dsp:txXfrm>
    </dsp:sp>
    <dsp:sp modelId="{BDA005F2-5F63-B64B-ABB9-900F8BA3844F}">
      <dsp:nvSpPr>
        <dsp:cNvPr id="0" name=""/>
        <dsp:cNvSpPr/>
      </dsp:nvSpPr>
      <dsp:spPr>
        <a:xfrm>
          <a:off x="4808427" y="3937772"/>
          <a:ext cx="2560319" cy="2560319"/>
        </a:xfrm>
        <a:prstGeom prst="ellipse">
          <a:avLst/>
        </a:prstGeom>
        <a:solidFill>
          <a:srgbClr val="00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6439D6-9BB8-F14C-816B-35779F8F061C}">
      <dsp:nvSpPr>
        <dsp:cNvPr id="0" name=""/>
        <dsp:cNvSpPr/>
      </dsp:nvSpPr>
      <dsp:spPr>
        <a:xfrm>
          <a:off x="7328760" y="5249986"/>
          <a:ext cx="1911815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Financial Needs</a:t>
          </a:r>
        </a:p>
      </dsp:txBody>
      <dsp:txXfrm>
        <a:off x="7328760" y="5249986"/>
        <a:ext cx="1911815" cy="1865376"/>
      </dsp:txXfrm>
    </dsp:sp>
    <dsp:sp modelId="{AC3AB432-3E12-AA4A-AAAA-E306AA90A474}">
      <dsp:nvSpPr>
        <dsp:cNvPr id="0" name=""/>
        <dsp:cNvSpPr/>
      </dsp:nvSpPr>
      <dsp:spPr>
        <a:xfrm>
          <a:off x="3604052" y="3937772"/>
          <a:ext cx="2560319" cy="2560319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02325-322E-2942-8F29-042EDA60403C}">
      <dsp:nvSpPr>
        <dsp:cNvPr id="0" name=""/>
        <dsp:cNvSpPr/>
      </dsp:nvSpPr>
      <dsp:spPr>
        <a:xfrm>
          <a:off x="1836723" y="5219711"/>
          <a:ext cx="1908700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Family Needs</a:t>
          </a:r>
        </a:p>
      </dsp:txBody>
      <dsp:txXfrm>
        <a:off x="1836723" y="5219711"/>
        <a:ext cx="1908700" cy="1865376"/>
      </dsp:txXfrm>
    </dsp:sp>
    <dsp:sp modelId="{62135EA9-2824-A040-91CD-E6438FF930D2}">
      <dsp:nvSpPr>
        <dsp:cNvPr id="0" name=""/>
        <dsp:cNvSpPr/>
      </dsp:nvSpPr>
      <dsp:spPr>
        <a:xfrm>
          <a:off x="3232294" y="2792211"/>
          <a:ext cx="2560319" cy="2560319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BE3BC-C9A6-D340-8173-E694B74421A9}">
      <dsp:nvSpPr>
        <dsp:cNvPr id="0" name=""/>
        <dsp:cNvSpPr/>
      </dsp:nvSpPr>
      <dsp:spPr>
        <a:xfrm>
          <a:off x="995549" y="2406999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Short-Term Goals</a:t>
          </a:r>
        </a:p>
      </dsp:txBody>
      <dsp:txXfrm>
        <a:off x="995549" y="2406999"/>
        <a:ext cx="2662732" cy="1865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D2BB-1AEE-D342-88BF-B70BEF0BE808}">
      <dsp:nvSpPr>
        <dsp:cNvPr id="0" name=""/>
        <dsp:cNvSpPr/>
      </dsp:nvSpPr>
      <dsp:spPr>
        <a:xfrm>
          <a:off x="2681233" y="1642"/>
          <a:ext cx="3059567" cy="152978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School &amp; Education</a:t>
          </a:r>
        </a:p>
      </dsp:txBody>
      <dsp:txXfrm>
        <a:off x="2726039" y="46448"/>
        <a:ext cx="2969955" cy="1440171"/>
      </dsp:txXfrm>
    </dsp:sp>
    <dsp:sp modelId="{0B84EB63-0681-3947-9DCE-F119B116D6A6}">
      <dsp:nvSpPr>
        <dsp:cNvPr id="0" name=""/>
        <dsp:cNvSpPr/>
      </dsp:nvSpPr>
      <dsp:spPr>
        <a:xfrm rot="3600000">
          <a:off x="4677045" y="2686397"/>
          <a:ext cx="1593936" cy="535424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837672" y="2793482"/>
        <a:ext cx="1272682" cy="321254"/>
      </dsp:txXfrm>
    </dsp:sp>
    <dsp:sp modelId="{7C60C3F4-3A64-EC4C-B4D2-CAA838F2F458}">
      <dsp:nvSpPr>
        <dsp:cNvPr id="0" name=""/>
        <dsp:cNvSpPr/>
      </dsp:nvSpPr>
      <dsp:spPr>
        <a:xfrm>
          <a:off x="5207227" y="4376792"/>
          <a:ext cx="3059567" cy="152978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Money</a:t>
          </a:r>
        </a:p>
      </dsp:txBody>
      <dsp:txXfrm>
        <a:off x="5252033" y="4421598"/>
        <a:ext cx="2969955" cy="1440171"/>
      </dsp:txXfrm>
    </dsp:sp>
    <dsp:sp modelId="{0E9B948B-3E55-0843-B20A-45C3E7DFE236}">
      <dsp:nvSpPr>
        <dsp:cNvPr id="0" name=""/>
        <dsp:cNvSpPr/>
      </dsp:nvSpPr>
      <dsp:spPr>
        <a:xfrm rot="10800000">
          <a:off x="3414048" y="4873972"/>
          <a:ext cx="1593936" cy="535424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574675" y="4981057"/>
        <a:ext cx="1272682" cy="321254"/>
      </dsp:txXfrm>
    </dsp:sp>
    <dsp:sp modelId="{2A70C041-D6B3-0246-B804-7CF910F4C1EA}">
      <dsp:nvSpPr>
        <dsp:cNvPr id="0" name=""/>
        <dsp:cNvSpPr/>
      </dsp:nvSpPr>
      <dsp:spPr>
        <a:xfrm>
          <a:off x="155239" y="4376792"/>
          <a:ext cx="3059567" cy="1529783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Family</a:t>
          </a:r>
        </a:p>
      </dsp:txBody>
      <dsp:txXfrm>
        <a:off x="200045" y="4421598"/>
        <a:ext cx="2969955" cy="1440171"/>
      </dsp:txXfrm>
    </dsp:sp>
    <dsp:sp modelId="{F39B3BC3-538F-0A45-B61E-7C4564B5DAB8}">
      <dsp:nvSpPr>
        <dsp:cNvPr id="0" name=""/>
        <dsp:cNvSpPr/>
      </dsp:nvSpPr>
      <dsp:spPr>
        <a:xfrm rot="18000000">
          <a:off x="2151051" y="2686397"/>
          <a:ext cx="1593936" cy="535424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311678" y="2793482"/>
        <a:ext cx="1272682" cy="321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D2BB-1AEE-D342-88BF-B70BEF0BE808}">
      <dsp:nvSpPr>
        <dsp:cNvPr id="0" name=""/>
        <dsp:cNvSpPr/>
      </dsp:nvSpPr>
      <dsp:spPr>
        <a:xfrm>
          <a:off x="2136427" y="14156"/>
          <a:ext cx="2585144" cy="129257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School &amp; Education</a:t>
          </a:r>
        </a:p>
      </dsp:txBody>
      <dsp:txXfrm>
        <a:off x="2174285" y="52014"/>
        <a:ext cx="2509428" cy="1216856"/>
      </dsp:txXfrm>
    </dsp:sp>
    <dsp:sp modelId="{0B84EB63-0681-3947-9DCE-F119B116D6A6}">
      <dsp:nvSpPr>
        <dsp:cNvPr id="0" name=""/>
        <dsp:cNvSpPr/>
      </dsp:nvSpPr>
      <dsp:spPr>
        <a:xfrm rot="3600000">
          <a:off x="3822408" y="2283637"/>
          <a:ext cx="1348681" cy="452400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58128" y="2374117"/>
        <a:ext cx="1077241" cy="271440"/>
      </dsp:txXfrm>
    </dsp:sp>
    <dsp:sp modelId="{7C60C3F4-3A64-EC4C-B4D2-CAA838F2F458}">
      <dsp:nvSpPr>
        <dsp:cNvPr id="0" name=""/>
        <dsp:cNvSpPr/>
      </dsp:nvSpPr>
      <dsp:spPr>
        <a:xfrm>
          <a:off x="4271925" y="3712947"/>
          <a:ext cx="2585144" cy="129257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Money</a:t>
          </a:r>
        </a:p>
      </dsp:txBody>
      <dsp:txXfrm>
        <a:off x="4309783" y="3750805"/>
        <a:ext cx="2509428" cy="1216856"/>
      </dsp:txXfrm>
    </dsp:sp>
    <dsp:sp modelId="{0E9B948B-3E55-0843-B20A-45C3E7DFE236}">
      <dsp:nvSpPr>
        <dsp:cNvPr id="0" name=""/>
        <dsp:cNvSpPr/>
      </dsp:nvSpPr>
      <dsp:spPr>
        <a:xfrm rot="10800000">
          <a:off x="2754659" y="4133033"/>
          <a:ext cx="1348681" cy="452400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890379" y="4223513"/>
        <a:ext cx="1077241" cy="271440"/>
      </dsp:txXfrm>
    </dsp:sp>
    <dsp:sp modelId="{2A70C041-D6B3-0246-B804-7CF910F4C1EA}">
      <dsp:nvSpPr>
        <dsp:cNvPr id="0" name=""/>
        <dsp:cNvSpPr/>
      </dsp:nvSpPr>
      <dsp:spPr>
        <a:xfrm>
          <a:off x="929" y="3712947"/>
          <a:ext cx="2585144" cy="1292572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Family</a:t>
          </a:r>
        </a:p>
      </dsp:txBody>
      <dsp:txXfrm>
        <a:off x="38787" y="3750805"/>
        <a:ext cx="2509428" cy="1216856"/>
      </dsp:txXfrm>
    </dsp:sp>
    <dsp:sp modelId="{F39B3BC3-538F-0A45-B61E-7C4564B5DAB8}">
      <dsp:nvSpPr>
        <dsp:cNvPr id="0" name=""/>
        <dsp:cNvSpPr/>
      </dsp:nvSpPr>
      <dsp:spPr>
        <a:xfrm rot="18000000">
          <a:off x="1686910" y="2283637"/>
          <a:ext cx="1348681" cy="452400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822630" y="2374117"/>
        <a:ext cx="1077241" cy="27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3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81657B-EB96-4CD8-A502-11B00DB4F7AF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4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E3AD0-38D7-4747-B964-255C11827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2D84C-E8EB-D444-A2C7-66D9D30BC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0D593-5FE9-D043-B7A9-C3238816C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4401C-BAF4-4E4F-B607-0747BEEE5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rgbClr val="C0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364058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5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0833" y="2335673"/>
            <a:ext cx="8398739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223" y="2335673"/>
            <a:ext cx="509197" cy="110179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2220833" y="762001"/>
            <a:ext cx="8398739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1">
                <a:solidFill>
                  <a:schemeClr val="tx1"/>
                </a:solidFill>
                <a:latin typeface="Times New Roman"/>
                <a:ea typeface="Times New Roman" charset="0"/>
                <a:cs typeface="Times New Roman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2220833" y="4191001"/>
            <a:ext cx="8398739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223" y="4191001"/>
            <a:ext cx="509197" cy="11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56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94814"/>
            <a:ext cx="10972800" cy="103398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9937"/>
            <a:ext cx="10972800" cy="3941763"/>
          </a:xfrm>
        </p:spPr>
        <p:txBody>
          <a:bodyPr>
            <a:noAutofit/>
          </a:bodyPr>
          <a:lstStyle>
            <a:lvl1pPr marL="228589" indent="-228589">
              <a:spcBef>
                <a:spcPts val="1200"/>
              </a:spcBef>
              <a:defRPr sz="1800"/>
            </a:lvl1pPr>
            <a:lvl2pPr marL="522262" indent="-234939">
              <a:buFont typeface="Arial" charset="0"/>
              <a:buChar char="•"/>
              <a:tabLst/>
              <a:defRPr sz="1600"/>
            </a:lvl2pPr>
            <a:lvl3pPr marL="863557" indent="-234939">
              <a:tabLst/>
              <a:defRPr sz="1600"/>
            </a:lvl3pPr>
            <a:lvl4pPr marL="1204853" indent="-223828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491621"/>
            <a:ext cx="109728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2C201-4822-1D4C-9A8C-61948AB71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701" y="6273651"/>
            <a:ext cx="2552323" cy="514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AA0E06-4DB4-5CF0-1DB9-C3A8BD281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2492" y="49387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3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6" y="2039937"/>
            <a:ext cx="5255260" cy="3941763"/>
          </a:xfrm>
        </p:spPr>
        <p:txBody>
          <a:bodyPr>
            <a:noAutofit/>
          </a:bodyPr>
          <a:lstStyle>
            <a:lvl1pPr marL="228589" indent="-228589">
              <a:spcBef>
                <a:spcPts val="1200"/>
              </a:spcBef>
              <a:buSzPct val="100000"/>
              <a:defRPr/>
            </a:lvl1pPr>
            <a:lvl2pPr marL="522262" indent="-234939">
              <a:buFont typeface="Arial" charset="0"/>
              <a:buChar char="•"/>
              <a:tabLst/>
              <a:defRPr/>
            </a:lvl2pPr>
            <a:lvl3pPr marL="863557" indent="-234939">
              <a:tabLst/>
              <a:defRPr/>
            </a:lvl3pPr>
            <a:lvl4pPr marL="1204853" indent="-223828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339840" y="2039937"/>
            <a:ext cx="5242560" cy="3941763"/>
          </a:xfrm>
        </p:spPr>
        <p:txBody>
          <a:bodyPr>
            <a:noAutofit/>
          </a:bodyPr>
          <a:lstStyle>
            <a:lvl1pPr marL="228589" indent="-228589">
              <a:spcBef>
                <a:spcPts val="1200"/>
              </a:spcBef>
              <a:buSzPct val="120000"/>
              <a:defRPr/>
            </a:lvl1pPr>
            <a:lvl2pPr marL="522262" indent="-234939">
              <a:buFont typeface="Arial" charset="0"/>
              <a:buChar char="•"/>
              <a:tabLst/>
              <a:defRPr/>
            </a:lvl2pPr>
            <a:lvl3pPr marL="863557" indent="-234939">
              <a:tabLst/>
              <a:defRPr/>
            </a:lvl3pPr>
            <a:lvl4pPr marL="1204853" indent="-223828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94814"/>
            <a:ext cx="10972800" cy="103398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491621"/>
            <a:ext cx="109728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89A44-2B92-D448-942B-794C670D7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701" y="6273651"/>
            <a:ext cx="2552323" cy="514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85B54A-EF27-0EC9-7796-DF10898419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2492" y="49387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51992D-26BE-834E-9924-96659ABAC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5CDB3D-765F-184F-886A-35B20061EF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14" y="5991730"/>
            <a:ext cx="819812" cy="7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CB908-C9EB-3C48-A8CD-4F75E690F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43B221-EE7C-4648-98B3-D8A586921F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E718D-244C-3D42-ACF8-6472E022B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D8CC2-A397-264D-9CC5-A7B5E3948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CB1035-14F6-5048-88B1-89319B754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48D27F-C4BD-CB47-8883-6488566CC2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60912-4C38-2E41-A2DB-AA73B7C99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1FCC0D-E271-7743-B4CA-4160DA40C0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13B99-9CCA-3444-A5C1-0EA3BE745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88016-B685-624C-A3CF-5CAE32BB4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FB6AE-05A8-0D4E-B5CA-39BCE3D66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A936E-0F24-5A41-A4CA-4D17D33768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40A4A-A2B3-BA44-874D-4EFE6E62D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FA423-6910-154F-BAE8-24D14EF261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304C16-E084-FC4C-812A-3D9CACD3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401" y="5271469"/>
            <a:ext cx="1977611" cy="16041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615655" y="254332"/>
            <a:ext cx="10960689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MONEY MATTERS </a:t>
            </a:r>
          </a:p>
          <a:p>
            <a:pPr algn="ctr"/>
            <a:r>
              <a:rPr lang="en-US" sz="4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2023-2024 SESSION #5</a:t>
            </a:r>
          </a:p>
          <a:p>
            <a:pPr algn="ctr"/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15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November 15, 2023</a:t>
            </a:r>
            <a:endParaRPr lang="en-US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EDB4A7-683B-2014-E31E-D8D4436F6537}"/>
              </a:ext>
            </a:extLst>
          </p:cNvPr>
          <p:cNvSpPr/>
          <p:nvPr/>
        </p:nvSpPr>
        <p:spPr>
          <a:xfrm>
            <a:off x="0" y="1856830"/>
            <a:ext cx="121920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SIDE HUSTLES &amp; ENTREPRENEURSHIP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(What Does It Mean to Be An Entrepreneur &amp; How Can You Succeed At It)</a:t>
            </a:r>
          </a:p>
          <a:p>
            <a:pPr algn="ctr"/>
            <a:r>
              <a:rPr lang="en-US" sz="3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Let’s get started investing towards your long-term goals.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Manage Your Money Today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Maximize Your Money in the Future</a:t>
            </a:r>
            <a:endParaRPr lang="en-US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9765B-418F-697B-6F7A-4B73D8F5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" y="5335009"/>
            <a:ext cx="1720178" cy="15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3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80160"/>
            <a:ext cx="10515600" cy="5212714"/>
          </a:xfrm>
        </p:spPr>
        <p:txBody>
          <a:bodyPr>
            <a:normAutofit fontScale="47500" lnSpcReduction="20000"/>
          </a:bodyPr>
          <a:lstStyle/>
          <a:p>
            <a:r>
              <a:rPr lang="en-US" sz="4000" dirty="0"/>
              <a:t>Whether or not you can turn your side hustle into a legitimate business in the U.S. is tricky.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First and foremost, your visa requires you to be a full-time student. That has to be your first priority. Finishing your degree has to be your purpose and your goal. 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You are limited in what income your can earn while on your visa…because your visa expects you to focus on your degree.</a:t>
            </a:r>
          </a:p>
          <a:p>
            <a:endParaRPr lang="en-US" sz="4000" dirty="0"/>
          </a:p>
          <a:p>
            <a:r>
              <a:rPr lang="en-US" sz="4000" dirty="0">
                <a:solidFill>
                  <a:srgbClr val="C00000"/>
                </a:solidFill>
              </a:rPr>
              <a:t>So, can you start your own business while you are a student?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Officially….YES.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You can start a business, you can own a business, you can do business stuff.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But, that cannot become your full-time job. That cannot become a significant source of your income.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You have to continue to be a full-time student and comply with all visa requirements.</a:t>
            </a:r>
            <a:br>
              <a:rPr lang="en-US" sz="3600" dirty="0"/>
            </a:br>
            <a:endParaRPr lang="en-US" sz="3600" dirty="0"/>
          </a:p>
          <a:p>
            <a:r>
              <a:rPr lang="en-US" sz="4400" dirty="0">
                <a:solidFill>
                  <a:srgbClr val="C00000"/>
                </a:solidFill>
              </a:rPr>
              <a:t>What else can you do while in school or after graduation?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Maybe you start a business but do not pay yourself a salary.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Maybe you begin building your business and then make it bigger &amp; better after graduation.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Maybe you employ these entrepreneurship &amp; side-hustle ideas in your lab, your degree program, or your full-time post-graduation job (“intrapreneurship”).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Maybe your side-hustle always stays a side-hustle….and that’s just fine.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09CA92-8F44-46F6-A7A1-3B079C92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206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to INTERNATIONAL STUDENTS</a:t>
            </a:r>
          </a:p>
        </p:txBody>
      </p:sp>
    </p:spTree>
    <p:extLst>
      <p:ext uri="{BB962C8B-B14F-4D97-AF65-F5344CB8AC3E}">
        <p14:creationId xmlns:p14="http://schemas.microsoft.com/office/powerpoint/2010/main" val="494739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FFAB-10D1-1A4F-9E94-17EC46D4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Every business has to solve a problem or make someone’s life better.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C10CD6-CC01-658A-77E2-9BE130DFA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ENTREPRENEUR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SHIP?</a:t>
            </a:r>
          </a:p>
        </p:txBody>
      </p:sp>
    </p:spTree>
    <p:extLst>
      <p:ext uri="{BB962C8B-B14F-4D97-AF65-F5344CB8AC3E}">
        <p14:creationId xmlns:p14="http://schemas.microsoft.com/office/powerpoint/2010/main" val="407739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plate of food&#10;&#10;Description automatically generated">
            <a:extLst>
              <a:ext uri="{FF2B5EF4-FFF2-40B4-BE49-F238E27FC236}">
                <a16:creationId xmlns:a16="http://schemas.microsoft.com/office/drawing/2014/main" id="{54EAB5A9-7E48-EF70-0FCA-FB1572650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D58D5-D65A-8D47-874A-F28D535DF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EB9EB2B-7D41-44FE-B210-89520ADBF53F}" type="slidenum">
              <a:rPr lang="en-US" altLang="en-US" smtClean="0"/>
              <a:pPr>
                <a:spcAft>
                  <a:spcPts val="60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96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y be an image of balloon, table and indoor">
            <a:extLst>
              <a:ext uri="{FF2B5EF4-FFF2-40B4-BE49-F238E27FC236}">
                <a16:creationId xmlns:a16="http://schemas.microsoft.com/office/drawing/2014/main" id="{CB70E5A8-90DD-4644-8E60-6625AEEC2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0" r="-1" b="28506"/>
          <a:stretch/>
        </p:blipFill>
        <p:spPr bwMode="auto">
          <a:xfrm>
            <a:off x="0" y="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y be an image of balloon and indoor">
            <a:extLst>
              <a:ext uri="{FF2B5EF4-FFF2-40B4-BE49-F238E27FC236}">
                <a16:creationId xmlns:a16="http://schemas.microsoft.com/office/drawing/2014/main" id="{012555A6-6CEC-4548-B55A-37560C8AC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r="1" b="2899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99CD5B-6498-406E-9AE6-E573698B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Simply Chic Balloons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EEAC3-043D-4D5D-BB46-976E24CA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fld id="{5CFFA7DE-6184-487C-8E7E-2E20FEB34B53}" type="slidenum">
              <a:rPr lang="en-US" altLang="en-US" smtClean="0"/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t>13</a:t>
            </a:fld>
            <a:endParaRPr lang="en-US" alt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52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6609-73BE-288B-E378-95005B0A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35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Thanksgiving is next week. Families get together to eat lots of food and to reconnect…and to ask lots of personal and prying questions.</a:t>
            </a:r>
            <a:endParaRPr lang="en-US" sz="60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719CD7-6859-0A50-AFE0-844D2D456B3E}"/>
              </a:ext>
            </a:extLst>
          </p:cNvPr>
          <p:cNvSpPr txBox="1">
            <a:spLocks/>
          </p:cNvSpPr>
          <p:nvPr/>
        </p:nvSpPr>
        <p:spPr>
          <a:xfrm>
            <a:off x="838200" y="2041525"/>
            <a:ext cx="10515600" cy="380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one big problem with Thanksgiving??</a:t>
            </a:r>
          </a:p>
        </p:txBody>
      </p:sp>
    </p:spTree>
    <p:extLst>
      <p:ext uri="{BB962C8B-B14F-4D97-AF65-F5344CB8AC3E}">
        <p14:creationId xmlns:p14="http://schemas.microsoft.com/office/powerpoint/2010/main" val="39928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ist of thanksgiving packages&#10;&#10;Description automatically generated">
            <a:extLst>
              <a:ext uri="{FF2B5EF4-FFF2-40B4-BE49-F238E27FC236}">
                <a16:creationId xmlns:a16="http://schemas.microsoft.com/office/drawing/2014/main" id="{1B345AB6-EA4F-1FE0-E0B0-9C40D9F712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08" y="68263"/>
            <a:ext cx="5393983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287895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FFAB-10D1-1A4F-9E94-17EC46D4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Every business has to solve a problem or make someone’s life better.</a:t>
            </a:r>
          </a:p>
          <a:p>
            <a:endParaRPr lang="en-US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value </a:t>
            </a:r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bringing together a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combination of resources</a:t>
            </a:r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exploit an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C10CD6-CC01-658A-77E2-9BE130DFA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ENTREPRENEUR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SHIP?</a:t>
            </a:r>
          </a:p>
        </p:txBody>
      </p:sp>
    </p:spTree>
    <p:extLst>
      <p:ext uri="{BB962C8B-B14F-4D97-AF65-F5344CB8AC3E}">
        <p14:creationId xmlns:p14="http://schemas.microsoft.com/office/powerpoint/2010/main" val="3074952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59985E74-42EE-82A2-9C86-FF20A95F5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444" y="1475015"/>
            <a:ext cx="5355771" cy="45046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b="1" u="sng" dirty="0">
                <a:solidFill>
                  <a:srgbClr val="C00000"/>
                </a:solidFill>
                <a:latin typeface="+mn-lt"/>
              </a:rPr>
              <a:t>Attitude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I can affect change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There is a better way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Opportunities are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  everywhere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Embrace innovation,  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  change &amp; growth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Failure is learning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Optimism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Passion for what you do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0E6780-07CF-9A3B-A535-54F53D44D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ENTREPRENEURIAL MINDSET</a:t>
            </a:r>
          </a:p>
        </p:txBody>
      </p:sp>
    </p:spTree>
    <p:extLst>
      <p:ext uri="{BB962C8B-B14F-4D97-AF65-F5344CB8AC3E}">
        <p14:creationId xmlns:p14="http://schemas.microsoft.com/office/powerpoint/2010/main" val="378561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59985E74-42EE-82A2-9C86-FF20A95F5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073" y="1528591"/>
            <a:ext cx="4871357" cy="3471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b="1" u="sng" dirty="0">
                <a:solidFill>
                  <a:srgbClr val="C00000"/>
                </a:solidFill>
                <a:latin typeface="+mn-lt"/>
              </a:rPr>
              <a:t>Behavior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Pursuing opportunity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Innovating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Perseverance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Leveraging resources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Guerrilla actions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Risk management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Adaptation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630919E-2CD1-B12D-C2E7-ECF803C42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ENTREPRENEURIAL MINDSET</a:t>
            </a:r>
          </a:p>
        </p:txBody>
      </p:sp>
    </p:spTree>
    <p:extLst>
      <p:ext uri="{BB962C8B-B14F-4D97-AF65-F5344CB8AC3E}">
        <p14:creationId xmlns:p14="http://schemas.microsoft.com/office/powerpoint/2010/main" val="279628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5D640F9C-3004-4DF5-BC6D-6F511A3B8B2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33600" y="1247775"/>
            <a:ext cx="2438400" cy="2890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400">
              <a:latin typeface="Times New Roman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057400" y="1752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057400" y="1395414"/>
            <a:ext cx="2667000" cy="2738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u="sng" dirty="0">
                <a:solidFill>
                  <a:srgbClr val="C00000"/>
                </a:solidFill>
                <a:latin typeface="+mn-lt"/>
              </a:rPr>
              <a:t>Attitude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 can affect change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There is a better way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Opportunities are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  everywhere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Embrace innovation,  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  change &amp; growth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Failure is learning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Optimism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Passion for what you do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209800" y="4638675"/>
            <a:ext cx="2438400" cy="20589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400">
              <a:latin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66950" y="4638675"/>
            <a:ext cx="2286000" cy="2058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1800" b="1" u="sng" dirty="0">
                <a:solidFill>
                  <a:srgbClr val="C00000"/>
                </a:solidFill>
                <a:latin typeface="+mn-lt"/>
              </a:rPr>
              <a:t>Behavior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Pursuing opportunity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Innovating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Perseverance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Leveraging resources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Guerrilla actions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Risk management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Adaptation 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572000" y="260985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334000" y="2381250"/>
            <a:ext cx="2209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400" dirty="0">
              <a:latin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486400" y="2743201"/>
            <a:ext cx="1828800" cy="161582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u="sng" dirty="0">
                <a:solidFill>
                  <a:srgbClr val="C00000"/>
                </a:solidFill>
                <a:latin typeface="+mn-lt"/>
              </a:rPr>
              <a:t>Professionally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Applying entrepreneurship in different ways over one’s career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4648200" y="451485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8077200" y="1562100"/>
            <a:ext cx="2057400" cy="472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400">
              <a:latin typeface="Times New Roman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153400" y="1847851"/>
            <a:ext cx="1981200" cy="413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u="sng" dirty="0">
                <a:solidFill>
                  <a:srgbClr val="C00000"/>
                </a:solidFill>
                <a:latin typeface="+mn-lt"/>
              </a:rPr>
              <a:t>In One’s Life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 my family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 my church    activities</a:t>
            </a:r>
          </a:p>
          <a:p>
            <a:pPr eaLnBrk="1" hangingPunct="1"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 my community</a:t>
            </a:r>
          </a:p>
          <a:p>
            <a:pPr eaLnBrk="1" hangingPunct="1">
              <a:spcBef>
                <a:spcPct val="1000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involvement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In my personal relationships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 managing my personal finances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 dealing with personal change</a:t>
            </a: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7543800" y="36004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6353FE-992B-EE62-D389-4786BA01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ENTREPRENEURIAL MINDSET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B2E9AC-E4FE-7469-16BD-DF4F3BBA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87" y="328735"/>
            <a:ext cx="11987026" cy="722696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 MATTERS SERIES: FALL 2023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46D34F-1147-09F0-D64F-0714F19C2F72}"/>
              </a:ext>
            </a:extLst>
          </p:cNvPr>
          <p:cNvSpPr/>
          <p:nvPr/>
        </p:nvSpPr>
        <p:spPr>
          <a:xfrm>
            <a:off x="8431913" y="1179480"/>
            <a:ext cx="3657600" cy="2743200"/>
          </a:xfrm>
          <a:prstGeom prst="roundRect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OCTOBER 10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DEBT MANGEMENT, INCOME MANAGEMENT &amp; YOUR FAMILY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894A85-0A0D-592A-F81D-3107AA524E3E}"/>
              </a:ext>
            </a:extLst>
          </p:cNvPr>
          <p:cNvSpPr/>
          <p:nvPr/>
        </p:nvSpPr>
        <p:spPr>
          <a:xfrm>
            <a:off x="4267200" y="1179480"/>
            <a:ext cx="3657600" cy="2743200"/>
          </a:xfrm>
          <a:prstGeom prst="roundRect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SEPTEMBER 21</a:t>
            </a:r>
            <a:br>
              <a:rPr lang="en-US" sz="2600" b="1" dirty="0">
                <a:solidFill>
                  <a:schemeClr val="bg1"/>
                </a:solidFill>
              </a:rPr>
            </a:br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FOCUS ON INTERNATIONAL STUDENTS: TAXES, JOBS &amp; MONEY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7F849B1-0D24-8984-CD25-9430CC95C91C}"/>
              </a:ext>
            </a:extLst>
          </p:cNvPr>
          <p:cNvSpPr/>
          <p:nvPr/>
        </p:nvSpPr>
        <p:spPr>
          <a:xfrm>
            <a:off x="102487" y="1179480"/>
            <a:ext cx="3657600" cy="2743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AUGUST 30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ADDRESSING INFLATION AS A GRAD STUDENT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78EBEB-73FD-D8B8-C59E-6FC154B87B74}"/>
              </a:ext>
            </a:extLst>
          </p:cNvPr>
          <p:cNvSpPr/>
          <p:nvPr/>
        </p:nvSpPr>
        <p:spPr>
          <a:xfrm>
            <a:off x="4267200" y="4048812"/>
            <a:ext cx="3657600" cy="2743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NOVEMBER 15</a:t>
            </a:r>
          </a:p>
          <a:p>
            <a:pPr algn="ctr"/>
            <a:endParaRPr lang="en-US" sz="2600" b="1" dirty="0">
              <a:solidFill>
                <a:schemeClr val="tx1"/>
              </a:solidFill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CREATING &amp; BUILDING A SIDE-HUSTLE: MAKING IT A BUSINESS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8F0AC7B-075C-7980-BBA1-601A847BF0D8}"/>
              </a:ext>
            </a:extLst>
          </p:cNvPr>
          <p:cNvSpPr/>
          <p:nvPr/>
        </p:nvSpPr>
        <p:spPr>
          <a:xfrm>
            <a:off x="102487" y="4048812"/>
            <a:ext cx="3657600" cy="2743200"/>
          </a:xfrm>
          <a:prstGeom prst="roundRect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OCTOBER 26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INVESTING: 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OPENING YOUR OWN ROTH IRA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93369-B92D-7A9D-ACA1-156A1F66FC82}"/>
              </a:ext>
            </a:extLst>
          </p:cNvPr>
          <p:cNvSpPr/>
          <p:nvPr/>
        </p:nvSpPr>
        <p:spPr>
          <a:xfrm>
            <a:off x="8431913" y="4048812"/>
            <a:ext cx="3657600" cy="2743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NOVEMBER 28</a:t>
            </a:r>
          </a:p>
          <a:p>
            <a:pPr algn="ctr"/>
            <a:endParaRPr lang="en-US" sz="2600" b="1" dirty="0">
              <a:solidFill>
                <a:schemeClr val="tx1"/>
              </a:solidFill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CAREER PLANNING: YOUR FUTURE &amp; YOUR MONEY</a:t>
            </a:r>
          </a:p>
        </p:txBody>
      </p:sp>
    </p:spTree>
    <p:extLst>
      <p:ext uri="{BB962C8B-B14F-4D97-AF65-F5344CB8AC3E}">
        <p14:creationId xmlns:p14="http://schemas.microsoft.com/office/powerpoint/2010/main" val="3748651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7935DAC2-04F8-447A-9688-F4FC3FA88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50607"/>
                </a:solidFill>
              </a:rPr>
              <a:t>Profit 						Revenue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Revenue						Customers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Customers 					VALUE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rgbClr val="050607"/>
                </a:solidFill>
              </a:rPr>
              <a:t>So what value are you providing?  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What pain or problem are you solving?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Are you making people’s lives better?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46438A1-4C5B-481A-A469-A149DBDA6E05}"/>
              </a:ext>
            </a:extLst>
          </p:cNvPr>
          <p:cNvSpPr/>
          <p:nvPr/>
        </p:nvSpPr>
        <p:spPr>
          <a:xfrm>
            <a:off x="4419600" y="1715322"/>
            <a:ext cx="1358900" cy="485775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FC64C7C-C9C1-42BF-BB96-6E2731C08CE9}"/>
              </a:ext>
            </a:extLst>
          </p:cNvPr>
          <p:cNvSpPr/>
          <p:nvPr/>
        </p:nvSpPr>
        <p:spPr>
          <a:xfrm>
            <a:off x="4419600" y="2286001"/>
            <a:ext cx="1358900" cy="485775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3FDD145-7312-4633-B883-CC7076C828A8}"/>
              </a:ext>
            </a:extLst>
          </p:cNvPr>
          <p:cNvSpPr/>
          <p:nvPr/>
        </p:nvSpPr>
        <p:spPr>
          <a:xfrm>
            <a:off x="4419600" y="2830065"/>
            <a:ext cx="1358900" cy="485775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850FDA-9154-3B6A-F232-8FB2C74B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PROVIDING VALUE?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0850FDA-9154-3B6A-F232-8FB2C74B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55650"/>
            <a:ext cx="10670628" cy="4235450"/>
          </a:xfrm>
          <a:prstGeom prst="rect">
            <a:avLst/>
          </a:prstGeom>
          <a:solidFill>
            <a:srgbClr val="0066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PROBLEM DO YOU WANT TO SOLVE?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BUSINESS DO YOU WANT TO START?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ENTREPRENEURIAL ACTIVITIES WILL YOU BE LEADING?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72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D0A4F-EAAF-B601-8C84-4090D6E56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"/>
            <a:ext cx="12193636" cy="68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82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0850FDA-9154-3B6A-F232-8FB2C74B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47626"/>
            <a:ext cx="6562725" cy="6743700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pause for a minute and think about what we’ve talked about.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aspects of side hustles do you want to know more about?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are you here? What did you come here to learn about?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 us what you think about what we’ve done so far and about what we should do for the rest of the session.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B49A5-A86D-2819-37B0-A440934F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75" y="582996"/>
            <a:ext cx="4398908" cy="43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20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45434" y="2335673"/>
            <a:ext cx="7974138" cy="11017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C3333"/>
                </a:solidFill>
              </a:rPr>
              <a:t>WHO CARES?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2645434" y="3962402"/>
            <a:ext cx="8488391" cy="1511300"/>
          </a:xfrm>
        </p:spPr>
        <p:txBody>
          <a:bodyPr>
            <a:noAutofit/>
          </a:bodyPr>
          <a:lstStyle/>
          <a:p>
            <a:r>
              <a:rPr lang="en-US" sz="2400" dirty="0"/>
              <a:t>For your businesses, make a list of 3-5 groups of people or entities who care about that project.</a:t>
            </a:r>
          </a:p>
          <a:p>
            <a:r>
              <a:rPr lang="en-US" sz="2400" dirty="0"/>
              <a:t>Make a list of 3-5 people or entities who will contribute their human or financial resources to make that project successful.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96D14-DFA0-5D2A-B31B-45F493F86B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44088" y="362311"/>
            <a:ext cx="10183091" cy="15474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4C515A"/>
                </a:solidFill>
                <a:latin typeface="Times"/>
                <a:cs typeface="Times"/>
              </a:rPr>
              <a:t>As you think about your businesses, your mission, your dreams, your visions for starting a new business, and what you want to do with what you get out of this program, try to answer one key question:</a:t>
            </a:r>
          </a:p>
        </p:txBody>
      </p:sp>
    </p:spTree>
    <p:extLst>
      <p:ext uri="{BB962C8B-B14F-4D97-AF65-F5344CB8AC3E}">
        <p14:creationId xmlns:p14="http://schemas.microsoft.com/office/powerpoint/2010/main" val="3231556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3034286"/>
            <a:ext cx="2133600" cy="113877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Business Entity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129282"/>
            <a:ext cx="2133600" cy="96949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Family 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944315"/>
            <a:ext cx="2286000" cy="954107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Government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4548" y="4950265"/>
            <a:ext cx="2362200" cy="553998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Suppliers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2148" y="1640596"/>
            <a:ext cx="2514600" cy="553998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0479" y="3316996"/>
            <a:ext cx="2743200" cy="553998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Customers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4521" y="3034285"/>
            <a:ext cx="2514600" cy="954107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Community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6178" y="4819951"/>
            <a:ext cx="3763992" cy="1200329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Others: future generations, trade associations, unions, activists, competitors, the media, business partners, the public, society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5715004" y="2208047"/>
            <a:ext cx="76199" cy="1011704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14702" y="2561994"/>
            <a:ext cx="1562100" cy="657761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77000" y="2381555"/>
            <a:ext cx="1143000" cy="838199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10400" y="4134151"/>
            <a:ext cx="2286000" cy="609600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10400" y="3426268"/>
            <a:ext cx="1066800" cy="225117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05200" y="4514249"/>
            <a:ext cx="1371600" cy="276761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3956649" y="3988392"/>
            <a:ext cx="1052423" cy="43019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DF7268-E9D0-914B-9DFF-BAF40D703332}"/>
              </a:ext>
            </a:extLst>
          </p:cNvPr>
          <p:cNvSpPr txBox="1"/>
          <p:nvPr/>
        </p:nvSpPr>
        <p:spPr>
          <a:xfrm>
            <a:off x="8049276" y="1309233"/>
            <a:ext cx="2133600" cy="96949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Investors 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F235275F-0A73-287A-63A7-8F025B93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38" y="356843"/>
            <a:ext cx="8741434" cy="611077"/>
          </a:xfrm>
          <a:solidFill>
            <a:srgbClr val="006600"/>
          </a:solidFill>
        </p:spPr>
        <p:txBody>
          <a:bodyPr/>
          <a:lstStyle/>
          <a:p>
            <a:br>
              <a:rPr lang="en-US" sz="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 &amp; Entrepreneurs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DBB0F3F-12FD-9B27-60ED-0528BFC2A9B6}"/>
              </a:ext>
            </a:extLst>
          </p:cNvPr>
          <p:cNvCxnSpPr/>
          <p:nvPr/>
        </p:nvCxnSpPr>
        <p:spPr>
          <a:xfrm>
            <a:off x="6172200" y="4288219"/>
            <a:ext cx="609600" cy="837709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61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4438" y="1282831"/>
            <a:ext cx="10268712" cy="4654296"/>
          </a:xfrm>
        </p:spPr>
        <p:txBody>
          <a:bodyPr/>
          <a:lstStyle/>
          <a:p>
            <a:r>
              <a:rPr lang="en-US" sz="2600" dirty="0">
                <a:solidFill>
                  <a:srgbClr val="C00000"/>
                </a:solidFill>
              </a:rPr>
              <a:t>We care about making money because we want to </a:t>
            </a:r>
            <a:r>
              <a:rPr lang="en-US" sz="1400" dirty="0">
                <a:solidFill>
                  <a:srgbClr val="C00000"/>
                </a:solidFill>
              </a:rPr>
              <a:t>(or have to) </a:t>
            </a:r>
            <a:r>
              <a:rPr lang="en-US" sz="2600" dirty="0">
                <a:solidFill>
                  <a:srgbClr val="C00000"/>
                </a:solidFill>
              </a:rPr>
              <a:t>give money to people who make our business happen…who contribute to our business striving to serve its mission: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Employees, suppliers, partners, the government, investors…</a:t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600" dirty="0">
                <a:solidFill>
                  <a:srgbClr val="C00000"/>
                </a:solidFill>
              </a:rPr>
              <a:t>The money we give to these people comes from our Revenues</a:t>
            </a:r>
            <a:br>
              <a:rPr lang="en-US" sz="2600" dirty="0">
                <a:solidFill>
                  <a:srgbClr val="C00000"/>
                </a:solidFill>
              </a:rPr>
            </a:br>
            <a:endParaRPr lang="en-US" sz="2600" dirty="0">
              <a:solidFill>
                <a:srgbClr val="C00000"/>
              </a:solidFill>
            </a:endParaRPr>
          </a:p>
          <a:p>
            <a:r>
              <a:rPr lang="en-US" sz="2600" dirty="0">
                <a:solidFill>
                  <a:srgbClr val="C00000"/>
                </a:solidFill>
              </a:rPr>
              <a:t>Every dollar of Revenue that your business will ever make comes from your CUSTOMERS.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If you run a non-profit, it’s a little different…you have to make both your donors and your beneficiaries’ lives better with your mission.</a:t>
            </a:r>
            <a:endParaRPr lang="en-US" sz="2600" b="1" i="1" dirty="0">
              <a:solidFill>
                <a:srgbClr val="C00000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79BFEDFB-F3EB-B0EC-7C67-9BD68C12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38" y="356843"/>
            <a:ext cx="8741434" cy="611077"/>
          </a:xfrm>
          <a:solidFill>
            <a:srgbClr val="006600"/>
          </a:solidFill>
        </p:spPr>
        <p:txBody>
          <a:bodyPr/>
          <a:lstStyle/>
          <a:p>
            <a:br>
              <a:rPr lang="en-US" sz="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 &amp; Entrepreneurs</a:t>
            </a:r>
          </a:p>
        </p:txBody>
      </p:sp>
    </p:spTree>
    <p:extLst>
      <p:ext uri="{BB962C8B-B14F-4D97-AF65-F5344CB8AC3E}">
        <p14:creationId xmlns:p14="http://schemas.microsoft.com/office/powerpoint/2010/main" val="90323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981203" y="1651002"/>
            <a:ext cx="8469631" cy="43307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solidFill>
                  <a:srgbClr val="CC3333"/>
                </a:solidFill>
              </a:rPr>
              <a:t>	</a:t>
            </a:r>
            <a:r>
              <a:rPr lang="en-US" sz="2800" b="1" dirty="0">
                <a:solidFill>
                  <a:srgbClr val="CC3333"/>
                </a:solidFill>
              </a:rPr>
              <a:t>Revenues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 	</a:t>
            </a:r>
            <a:r>
              <a:rPr lang="mr-IN" sz="2800" b="1" u="sng" dirty="0">
                <a:solidFill>
                  <a:srgbClr val="CC3333"/>
                </a:solidFill>
              </a:rPr>
              <a:t>–</a:t>
            </a:r>
            <a:r>
              <a:rPr lang="en-US" sz="2800" b="1" u="sng" dirty="0">
                <a:solidFill>
                  <a:srgbClr val="CC3333"/>
                </a:solidFill>
              </a:rPr>
              <a:t> 	Cost of Goods Sold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=	Gross Margin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</a:t>
            </a:r>
            <a:r>
              <a:rPr lang="mr-IN" sz="2800" b="1" u="sng" dirty="0">
                <a:solidFill>
                  <a:srgbClr val="CC3333"/>
                </a:solidFill>
              </a:rPr>
              <a:t>–</a:t>
            </a:r>
            <a:r>
              <a:rPr lang="en-US" sz="2800" b="1" u="sng" dirty="0">
                <a:solidFill>
                  <a:srgbClr val="CC3333"/>
                </a:solidFill>
              </a:rPr>
              <a:t> 	Operating Expenses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=	Operating Income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</a:t>
            </a:r>
            <a:r>
              <a:rPr lang="mr-IN" sz="2800" b="1" u="sng" dirty="0">
                <a:solidFill>
                  <a:srgbClr val="CC3333"/>
                </a:solidFill>
              </a:rPr>
              <a:t>–</a:t>
            </a:r>
            <a:r>
              <a:rPr lang="en-US" sz="2800" b="1" u="sng" dirty="0">
                <a:solidFill>
                  <a:srgbClr val="CC3333"/>
                </a:solidFill>
              </a:rPr>
              <a:t> 	Other Expenses</a:t>
            </a:r>
            <a:endParaRPr lang="en-US" sz="2000" b="1" u="sng" dirty="0">
              <a:solidFill>
                <a:srgbClr val="CC333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=	Taxable Income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</a:t>
            </a:r>
            <a:r>
              <a:rPr lang="mr-IN" sz="2800" b="1" u="sng" dirty="0">
                <a:solidFill>
                  <a:srgbClr val="CC3333"/>
                </a:solidFill>
              </a:rPr>
              <a:t>–</a:t>
            </a:r>
            <a:r>
              <a:rPr lang="en-US" sz="2800" b="1" u="sng" dirty="0">
                <a:solidFill>
                  <a:srgbClr val="CC3333"/>
                </a:solidFill>
              </a:rPr>
              <a:t> 	Income Taxes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=	Net Income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D1D5947-2C5D-A617-0F29-8BFB885B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38" y="356843"/>
            <a:ext cx="8741434" cy="611077"/>
          </a:xfrm>
          <a:solidFill>
            <a:srgbClr val="006600"/>
          </a:solidFill>
        </p:spPr>
        <p:txBody>
          <a:bodyPr/>
          <a:lstStyle/>
          <a:p>
            <a:br>
              <a:rPr lang="en-US" sz="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 &amp; Entrepreneurs</a:t>
            </a:r>
          </a:p>
        </p:txBody>
      </p:sp>
    </p:spTree>
    <p:extLst>
      <p:ext uri="{BB962C8B-B14F-4D97-AF65-F5344CB8AC3E}">
        <p14:creationId xmlns:p14="http://schemas.microsoft.com/office/powerpoint/2010/main" val="2047745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0" y="1325880"/>
            <a:ext cx="10268712" cy="4654296"/>
          </a:xfrm>
        </p:spPr>
        <p:txBody>
          <a:bodyPr/>
          <a:lstStyle/>
          <a:p>
            <a:r>
              <a:rPr lang="en-US" sz="2600" dirty="0">
                <a:solidFill>
                  <a:srgbClr val="C00000"/>
                </a:solidFill>
              </a:rPr>
              <a:t>Identify your financial goals:</a:t>
            </a:r>
            <a:br>
              <a:rPr lang="en-US" sz="2600" dirty="0">
                <a:solidFill>
                  <a:srgbClr val="C00000"/>
                </a:solidFill>
              </a:rPr>
            </a:br>
            <a:endParaRPr lang="en-US" sz="2600" dirty="0">
              <a:solidFill>
                <a:srgbClr val="C00000"/>
              </a:solidFill>
            </a:endParaRP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What financial goals do you want to achieve in the next 3 months?</a:t>
            </a:r>
          </a:p>
          <a:p>
            <a:pPr lvl="2"/>
            <a:r>
              <a:rPr lang="en-US" sz="2300" dirty="0"/>
              <a:t>These could involve building your team, getting business bank accounts, or achieving revenue milestones. Anything related to your business.</a:t>
            </a:r>
          </a:p>
          <a:p>
            <a:pPr lvl="2"/>
            <a:r>
              <a:rPr lang="en-US" sz="2300" dirty="0"/>
              <a:t>These could also involve personal finance issues – because those will impact your business, too.</a:t>
            </a:r>
            <a:br>
              <a:rPr lang="en-US" sz="2600" dirty="0"/>
            </a:br>
            <a:endParaRPr lang="en-US" sz="2600" dirty="0"/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What financial goals do you want to achieve in the next 12 months?</a:t>
            </a:r>
            <a:br>
              <a:rPr lang="en-US" sz="2600" dirty="0">
                <a:solidFill>
                  <a:srgbClr val="C00000"/>
                </a:solidFill>
              </a:rPr>
            </a:br>
            <a:endParaRPr lang="en-US" sz="2600" dirty="0">
              <a:solidFill>
                <a:srgbClr val="C00000"/>
              </a:solidFill>
            </a:endParaRP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What financial goals do you want to achieve in the next 3 years?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87162E9-B87E-6489-AACA-9BE54C16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38" y="356843"/>
            <a:ext cx="8741434" cy="61107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Side-Hustle Homework</a:t>
            </a:r>
          </a:p>
        </p:txBody>
      </p:sp>
    </p:spTree>
    <p:extLst>
      <p:ext uri="{BB962C8B-B14F-4D97-AF65-F5344CB8AC3E}">
        <p14:creationId xmlns:p14="http://schemas.microsoft.com/office/powerpoint/2010/main" val="3023226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FB6E4-4BFD-1D4B-BEF5-25242381DA09}"/>
              </a:ext>
            </a:extLst>
          </p:cNvPr>
          <p:cNvSpPr/>
          <p:nvPr/>
        </p:nvSpPr>
        <p:spPr>
          <a:xfrm>
            <a:off x="2438400" y="1324289"/>
            <a:ext cx="7315200" cy="85192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PERSONAL FINANCE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AC28B6-A664-2E44-872D-A3393A063C4C}"/>
              </a:ext>
            </a:extLst>
          </p:cNvPr>
          <p:cNvSpPr/>
          <p:nvPr/>
        </p:nvSpPr>
        <p:spPr>
          <a:xfrm>
            <a:off x="2438400" y="2209332"/>
            <a:ext cx="7315200" cy="364150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Your life as an entrepreneur will regularly overlap with your life as an individual.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Knowing where to take advantage of the overlaps </a:t>
            </a:r>
            <a:r>
              <a:rPr lang="en-US" dirty="0">
                <a:solidFill>
                  <a:schemeClr val="bg1"/>
                </a:solidFill>
              </a:rPr>
              <a:t>(such as in tax planning) </a:t>
            </a:r>
            <a:r>
              <a:rPr lang="en-US" sz="2600" b="1" dirty="0">
                <a:solidFill>
                  <a:schemeClr val="bg1"/>
                </a:solidFill>
              </a:rPr>
              <a:t>and where to create a necessary divide </a:t>
            </a:r>
            <a:r>
              <a:rPr lang="en-US" dirty="0">
                <a:solidFill>
                  <a:schemeClr val="bg1"/>
                </a:solidFill>
              </a:rPr>
              <a:t>(such as with relationships) </a:t>
            </a:r>
            <a:r>
              <a:rPr lang="en-US" sz="2600" b="1" dirty="0">
                <a:solidFill>
                  <a:schemeClr val="bg1"/>
                </a:solidFill>
              </a:rPr>
              <a:t>can be critical to both your success in business and your happiness as a human. 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Be intentional with your choices. 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C912DC4-FD47-6CCD-E93A-2BE33BC5B98A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6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12C795-2A26-2743-80E5-4D91D41B9415}"/>
              </a:ext>
            </a:extLst>
          </p:cNvPr>
          <p:cNvGraphicFramePr/>
          <p:nvPr/>
        </p:nvGraphicFramePr>
        <p:xfrm>
          <a:off x="375450" y="-1108180"/>
          <a:ext cx="10972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686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0955031B-568D-4049-BDEC-1AFD65853CDA}"/>
              </a:ext>
            </a:extLst>
          </p:cNvPr>
          <p:cNvSpPr txBox="1">
            <a:spLocks/>
          </p:cNvSpPr>
          <p:nvPr/>
        </p:nvSpPr>
        <p:spPr>
          <a:xfrm>
            <a:off x="5971455" y="1969263"/>
            <a:ext cx="5346402" cy="2279005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0" rtlCol="0" anchor="t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algn="ctr">
              <a:spcBef>
                <a:spcPts val="2000"/>
              </a:spcBef>
            </a:pPr>
            <a:endParaRPr lang="en-US" sz="24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0"/>
              </a:spcBef>
            </a:pP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ENTREPRENEUR, </a:t>
            </a:r>
            <a:b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THESE PERSONAL FINANCE DIMENSIONS ARE </a:t>
            </a:r>
            <a:b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TO BE CONNECTED</a:t>
            </a:r>
            <a:b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YOUR BUSINESS.</a:t>
            </a:r>
          </a:p>
          <a:p>
            <a:pPr algn="ctr">
              <a:spcBef>
                <a:spcPts val="2000"/>
              </a:spcBef>
            </a:pPr>
            <a:endParaRPr lang="en-US" sz="2400" b="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71556E2A-CAC7-84F2-9B71-D8D36C410BC0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87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6AF30C-00D4-374A-A642-1A2DBC153D1B}"/>
              </a:ext>
            </a:extLst>
          </p:cNvPr>
          <p:cNvSpPr/>
          <p:nvPr/>
        </p:nvSpPr>
        <p:spPr>
          <a:xfrm>
            <a:off x="5949290" y="1481388"/>
            <a:ext cx="4261511" cy="3830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How much of your savings is necessary to start the business?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Maybe you are using your home as your office.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Maybe you are using your personal computer to run the business.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Maybe your personal car is integral to the business.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2659C22-7FB5-2845-B8FE-39753AE5655D}"/>
              </a:ext>
            </a:extLst>
          </p:cNvPr>
          <p:cNvSpPr/>
          <p:nvPr/>
        </p:nvSpPr>
        <p:spPr>
          <a:xfrm>
            <a:off x="5287134" y="1852403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3DFC59D0-CD8D-E22F-D4B9-C4445D646770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33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6AF30C-00D4-374A-A642-1A2DBC153D1B}"/>
              </a:ext>
            </a:extLst>
          </p:cNvPr>
          <p:cNvSpPr/>
          <p:nvPr/>
        </p:nvSpPr>
        <p:spPr>
          <a:xfrm>
            <a:off x="5949290" y="1481387"/>
            <a:ext cx="4261511" cy="458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How are you going to hire employees and grow the business?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Are you able to make any investments outside of the business? 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Can you succeed if you don’t commit everything to the business?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Can you have a retirement account? 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What physical investments – office, factory, equipment – will you need to make?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B0CE535-041B-014D-8868-BD74BEA5A87A}"/>
              </a:ext>
            </a:extLst>
          </p:cNvPr>
          <p:cNvSpPr/>
          <p:nvPr/>
        </p:nvSpPr>
        <p:spPr>
          <a:xfrm>
            <a:off x="5386063" y="2314954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2666FBCF-E145-25CD-30A5-61DF7B5535B5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03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6AF30C-00D4-374A-A642-1A2DBC153D1B}"/>
              </a:ext>
            </a:extLst>
          </p:cNvPr>
          <p:cNvSpPr/>
          <p:nvPr/>
        </p:nvSpPr>
        <p:spPr>
          <a:xfrm>
            <a:off x="5949290" y="1481387"/>
            <a:ext cx="4261511" cy="458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What insurance do you need for the business?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What insurance do you need for YOU, to ensure that the business can succeed?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What liability do YOU have personally for what the business does?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What legal structure will you choose for the business?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3D322BA-48E3-0A4B-B5A8-F7EEB6D90EF6}"/>
              </a:ext>
            </a:extLst>
          </p:cNvPr>
          <p:cNvSpPr/>
          <p:nvPr/>
        </p:nvSpPr>
        <p:spPr>
          <a:xfrm>
            <a:off x="5319328" y="2950734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EBB2404E-C5F9-B824-8EF9-D961AE0AC3E0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1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6AF30C-00D4-374A-A642-1A2DBC153D1B}"/>
              </a:ext>
            </a:extLst>
          </p:cNvPr>
          <p:cNvSpPr/>
          <p:nvPr/>
        </p:nvSpPr>
        <p:spPr>
          <a:xfrm>
            <a:off x="5949290" y="1481387"/>
            <a:ext cx="4261511" cy="458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What legal structure will you choose for the business?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Will you file taxes as an individual or as a corporation?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What are the tax benefits available to entrepreneurs?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How will the business tax issues impact your family and your long-term personal goals?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813646A-5571-5646-AE36-952DF3A02B5B}"/>
              </a:ext>
            </a:extLst>
          </p:cNvPr>
          <p:cNvSpPr/>
          <p:nvPr/>
        </p:nvSpPr>
        <p:spPr>
          <a:xfrm>
            <a:off x="5319328" y="3609232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0493A08A-4E16-D677-26AE-9959390DC671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79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6AF30C-00D4-374A-A642-1A2DBC153D1B}"/>
              </a:ext>
            </a:extLst>
          </p:cNvPr>
          <p:cNvSpPr/>
          <p:nvPr/>
        </p:nvSpPr>
        <p:spPr>
          <a:xfrm>
            <a:off x="5949290" y="1481387"/>
            <a:ext cx="4261511" cy="458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How will the business tax issues impact your family and your long-term personal goals?</a:t>
            </a:r>
          </a:p>
          <a:p>
            <a:pPr algn="ctr"/>
            <a:endParaRPr lang="en-US" dirty="0">
              <a:solidFill>
                <a:srgbClr val="006600"/>
              </a:solidFill>
            </a:endParaRPr>
          </a:p>
          <a:p>
            <a:pPr algn="ctr"/>
            <a:r>
              <a:rPr lang="en-US" dirty="0">
                <a:solidFill>
                  <a:srgbClr val="006600"/>
                </a:solidFill>
              </a:rPr>
              <a:t>What are the pros and cons of making your venture a family affair?</a:t>
            </a:r>
          </a:p>
          <a:p>
            <a:pPr algn="ctr"/>
            <a:endParaRPr lang="en-US" dirty="0">
              <a:solidFill>
                <a:srgbClr val="006600"/>
              </a:solidFill>
            </a:endParaRPr>
          </a:p>
          <a:p>
            <a:pPr algn="ctr"/>
            <a:r>
              <a:rPr lang="en-US" dirty="0">
                <a:solidFill>
                  <a:srgbClr val="006600"/>
                </a:solidFill>
              </a:rPr>
              <a:t>How do you manage family relationships AND commit yourself to the business?</a:t>
            </a:r>
          </a:p>
          <a:p>
            <a:pPr algn="ctr"/>
            <a:endParaRPr lang="en-US" dirty="0">
              <a:solidFill>
                <a:srgbClr val="006600"/>
              </a:solidFill>
            </a:endParaRPr>
          </a:p>
          <a:p>
            <a:pPr algn="ctr"/>
            <a:r>
              <a:rPr lang="en-US" dirty="0">
                <a:solidFill>
                  <a:srgbClr val="006600"/>
                </a:solidFill>
              </a:rPr>
              <a:t>What happens to the business when you retire?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90B4994-81E5-0449-8D72-4BC6F480A656}"/>
              </a:ext>
            </a:extLst>
          </p:cNvPr>
          <p:cNvSpPr/>
          <p:nvPr/>
        </p:nvSpPr>
        <p:spPr>
          <a:xfrm>
            <a:off x="5369024" y="4890043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DA8E7A9-1949-EC45-B86A-76FEBF525B4C}"/>
              </a:ext>
            </a:extLst>
          </p:cNvPr>
          <p:cNvSpPr/>
          <p:nvPr/>
        </p:nvSpPr>
        <p:spPr>
          <a:xfrm>
            <a:off x="5369024" y="4271480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09B66C8D-8E49-AAFC-6AB1-3B99C50F45B8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12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325880"/>
            <a:ext cx="10268712" cy="4654296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Build your team. Don’t try to do everything on your own.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You probably want to have an attorney and a tax accountant on your team. You may want to connect with other advisors, but having an attorney and accountant on your team is essential.</a:t>
            </a:r>
          </a:p>
          <a:p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Separate your personal and business lives as much as possible.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Get separate bank accounts for the business.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Establish a credit history for the business.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Find an accounting system you like. Quicken, Quickbooks, TaxBot, Zero, Sage, FreshBooks are all decent options. Learn it, live it, love it.</a:t>
            </a:r>
          </a:p>
          <a:p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Build your business plan. Tell the narrative of your business. 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Banks will want to see this. Investors will want to see this.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View this as your roadmap or to-do list. Use it to guide both strategy and decision-making.</a:t>
            </a:r>
            <a:endParaRPr lang="en-US" sz="2000" b="1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37A36E5-D544-6F13-BCDC-7BABD536670A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660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algn="ctr"/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Do Tomorrow?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325880"/>
            <a:ext cx="10268712" cy="4654296"/>
          </a:xfrm>
        </p:spPr>
        <p:txBody>
          <a:bodyPr/>
          <a:lstStyle/>
          <a:p>
            <a:r>
              <a:rPr lang="en-US" sz="2300" dirty="0">
                <a:solidFill>
                  <a:schemeClr val="accent6">
                    <a:lumMod val="10000"/>
                  </a:schemeClr>
                </a:solidFill>
              </a:rPr>
              <a:t>Nothing is free in finance &amp; entrepreneurship. Every benefit has a cost. Understand what the benefits are.</a:t>
            </a:r>
          </a:p>
          <a:p>
            <a:r>
              <a:rPr lang="en-US" sz="2300" dirty="0">
                <a:solidFill>
                  <a:srgbClr val="0000FF"/>
                </a:solidFill>
              </a:rPr>
              <a:t>Financial institutions and advisors do not exist to be your friends. </a:t>
            </a:r>
            <a:br>
              <a:rPr lang="en-US" sz="2300" dirty="0">
                <a:solidFill>
                  <a:srgbClr val="0000FF"/>
                </a:solidFill>
              </a:rPr>
            </a:br>
            <a:r>
              <a:rPr lang="en-US" sz="2300" dirty="0">
                <a:solidFill>
                  <a:srgbClr val="0000FF"/>
                </a:solidFill>
              </a:rPr>
              <a:t>They exist to take your money. Protect your money.</a:t>
            </a:r>
          </a:p>
          <a:p>
            <a:r>
              <a:rPr lang="en-US" sz="2300" dirty="0">
                <a:solidFill>
                  <a:schemeClr val="accent6">
                    <a:lumMod val="10000"/>
                  </a:schemeClr>
                </a:solidFill>
              </a:rPr>
              <a:t>Debt can change your life – for better and for worse. </a:t>
            </a:r>
            <a:br>
              <a:rPr lang="en-US" sz="23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2300" dirty="0">
                <a:solidFill>
                  <a:schemeClr val="accent6">
                    <a:lumMod val="10000"/>
                  </a:schemeClr>
                </a:solidFill>
              </a:rPr>
              <a:t>Be careful with how you use debt.</a:t>
            </a:r>
          </a:p>
          <a:p>
            <a:r>
              <a:rPr lang="en-US" sz="2300" dirty="0">
                <a:solidFill>
                  <a:srgbClr val="0000FF"/>
                </a:solidFill>
              </a:rPr>
              <a:t>Interest is your friend – when you’re receiving it. </a:t>
            </a:r>
            <a:br>
              <a:rPr lang="en-US" sz="2300" dirty="0">
                <a:solidFill>
                  <a:srgbClr val="0000FF"/>
                </a:solidFill>
              </a:rPr>
            </a:br>
            <a:r>
              <a:rPr lang="en-US" sz="2300" dirty="0">
                <a:solidFill>
                  <a:srgbClr val="0000FF"/>
                </a:solidFill>
              </a:rPr>
              <a:t>Interest is your enemy – when you’re paying it.</a:t>
            </a:r>
          </a:p>
          <a:p>
            <a:r>
              <a:rPr lang="en-US" sz="2300" dirty="0">
                <a:solidFill>
                  <a:schemeClr val="accent6">
                    <a:lumMod val="10000"/>
                  </a:schemeClr>
                </a:solidFill>
              </a:rPr>
              <a:t>Finance is about trading money across time: short-term vs. long-term. Know the trade-offs you are making.</a:t>
            </a:r>
          </a:p>
          <a:p>
            <a:r>
              <a:rPr lang="en-US" sz="2300" dirty="0">
                <a:solidFill>
                  <a:srgbClr val="0000FF"/>
                </a:solidFill>
              </a:rPr>
              <a:t>In entrepreneurship…Cash is Queen </a:t>
            </a:r>
            <a:r>
              <a:rPr lang="en-US" sz="1400" dirty="0">
                <a:solidFill>
                  <a:srgbClr val="0000FF"/>
                </a:solidFill>
              </a:rPr>
              <a:t>(or King)</a:t>
            </a:r>
            <a:r>
              <a:rPr lang="en-US" sz="2300" dirty="0">
                <a:solidFill>
                  <a:srgbClr val="0000FF"/>
                </a:solidFill>
              </a:rPr>
              <a:t>. Focus on cash inflows &amp; cash outflows.</a:t>
            </a:r>
            <a:br>
              <a:rPr lang="en-US" sz="2300" dirty="0">
                <a:solidFill>
                  <a:srgbClr val="0000FF"/>
                </a:solidFill>
              </a:rPr>
            </a:br>
            <a:endParaRPr lang="en-US" sz="2300" b="1" i="1" dirty="0">
              <a:solidFill>
                <a:srgbClr val="0000FF"/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20B1DA59-9DAB-9559-2E21-E1D88FAD4962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660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algn="ctr"/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Finance Rules for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A4D48F-CD13-4746-A3DA-7888E8C07C76}"/>
              </a:ext>
            </a:extLst>
          </p:cNvPr>
          <p:cNvSpPr/>
          <p:nvPr/>
        </p:nvSpPr>
        <p:spPr>
          <a:xfrm>
            <a:off x="4524694" y="561523"/>
            <a:ext cx="3142610" cy="193006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</p:spTree>
    <p:extLst>
      <p:ext uri="{BB962C8B-B14F-4D97-AF65-F5344CB8AC3E}">
        <p14:creationId xmlns:p14="http://schemas.microsoft.com/office/powerpoint/2010/main" val="2479793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75879" y="1457324"/>
            <a:ext cx="2419030" cy="137639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910689" y="3714173"/>
            <a:ext cx="2419030" cy="137639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9639620" y="1457324"/>
            <a:ext cx="2419030" cy="137639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8804806" y="3714173"/>
            <a:ext cx="2419030" cy="137639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5167599"/>
            <a:ext cx="2419030" cy="137639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9B05DB18-4836-CFFA-5976-A49A7DC85A2F}"/>
              </a:ext>
            </a:extLst>
          </p:cNvPr>
          <p:cNvSpPr/>
          <p:nvPr/>
        </p:nvSpPr>
        <p:spPr>
          <a:xfrm>
            <a:off x="2815708" y="152400"/>
            <a:ext cx="6753892" cy="387667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Becoming an owner allows you to be the architect of your own future.</a:t>
            </a:r>
          </a:p>
          <a:p>
            <a:pPr algn="ctr"/>
            <a:endParaRPr lang="en-US" sz="2400" b="1" i="1" dirty="0">
              <a:solidFill>
                <a:srgbClr val="C00000"/>
              </a:solidFill>
            </a:endParaRP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 - Leigha Porter</a:t>
            </a:r>
          </a:p>
          <a:p>
            <a:pPr algn="ctr"/>
            <a:r>
              <a:rPr lang="en-US" sz="1200" b="1" i="1" dirty="0">
                <a:solidFill>
                  <a:srgbClr val="C00000"/>
                </a:solidFill>
              </a:rPr>
              <a:t>Entrepreneur, Dancer, Choreographer, Founder of the Creole Nutcracker, PARC Village and FIRE Expressions Conservatory, UL Lafayette grad, Northside High School grad</a:t>
            </a:r>
            <a:endParaRPr lang="en-US" sz="35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7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1559CF-8AC7-BC43-8479-8B1A2428FB80}"/>
              </a:ext>
            </a:extLst>
          </p:cNvPr>
          <p:cNvSpPr/>
          <p:nvPr/>
        </p:nvSpPr>
        <p:spPr>
          <a:xfrm>
            <a:off x="926511" y="0"/>
            <a:ext cx="9573950" cy="206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39560-E813-8E30-7327-544A77DC8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91" y="197902"/>
            <a:ext cx="10237617" cy="54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04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B2E9AC-E4FE-7469-16BD-DF4F3BBA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87" y="328735"/>
            <a:ext cx="11987026" cy="722696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 MATTERS SERIES: FALL 2023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46D34F-1147-09F0-D64F-0714F19C2F72}"/>
              </a:ext>
            </a:extLst>
          </p:cNvPr>
          <p:cNvSpPr/>
          <p:nvPr/>
        </p:nvSpPr>
        <p:spPr>
          <a:xfrm>
            <a:off x="8431913" y="1179480"/>
            <a:ext cx="3657600" cy="2743200"/>
          </a:xfrm>
          <a:prstGeom prst="roundRect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OCTOBER 10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DEBT MANGEMENT, INCOME MANAGEMENT &amp; YOUR FAMILY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894A85-0A0D-592A-F81D-3107AA524E3E}"/>
              </a:ext>
            </a:extLst>
          </p:cNvPr>
          <p:cNvSpPr/>
          <p:nvPr/>
        </p:nvSpPr>
        <p:spPr>
          <a:xfrm>
            <a:off x="4267200" y="1179480"/>
            <a:ext cx="3657600" cy="2743200"/>
          </a:xfrm>
          <a:prstGeom prst="roundRect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SEPTEMBER 21</a:t>
            </a:r>
            <a:br>
              <a:rPr lang="en-US" sz="2600" b="1" dirty="0">
                <a:solidFill>
                  <a:schemeClr val="bg1"/>
                </a:solidFill>
              </a:rPr>
            </a:br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FOCUS ON INTERNATIONAL STUDENTS: TAXES, JOBS &amp; MONEY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7F849B1-0D24-8984-CD25-9430CC95C91C}"/>
              </a:ext>
            </a:extLst>
          </p:cNvPr>
          <p:cNvSpPr/>
          <p:nvPr/>
        </p:nvSpPr>
        <p:spPr>
          <a:xfrm>
            <a:off x="102487" y="1179480"/>
            <a:ext cx="3657600" cy="2743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AUGUST 30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ADDRESSING INFLATION AS A GRAD STUDENT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78EBEB-73FD-D8B8-C59E-6FC154B87B74}"/>
              </a:ext>
            </a:extLst>
          </p:cNvPr>
          <p:cNvSpPr/>
          <p:nvPr/>
        </p:nvSpPr>
        <p:spPr>
          <a:xfrm>
            <a:off x="4267200" y="4048812"/>
            <a:ext cx="3657600" cy="2743200"/>
          </a:xfrm>
          <a:prstGeom prst="round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NOVEMBER 16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CREATING &amp; BUILDING A SIDE-HUSTLE: MAKING IT A BUSINESS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8F0AC7B-075C-7980-BBA1-601A847BF0D8}"/>
              </a:ext>
            </a:extLst>
          </p:cNvPr>
          <p:cNvSpPr/>
          <p:nvPr/>
        </p:nvSpPr>
        <p:spPr>
          <a:xfrm>
            <a:off x="102487" y="4048812"/>
            <a:ext cx="3657600" cy="2743200"/>
          </a:xfrm>
          <a:prstGeom prst="roundRect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OCTOBER 26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INVESTING: 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OPENING YOUR OWN ROTH IRA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93369-B92D-7A9D-ACA1-156A1F66FC82}"/>
              </a:ext>
            </a:extLst>
          </p:cNvPr>
          <p:cNvSpPr/>
          <p:nvPr/>
        </p:nvSpPr>
        <p:spPr>
          <a:xfrm>
            <a:off x="8431913" y="4048812"/>
            <a:ext cx="3657600" cy="2743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NOVEMBER 28</a:t>
            </a:r>
          </a:p>
          <a:p>
            <a:pPr algn="ctr"/>
            <a:endParaRPr lang="en-US" sz="2600" b="1" dirty="0">
              <a:solidFill>
                <a:schemeClr val="tx1"/>
              </a:solidFill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CAREER PLANNING: YOUR FUTURE &amp; YOUR MONEY</a:t>
            </a:r>
          </a:p>
        </p:txBody>
      </p:sp>
    </p:spTree>
    <p:extLst>
      <p:ext uri="{BB962C8B-B14F-4D97-AF65-F5344CB8AC3E}">
        <p14:creationId xmlns:p14="http://schemas.microsoft.com/office/powerpoint/2010/main" val="298485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48583"/>
            <a:ext cx="10972800" cy="1021541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brian.bolton@louisiana.edu</a:t>
            </a:r>
            <a:br>
              <a:rPr lang="en-US" sz="5400" u="sng" dirty="0"/>
            </a:br>
            <a:br>
              <a:rPr lang="en-US" sz="5400" dirty="0"/>
            </a:br>
            <a:r>
              <a:rPr lang="en-US" sz="4800" dirty="0"/>
              <a:t>http//:business.louisiana.edu/financeispersonal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1CECA-AA77-411B-B0F5-BBE959DE4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364058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0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4758"/>
            <a:ext cx="10972800" cy="1021541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Louisiana Entrepreneurship &amp; </a:t>
            </a:r>
            <a:br>
              <a:rPr lang="en-US" sz="5400" dirty="0"/>
            </a:br>
            <a:r>
              <a:rPr lang="en-US" sz="5400" dirty="0"/>
              <a:t>Economic Development Center</a:t>
            </a:r>
            <a:br>
              <a:rPr lang="en-US" sz="5400" dirty="0"/>
            </a:b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 err="1"/>
              <a:t>jonathan.shirley@louisiana.edu</a:t>
            </a:r>
            <a:br>
              <a:rPr lang="en-US" sz="5400" dirty="0"/>
            </a:br>
            <a:r>
              <a:rPr lang="en-US" sz="4800" dirty="0"/>
              <a:t>https://</a:t>
            </a:r>
            <a:r>
              <a:rPr lang="en-US" sz="4800" dirty="0" err="1"/>
              <a:t>business.louisiana.edu</a:t>
            </a:r>
            <a:r>
              <a:rPr lang="en-US" sz="4800" dirty="0"/>
              <a:t>/</a:t>
            </a:r>
            <a:r>
              <a:rPr lang="en-US" sz="4800" dirty="0" err="1"/>
              <a:t>leed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1CECA-AA77-411B-B0F5-BBE959DE4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364058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3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6007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338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gradschool@louisiana.edu</a:t>
            </a:r>
            <a:br>
              <a:rPr lang="en-US" sz="5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i="1" dirty="0"/>
            </a:br>
            <a:endParaRPr lang="en-US" sz="48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DC284-CA58-6C99-1443-FAA3DA6B3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06" y="1642158"/>
            <a:ext cx="7782110" cy="49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8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4DB77E-8139-41BA-8F2E-99B40CC2C0B9}"/>
              </a:ext>
            </a:extLst>
          </p:cNvPr>
          <p:cNvCxnSpPr>
            <a:cxnSpLocks/>
          </p:cNvCxnSpPr>
          <p:nvPr/>
        </p:nvCxnSpPr>
        <p:spPr>
          <a:xfrm flipH="1">
            <a:off x="1638496" y="1453351"/>
            <a:ext cx="2779084" cy="313271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 flipH="1">
            <a:off x="3815053" y="1822652"/>
            <a:ext cx="858742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>
            <a:off x="7425909" y="1822652"/>
            <a:ext cx="1073876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94DC0-F986-7A33-4470-704D35168A42}"/>
              </a:ext>
            </a:extLst>
          </p:cNvPr>
          <p:cNvCxnSpPr>
            <a:cxnSpLocks/>
          </p:cNvCxnSpPr>
          <p:nvPr/>
        </p:nvCxnSpPr>
        <p:spPr>
          <a:xfrm>
            <a:off x="7817716" y="1477446"/>
            <a:ext cx="3197473" cy="302583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4DB77E-8139-41BA-8F2E-99B40CC2C0B9}"/>
              </a:ext>
            </a:extLst>
          </p:cNvPr>
          <p:cNvCxnSpPr>
            <a:cxnSpLocks/>
          </p:cNvCxnSpPr>
          <p:nvPr/>
        </p:nvCxnSpPr>
        <p:spPr>
          <a:xfrm flipH="1">
            <a:off x="1638496" y="1453351"/>
            <a:ext cx="2779084" cy="313271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 flipH="1">
            <a:off x="3815053" y="1822652"/>
            <a:ext cx="858742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>
            <a:off x="7425909" y="1822652"/>
            <a:ext cx="1073876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94DC0-F986-7A33-4470-704D35168A42}"/>
              </a:ext>
            </a:extLst>
          </p:cNvPr>
          <p:cNvCxnSpPr>
            <a:cxnSpLocks/>
          </p:cNvCxnSpPr>
          <p:nvPr/>
        </p:nvCxnSpPr>
        <p:spPr>
          <a:xfrm>
            <a:off x="7817716" y="1477446"/>
            <a:ext cx="3197473" cy="302583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FDABA9-1E2D-F484-5F9F-7A7A42FBA8FC}"/>
              </a:ext>
            </a:extLst>
          </p:cNvPr>
          <p:cNvCxnSpPr>
            <a:cxnSpLocks/>
          </p:cNvCxnSpPr>
          <p:nvPr/>
        </p:nvCxnSpPr>
        <p:spPr>
          <a:xfrm>
            <a:off x="4462189" y="3325970"/>
            <a:ext cx="868724" cy="6072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070BF0-D66B-70A5-BF85-28817121BB58}"/>
              </a:ext>
            </a:extLst>
          </p:cNvPr>
          <p:cNvCxnSpPr>
            <a:cxnSpLocks/>
          </p:cNvCxnSpPr>
          <p:nvPr/>
        </p:nvCxnSpPr>
        <p:spPr>
          <a:xfrm flipH="1">
            <a:off x="7000307" y="3325970"/>
            <a:ext cx="817409" cy="6072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6F62BE-F8F7-671A-ABA6-C223D32D25F3}"/>
              </a:ext>
            </a:extLst>
          </p:cNvPr>
          <p:cNvCxnSpPr>
            <a:cxnSpLocks/>
          </p:cNvCxnSpPr>
          <p:nvPr/>
        </p:nvCxnSpPr>
        <p:spPr>
          <a:xfrm>
            <a:off x="6237656" y="3325970"/>
            <a:ext cx="0" cy="69467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1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BBFB93-8B2A-E791-BFAC-98B8857CD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045173"/>
              </p:ext>
            </p:extLst>
          </p:nvPr>
        </p:nvGraphicFramePr>
        <p:xfrm>
          <a:off x="1737966" y="230114"/>
          <a:ext cx="8422034" cy="590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62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BBFB93-8B2A-E791-BFAC-98B8857CD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629169"/>
              </p:ext>
            </p:extLst>
          </p:nvPr>
        </p:nvGraphicFramePr>
        <p:xfrm>
          <a:off x="171451" y="257175"/>
          <a:ext cx="6858000" cy="501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hevron 1">
            <a:extLst>
              <a:ext uri="{FF2B5EF4-FFF2-40B4-BE49-F238E27FC236}">
                <a16:creationId xmlns:a16="http://schemas.microsoft.com/office/drawing/2014/main" id="{CB0D5B1F-C452-CF21-3CFF-C17342B54EC5}"/>
              </a:ext>
            </a:extLst>
          </p:cNvPr>
          <p:cNvSpPr/>
          <p:nvPr/>
        </p:nvSpPr>
        <p:spPr>
          <a:xfrm>
            <a:off x="7569199" y="1352550"/>
            <a:ext cx="1571625" cy="2828925"/>
          </a:xfrm>
          <a:prstGeom prst="chevron">
            <a:avLst>
              <a:gd name="adj" fmla="val 512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A94A6A6-9778-FA52-16F7-5035DCD1BBA4}"/>
              </a:ext>
            </a:extLst>
          </p:cNvPr>
          <p:cNvSpPr/>
          <p:nvPr/>
        </p:nvSpPr>
        <p:spPr>
          <a:xfrm>
            <a:off x="9324975" y="981074"/>
            <a:ext cx="2695574" cy="357187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 new business, a new job, your new future…</a:t>
            </a:r>
          </a:p>
        </p:txBody>
      </p:sp>
    </p:spTree>
    <p:extLst>
      <p:ext uri="{BB962C8B-B14F-4D97-AF65-F5344CB8AC3E}">
        <p14:creationId xmlns:p14="http://schemas.microsoft.com/office/powerpoint/2010/main" val="128596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34B4D30-C514-09C5-1535-A25B399CDAF8}"/>
              </a:ext>
            </a:extLst>
          </p:cNvPr>
          <p:cNvSpPr/>
          <p:nvPr/>
        </p:nvSpPr>
        <p:spPr>
          <a:xfrm>
            <a:off x="1771300" y="1616541"/>
            <a:ext cx="8649396" cy="400308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Don’t wait around for other people to be happy for you.</a:t>
            </a:r>
          </a:p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Any happiness you get,</a:t>
            </a:r>
            <a:br>
              <a:rPr lang="en-US" sz="2800" b="1" i="1" dirty="0">
                <a:solidFill>
                  <a:srgbClr val="0000CC"/>
                </a:solidFill>
              </a:rPr>
            </a:br>
            <a:r>
              <a:rPr lang="en-US" sz="2800" b="1" i="1" dirty="0">
                <a:solidFill>
                  <a:srgbClr val="0000CC"/>
                </a:solidFill>
              </a:rPr>
              <a:t>You’ve got to make yourself.</a:t>
            </a:r>
            <a:endParaRPr lang="en-US" sz="800" b="1" i="1" dirty="0">
              <a:solidFill>
                <a:srgbClr val="0000CC"/>
              </a:solidFill>
            </a:endParaRPr>
          </a:p>
          <a:p>
            <a:pPr algn="ctr"/>
            <a:endParaRPr lang="en-US" sz="1500" b="1" i="1" dirty="0">
              <a:solidFill>
                <a:srgbClr val="0000CC"/>
              </a:solidFill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~ Alice Walker </a:t>
            </a:r>
            <a:br>
              <a:rPr lang="en-US" sz="2400" b="1" i="1" dirty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tx1"/>
                </a:solidFill>
              </a:rPr>
              <a:t>American novelist, poet, activist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0FD7D08-5631-2AED-F213-348047EAF1CD}"/>
              </a:ext>
            </a:extLst>
          </p:cNvPr>
          <p:cNvSpPr/>
          <p:nvPr/>
        </p:nvSpPr>
        <p:spPr>
          <a:xfrm>
            <a:off x="1542165" y="331095"/>
            <a:ext cx="9107667" cy="946328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</p:spTree>
    <p:extLst>
      <p:ext uri="{BB962C8B-B14F-4D97-AF65-F5344CB8AC3E}">
        <p14:creationId xmlns:p14="http://schemas.microsoft.com/office/powerpoint/2010/main" val="164962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19346</TotalTime>
  <Words>2253</Words>
  <Application>Microsoft Office PowerPoint</Application>
  <PresentationFormat>Widescreen</PresentationFormat>
  <Paragraphs>353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Simply Chic Balloons</vt:lpstr>
      <vt:lpstr>Thanksgiving is next week. Families get together to eat lots of food and to reconnect…and to ask lots of personal and prying questions.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Stakeholders &amp; Entrepreneurs</vt:lpstr>
      <vt:lpstr>    Stakeholders &amp; Entrepreneurs</vt:lpstr>
      <vt:lpstr>    Stakeholders &amp; Entrepreneurs</vt:lpstr>
      <vt:lpstr>Some Side-Hustle 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brian.bolton@louisiana.edu  http//:business.louisiana.edu/financeispersonal</vt:lpstr>
      <vt:lpstr>Louisiana Entrepreneurship &amp;  Economic Development Center   jonathan.shirley@louisiana.edu https://business.louisiana.edu/leed</vt:lpstr>
      <vt:lpstr>gradschool@louisiana.edu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Philip</cp:lastModifiedBy>
  <cp:revision>121</cp:revision>
  <dcterms:created xsi:type="dcterms:W3CDTF">2019-08-26T13:43:19Z</dcterms:created>
  <dcterms:modified xsi:type="dcterms:W3CDTF">2023-11-15T17:40:41Z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2023-01-11T18:42:04Z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8b6eb0c0-624a-4693-9f8d-f60b6f2f8747</vt:lpwstr>
  </property>
  <property fmtid="{D5CDD505-2E9C-101B-9397-08002B2CF9AE}" pid="8" name="MSIP_Label_638202f9-8d41-4950-b014-f183e397b746_ContentBits">
    <vt:lpwstr>0</vt:lpwstr>
  </property>
</Properties>
</file>