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123" r:id="rId2"/>
    <p:sldId id="2286" r:id="rId3"/>
    <p:sldId id="1242" r:id="rId4"/>
    <p:sldId id="2028" r:id="rId5"/>
    <p:sldId id="2287" r:id="rId6"/>
    <p:sldId id="1961" r:id="rId7"/>
    <p:sldId id="2066" r:id="rId8"/>
    <p:sldId id="2065" r:id="rId9"/>
    <p:sldId id="2085" r:id="rId10"/>
    <p:sldId id="2124" r:id="rId11"/>
    <p:sldId id="2099" r:id="rId12"/>
    <p:sldId id="2103" r:id="rId13"/>
    <p:sldId id="2126" r:id="rId14"/>
    <p:sldId id="2293" r:id="rId15"/>
    <p:sldId id="2294" r:id="rId16"/>
    <p:sldId id="2295" r:id="rId17"/>
    <p:sldId id="2129" r:id="rId18"/>
    <p:sldId id="2128" r:id="rId19"/>
    <p:sldId id="2130" r:id="rId20"/>
    <p:sldId id="2297" r:id="rId21"/>
    <p:sldId id="2127" r:id="rId22"/>
    <p:sldId id="2104" r:id="rId23"/>
    <p:sldId id="2125" r:id="rId24"/>
    <p:sldId id="2105" r:id="rId25"/>
    <p:sldId id="2106" r:id="rId26"/>
    <p:sldId id="2107" r:id="rId27"/>
    <p:sldId id="2108" r:id="rId28"/>
    <p:sldId id="2109" r:id="rId29"/>
    <p:sldId id="2289" r:id="rId30"/>
    <p:sldId id="2110" r:id="rId31"/>
    <p:sldId id="2290" r:id="rId32"/>
    <p:sldId id="2116" r:id="rId33"/>
    <p:sldId id="2111" r:id="rId34"/>
    <p:sldId id="2113" r:id="rId35"/>
    <p:sldId id="2115" r:id="rId36"/>
    <p:sldId id="2120" r:id="rId37"/>
    <p:sldId id="2117" r:id="rId38"/>
    <p:sldId id="2118" r:id="rId39"/>
    <p:sldId id="2119" r:id="rId40"/>
    <p:sldId id="1262" r:id="rId41"/>
    <p:sldId id="1263" r:id="rId42"/>
    <p:sldId id="1264" r:id="rId43"/>
    <p:sldId id="1278" r:id="rId44"/>
    <p:sldId id="2012" r:id="rId45"/>
    <p:sldId id="2013" r:id="rId46"/>
    <p:sldId id="1258" r:id="rId47"/>
    <p:sldId id="2014" r:id="rId48"/>
    <p:sldId id="2015" r:id="rId49"/>
    <p:sldId id="1957" r:id="rId50"/>
    <p:sldId id="1831" r:id="rId51"/>
    <p:sldId id="2291" r:id="rId52"/>
    <p:sldId id="2088" r:id="rId53"/>
    <p:sldId id="2296" r:id="rId54"/>
    <p:sldId id="2035" r:id="rId55"/>
    <p:sldId id="229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61" d="100"/>
          <a:sy n="61"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rgbClr val="002060"/>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53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764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224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469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1330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2738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1456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311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710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2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858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2350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8468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928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5758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709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5106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5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839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58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802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364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274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10/26/2023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CA26-8818-5688-55A3-E0EA87013C76}"/>
              </a:ext>
            </a:extLst>
          </p:cNvPr>
          <p:cNvSpPr>
            <a:spLocks noGrp="1"/>
          </p:cNvSpPr>
          <p:nvPr>
            <p:ph type="title"/>
          </p:nvPr>
        </p:nvSpPr>
        <p:spPr>
          <a:solidFill>
            <a:srgbClr val="C00000"/>
          </a:solidFill>
        </p:spPr>
        <p:txBody>
          <a:bodyPr>
            <a:normAutofit fontScale="90000"/>
          </a:bodyPr>
          <a:lstStyle/>
          <a:p>
            <a:pPr marL="0" marR="0" algn="ctr">
              <a:spcBef>
                <a:spcPts val="0"/>
              </a:spcBef>
              <a:spcAft>
                <a:spcPts val="0"/>
              </a:spcAft>
            </a:pP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Imagine that you won $1,000 playing a scratch-off lottery ticket. Congratulations!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now you want to invest this $1,000 to work towards achieving your personal goals.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Which of the following are you going to invest in?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Please select up to 3 of these options and discuss your selection with a neighbor.</a:t>
            </a:r>
          </a:p>
        </p:txBody>
      </p:sp>
      <p:pic>
        <p:nvPicPr>
          <p:cNvPr id="3" name="Picture 2">
            <a:extLst>
              <a:ext uri="{FF2B5EF4-FFF2-40B4-BE49-F238E27FC236}">
                <a16:creationId xmlns:a16="http://schemas.microsoft.com/office/drawing/2014/main" id="{C10F1F9C-6834-8972-86B8-9ED055060B47}"/>
              </a:ext>
            </a:extLst>
          </p:cNvPr>
          <p:cNvPicPr>
            <a:picLocks noChangeAspect="1"/>
          </p:cNvPicPr>
          <p:nvPr/>
        </p:nvPicPr>
        <p:blipFill>
          <a:blip r:embed="rId2"/>
          <a:stretch>
            <a:fillRect/>
          </a:stretch>
        </p:blipFill>
        <p:spPr>
          <a:xfrm>
            <a:off x="1102612" y="1937710"/>
            <a:ext cx="9986775" cy="3645579"/>
          </a:xfrm>
          <a:prstGeom prst="rect">
            <a:avLst/>
          </a:prstGeom>
          <a:ln w="57150">
            <a:solidFill>
              <a:srgbClr val="C00000"/>
            </a:solidFill>
          </a:ln>
        </p:spPr>
      </p:pic>
    </p:spTree>
    <p:extLst>
      <p:ext uri="{BB962C8B-B14F-4D97-AF65-F5344CB8AC3E}">
        <p14:creationId xmlns:p14="http://schemas.microsoft.com/office/powerpoint/2010/main" val="141915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A74E2C8E-1C0B-CE85-AD24-13AA7E33D157}"/>
              </a:ext>
            </a:extLst>
          </p:cNvPr>
          <p:cNvSpPr/>
          <p:nvPr/>
        </p:nvSpPr>
        <p:spPr>
          <a:xfrm>
            <a:off x="623729" y="3421426"/>
            <a:ext cx="3481987" cy="201047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3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rPr>
              <a:t>Don’t wait around for other people to be happy for you.</a:t>
            </a:r>
          </a:p>
          <a:p>
            <a:pPr algn="ctr"/>
            <a:r>
              <a:rPr lang="en-US" sz="2800" b="1" i="1" dirty="0">
                <a:solidFill>
                  <a:srgbClr val="0000CC"/>
                </a:solidFill>
              </a:rPr>
              <a:t>Any happiness you get,</a:t>
            </a:r>
            <a:br>
              <a:rPr lang="en-US" sz="2800" b="1" i="1" dirty="0">
                <a:solidFill>
                  <a:srgbClr val="0000CC"/>
                </a:solidFill>
              </a:rPr>
            </a:br>
            <a:r>
              <a:rPr lang="en-US" sz="2800" b="1" i="1" dirty="0">
                <a:solidFill>
                  <a:srgbClr val="0000CC"/>
                </a:solidFill>
              </a:rPr>
              <a:t>You’ve got to make yourself.</a:t>
            </a:r>
            <a:endParaRPr lang="en-US" sz="800" b="1" i="1" dirty="0">
              <a:solidFill>
                <a:srgbClr val="0000CC"/>
              </a:solidFill>
            </a:endParaRPr>
          </a:p>
          <a:p>
            <a:pPr algn="ctr"/>
            <a:endParaRPr lang="en-US" sz="1500" b="1" i="1" dirty="0">
              <a:solidFill>
                <a:srgbClr val="0000CC"/>
              </a:solidFill>
            </a:endParaRPr>
          </a:p>
          <a:p>
            <a:pPr algn="ctr"/>
            <a:r>
              <a:rPr lang="en-US" sz="2400" b="1" i="1" dirty="0">
                <a:solidFill>
                  <a:schemeClr val="tx1"/>
                </a:solidFill>
              </a:rPr>
              <a:t>~ Alice Walker </a:t>
            </a:r>
            <a:br>
              <a:rPr lang="en-US" sz="2400" b="1" i="1" dirty="0">
                <a:solidFill>
                  <a:schemeClr val="tx1"/>
                </a:solidFill>
              </a:rPr>
            </a:br>
            <a:r>
              <a:rPr lang="en-US" sz="2400" b="1" i="1" dirty="0">
                <a:solidFill>
                  <a:schemeClr val="tx1"/>
                </a:solidFill>
              </a:rPr>
              <a:t>American novelist, poet, activist</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Most of you should be eligible to do everything that we will introduce today.</a:t>
            </a:r>
          </a:p>
          <a:p>
            <a:pPr lvl="1"/>
            <a:r>
              <a:rPr lang="en-US" sz="3600" dirty="0"/>
              <a:t>The U.S. government may prohibit students from certain countries from investing in the U.S.</a:t>
            </a:r>
          </a:p>
          <a:p>
            <a:pPr lvl="1"/>
            <a:r>
              <a:rPr lang="en-US" sz="3600" dirty="0"/>
              <a:t>Your visa status may prohibit you from opening an investment or bank account in the U.S.</a:t>
            </a:r>
          </a:p>
          <a:p>
            <a:pPr lvl="1"/>
            <a:r>
              <a:rPr lang="en-US" sz="3600" dirty="0"/>
              <a:t>But, most of you can invest exactly as any U.S. citizen can</a:t>
            </a:r>
            <a:br>
              <a:rPr lang="en-US" sz="3600" dirty="0"/>
            </a:br>
            <a:endParaRPr lang="en-US" sz="3600" dirty="0"/>
          </a:p>
          <a:p>
            <a:r>
              <a:rPr lang="en-US" sz="4000" dirty="0"/>
              <a:t>The fine print:</a:t>
            </a:r>
          </a:p>
          <a:p>
            <a:pPr lvl="1"/>
            <a:r>
              <a:rPr lang="en-US" sz="3600" dirty="0"/>
              <a:t>If you return home following graduation, you do not have to close the account.</a:t>
            </a:r>
          </a:p>
          <a:p>
            <a:pPr lvl="2"/>
            <a:r>
              <a:rPr lang="en-US" sz="3200" dirty="0"/>
              <a:t>The money still belongs to you and only you can access it.</a:t>
            </a:r>
          </a:p>
          <a:p>
            <a:pPr lvl="2"/>
            <a:r>
              <a:rPr lang="en-US" sz="3200" dirty="0"/>
              <a:t>However, you are also still subject to the rules of the account. With a Roth IRA, you cannot access the funds until you turn 59 ½ years old or you will pay a 10% penalty.</a:t>
            </a:r>
          </a:p>
          <a:p>
            <a:pPr lvl="2"/>
            <a:r>
              <a:rPr lang="en-US" sz="3200" dirty="0"/>
              <a:t>There are not any future tax implications with a Roth IRA in the U.S. Whether you pay taxes in your home country depends on that country’s policies.</a:t>
            </a:r>
            <a:br>
              <a:rPr lang="en-US" sz="3200" dirty="0"/>
            </a:br>
            <a:endParaRPr lang="en-US" sz="3200" dirty="0"/>
          </a:p>
          <a:p>
            <a:pPr lvl="1"/>
            <a:r>
              <a:rPr lang="en-US" sz="3600" dirty="0"/>
              <a:t>If you stay in the U.S. following graduation, then nothing changes – the account is yours and you can keep contributing to it and changing your investments just as anyone else can.</a:t>
            </a:r>
            <a:br>
              <a:rPr lang="en-US" sz="3600" dirty="0"/>
            </a:br>
            <a:endParaRPr lang="en-US" sz="3600" dirty="0"/>
          </a:p>
          <a:p>
            <a:r>
              <a:rPr lang="en-US" sz="4000" dirty="0">
                <a:solidFill>
                  <a:srgbClr val="C00000"/>
                </a:solidFill>
              </a:rPr>
              <a:t>To me, the financial planning decision comes down to this: You may not want to lock-up some of your precious cash flow in a U.S. retirement account given that you may need that precious cash flow to navigate your future career and home uncertainty.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Note to INTERNATIONAL STUDENTS</a:t>
            </a:r>
          </a:p>
        </p:txBody>
      </p:sp>
    </p:spTree>
    <p:extLst>
      <p:ext uri="{BB962C8B-B14F-4D97-AF65-F5344CB8AC3E}">
        <p14:creationId xmlns:p14="http://schemas.microsoft.com/office/powerpoint/2010/main" val="494739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7"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Why Do It?</a:t>
            </a:r>
          </a:p>
        </p:txBody>
      </p:sp>
    </p:spTree>
    <p:extLst>
      <p:ext uri="{BB962C8B-B14F-4D97-AF65-F5344CB8AC3E}">
        <p14:creationId xmlns:p14="http://schemas.microsoft.com/office/powerpoint/2010/main" val="3644802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Why do it NOW?</a:t>
            </a:r>
          </a:p>
        </p:txBody>
      </p:sp>
    </p:spTree>
    <p:extLst>
      <p:ext uri="{BB962C8B-B14F-4D97-AF65-F5344CB8AC3E}">
        <p14:creationId xmlns:p14="http://schemas.microsoft.com/office/powerpoint/2010/main" val="6639076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0000" lnSpcReduction="20000"/>
          </a:bodyPr>
          <a:lstStyle/>
          <a:p>
            <a:pPr marL="742950" indent="-742950">
              <a:buFont typeface="+mj-lt"/>
              <a:buAutoNum type="arabicPeriod"/>
            </a:pPr>
            <a:r>
              <a:rPr lang="en-US" sz="4000" dirty="0"/>
              <a:t>A taxable-brokerage account (with Robinhood, Fidelity or some other brokerage)</a:t>
            </a:r>
          </a:p>
          <a:p>
            <a:pPr lvl="2"/>
            <a:r>
              <a:rPr lang="en-US" sz="3200" dirty="0"/>
              <a:t>You contribute/invest after-tax cash flow (what is leftover from your paycheck)</a:t>
            </a:r>
          </a:p>
          <a:p>
            <a:pPr lvl="2"/>
            <a:r>
              <a:rPr lang="en-US" sz="3200" dirty="0"/>
              <a:t>Your investments should grow over time</a:t>
            </a:r>
          </a:p>
          <a:p>
            <a:pPr lvl="2"/>
            <a:r>
              <a:rPr lang="en-US" sz="3200" dirty="0"/>
              <a:t>You pay income taxes today, before investing, and then capital gains when you withdraw the money in the future</a:t>
            </a:r>
          </a:p>
          <a:p>
            <a:pPr lvl="2"/>
            <a:r>
              <a:rPr lang="en-US" sz="3200" dirty="0"/>
              <a:t>This is the most flexible…but has the fewest tax benefits</a:t>
            </a:r>
            <a:endParaRPr lang="en-US" sz="3600" dirty="0"/>
          </a:p>
          <a:p>
            <a:pPr marL="742950" indent="-742950">
              <a:buFont typeface="+mj-lt"/>
              <a:buAutoNum type="arabicPeriod"/>
            </a:pPr>
            <a:endParaRPr lang="en-US" sz="4000" dirty="0"/>
          </a:p>
          <a:p>
            <a:pPr marL="742950" indent="-742950">
              <a:buFont typeface="+mj-lt"/>
              <a:buAutoNum type="arabicPeriod"/>
            </a:pPr>
            <a:r>
              <a:rPr lang="en-US" sz="4000" dirty="0">
                <a:solidFill>
                  <a:srgbClr val="0000CC"/>
                </a:solidFill>
              </a:rPr>
              <a:t>A company-sponsored retirement plan: 401(k) or 403(b), in most cases.</a:t>
            </a:r>
          </a:p>
          <a:p>
            <a:pPr lvl="2"/>
            <a:r>
              <a:rPr lang="en-US" sz="3200" dirty="0">
                <a:solidFill>
                  <a:srgbClr val="0000CC"/>
                </a:solidFill>
              </a:rPr>
              <a:t>Your employer may match some of your contributions (= “free money”)</a:t>
            </a:r>
          </a:p>
          <a:p>
            <a:pPr lvl="2"/>
            <a:r>
              <a:rPr lang="en-US" sz="3200" dirty="0">
                <a:solidFill>
                  <a:srgbClr val="0000CC"/>
                </a:solidFill>
              </a:rPr>
              <a:t>Your investments should grow over time</a:t>
            </a:r>
          </a:p>
          <a:p>
            <a:pPr lvl="2"/>
            <a:r>
              <a:rPr lang="en-US" sz="3200" dirty="0">
                <a:solidFill>
                  <a:srgbClr val="0000CC"/>
                </a:solidFill>
              </a:rPr>
              <a:t>You will pay income taxes when you withdraw the money in retirement, only</a:t>
            </a:r>
          </a:p>
          <a:p>
            <a:pPr lvl="2"/>
            <a:r>
              <a:rPr lang="en-US" sz="3200" dirty="0">
                <a:solidFill>
                  <a:srgbClr val="0000CC"/>
                </a:solidFill>
              </a:rPr>
              <a:t>You never pay capital gains taxes on the growth – that’s good</a:t>
            </a:r>
            <a:br>
              <a:rPr lang="en-US" sz="3200" dirty="0"/>
            </a:br>
            <a:endParaRPr lang="en-US" sz="32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184380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7500" lnSpcReduction="20000"/>
          </a:bodyPr>
          <a:lstStyle/>
          <a:p>
            <a:pPr marL="742950" indent="-742950">
              <a:buFont typeface="+mj-lt"/>
              <a:buAutoNum type="arabicPeriod" startAt="3"/>
            </a:pPr>
            <a:r>
              <a:rPr lang="en-US" sz="4000" dirty="0">
                <a:solidFill>
                  <a:srgbClr val="7030A0"/>
                </a:solidFill>
              </a:rPr>
              <a:t>An IRA – Individual Retirement Account, designed for people without a company sponsored retirement plan</a:t>
            </a:r>
          </a:p>
          <a:p>
            <a:pPr lvl="2"/>
            <a:r>
              <a:rPr lang="en-US" sz="3200" dirty="0">
                <a:solidFill>
                  <a:srgbClr val="7030A0"/>
                </a:solidFill>
              </a:rPr>
              <a:t>Available through Robinhood, Fidelity or most other brokerages</a:t>
            </a:r>
          </a:p>
          <a:p>
            <a:pPr lvl="2"/>
            <a:r>
              <a:rPr lang="en-US" sz="3200" dirty="0">
                <a:solidFill>
                  <a:srgbClr val="7030A0"/>
                </a:solidFill>
              </a:rPr>
              <a:t>You contribute/invest </a:t>
            </a:r>
            <a:r>
              <a:rPr lang="en-US" sz="3200" b="1" dirty="0">
                <a:solidFill>
                  <a:srgbClr val="7030A0"/>
                </a:solidFill>
              </a:rPr>
              <a:t>PRE-TAX</a:t>
            </a:r>
            <a:r>
              <a:rPr lang="en-US" sz="3200" dirty="0">
                <a:solidFill>
                  <a:srgbClr val="7030A0"/>
                </a:solidFill>
              </a:rPr>
              <a:t> cash flow today</a:t>
            </a:r>
          </a:p>
          <a:p>
            <a:pPr lvl="2"/>
            <a:r>
              <a:rPr lang="en-US" sz="3200" dirty="0">
                <a:solidFill>
                  <a:srgbClr val="7030A0"/>
                </a:solidFill>
              </a:rPr>
              <a:t>Your investments should grow over time</a:t>
            </a:r>
          </a:p>
          <a:p>
            <a:pPr lvl="2"/>
            <a:r>
              <a:rPr lang="en-US" sz="3200" dirty="0">
                <a:solidFill>
                  <a:srgbClr val="7030A0"/>
                </a:solidFill>
              </a:rPr>
              <a:t>You pay income taxes in retirement</a:t>
            </a:r>
            <a:endParaRPr lang="en-US" sz="3600" dirty="0">
              <a:solidFill>
                <a:srgbClr val="7030A0"/>
              </a:solidFill>
            </a:endParaRPr>
          </a:p>
          <a:p>
            <a:pPr marL="742950" indent="-742950">
              <a:buFont typeface="+mj-lt"/>
              <a:buAutoNum type="arabicPeriod" startAt="3"/>
            </a:pPr>
            <a:endParaRPr lang="en-US" sz="4000" dirty="0"/>
          </a:p>
          <a:p>
            <a:pPr marL="742950" indent="-742950">
              <a:buFont typeface="+mj-lt"/>
              <a:buAutoNum type="arabicPeriod" startAt="3"/>
            </a:pPr>
            <a:r>
              <a:rPr lang="en-US" sz="4000" dirty="0">
                <a:solidFill>
                  <a:srgbClr val="C00000"/>
                </a:solidFill>
              </a:rPr>
              <a:t>A Roth IRA</a:t>
            </a:r>
          </a:p>
          <a:p>
            <a:pPr lvl="2"/>
            <a:r>
              <a:rPr lang="en-US" sz="3200" dirty="0">
                <a:solidFill>
                  <a:srgbClr val="C00000"/>
                </a:solidFill>
              </a:rPr>
              <a:t>Available through Robinhood, Fidelity or most other brokerages</a:t>
            </a:r>
          </a:p>
          <a:p>
            <a:pPr lvl="2"/>
            <a:r>
              <a:rPr lang="en-US" sz="3200" dirty="0">
                <a:solidFill>
                  <a:srgbClr val="C00000"/>
                </a:solidFill>
              </a:rPr>
              <a:t>You contribute/invest </a:t>
            </a:r>
            <a:r>
              <a:rPr lang="en-US" sz="3200" b="1" dirty="0">
                <a:solidFill>
                  <a:srgbClr val="C00000"/>
                </a:solidFill>
              </a:rPr>
              <a:t>AFTER-TAX</a:t>
            </a:r>
            <a:r>
              <a:rPr lang="en-US" sz="3200" dirty="0">
                <a:solidFill>
                  <a:srgbClr val="C00000"/>
                </a:solidFill>
              </a:rPr>
              <a:t> cash flow today</a:t>
            </a:r>
          </a:p>
          <a:p>
            <a:pPr lvl="2"/>
            <a:r>
              <a:rPr lang="en-US" sz="3200" dirty="0">
                <a:solidFill>
                  <a:srgbClr val="C00000"/>
                </a:solidFill>
              </a:rPr>
              <a:t>Your investments should grow over time</a:t>
            </a:r>
          </a:p>
          <a:p>
            <a:pPr lvl="2"/>
            <a:r>
              <a:rPr lang="en-US" sz="3200" dirty="0">
                <a:solidFill>
                  <a:srgbClr val="C00000"/>
                </a:solidFill>
              </a:rPr>
              <a:t>You pay income taxes today, but never again</a:t>
            </a:r>
            <a:br>
              <a:rPr lang="en-US" sz="3200" dirty="0">
                <a:solidFill>
                  <a:srgbClr val="C00000"/>
                </a:solidFill>
              </a:rPr>
            </a:br>
            <a:endParaRPr lang="en-US" sz="3200" dirty="0">
              <a:solidFill>
                <a:srgbClr val="C00000"/>
              </a:solidFill>
            </a:endParaRPr>
          </a:p>
          <a:p>
            <a:pPr lvl="2"/>
            <a:r>
              <a:rPr lang="en-US" sz="3200" dirty="0">
                <a:solidFill>
                  <a:srgbClr val="C00000"/>
                </a:solidFill>
              </a:rPr>
              <a:t>Roth IRAs are ideal for people with relatively low income today, </a:t>
            </a:r>
            <a:br>
              <a:rPr lang="en-US" sz="3200" dirty="0">
                <a:solidFill>
                  <a:srgbClr val="C00000"/>
                </a:solidFill>
              </a:rPr>
            </a:br>
            <a:r>
              <a:rPr lang="en-US" sz="3200" dirty="0">
                <a:solidFill>
                  <a:srgbClr val="C00000"/>
                </a:solidFill>
              </a:rPr>
              <a:t>who expect their income to increase in the future</a:t>
            </a:r>
            <a:endParaRPr lang="en-US" sz="3600"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2746868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2"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55000" lnSpcReduction="20000"/>
          </a:bodyPr>
          <a:lstStyle/>
          <a:p>
            <a:r>
              <a:rPr lang="en-US" sz="4000" dirty="0"/>
              <a:t>But what is an IRA? Why the Roth IRA?</a:t>
            </a:r>
          </a:p>
          <a:p>
            <a:pPr lvl="1"/>
            <a:r>
              <a:rPr lang="en-US" sz="3600" dirty="0"/>
              <a:t>An IRA is an Individual Retirement Account.</a:t>
            </a:r>
          </a:p>
          <a:p>
            <a:pPr lvl="1"/>
            <a:r>
              <a:rPr lang="en-US" sz="3600" dirty="0"/>
              <a:t>You are allowed to contribute $6,500 per year</a:t>
            </a:r>
          </a:p>
          <a:p>
            <a:pPr lvl="1"/>
            <a:r>
              <a:rPr lang="en-US" sz="3600" dirty="0"/>
              <a:t>An IRA has tax advantages to a regular brokerage account, in that it allows you avoid capital gains taxes</a:t>
            </a:r>
          </a:p>
          <a:p>
            <a:pPr lvl="2"/>
            <a:r>
              <a:rPr lang="en-US" sz="3200" dirty="0"/>
              <a:t>With a Roth IRA, you use after-tax money to invest today. The money should grow over time, but then when you with withdraw the money in retirement, you do NOT pay income taxes</a:t>
            </a:r>
          </a:p>
          <a:p>
            <a:pPr lvl="2"/>
            <a:r>
              <a:rPr lang="en-US" sz="3200" dirty="0"/>
              <a:t>With a traditional IRA, you get a tax-deduction today for the amount that you invest. So you do not pay taxes today on that amount of income. But then you will pay income taxes when you withdraw the money in retirement.</a:t>
            </a:r>
            <a:br>
              <a:rPr lang="en-US" sz="3200" dirty="0"/>
            </a:br>
            <a:endParaRPr lang="en-US" sz="3200" dirty="0"/>
          </a:p>
          <a:p>
            <a:pPr lvl="2"/>
            <a:r>
              <a:rPr lang="en-US" sz="3200" dirty="0"/>
              <a:t>The key decision is based on whether you think your tax rate will be higher today or in the future. </a:t>
            </a:r>
          </a:p>
          <a:p>
            <a:pPr lvl="2"/>
            <a:r>
              <a:rPr lang="en-US" sz="3200" dirty="0"/>
              <a:t>This is why we recommend a Roth IRA to graduate students: Your income tax rate is probably lower today than it will be in the future, so you want to pay taxes today and avoid taxes in the future. The Roth lets you do this.</a:t>
            </a:r>
            <a:br>
              <a:rPr lang="en-US" sz="3200" dirty="0"/>
            </a:br>
            <a:endParaRPr lang="en-US" sz="3200" dirty="0"/>
          </a:p>
          <a:p>
            <a:pPr lvl="1"/>
            <a:r>
              <a:rPr lang="en-US" sz="3600" dirty="0"/>
              <a:t>The bad news is that the money you put into an IRA cannot be withdrawn, unless you pay a 10% penalty, until you turn 59 ½ years old</a:t>
            </a:r>
            <a:br>
              <a:rPr lang="en-US" sz="3600" dirty="0"/>
            </a:br>
            <a:endParaRPr lang="en-US" sz="3600" dirty="0"/>
          </a:p>
          <a:p>
            <a:pPr lvl="1"/>
            <a:r>
              <a:rPr lang="en-US" sz="3600" dirty="0"/>
              <a:t>There is more fine print that we are skipping over here and some minor exceptions to this overview, but this should cover most of you and most situations.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The Fine Print</a:t>
            </a:r>
          </a:p>
        </p:txBody>
      </p:sp>
    </p:spTree>
    <p:extLst>
      <p:ext uri="{BB962C8B-B14F-4D97-AF65-F5344CB8AC3E}">
        <p14:creationId xmlns:p14="http://schemas.microsoft.com/office/powerpoint/2010/main" val="864695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988444" cy="5212714"/>
          </a:xfrm>
        </p:spPr>
        <p:txBody>
          <a:bodyPr>
            <a:normAutofit fontScale="55000" lnSpcReduction="20000"/>
          </a:bodyPr>
          <a:lstStyle/>
          <a:p>
            <a:pPr marL="1200150" lvl="1" indent="-742950">
              <a:buFont typeface="+mj-lt"/>
              <a:buAutoNum type="arabicPeriod"/>
            </a:pPr>
            <a:r>
              <a:rPr lang="en-US" sz="3600" dirty="0"/>
              <a:t>Research – and pick – a brokerage or financial institution to use.</a:t>
            </a:r>
          </a:p>
          <a:p>
            <a:pPr lvl="3"/>
            <a:r>
              <a:rPr lang="en-US" sz="3000" dirty="0"/>
              <a:t>Functionally &amp; legally, as far as managing your account and investments, they are going to be similar.</a:t>
            </a:r>
          </a:p>
          <a:p>
            <a:pPr lvl="3"/>
            <a:r>
              <a:rPr lang="en-US" sz="3000" dirty="0"/>
              <a:t>However, the user interfaces will be different…including how you use the account and resources available. That’s the decision – which interface do you like best.</a:t>
            </a:r>
          </a:p>
          <a:p>
            <a:pPr lvl="3"/>
            <a:r>
              <a:rPr lang="en-US" sz="3000" dirty="0"/>
              <a:t>And, some brokerages may not offer certain types of accounts. </a:t>
            </a:r>
            <a:br>
              <a:rPr lang="en-US" sz="3000" dirty="0"/>
            </a:br>
            <a:endParaRPr lang="en-US" sz="3000" dirty="0"/>
          </a:p>
          <a:p>
            <a:pPr lvl="3"/>
            <a:r>
              <a:rPr lang="en-US" sz="3000" dirty="0"/>
              <a:t>Robinhood, Fidelity, Charles Schwab, JP Morgan Chase, Bank of America, TD Ameritrade and many others are all good.</a:t>
            </a:r>
            <a:br>
              <a:rPr lang="en-US" sz="3000" dirty="0"/>
            </a:br>
            <a:endParaRPr lang="en-US" sz="3000" dirty="0"/>
          </a:p>
          <a:p>
            <a:pPr marL="1200150" lvl="1" indent="-742950">
              <a:buFont typeface="+mj-lt"/>
              <a:buAutoNum type="arabicPeriod"/>
            </a:pPr>
            <a:r>
              <a:rPr lang="en-US" sz="3600" dirty="0"/>
              <a:t>Establish and open your Roth IRA account. </a:t>
            </a:r>
          </a:p>
          <a:p>
            <a:pPr lvl="3"/>
            <a:r>
              <a:rPr lang="en-US" sz="3000" dirty="0"/>
              <a:t>This will require your Social Security number and other personal information, but not too much. It should take 5-10 minutes.</a:t>
            </a:r>
            <a:br>
              <a:rPr lang="en-US" sz="3000" dirty="0"/>
            </a:br>
            <a:endParaRPr lang="en-US" sz="3000" dirty="0"/>
          </a:p>
          <a:p>
            <a:pPr marL="1200150" lvl="1" indent="-742950">
              <a:buFont typeface="+mj-lt"/>
              <a:buAutoNum type="arabicPeriod"/>
            </a:pPr>
            <a:r>
              <a:rPr lang="en-US" sz="3600" dirty="0"/>
              <a:t>Fund your Roth IRA account.</a:t>
            </a:r>
          </a:p>
          <a:p>
            <a:pPr lvl="3"/>
            <a:r>
              <a:rPr lang="en-US" sz="3000" dirty="0"/>
              <a:t>Link a bank account to your Roth IRA to allow online transfers. It may take 1-2 weeks initially to get the money transferred as the Roth IRA account verifies your bank accounts.</a:t>
            </a:r>
          </a:p>
          <a:p>
            <a:pPr lvl="3"/>
            <a:r>
              <a:rPr lang="en-US" sz="3000" dirty="0"/>
              <a:t>Your brokerage may allow wire transfers for a fee, but the initial transfer may still take 1-2 weeks</a:t>
            </a:r>
          </a:p>
          <a:p>
            <a:pPr lvl="3"/>
            <a:r>
              <a:rPr lang="en-US" sz="3000" dirty="0"/>
              <a:t>You may be able to upload an electronic copy of a personal check to deposit funds into your Roth IRA account.</a:t>
            </a:r>
          </a:p>
          <a:p>
            <a:pPr lvl="3"/>
            <a:r>
              <a:rPr lang="en-US" sz="3000" dirty="0"/>
              <a:t>You may be able to go old school and visit a branch of your brokerage to do everything in person. </a:t>
            </a:r>
            <a:br>
              <a:rPr lang="en-US" sz="3000" dirty="0"/>
            </a:br>
            <a:endParaRPr lang="en-US" sz="3000" dirty="0"/>
          </a:p>
          <a:p>
            <a:pPr marL="1200150" lvl="1" indent="-742950">
              <a:buFont typeface="+mj-lt"/>
              <a:buAutoNum type="arabicPeriod"/>
            </a:pPr>
            <a:r>
              <a:rPr lang="en-US" sz="3600" dirty="0"/>
              <a:t>Begin investing and saving for your retirement.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5" dur="500"/>
                                        <p:tgtEl>
                                          <p:spTgt spid="25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7" dur="500"/>
                                        <p:tgtEl>
                                          <p:spTgt spid="2560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32"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a:bodyPr>
          <a:lstStyle/>
          <a:p>
            <a:pPr marL="1200150" lvl="1" indent="-742950">
              <a:buFont typeface="+mj-lt"/>
              <a:buAutoNum type="arabicPeriod"/>
            </a:pPr>
            <a:r>
              <a:rPr lang="en-US" sz="900" dirty="0">
                <a:solidFill>
                  <a:schemeClr val="bg1"/>
                </a:solidFill>
              </a:rPr>
              <a:t>Research – and pick – a brokerage or financial institution to use.</a:t>
            </a:r>
          </a:p>
          <a:p>
            <a:pPr marL="1200150" lvl="1" indent="-742950">
              <a:buFont typeface="+mj-lt"/>
              <a:buAutoNum type="arabicPeriod"/>
            </a:pPr>
            <a:r>
              <a:rPr lang="en-US" sz="900" dirty="0">
                <a:solidFill>
                  <a:schemeClr val="bg1"/>
                </a:solidFill>
              </a:rPr>
              <a:t>Establish and open your Roth IRA account.</a:t>
            </a:r>
          </a:p>
          <a:p>
            <a:pPr marL="1200150" lvl="1" indent="-742950">
              <a:buFont typeface="+mj-lt"/>
              <a:buAutoNum type="arabicPeriod"/>
            </a:pPr>
            <a:r>
              <a:rPr lang="en-US" sz="900" dirty="0">
                <a:solidFill>
                  <a:schemeClr val="bg1"/>
                </a:solidFill>
              </a:rPr>
              <a:t>Fund your Roth IRA account.</a:t>
            </a:r>
            <a:endParaRPr lang="en-US" sz="3000" dirty="0">
              <a:solidFill>
                <a:schemeClr val="bg1"/>
              </a:solidFill>
            </a:endParaRPr>
          </a:p>
          <a:p>
            <a:pPr marL="1200150" lvl="1" indent="-742950">
              <a:buFont typeface="+mj-lt"/>
              <a:buAutoNum type="arabicPeriod"/>
            </a:pPr>
            <a:r>
              <a:rPr lang="en-US" sz="3600" dirty="0"/>
              <a:t>Begin investing and saving for your retirement.</a:t>
            </a:r>
            <a:br>
              <a:rPr lang="en-US" sz="3600" dirty="0"/>
            </a:br>
            <a:br>
              <a:rPr lang="en-US" sz="3600" dirty="0"/>
            </a:br>
            <a:r>
              <a:rPr lang="en-US" sz="3600" dirty="0"/>
              <a:t>This all begins with understanding who you are and what your investment goals are.</a:t>
            </a:r>
            <a:br>
              <a:rPr lang="en-US" sz="3600" dirty="0"/>
            </a:br>
            <a:br>
              <a:rPr lang="en-US" sz="3600" dirty="0"/>
            </a:br>
            <a:r>
              <a:rPr lang="en-US" sz="3600" dirty="0"/>
              <a:t>And this all begins with your </a:t>
            </a:r>
            <a:r>
              <a:rPr lang="en-US" sz="3600" b="1" i="1" dirty="0"/>
              <a:t>Investment Policy Statement</a:t>
            </a:r>
            <a:r>
              <a:rPr lang="en-US" sz="3600" dirty="0"/>
              <a: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5794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6047809"/>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2023-2024 SESSION #4</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5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October 26,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416320"/>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INVESTING &amp; OPENING A ROTH IRA</a:t>
            </a:r>
          </a:p>
          <a:p>
            <a:pPr algn="ctr"/>
            <a:r>
              <a:rPr lang="en-US" sz="2000" b="1" dirty="0">
                <a:latin typeface="Calibri" panose="020F0502020204030204" pitchFamily="34" charset="0"/>
                <a:ea typeface="Times New Roman" panose="02020603050405020304" pitchFamily="18" charset="0"/>
                <a:cs typeface="Calibri" panose="020F0502020204030204" pitchFamily="34" charset="0"/>
              </a:rPr>
              <a:t>(An Individual Retirement Account with Special Features)</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Let’s get started investing towards your long-term goals.</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191953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Roth IRA Survey</a:t>
            </a:r>
          </a:p>
        </p:txBody>
      </p:sp>
      <p:pic>
        <p:nvPicPr>
          <p:cNvPr id="5" name="Picture 4">
            <a:extLst>
              <a:ext uri="{FF2B5EF4-FFF2-40B4-BE49-F238E27FC236}">
                <a16:creationId xmlns:a16="http://schemas.microsoft.com/office/drawing/2014/main" id="{08B6EFE9-E178-1B37-C4E4-3447452C7E65}"/>
              </a:ext>
            </a:extLst>
          </p:cNvPr>
          <p:cNvPicPr>
            <a:picLocks noChangeAspect="1"/>
          </p:cNvPicPr>
          <p:nvPr/>
        </p:nvPicPr>
        <p:blipFill>
          <a:blip r:embed="rId3"/>
          <a:stretch>
            <a:fillRect/>
          </a:stretch>
        </p:blipFill>
        <p:spPr>
          <a:xfrm>
            <a:off x="3480073" y="1261020"/>
            <a:ext cx="5231854" cy="5231854"/>
          </a:xfrm>
          <a:prstGeom prst="rect">
            <a:avLst/>
          </a:prstGeom>
        </p:spPr>
      </p:pic>
    </p:spTree>
    <p:extLst>
      <p:ext uri="{BB962C8B-B14F-4D97-AF65-F5344CB8AC3E}">
        <p14:creationId xmlns:p14="http://schemas.microsoft.com/office/powerpoint/2010/main" val="662503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It is about you, your family and your preference.</a:t>
            </a:r>
            <a:br>
              <a:rPr lang="en-US" sz="4000" dirty="0"/>
            </a:br>
            <a:endParaRPr lang="en-US" sz="40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7718964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3600" dirty="0"/>
              <a:t>Some brief personal information, about you and your situation</a:t>
            </a:r>
          </a:p>
          <a:p>
            <a:pPr lvl="1"/>
            <a:r>
              <a:rPr lang="en-US" sz="3600" dirty="0"/>
              <a:t>Your risk tolerance</a:t>
            </a:r>
          </a:p>
          <a:p>
            <a:pPr lvl="1"/>
            <a:r>
              <a:rPr lang="en-US" sz="3600" dirty="0"/>
              <a:t>Your investing goals</a:t>
            </a:r>
          </a:p>
          <a:p>
            <a:pPr lvl="1"/>
            <a:r>
              <a:rPr lang="en-US" sz="3600" dirty="0"/>
              <a:t>Your tax, liquidity and income preferences</a:t>
            </a:r>
          </a:p>
          <a:p>
            <a:pPr lvl="1"/>
            <a:r>
              <a:rPr lang="en-US" sz="3600" dirty="0"/>
              <a:t>How you want to handle your investments</a:t>
            </a:r>
          </a:p>
          <a:p>
            <a:pPr lvl="1"/>
            <a:r>
              <a:rPr lang="en-US" sz="3600" dirty="0"/>
              <a:t>How you want to allocate your investments across different asset classes (stocks vs. bonds)</a:t>
            </a:r>
          </a:p>
          <a:p>
            <a:pPr lvl="1"/>
            <a:r>
              <a:rPr lang="en-US" sz="36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62500" lnSpcReduction="20000"/>
          </a:bodyPr>
          <a:lstStyle/>
          <a:p>
            <a:r>
              <a:rPr lang="en-US" sz="4000" dirty="0"/>
              <a:t>Let’s create your own, personal </a:t>
            </a:r>
            <a:r>
              <a:rPr lang="en-US" sz="4000" b="1" i="1" dirty="0"/>
              <a:t>Investing Roadmap</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6801622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5" name="Picture 4">
            <a:extLst>
              <a:ext uri="{FF2B5EF4-FFF2-40B4-BE49-F238E27FC236}">
                <a16:creationId xmlns:a16="http://schemas.microsoft.com/office/drawing/2014/main" id="{1D3FDD3A-5B1C-C295-4CA7-A77AA57D0477}"/>
              </a:ext>
            </a:extLst>
          </p:cNvPr>
          <p:cNvPicPr>
            <a:picLocks noChangeAspect="1"/>
          </p:cNvPicPr>
          <p:nvPr/>
        </p:nvPicPr>
        <p:blipFill>
          <a:blip r:embed="rId3"/>
          <a:stretch>
            <a:fillRect/>
          </a:stretch>
        </p:blipFill>
        <p:spPr>
          <a:xfrm>
            <a:off x="838200" y="1371600"/>
            <a:ext cx="10670434" cy="3094426"/>
          </a:xfrm>
          <a:prstGeom prst="rect">
            <a:avLst/>
          </a:prstGeom>
        </p:spPr>
      </p:pic>
    </p:spTree>
    <p:extLst>
      <p:ext uri="{BB962C8B-B14F-4D97-AF65-F5344CB8AC3E}">
        <p14:creationId xmlns:p14="http://schemas.microsoft.com/office/powerpoint/2010/main" val="41286906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2355F816-6A6E-CF8F-3EC1-6AA9F48B0936}"/>
              </a:ext>
            </a:extLst>
          </p:cNvPr>
          <p:cNvPicPr>
            <a:picLocks noChangeAspect="1"/>
          </p:cNvPicPr>
          <p:nvPr/>
        </p:nvPicPr>
        <p:blipFill>
          <a:blip r:embed="rId3"/>
          <a:stretch>
            <a:fillRect/>
          </a:stretch>
        </p:blipFill>
        <p:spPr>
          <a:xfrm>
            <a:off x="838200" y="1371600"/>
            <a:ext cx="10670264" cy="3433541"/>
          </a:xfrm>
          <a:prstGeom prst="rect">
            <a:avLst/>
          </a:prstGeom>
        </p:spPr>
      </p:pic>
    </p:spTree>
    <p:extLst>
      <p:ext uri="{BB962C8B-B14F-4D97-AF65-F5344CB8AC3E}">
        <p14:creationId xmlns:p14="http://schemas.microsoft.com/office/powerpoint/2010/main" val="38653613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8A85893E-9498-9EB9-67E4-E77E493F36A2}"/>
              </a:ext>
            </a:extLst>
          </p:cNvPr>
          <p:cNvPicPr>
            <a:picLocks noChangeAspect="1"/>
          </p:cNvPicPr>
          <p:nvPr/>
        </p:nvPicPr>
        <p:blipFill>
          <a:blip r:embed="rId3"/>
          <a:stretch>
            <a:fillRect/>
          </a:stretch>
        </p:blipFill>
        <p:spPr>
          <a:xfrm>
            <a:off x="1367093" y="1371600"/>
            <a:ext cx="9457813" cy="4568851"/>
          </a:xfrm>
          <a:prstGeom prst="rect">
            <a:avLst/>
          </a:prstGeom>
        </p:spPr>
      </p:pic>
    </p:spTree>
    <p:extLst>
      <p:ext uri="{BB962C8B-B14F-4D97-AF65-F5344CB8AC3E}">
        <p14:creationId xmlns:p14="http://schemas.microsoft.com/office/powerpoint/2010/main" val="931945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B055B7E-1715-9568-DA0D-DF33EB0542F6}"/>
              </a:ext>
            </a:extLst>
          </p:cNvPr>
          <p:cNvPicPr>
            <a:picLocks noChangeAspect="1"/>
          </p:cNvPicPr>
          <p:nvPr/>
        </p:nvPicPr>
        <p:blipFill>
          <a:blip r:embed="rId3"/>
          <a:stretch>
            <a:fillRect/>
          </a:stretch>
        </p:blipFill>
        <p:spPr>
          <a:xfrm>
            <a:off x="838199" y="1371600"/>
            <a:ext cx="10667679" cy="3722234"/>
          </a:xfrm>
          <a:prstGeom prst="rect">
            <a:avLst/>
          </a:prstGeom>
        </p:spPr>
      </p:pic>
    </p:spTree>
    <p:extLst>
      <p:ext uri="{BB962C8B-B14F-4D97-AF65-F5344CB8AC3E}">
        <p14:creationId xmlns:p14="http://schemas.microsoft.com/office/powerpoint/2010/main" val="11872282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06807F1-856F-2710-ECCA-5CCDD05297A1}"/>
              </a:ext>
            </a:extLst>
          </p:cNvPr>
          <p:cNvPicPr>
            <a:picLocks noChangeAspect="1"/>
          </p:cNvPicPr>
          <p:nvPr/>
        </p:nvPicPr>
        <p:blipFill>
          <a:blip r:embed="rId3"/>
          <a:stretch>
            <a:fillRect/>
          </a:stretch>
        </p:blipFill>
        <p:spPr>
          <a:xfrm>
            <a:off x="838200" y="1371600"/>
            <a:ext cx="10681004" cy="3595828"/>
          </a:xfrm>
          <a:prstGeom prst="rect">
            <a:avLst/>
          </a:prstGeom>
        </p:spPr>
      </p:pic>
    </p:spTree>
    <p:extLst>
      <p:ext uri="{BB962C8B-B14F-4D97-AF65-F5344CB8AC3E}">
        <p14:creationId xmlns:p14="http://schemas.microsoft.com/office/powerpoint/2010/main" val="11118839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C943CFB-84CC-74BC-A543-2FB78DBFFB08}"/>
              </a:ext>
            </a:extLst>
          </p:cNvPr>
          <p:cNvPicPr>
            <a:picLocks noChangeAspect="1"/>
          </p:cNvPicPr>
          <p:nvPr/>
        </p:nvPicPr>
        <p:blipFill>
          <a:blip r:embed="rId3"/>
          <a:stretch>
            <a:fillRect/>
          </a:stretch>
        </p:blipFill>
        <p:spPr>
          <a:xfrm>
            <a:off x="838199" y="1371600"/>
            <a:ext cx="10651331" cy="2440419"/>
          </a:xfrm>
          <a:prstGeom prst="rect">
            <a:avLst/>
          </a:prstGeom>
        </p:spPr>
      </p:pic>
    </p:spTree>
    <p:extLst>
      <p:ext uri="{BB962C8B-B14F-4D97-AF65-F5344CB8AC3E}">
        <p14:creationId xmlns:p14="http://schemas.microsoft.com/office/powerpoint/2010/main" val="2223122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OCTOBER 10</a:t>
            </a:r>
          </a:p>
          <a:p>
            <a:pPr algn="ct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SEPTEMBER 21</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16</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26</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748651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342D1926-FC54-B042-B6C2-109A61530E9A}"/>
              </a:ext>
            </a:extLst>
          </p:cNvPr>
          <p:cNvPicPr>
            <a:picLocks noChangeAspect="1"/>
          </p:cNvPicPr>
          <p:nvPr/>
        </p:nvPicPr>
        <p:blipFill>
          <a:blip r:embed="rId3"/>
          <a:stretch>
            <a:fillRect/>
          </a:stretch>
        </p:blipFill>
        <p:spPr>
          <a:xfrm>
            <a:off x="838200" y="1371600"/>
            <a:ext cx="10655731" cy="2706866"/>
          </a:xfrm>
          <a:prstGeom prst="rect">
            <a:avLst/>
          </a:prstGeom>
        </p:spPr>
      </p:pic>
    </p:spTree>
    <p:extLst>
      <p:ext uri="{BB962C8B-B14F-4D97-AF65-F5344CB8AC3E}">
        <p14:creationId xmlns:p14="http://schemas.microsoft.com/office/powerpoint/2010/main" val="42512037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BAA78364-537E-55DD-0275-2B643B8099E8}"/>
              </a:ext>
            </a:extLst>
          </p:cNvPr>
          <p:cNvPicPr>
            <a:picLocks noChangeAspect="1"/>
          </p:cNvPicPr>
          <p:nvPr/>
        </p:nvPicPr>
        <p:blipFill>
          <a:blip r:embed="rId3"/>
          <a:stretch>
            <a:fillRect/>
          </a:stretch>
        </p:blipFill>
        <p:spPr>
          <a:xfrm>
            <a:off x="838199" y="1371600"/>
            <a:ext cx="10695605" cy="3631070"/>
          </a:xfrm>
          <a:prstGeom prst="rect">
            <a:avLst/>
          </a:prstGeom>
        </p:spPr>
      </p:pic>
    </p:spTree>
    <p:extLst>
      <p:ext uri="{BB962C8B-B14F-4D97-AF65-F5344CB8AC3E}">
        <p14:creationId xmlns:p14="http://schemas.microsoft.com/office/powerpoint/2010/main" val="2750225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3453AE26-F95F-2C1F-20A3-0CCC4C846627}"/>
              </a:ext>
            </a:extLst>
          </p:cNvPr>
          <p:cNvPicPr>
            <a:picLocks noChangeAspect="1"/>
          </p:cNvPicPr>
          <p:nvPr/>
        </p:nvPicPr>
        <p:blipFill>
          <a:blip r:embed="rId3"/>
          <a:stretch>
            <a:fillRect/>
          </a:stretch>
        </p:blipFill>
        <p:spPr>
          <a:xfrm>
            <a:off x="838199" y="1371600"/>
            <a:ext cx="10661777" cy="3761533"/>
          </a:xfrm>
          <a:prstGeom prst="rect">
            <a:avLst/>
          </a:prstGeom>
        </p:spPr>
      </p:pic>
    </p:spTree>
    <p:extLst>
      <p:ext uri="{BB962C8B-B14F-4D97-AF65-F5344CB8AC3E}">
        <p14:creationId xmlns:p14="http://schemas.microsoft.com/office/powerpoint/2010/main" val="33655268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5139869"/>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a:t>
            </a:r>
            <a:b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 companies, small companies, oil, gold…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F66986C4-0871-FBAF-DAA8-49007E3E3BE2}"/>
              </a:ext>
            </a:extLst>
          </p:cNvPr>
          <p:cNvPicPr>
            <a:picLocks noChangeAspect="1"/>
          </p:cNvPicPr>
          <p:nvPr/>
        </p:nvPicPr>
        <p:blipFill>
          <a:blip r:embed="rId3"/>
          <a:stretch>
            <a:fillRect/>
          </a:stretch>
        </p:blipFill>
        <p:spPr>
          <a:xfrm>
            <a:off x="838200" y="1371600"/>
            <a:ext cx="10643392" cy="4547407"/>
          </a:xfrm>
          <a:prstGeom prst="rect">
            <a:avLst/>
          </a:prstGeom>
        </p:spPr>
      </p:pic>
    </p:spTree>
    <p:extLst>
      <p:ext uri="{BB962C8B-B14F-4D97-AF65-F5344CB8AC3E}">
        <p14:creationId xmlns:p14="http://schemas.microsoft.com/office/powerpoint/2010/main" val="310805981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2089957" y="1371600"/>
            <a:ext cx="8012085" cy="4794924"/>
          </a:xfrm>
          <a:prstGeom prst="rect">
            <a:avLst/>
          </a:prstGeom>
        </p:spPr>
      </p:pic>
    </p:spTree>
    <p:extLst>
      <p:ext uri="{BB962C8B-B14F-4D97-AF65-F5344CB8AC3E}">
        <p14:creationId xmlns:p14="http://schemas.microsoft.com/office/powerpoint/2010/main" val="2728761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3839269" y="1371600"/>
            <a:ext cx="4664087" cy="2791276"/>
          </a:xfrm>
          <a:prstGeom prst="rect">
            <a:avLst/>
          </a:prstGeom>
        </p:spPr>
      </p:pic>
      <p:pic>
        <p:nvPicPr>
          <p:cNvPr id="2" name="Picture 1">
            <a:extLst>
              <a:ext uri="{FF2B5EF4-FFF2-40B4-BE49-F238E27FC236}">
                <a16:creationId xmlns:a16="http://schemas.microsoft.com/office/drawing/2014/main" id="{D0EFC442-B123-39DD-9386-B0E8CC9397FB}"/>
              </a:ext>
            </a:extLst>
          </p:cNvPr>
          <p:cNvPicPr>
            <a:picLocks noChangeAspect="1"/>
          </p:cNvPicPr>
          <p:nvPr/>
        </p:nvPicPr>
        <p:blipFill>
          <a:blip r:embed="rId4"/>
          <a:stretch>
            <a:fillRect/>
          </a:stretch>
        </p:blipFill>
        <p:spPr>
          <a:xfrm>
            <a:off x="2285112" y="4316147"/>
            <a:ext cx="7772400" cy="1883312"/>
          </a:xfrm>
          <a:prstGeom prst="rect">
            <a:avLst/>
          </a:prstGeom>
        </p:spPr>
      </p:pic>
    </p:spTree>
    <p:extLst>
      <p:ext uri="{BB962C8B-B14F-4D97-AF65-F5344CB8AC3E}">
        <p14:creationId xmlns:p14="http://schemas.microsoft.com/office/powerpoint/2010/main" val="5184541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4" name="Picture 3">
            <a:extLst>
              <a:ext uri="{FF2B5EF4-FFF2-40B4-BE49-F238E27FC236}">
                <a16:creationId xmlns:a16="http://schemas.microsoft.com/office/drawing/2014/main" id="{FD006FD7-7A6A-875D-105A-A7E497F4E2E3}"/>
              </a:ext>
            </a:extLst>
          </p:cNvPr>
          <p:cNvPicPr>
            <a:picLocks noChangeAspect="1"/>
          </p:cNvPicPr>
          <p:nvPr/>
        </p:nvPicPr>
        <p:blipFill>
          <a:blip r:embed="rId3"/>
          <a:stretch>
            <a:fillRect/>
          </a:stretch>
        </p:blipFill>
        <p:spPr>
          <a:xfrm>
            <a:off x="881553" y="1371600"/>
            <a:ext cx="10428894" cy="3781377"/>
          </a:xfrm>
          <a:prstGeom prst="rect">
            <a:avLst/>
          </a:prstGeom>
        </p:spPr>
      </p:pic>
    </p:spTree>
    <p:extLst>
      <p:ext uri="{BB962C8B-B14F-4D97-AF65-F5344CB8AC3E}">
        <p14:creationId xmlns:p14="http://schemas.microsoft.com/office/powerpoint/2010/main" val="14637330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85000" lnSpcReduction="20000"/>
          </a:bodyPr>
          <a:lstStyle/>
          <a:p>
            <a:r>
              <a:rPr lang="en-US" sz="4000" dirty="0"/>
              <a:t>Once you complete this worksheet….</a:t>
            </a:r>
            <a:br>
              <a:rPr lang="en-US" sz="4000" dirty="0"/>
            </a:br>
            <a:br>
              <a:rPr lang="en-US" sz="4000" dirty="0"/>
            </a:br>
            <a:r>
              <a:rPr lang="en-US" sz="4000" dirty="0"/>
              <a:t>And once you open your Roth IRA account…</a:t>
            </a:r>
            <a:br>
              <a:rPr lang="en-US" sz="4000" dirty="0"/>
            </a:br>
            <a:br>
              <a:rPr lang="en-US" sz="4000" dirty="0"/>
            </a:br>
            <a:r>
              <a:rPr lang="en-US" sz="4000" dirty="0"/>
              <a:t>You are ready to begin investing. Now you just have to decide which of the 10,000+ securities to invest in.</a:t>
            </a:r>
          </a:p>
          <a:p>
            <a:endParaRPr lang="en-US" sz="4000" dirty="0"/>
          </a:p>
          <a:p>
            <a:r>
              <a:rPr lang="en-US" sz="4000" dirty="0"/>
              <a:t>Work on this with your spouse or family.</a:t>
            </a:r>
          </a:p>
          <a:p>
            <a:r>
              <a:rPr lang="en-US" sz="4000" dirty="0"/>
              <a:t>Revise and update it after you graduate.</a:t>
            </a:r>
          </a:p>
          <a:p>
            <a:r>
              <a:rPr lang="en-US" sz="4000" dirty="0"/>
              <a:t>Continue refining it throughout your investing life…make it about you and your goals.</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1366783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0" dur="500"/>
                                        <p:tgtEl>
                                          <p:spTgt spid="2560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3"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extLst>
              <p:ext uri="{D42A27DB-BD31-4B8C-83A1-F6EECF244321}">
                <p14:modId xmlns:p14="http://schemas.microsoft.com/office/powerpoint/2010/main" val="1898045173"/>
              </p:ext>
            </p:extLst>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33757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2364985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17854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1354074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1302697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1691541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067909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34150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241632080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479793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solidFill>
                  <a:srgbClr val="CA1E27"/>
                </a:solidFill>
              </a:rPr>
              <a:t>Every great dream begins with a dreamer. Always remember, you  have within you the strength, the patience, and the passion to reach for the stars to change the world.</a:t>
            </a:r>
          </a:p>
          <a:p>
            <a:pPr algn="ctr"/>
            <a:endParaRPr lang="en-US" sz="1500" b="1" i="1" dirty="0">
              <a:solidFill>
                <a:srgbClr val="CA1E27"/>
              </a:solidFill>
            </a:endParaRPr>
          </a:p>
          <a:p>
            <a:pPr algn="ctr"/>
            <a:r>
              <a:rPr lang="en-US" sz="1500" b="1" i="1" dirty="0">
                <a:solidFill>
                  <a:srgbClr val="CA1E27"/>
                </a:solidFill>
              </a:rPr>
              <a:t>~ Harriet Tubman</a:t>
            </a:r>
          </a:p>
        </p:txBody>
      </p:sp>
    </p:spTree>
    <p:extLst>
      <p:ext uri="{BB962C8B-B14F-4D97-AF65-F5344CB8AC3E}">
        <p14:creationId xmlns:p14="http://schemas.microsoft.com/office/powerpoint/2010/main" val="3615577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OCTOBER 10</a:t>
            </a:r>
          </a:p>
          <a:p>
            <a:pPr algn="ct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SEPTEMBER 21</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16</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26</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298485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217018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19276</TotalTime>
  <Words>3926</Words>
  <Application>Microsoft Office PowerPoint</Application>
  <PresentationFormat>Widescreen</PresentationFormat>
  <Paragraphs>378</Paragraphs>
  <Slides>55</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Office Theme</vt:lpstr>
      <vt:lpstr>Imagine that you won $1,000 playing a scratch-off lottery ticket. Congratulations! And now you want to invest this $1,000 to work towards achieving your personal goals.   Which of the following are you going to invest in?  Please select up to 3 of these options and discuss your selection with a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Jennifer</cp:lastModifiedBy>
  <cp:revision>117</cp:revision>
  <dcterms:created xsi:type="dcterms:W3CDTF">2019-08-26T13:43:19Z</dcterms:created>
  <dcterms:modified xsi:type="dcterms:W3CDTF">2023-10-26T16:41:30Z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