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310" r:id="rId2"/>
    <p:sldId id="1242" r:id="rId3"/>
    <p:sldId id="2028" r:id="rId4"/>
    <p:sldId id="2257" r:id="rId5"/>
    <p:sldId id="1285" r:id="rId6"/>
    <p:sldId id="1289" r:id="rId7"/>
    <p:sldId id="2266" r:id="rId8"/>
    <p:sldId id="2286" r:id="rId9"/>
    <p:sldId id="2287" r:id="rId10"/>
    <p:sldId id="2289" r:id="rId11"/>
    <p:sldId id="2291" r:id="rId12"/>
    <p:sldId id="2290" r:id="rId13"/>
    <p:sldId id="2292" r:id="rId14"/>
    <p:sldId id="2258" r:id="rId15"/>
    <p:sldId id="2259" r:id="rId16"/>
    <p:sldId id="2261" r:id="rId17"/>
    <p:sldId id="2260" r:id="rId18"/>
    <p:sldId id="2264" r:id="rId19"/>
    <p:sldId id="2206" r:id="rId20"/>
    <p:sldId id="2267" r:id="rId21"/>
    <p:sldId id="2268" r:id="rId22"/>
    <p:sldId id="2263" r:id="rId23"/>
    <p:sldId id="2262" r:id="rId24"/>
    <p:sldId id="2265" r:id="rId25"/>
    <p:sldId id="2112" r:id="rId26"/>
    <p:sldId id="2269" r:id="rId27"/>
    <p:sldId id="2114" r:id="rId28"/>
    <p:sldId id="1293" r:id="rId29"/>
    <p:sldId id="2133" r:id="rId30"/>
    <p:sldId id="1295" r:id="rId31"/>
    <p:sldId id="2270" r:id="rId32"/>
    <p:sldId id="2271" r:id="rId33"/>
    <p:sldId id="2285" r:id="rId34"/>
    <p:sldId id="2272" r:id="rId35"/>
    <p:sldId id="2273" r:id="rId36"/>
    <p:sldId id="2274" r:id="rId37"/>
    <p:sldId id="2275" r:id="rId38"/>
    <p:sldId id="2276" r:id="rId39"/>
    <p:sldId id="2277" r:id="rId40"/>
    <p:sldId id="2278" r:id="rId41"/>
    <p:sldId id="2279" r:id="rId42"/>
    <p:sldId id="2280" r:id="rId43"/>
    <p:sldId id="2281" r:id="rId44"/>
    <p:sldId id="2282" r:id="rId45"/>
    <p:sldId id="2283" r:id="rId46"/>
    <p:sldId id="2284" r:id="rId47"/>
    <p:sldId id="1815" r:id="rId48"/>
    <p:sldId id="1826" r:id="rId49"/>
    <p:sldId id="1818" r:id="rId50"/>
    <p:sldId id="1819" r:id="rId51"/>
    <p:sldId id="1827" r:id="rId52"/>
    <p:sldId id="1820" r:id="rId53"/>
    <p:sldId id="1823" r:id="rId54"/>
    <p:sldId id="1824" r:id="rId55"/>
    <p:sldId id="2087" r:id="rId56"/>
    <p:sldId id="2086" r:id="rId57"/>
    <p:sldId id="1989" r:id="rId58"/>
    <p:sldId id="1993" r:id="rId59"/>
    <p:sldId id="2251" r:id="rId60"/>
    <p:sldId id="2252" r:id="rId61"/>
    <p:sldId id="2250" r:id="rId62"/>
    <p:sldId id="1957" r:id="rId63"/>
    <p:sldId id="2253" r:id="rId64"/>
    <p:sldId id="925" r:id="rId65"/>
    <p:sldId id="206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2"/>
    <p:restoredTop sz="94680"/>
  </p:normalViewPr>
  <p:slideViewPr>
    <p:cSldViewPr snapToGrid="0" snapToObjects="1">
      <p:cViewPr varScale="1">
        <p:scale>
          <a:sx n="211" d="100"/>
          <a:sy n="211" d="100"/>
        </p:scale>
        <p:origin x="18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4CB44-69A6-7E44-B6F5-C6B3EF410D77}"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6336EF11-FE4C-FE44-ABF5-F1DDD36F2A5C}">
      <dgm:prSet phldrT="[Text]"/>
      <dgm:spPr>
        <a:solidFill>
          <a:srgbClr val="002060"/>
        </a:solidFill>
      </dgm:spPr>
      <dgm:t>
        <a:bodyPr/>
        <a:lstStyle/>
        <a:p>
          <a:r>
            <a:rPr lang="en-US" b="1" dirty="0"/>
            <a:t>School &amp; Education</a:t>
          </a:r>
        </a:p>
      </dgm:t>
    </dgm:pt>
    <dgm:pt modelId="{1E0227DC-1230-0F4B-80D9-5DF0B292D7CE}" type="parTrans" cxnId="{A0A82A90-46B8-7340-9C27-803F81DB65AA}">
      <dgm:prSet/>
      <dgm:spPr/>
      <dgm:t>
        <a:bodyPr/>
        <a:lstStyle/>
        <a:p>
          <a:endParaRPr lang="en-US"/>
        </a:p>
      </dgm:t>
    </dgm:pt>
    <dgm:pt modelId="{FAEC3AF4-DFCE-6649-B43B-A3E4B375C079}" type="sibTrans" cxnId="{A0A82A90-46B8-7340-9C27-803F81DB65AA}">
      <dgm:prSet/>
      <dgm:spPr>
        <a:solidFill>
          <a:srgbClr val="FF0000"/>
        </a:solidFill>
      </dgm:spPr>
      <dgm:t>
        <a:bodyPr/>
        <a:lstStyle/>
        <a:p>
          <a:endParaRPr lang="en-US"/>
        </a:p>
      </dgm:t>
    </dgm:pt>
    <dgm:pt modelId="{6CC497C6-FCCB-4946-A662-66756B28CDDB}">
      <dgm:prSet phldrT="[Text]"/>
      <dgm:spPr>
        <a:solidFill>
          <a:schemeClr val="accent6">
            <a:lumMod val="50000"/>
          </a:schemeClr>
        </a:solidFill>
      </dgm:spPr>
      <dgm:t>
        <a:bodyPr/>
        <a:lstStyle/>
        <a:p>
          <a:r>
            <a:rPr lang="en-US" b="1" dirty="0"/>
            <a:t>Money</a:t>
          </a:r>
        </a:p>
      </dgm:t>
    </dgm:pt>
    <dgm:pt modelId="{BBB26BFF-3956-1E4D-BA61-CE09FF65E14D}" type="parTrans" cxnId="{03EB5D3D-9617-4644-9CBE-09D859CBCB2F}">
      <dgm:prSet/>
      <dgm:spPr/>
      <dgm:t>
        <a:bodyPr/>
        <a:lstStyle/>
        <a:p>
          <a:endParaRPr lang="en-US"/>
        </a:p>
      </dgm:t>
    </dgm:pt>
    <dgm:pt modelId="{AA8464CE-D04E-564F-8CCB-BDD0ED43CC86}" type="sibTrans" cxnId="{03EB5D3D-9617-4644-9CBE-09D859CBCB2F}">
      <dgm:prSet/>
      <dgm:spPr>
        <a:solidFill>
          <a:srgbClr val="FF0000"/>
        </a:solidFill>
      </dgm:spPr>
      <dgm:t>
        <a:bodyPr/>
        <a:lstStyle/>
        <a:p>
          <a:endParaRPr lang="en-US"/>
        </a:p>
      </dgm:t>
    </dgm:pt>
    <dgm:pt modelId="{FFB3594A-2C53-1D4C-A547-46DE2E91642F}">
      <dgm:prSet phldrT="[Text]"/>
      <dgm:spPr>
        <a:solidFill>
          <a:schemeClr val="tx1"/>
        </a:solidFill>
      </dgm:spPr>
      <dgm:t>
        <a:bodyPr/>
        <a:lstStyle/>
        <a:p>
          <a:r>
            <a:rPr lang="en-US" b="1" dirty="0"/>
            <a:t>Family</a:t>
          </a:r>
        </a:p>
      </dgm:t>
    </dgm:pt>
    <dgm:pt modelId="{AC08E73A-5BC3-4B47-9405-616B84B7CA46}" type="parTrans" cxnId="{760BD37B-6136-254C-8B6E-1B8EBF18A394}">
      <dgm:prSet/>
      <dgm:spPr/>
      <dgm:t>
        <a:bodyPr/>
        <a:lstStyle/>
        <a:p>
          <a:endParaRPr lang="en-US"/>
        </a:p>
      </dgm:t>
    </dgm:pt>
    <dgm:pt modelId="{62D79A93-13D3-034D-82DE-D9C238D86537}" type="sibTrans" cxnId="{760BD37B-6136-254C-8B6E-1B8EBF18A394}">
      <dgm:prSet/>
      <dgm:spPr>
        <a:solidFill>
          <a:srgbClr val="FF0000"/>
        </a:solidFill>
      </dgm:spPr>
      <dgm:t>
        <a:bodyPr/>
        <a:lstStyle/>
        <a:p>
          <a:endParaRPr lang="en-US"/>
        </a:p>
      </dgm:t>
    </dgm:pt>
    <dgm:pt modelId="{8CDCCA7F-EE88-1045-B157-7CAE59701BCC}" type="pres">
      <dgm:prSet presAssocID="{4C04CB44-69A6-7E44-B6F5-C6B3EF410D77}" presName="Name0" presStyleCnt="0">
        <dgm:presLayoutVars>
          <dgm:dir/>
          <dgm:resizeHandles val="exact"/>
        </dgm:presLayoutVars>
      </dgm:prSet>
      <dgm:spPr/>
    </dgm:pt>
    <dgm:pt modelId="{6D7CD2BB-1AEE-D342-88BF-B70BEF0BE808}" type="pres">
      <dgm:prSet presAssocID="{6336EF11-FE4C-FE44-ABF5-F1DDD36F2A5C}" presName="node" presStyleLbl="node1" presStyleIdx="0" presStyleCnt="3">
        <dgm:presLayoutVars>
          <dgm:bulletEnabled val="1"/>
        </dgm:presLayoutVars>
      </dgm:prSet>
      <dgm:spPr/>
    </dgm:pt>
    <dgm:pt modelId="{0B84EB63-0681-3947-9DCE-F119B116D6A6}" type="pres">
      <dgm:prSet presAssocID="{FAEC3AF4-DFCE-6649-B43B-A3E4B375C079}" presName="sibTrans" presStyleLbl="sibTrans2D1" presStyleIdx="0" presStyleCnt="3"/>
      <dgm:spPr/>
    </dgm:pt>
    <dgm:pt modelId="{571CE441-9A6B-B949-B6CA-1697555F7E4C}" type="pres">
      <dgm:prSet presAssocID="{FAEC3AF4-DFCE-6649-B43B-A3E4B375C079}" presName="connectorText" presStyleLbl="sibTrans2D1" presStyleIdx="0" presStyleCnt="3"/>
      <dgm:spPr/>
    </dgm:pt>
    <dgm:pt modelId="{7C60C3F4-3A64-EC4C-B4D2-CAA838F2F458}" type="pres">
      <dgm:prSet presAssocID="{6CC497C6-FCCB-4946-A662-66756B28CDDB}" presName="node" presStyleLbl="node1" presStyleIdx="1" presStyleCnt="3">
        <dgm:presLayoutVars>
          <dgm:bulletEnabled val="1"/>
        </dgm:presLayoutVars>
      </dgm:prSet>
      <dgm:spPr/>
    </dgm:pt>
    <dgm:pt modelId="{0E9B948B-3E55-0843-B20A-45C3E7DFE236}" type="pres">
      <dgm:prSet presAssocID="{AA8464CE-D04E-564F-8CCB-BDD0ED43CC86}" presName="sibTrans" presStyleLbl="sibTrans2D1" presStyleIdx="1" presStyleCnt="3"/>
      <dgm:spPr/>
    </dgm:pt>
    <dgm:pt modelId="{2B2EF30C-031B-AB4C-B736-9D2607DDA7B3}" type="pres">
      <dgm:prSet presAssocID="{AA8464CE-D04E-564F-8CCB-BDD0ED43CC86}" presName="connectorText" presStyleLbl="sibTrans2D1" presStyleIdx="1" presStyleCnt="3"/>
      <dgm:spPr/>
    </dgm:pt>
    <dgm:pt modelId="{2A70C041-D6B3-0246-B804-7CF910F4C1EA}" type="pres">
      <dgm:prSet presAssocID="{FFB3594A-2C53-1D4C-A547-46DE2E91642F}" presName="node" presStyleLbl="node1" presStyleIdx="2" presStyleCnt="3">
        <dgm:presLayoutVars>
          <dgm:bulletEnabled val="1"/>
        </dgm:presLayoutVars>
      </dgm:prSet>
      <dgm:spPr/>
    </dgm:pt>
    <dgm:pt modelId="{F39B3BC3-538F-0A45-B61E-7C4564B5DAB8}" type="pres">
      <dgm:prSet presAssocID="{62D79A93-13D3-034D-82DE-D9C238D86537}" presName="sibTrans" presStyleLbl="sibTrans2D1" presStyleIdx="2" presStyleCnt="3"/>
      <dgm:spPr/>
    </dgm:pt>
    <dgm:pt modelId="{081E123E-0FF8-1F44-ABE8-5EAACD8A49DD}" type="pres">
      <dgm:prSet presAssocID="{62D79A93-13D3-034D-82DE-D9C238D86537}" presName="connectorText" presStyleLbl="sibTrans2D1" presStyleIdx="2" presStyleCnt="3"/>
      <dgm:spPr/>
    </dgm:pt>
  </dgm:ptLst>
  <dgm:cxnLst>
    <dgm:cxn modelId="{2CAA2718-4D94-FB43-AE94-B4139E72A7A7}" type="presOf" srcId="{6336EF11-FE4C-FE44-ABF5-F1DDD36F2A5C}" destId="{6D7CD2BB-1AEE-D342-88BF-B70BEF0BE808}" srcOrd="0" destOrd="0" presId="urn:microsoft.com/office/officeart/2005/8/layout/cycle7"/>
    <dgm:cxn modelId="{03EB5D3D-9617-4644-9CBE-09D859CBCB2F}" srcId="{4C04CB44-69A6-7E44-B6F5-C6B3EF410D77}" destId="{6CC497C6-FCCB-4946-A662-66756B28CDDB}" srcOrd="1" destOrd="0" parTransId="{BBB26BFF-3956-1E4D-BA61-CE09FF65E14D}" sibTransId="{AA8464CE-D04E-564F-8CCB-BDD0ED43CC86}"/>
    <dgm:cxn modelId="{AFAEA474-A49D-6044-8023-4BE047E93855}" type="presOf" srcId="{62D79A93-13D3-034D-82DE-D9C238D86537}" destId="{F39B3BC3-538F-0A45-B61E-7C4564B5DAB8}" srcOrd="0" destOrd="0" presId="urn:microsoft.com/office/officeart/2005/8/layout/cycle7"/>
    <dgm:cxn modelId="{760BD37B-6136-254C-8B6E-1B8EBF18A394}" srcId="{4C04CB44-69A6-7E44-B6F5-C6B3EF410D77}" destId="{FFB3594A-2C53-1D4C-A547-46DE2E91642F}" srcOrd="2" destOrd="0" parTransId="{AC08E73A-5BC3-4B47-9405-616B84B7CA46}" sibTransId="{62D79A93-13D3-034D-82DE-D9C238D86537}"/>
    <dgm:cxn modelId="{A0A82A90-46B8-7340-9C27-803F81DB65AA}" srcId="{4C04CB44-69A6-7E44-B6F5-C6B3EF410D77}" destId="{6336EF11-FE4C-FE44-ABF5-F1DDD36F2A5C}" srcOrd="0" destOrd="0" parTransId="{1E0227DC-1230-0F4B-80D9-5DF0B292D7CE}" sibTransId="{FAEC3AF4-DFCE-6649-B43B-A3E4B375C079}"/>
    <dgm:cxn modelId="{0E254CA1-7A0C-6E4C-9DC5-710CF572BA51}" type="presOf" srcId="{AA8464CE-D04E-564F-8CCB-BDD0ED43CC86}" destId="{0E9B948B-3E55-0843-B20A-45C3E7DFE236}" srcOrd="0" destOrd="0" presId="urn:microsoft.com/office/officeart/2005/8/layout/cycle7"/>
    <dgm:cxn modelId="{3AE7D4A4-38CB-CB44-8E61-0526449C88CE}" type="presOf" srcId="{4C04CB44-69A6-7E44-B6F5-C6B3EF410D77}" destId="{8CDCCA7F-EE88-1045-B157-7CAE59701BCC}" srcOrd="0" destOrd="0" presId="urn:microsoft.com/office/officeart/2005/8/layout/cycle7"/>
    <dgm:cxn modelId="{5A9858B2-1E21-C649-AEF3-6B9B25A9A199}" type="presOf" srcId="{62D79A93-13D3-034D-82DE-D9C238D86537}" destId="{081E123E-0FF8-1F44-ABE8-5EAACD8A49DD}" srcOrd="1" destOrd="0" presId="urn:microsoft.com/office/officeart/2005/8/layout/cycle7"/>
    <dgm:cxn modelId="{AB28D0B5-9179-A84A-9B00-918F90ACBFC2}" type="presOf" srcId="{FFB3594A-2C53-1D4C-A547-46DE2E91642F}" destId="{2A70C041-D6B3-0246-B804-7CF910F4C1EA}" srcOrd="0" destOrd="0" presId="urn:microsoft.com/office/officeart/2005/8/layout/cycle7"/>
    <dgm:cxn modelId="{8D2B60CE-437A-D34F-A7ED-718CE9A87F92}" type="presOf" srcId="{FAEC3AF4-DFCE-6649-B43B-A3E4B375C079}" destId="{0B84EB63-0681-3947-9DCE-F119B116D6A6}" srcOrd="0" destOrd="0" presId="urn:microsoft.com/office/officeart/2005/8/layout/cycle7"/>
    <dgm:cxn modelId="{E84FE2E9-89C4-5141-B714-170306675317}" type="presOf" srcId="{6CC497C6-FCCB-4946-A662-66756B28CDDB}" destId="{7C60C3F4-3A64-EC4C-B4D2-CAA838F2F458}" srcOrd="0" destOrd="0" presId="urn:microsoft.com/office/officeart/2005/8/layout/cycle7"/>
    <dgm:cxn modelId="{29DB7AEE-94AE-8245-B06C-887BE9800831}" type="presOf" srcId="{FAEC3AF4-DFCE-6649-B43B-A3E4B375C079}" destId="{571CE441-9A6B-B949-B6CA-1697555F7E4C}" srcOrd="1" destOrd="0" presId="urn:microsoft.com/office/officeart/2005/8/layout/cycle7"/>
    <dgm:cxn modelId="{3240D1FE-C340-8846-B2B6-4576B86D59E8}" type="presOf" srcId="{AA8464CE-D04E-564F-8CCB-BDD0ED43CC86}" destId="{2B2EF30C-031B-AB4C-B736-9D2607DDA7B3}" srcOrd="1" destOrd="0" presId="urn:microsoft.com/office/officeart/2005/8/layout/cycle7"/>
    <dgm:cxn modelId="{6A9330AC-12D1-E84A-A814-581C4F638861}" type="presParOf" srcId="{8CDCCA7F-EE88-1045-B157-7CAE59701BCC}" destId="{6D7CD2BB-1AEE-D342-88BF-B70BEF0BE808}" srcOrd="0" destOrd="0" presId="urn:microsoft.com/office/officeart/2005/8/layout/cycle7"/>
    <dgm:cxn modelId="{742F5D3C-BC43-1041-B92A-2B59FBF19D86}" type="presParOf" srcId="{8CDCCA7F-EE88-1045-B157-7CAE59701BCC}" destId="{0B84EB63-0681-3947-9DCE-F119B116D6A6}" srcOrd="1" destOrd="0" presId="urn:microsoft.com/office/officeart/2005/8/layout/cycle7"/>
    <dgm:cxn modelId="{56E1BAB1-6902-A841-8223-1BC7AF61551D}" type="presParOf" srcId="{0B84EB63-0681-3947-9DCE-F119B116D6A6}" destId="{571CE441-9A6B-B949-B6CA-1697555F7E4C}" srcOrd="0" destOrd="0" presId="urn:microsoft.com/office/officeart/2005/8/layout/cycle7"/>
    <dgm:cxn modelId="{BCBF6826-87D2-174A-AD75-0B83ED27FCB1}" type="presParOf" srcId="{8CDCCA7F-EE88-1045-B157-7CAE59701BCC}" destId="{7C60C3F4-3A64-EC4C-B4D2-CAA838F2F458}" srcOrd="2" destOrd="0" presId="urn:microsoft.com/office/officeart/2005/8/layout/cycle7"/>
    <dgm:cxn modelId="{513B93FC-A986-C549-AED9-A076D15E5741}" type="presParOf" srcId="{8CDCCA7F-EE88-1045-B157-7CAE59701BCC}" destId="{0E9B948B-3E55-0843-B20A-45C3E7DFE236}" srcOrd="3" destOrd="0" presId="urn:microsoft.com/office/officeart/2005/8/layout/cycle7"/>
    <dgm:cxn modelId="{1D8E9AE3-22C7-B640-84E2-9B20AB1D8C58}" type="presParOf" srcId="{0E9B948B-3E55-0843-B20A-45C3E7DFE236}" destId="{2B2EF30C-031B-AB4C-B736-9D2607DDA7B3}" srcOrd="0" destOrd="0" presId="urn:microsoft.com/office/officeart/2005/8/layout/cycle7"/>
    <dgm:cxn modelId="{5DFA5E4E-5110-CD47-B3CF-1E336A3294B0}" type="presParOf" srcId="{8CDCCA7F-EE88-1045-B157-7CAE59701BCC}" destId="{2A70C041-D6B3-0246-B804-7CF910F4C1EA}" srcOrd="4" destOrd="0" presId="urn:microsoft.com/office/officeart/2005/8/layout/cycle7"/>
    <dgm:cxn modelId="{07F5FCE8-31D3-A94C-9296-2DE1746BAC24}" type="presParOf" srcId="{8CDCCA7F-EE88-1045-B157-7CAE59701BCC}" destId="{F39B3BC3-538F-0A45-B61E-7C4564B5DAB8}" srcOrd="5" destOrd="0" presId="urn:microsoft.com/office/officeart/2005/8/layout/cycle7"/>
    <dgm:cxn modelId="{F3863B79-27E1-5D4C-BDD3-7C7113B2501F}" type="presParOf" srcId="{F39B3BC3-538F-0A45-B61E-7C4564B5DAB8}" destId="{081E123E-0FF8-1F44-ABE8-5EAACD8A49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D2BB-1AEE-D342-88BF-B70BEF0BE808}">
      <dsp:nvSpPr>
        <dsp:cNvPr id="0" name=""/>
        <dsp:cNvSpPr/>
      </dsp:nvSpPr>
      <dsp:spPr>
        <a:xfrm>
          <a:off x="2681233" y="1642"/>
          <a:ext cx="3059567" cy="152978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School &amp; Education</a:t>
          </a:r>
        </a:p>
      </dsp:txBody>
      <dsp:txXfrm>
        <a:off x="2726039" y="46448"/>
        <a:ext cx="2969955" cy="1440171"/>
      </dsp:txXfrm>
    </dsp:sp>
    <dsp:sp modelId="{0B84EB63-0681-3947-9DCE-F119B116D6A6}">
      <dsp:nvSpPr>
        <dsp:cNvPr id="0" name=""/>
        <dsp:cNvSpPr/>
      </dsp:nvSpPr>
      <dsp:spPr>
        <a:xfrm rot="3600000">
          <a:off x="4677045"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37672" y="2793482"/>
        <a:ext cx="1272682" cy="321254"/>
      </dsp:txXfrm>
    </dsp:sp>
    <dsp:sp modelId="{7C60C3F4-3A64-EC4C-B4D2-CAA838F2F458}">
      <dsp:nvSpPr>
        <dsp:cNvPr id="0" name=""/>
        <dsp:cNvSpPr/>
      </dsp:nvSpPr>
      <dsp:spPr>
        <a:xfrm>
          <a:off x="5207227" y="4376792"/>
          <a:ext cx="3059567" cy="152978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Money</a:t>
          </a:r>
        </a:p>
      </dsp:txBody>
      <dsp:txXfrm>
        <a:off x="5252033" y="4421598"/>
        <a:ext cx="2969955" cy="1440171"/>
      </dsp:txXfrm>
    </dsp:sp>
    <dsp:sp modelId="{0E9B948B-3E55-0843-B20A-45C3E7DFE236}">
      <dsp:nvSpPr>
        <dsp:cNvPr id="0" name=""/>
        <dsp:cNvSpPr/>
      </dsp:nvSpPr>
      <dsp:spPr>
        <a:xfrm rot="10800000">
          <a:off x="3414048" y="4873972"/>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574675" y="4981057"/>
        <a:ext cx="1272682" cy="321254"/>
      </dsp:txXfrm>
    </dsp:sp>
    <dsp:sp modelId="{2A70C041-D6B3-0246-B804-7CF910F4C1EA}">
      <dsp:nvSpPr>
        <dsp:cNvPr id="0" name=""/>
        <dsp:cNvSpPr/>
      </dsp:nvSpPr>
      <dsp:spPr>
        <a:xfrm>
          <a:off x="155239" y="4376792"/>
          <a:ext cx="3059567" cy="152978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Family</a:t>
          </a:r>
        </a:p>
      </dsp:txBody>
      <dsp:txXfrm>
        <a:off x="200045" y="4421598"/>
        <a:ext cx="2969955" cy="1440171"/>
      </dsp:txXfrm>
    </dsp:sp>
    <dsp:sp modelId="{F39B3BC3-538F-0A45-B61E-7C4564B5DAB8}">
      <dsp:nvSpPr>
        <dsp:cNvPr id="0" name=""/>
        <dsp:cNvSpPr/>
      </dsp:nvSpPr>
      <dsp:spPr>
        <a:xfrm rot="18000000">
          <a:off x="2151051"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11678" y="2793482"/>
        <a:ext cx="1272682" cy="32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10/10/23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2032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6320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517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7514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31408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7219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93463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23203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91630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20907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2796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1146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34315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18125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7542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18666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49030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7723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09717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33951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00003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6828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21273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3630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06031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89422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128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6341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48931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0678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55510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29528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4187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5813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648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8259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2090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4202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3318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10/10/23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53F6-1504-474F-8951-ACBC123A5B68}"/>
              </a:ext>
            </a:extLst>
          </p:cNvPr>
          <p:cNvPicPr>
            <a:picLocks noChangeAspect="1"/>
          </p:cNvPicPr>
          <p:nvPr/>
        </p:nvPicPr>
        <p:blipFill>
          <a:blip r:embed="rId2"/>
          <a:stretch>
            <a:fillRect/>
          </a:stretch>
        </p:blipFill>
        <p:spPr>
          <a:xfrm>
            <a:off x="179918" y="4893735"/>
            <a:ext cx="1903740" cy="1745826"/>
          </a:xfrm>
          <a:prstGeom prst="rect">
            <a:avLst/>
          </a:prstGeom>
        </p:spPr>
      </p:pic>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3"/>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442059"/>
            <a:ext cx="10960689" cy="6140142"/>
          </a:xfrm>
          <a:prstGeom prst="rect">
            <a:avLst/>
          </a:prstGeom>
        </p:spPr>
        <p:txBody>
          <a:bodyPr wrap="square">
            <a:spAutoFit/>
          </a:bodyPr>
          <a:lstStyle/>
          <a:p>
            <a:pPr algn="ctr"/>
            <a:r>
              <a:rPr lang="en-US" sz="3500" b="1" dirty="0">
                <a:latin typeface="Calibri" panose="020F0502020204030204" pitchFamily="34" charset="0"/>
                <a:ea typeface="Times New Roman" panose="02020603050405020304" pitchFamily="18" charset="0"/>
                <a:cs typeface="Calibri" panose="020F0502020204030204" pitchFamily="34" charset="0"/>
              </a:rPr>
              <a:t>MONEY MATTERS SESSION #3</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PLANNING FOR FAMILIES – INCOME &amp; DEBT MANAGEMENT</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Focusing on financial planning opportunities, challenges and situations that might be unique to international graduate students.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October 10, 2023</a:t>
            </a:r>
            <a:endPar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2400" b="1" dirty="0">
                <a:solidFill>
                  <a:srgbClr val="2D2D83"/>
                </a:solidFill>
              </a:rPr>
              <a:t>There is no longer a national plan for $10,000 or $20,000 of relief </a:t>
            </a:r>
            <a:br>
              <a:rPr lang="en-US" sz="2400" b="1" dirty="0">
                <a:solidFill>
                  <a:srgbClr val="2D2D83"/>
                </a:solidFill>
              </a:rPr>
            </a:br>
            <a:endParaRPr lang="en-US" sz="2400" b="1" dirty="0">
              <a:solidFill>
                <a:srgbClr val="2D2D83"/>
              </a:solidFill>
            </a:endParaRPr>
          </a:p>
          <a:p>
            <a:pPr marL="457200" lvl="0" indent="-457200">
              <a:buFont typeface="+mj-lt"/>
              <a:buAutoNum type="arabicPeriod"/>
            </a:pPr>
            <a:r>
              <a:rPr lang="en-US" sz="2400" b="1" dirty="0">
                <a:solidFill>
                  <a:srgbClr val="2D2D83"/>
                </a:solidFill>
              </a:rPr>
              <a:t>Payments resumed – after a 3.5 year break – in October for graduates and others whose loans required payments</a:t>
            </a:r>
          </a:p>
          <a:p>
            <a:pPr lvl="1"/>
            <a:r>
              <a:rPr lang="en-US" sz="2000" b="1" dirty="0">
                <a:solidFill>
                  <a:srgbClr val="2D2D83"/>
                </a:solidFill>
              </a:rPr>
              <a:t>For federally subsidized loans, you do not have to repay and interest does not accrue until 6 months after you are no longer a student – that probably applies to most of you</a:t>
            </a:r>
            <a:br>
              <a:rPr lang="en-US" sz="2000" b="1" dirty="0">
                <a:solidFill>
                  <a:srgbClr val="2D2D83"/>
                </a:solidFill>
              </a:rPr>
            </a:br>
            <a:endParaRPr lang="en-US" sz="2000" b="1" dirty="0">
              <a:solidFill>
                <a:srgbClr val="2D2D83"/>
              </a:solidFill>
            </a:endParaRPr>
          </a:p>
          <a:p>
            <a:pPr marL="457200" indent="-457200">
              <a:buFont typeface="+mj-lt"/>
              <a:buAutoNum type="arabicPeriod"/>
            </a:pPr>
            <a:r>
              <a:rPr lang="en-US" sz="2400" b="1" dirty="0">
                <a:solidFill>
                  <a:srgbClr val="2D2D83"/>
                </a:solidFill>
              </a:rPr>
              <a:t>Interest rates have increased and may stay elevated for months or years</a:t>
            </a:r>
            <a:br>
              <a:rPr lang="en-US" sz="2400" b="1" dirty="0">
                <a:solidFill>
                  <a:srgbClr val="2D2D83"/>
                </a:solidFill>
              </a:rPr>
            </a:br>
            <a:endParaRPr lang="en-US" sz="2400" b="1" dirty="0">
              <a:solidFill>
                <a:srgbClr val="2D2D83"/>
              </a:solidFill>
            </a:endParaRPr>
          </a:p>
          <a:p>
            <a:pPr marL="457200" indent="-457200">
              <a:buFont typeface="+mj-lt"/>
              <a:buAutoNum type="arabicPeriod"/>
            </a:pPr>
            <a:r>
              <a:rPr lang="en-US" sz="2400" b="1" dirty="0">
                <a:solidFill>
                  <a:srgbClr val="2D2D83"/>
                </a:solidFill>
              </a:rPr>
              <a:t>If you have a private loan – NOT through FAFSA or </a:t>
            </a:r>
            <a:r>
              <a:rPr lang="en-US" sz="2400" b="1" dirty="0" err="1">
                <a:solidFill>
                  <a:srgbClr val="2D2D83"/>
                </a:solidFill>
              </a:rPr>
              <a:t>studentaid.gov</a:t>
            </a:r>
            <a:r>
              <a:rPr lang="en-US" sz="2400" b="1" dirty="0">
                <a:solidFill>
                  <a:srgbClr val="2D2D83"/>
                </a:solidFill>
              </a:rPr>
              <a:t> – you do not benefit from federal relief or forgiveness programs</a:t>
            </a:r>
          </a:p>
          <a:p>
            <a:pPr lvl="1"/>
            <a:r>
              <a:rPr lang="en-US" sz="2000" b="1" dirty="0">
                <a:solidFill>
                  <a:srgbClr val="2D2D83"/>
                </a:solidFill>
              </a:rPr>
              <a:t>This includes if you moved a federal loan to a private lenders, probably</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BAD NEWS</a:t>
            </a:r>
          </a:p>
        </p:txBody>
      </p:sp>
    </p:spTree>
    <p:extLst>
      <p:ext uri="{BB962C8B-B14F-4D97-AF65-F5344CB8AC3E}">
        <p14:creationId xmlns:p14="http://schemas.microsoft.com/office/powerpoint/2010/main" val="26825427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2400" b="1" dirty="0">
                <a:solidFill>
                  <a:srgbClr val="2D2D83"/>
                </a:solidFill>
              </a:rPr>
              <a:t>Go to </a:t>
            </a:r>
            <a:r>
              <a:rPr lang="en-US" sz="2400" b="1" dirty="0" err="1">
                <a:solidFill>
                  <a:srgbClr val="2D2D83"/>
                </a:solidFill>
              </a:rPr>
              <a:t>studentaid.gov</a:t>
            </a:r>
            <a:r>
              <a:rPr lang="en-US" sz="2400" b="1" dirty="0">
                <a:solidFill>
                  <a:srgbClr val="2D2D83"/>
                </a:solidFill>
              </a:rPr>
              <a:t> to understand the status of your loans</a:t>
            </a:r>
            <a:br>
              <a:rPr lang="en-US" sz="2400" b="1" dirty="0">
                <a:solidFill>
                  <a:srgbClr val="2D2D83"/>
                </a:solidFill>
              </a:rPr>
            </a:br>
            <a:endParaRPr lang="en-US" sz="2400" b="1" dirty="0">
              <a:solidFill>
                <a:srgbClr val="2D2D83"/>
              </a:solidFill>
            </a:endParaRPr>
          </a:p>
          <a:p>
            <a:pPr marL="457200" lvl="0" indent="-457200">
              <a:buFont typeface="+mj-lt"/>
              <a:buAutoNum type="arabicPeriod"/>
            </a:pPr>
            <a:r>
              <a:rPr lang="en-US" sz="2400" b="1" dirty="0">
                <a:solidFill>
                  <a:srgbClr val="2D2D83"/>
                </a:solidFill>
              </a:rPr>
              <a:t>Get to know your loan servicer….this is the bank or company where you send (or will send in the future) your monthly loan payments</a:t>
            </a:r>
            <a:br>
              <a:rPr lang="en-US" sz="2400" b="1" dirty="0">
                <a:solidFill>
                  <a:srgbClr val="2D2D83"/>
                </a:solidFill>
              </a:rPr>
            </a:br>
            <a:endParaRPr lang="en-US" sz="2400" b="1" dirty="0">
              <a:solidFill>
                <a:srgbClr val="2D2D83"/>
              </a:solidFill>
            </a:endParaRPr>
          </a:p>
          <a:p>
            <a:pPr marL="457200" lvl="0" indent="-457200">
              <a:buFont typeface="+mj-lt"/>
              <a:buAutoNum type="arabicPeriod"/>
            </a:pPr>
            <a:r>
              <a:rPr lang="en-US" sz="2400" b="1" dirty="0">
                <a:solidFill>
                  <a:srgbClr val="2D2D83"/>
                </a:solidFill>
              </a:rPr>
              <a:t>Explore the requirements for Public Service Loan Forgiveness, the most generous loan forgiveness program offered</a:t>
            </a:r>
          </a:p>
          <a:p>
            <a:pPr lvl="1"/>
            <a:r>
              <a:rPr lang="en-US" b="1" dirty="0">
                <a:solidFill>
                  <a:srgbClr val="2D2D83"/>
                </a:solidFill>
              </a:rPr>
              <a:t>If you work in education, for non-profits, government and other public service, your full loan might be forgiven after 10 years of on-time payments</a:t>
            </a:r>
            <a:br>
              <a:rPr lang="en-US" b="1" dirty="0">
                <a:solidFill>
                  <a:srgbClr val="2D2D83"/>
                </a:solidFill>
              </a:rPr>
            </a:br>
            <a:endParaRPr lang="en-US" b="1" dirty="0">
              <a:solidFill>
                <a:srgbClr val="2D2D83"/>
              </a:solidFill>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Should Do Today</a:t>
            </a:r>
          </a:p>
        </p:txBody>
      </p:sp>
    </p:spTree>
    <p:extLst>
      <p:ext uri="{BB962C8B-B14F-4D97-AF65-F5344CB8AC3E}">
        <p14:creationId xmlns:p14="http://schemas.microsoft.com/office/powerpoint/2010/main" val="38611733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400" b="1" dirty="0">
                <a:solidFill>
                  <a:schemeClr val="bg1"/>
                </a:solidFill>
              </a:rPr>
              <a:t>Go to </a:t>
            </a:r>
            <a:r>
              <a:rPr lang="en-US" sz="400" b="1" dirty="0" err="1">
                <a:solidFill>
                  <a:schemeClr val="bg1"/>
                </a:solidFill>
              </a:rPr>
              <a:t>studentaid.gov</a:t>
            </a:r>
            <a:r>
              <a:rPr lang="en-US" sz="400" b="1" dirty="0">
                <a:solidFill>
                  <a:schemeClr val="bg1"/>
                </a:solidFill>
              </a:rPr>
              <a:t> to understand the status of your loans</a:t>
            </a:r>
            <a:br>
              <a:rPr lang="en-US" sz="400" b="1" dirty="0">
                <a:solidFill>
                  <a:schemeClr val="bg1"/>
                </a:solidFill>
              </a:rPr>
            </a:br>
            <a:endParaRPr lang="en-US" sz="400" b="1" dirty="0">
              <a:solidFill>
                <a:schemeClr val="bg1"/>
              </a:solidFill>
            </a:endParaRPr>
          </a:p>
          <a:p>
            <a:pPr marL="457200" lvl="0" indent="-457200">
              <a:buFont typeface="+mj-lt"/>
              <a:buAutoNum type="arabicPeriod"/>
            </a:pPr>
            <a:r>
              <a:rPr lang="en-US" sz="400" b="1" dirty="0">
                <a:solidFill>
                  <a:schemeClr val="bg1"/>
                </a:solidFill>
              </a:rPr>
              <a:t>Get to know your loan servicer….this is the bank or company where you send (or will send in the future) your monthly loan payments</a:t>
            </a:r>
            <a:br>
              <a:rPr lang="en-US" sz="400" b="1" dirty="0">
                <a:solidFill>
                  <a:schemeClr val="bg1"/>
                </a:solidFill>
              </a:rPr>
            </a:br>
            <a:endParaRPr lang="en-US" sz="400" b="1" dirty="0">
              <a:solidFill>
                <a:schemeClr val="bg1"/>
              </a:solidFill>
            </a:endParaRPr>
          </a:p>
          <a:p>
            <a:pPr marL="457200" lvl="0" indent="-457200">
              <a:buFont typeface="+mj-lt"/>
              <a:buAutoNum type="arabicPeriod"/>
            </a:pPr>
            <a:r>
              <a:rPr lang="en-US" sz="400" b="1" dirty="0">
                <a:solidFill>
                  <a:schemeClr val="bg1"/>
                </a:solidFill>
              </a:rPr>
              <a:t>Explore the requirements for Public Service Loan Forgiveness, the most generous loan forgiveness program offered</a:t>
            </a:r>
          </a:p>
          <a:p>
            <a:pPr lvl="1"/>
            <a:r>
              <a:rPr lang="en-US" sz="400" b="1" dirty="0">
                <a:solidFill>
                  <a:schemeClr val="bg1"/>
                </a:solidFill>
              </a:rPr>
              <a:t>If you work in education, for non-profits, government and other public service, your full loan might be forgiven after 10 years of on-time payments</a:t>
            </a:r>
            <a:br>
              <a:rPr lang="en-US" b="1" dirty="0">
                <a:solidFill>
                  <a:srgbClr val="2D2D83"/>
                </a:solidFill>
              </a:rPr>
            </a:br>
            <a:endParaRPr lang="en-US" b="1" dirty="0">
              <a:solidFill>
                <a:srgbClr val="2D2D83"/>
              </a:solidFill>
            </a:endParaRPr>
          </a:p>
          <a:p>
            <a:pPr marL="457200" indent="-457200">
              <a:buFont typeface="+mj-lt"/>
              <a:buAutoNum type="arabicPeriod"/>
            </a:pPr>
            <a:r>
              <a:rPr lang="en-US" sz="2400" b="1" dirty="0">
                <a:solidFill>
                  <a:srgbClr val="2D2D83"/>
                </a:solidFill>
              </a:rPr>
              <a:t>Explore the options within Income Drive Repayment….a repayment plan that allows you to make repayments based on your income (which can be great while your income is relatively low)</a:t>
            </a:r>
          </a:p>
          <a:p>
            <a:pPr marL="914400" lvl="1" indent="-457200">
              <a:buFont typeface="+mj-lt"/>
              <a:buAutoNum type="arabicPeriod"/>
            </a:pPr>
            <a:r>
              <a:rPr lang="en-US" b="1" dirty="0">
                <a:solidFill>
                  <a:srgbClr val="2D2D83"/>
                </a:solidFill>
              </a:rPr>
              <a:t>Making 20-25 years of payments on-time should lead to forgiveness</a:t>
            </a:r>
          </a:p>
          <a:p>
            <a:pPr marL="914400" lvl="1" indent="-457200">
              <a:buFont typeface="+mj-lt"/>
              <a:buAutoNum type="arabicPeriod"/>
            </a:pPr>
            <a:r>
              <a:rPr lang="en-US" b="1" dirty="0">
                <a:solidFill>
                  <a:srgbClr val="2D2D83"/>
                </a:solidFill>
              </a:rPr>
              <a:t>Public service loan forgiveness is a special kind of Income Driven Repayment – if you start working in education, and then switch to private industry, you can switch your repayment plan from PSLF to IDR</a:t>
            </a:r>
          </a:p>
          <a:p>
            <a:pPr marL="457200" indent="-457200">
              <a:buFont typeface="+mj-lt"/>
              <a:buAutoNum type="arabicPeriod"/>
            </a:pPr>
            <a:r>
              <a:rPr lang="en-US" sz="2400" b="1" dirty="0">
                <a:solidFill>
                  <a:srgbClr val="2D2D83"/>
                </a:solidFill>
              </a:rPr>
              <a:t>Make all required payments on-time</a:t>
            </a:r>
            <a:endParaRPr lang="en-US" sz="24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Should Do Today</a:t>
            </a:r>
          </a:p>
        </p:txBody>
      </p:sp>
    </p:spTree>
    <p:extLst>
      <p:ext uri="{BB962C8B-B14F-4D97-AF65-F5344CB8AC3E}">
        <p14:creationId xmlns:p14="http://schemas.microsoft.com/office/powerpoint/2010/main" val="24230966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492300"/>
            <a:ext cx="10670628" cy="510310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b="1" dirty="0">
              <a:solidFill>
                <a:schemeClr val="bg1"/>
              </a:solidFill>
              <a:latin typeface="Calibri" panose="020F0502020204030204" pitchFamily="34" charset="0"/>
              <a:cs typeface="Calibri" panose="020F0502020204030204" pitchFamily="34" charset="0"/>
            </a:endParaRPr>
          </a:p>
          <a:p>
            <a:pPr algn="ctr"/>
            <a:r>
              <a:rPr lang="en-US" sz="11100" b="1" dirty="0">
                <a:solidFill>
                  <a:schemeClr val="bg1"/>
                </a:solidFill>
                <a:latin typeface="Calibri" panose="020F0502020204030204" pitchFamily="34" charset="0"/>
                <a:cs typeface="Calibri" panose="020F0502020204030204" pitchFamily="34" charset="0"/>
              </a:rPr>
              <a:t>Financial Planning for Families</a:t>
            </a:r>
          </a:p>
        </p:txBody>
      </p:sp>
    </p:spTree>
    <p:extLst>
      <p:ext uri="{BB962C8B-B14F-4D97-AF65-F5344CB8AC3E}">
        <p14:creationId xmlns:p14="http://schemas.microsoft.com/office/powerpoint/2010/main" val="12202881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a:pPr>
            <a:r>
              <a:rPr lang="en-US" sz="2400" b="1" dirty="0">
                <a:solidFill>
                  <a:srgbClr val="2D2D83"/>
                </a:solidFill>
              </a:rPr>
              <a:t>When should we begin talking to our children about money &amp; finances?</a:t>
            </a:r>
          </a:p>
          <a:p>
            <a:pPr marL="0" lvl="0" indent="0">
              <a:buNone/>
            </a:pPr>
            <a:br>
              <a:rPr lang="en-US" sz="1600" b="1" dirty="0">
                <a:solidFill>
                  <a:srgbClr val="2D2D83"/>
                </a:solidFill>
              </a:rPr>
            </a:br>
            <a:r>
              <a:rPr lang="en-US" sz="2400" b="1" dirty="0">
                <a:solidFill>
                  <a:srgbClr val="2D2D83"/>
                </a:solidFill>
              </a:rPr>
              <a:t>       As soon or early as you are comfortable.</a:t>
            </a:r>
          </a:p>
          <a:p>
            <a:pPr marL="0" lvl="0" indent="0">
              <a:buNone/>
            </a:pPr>
            <a:endParaRPr lang="en-US" sz="1600" b="1" dirty="0"/>
          </a:p>
          <a:p>
            <a:pPr lvl="1"/>
            <a:r>
              <a:rPr lang="en-US" sz="1800" dirty="0"/>
              <a:t>Young children observe and think about everything. They notice all of your financial behavior.</a:t>
            </a:r>
          </a:p>
          <a:p>
            <a:pPr lvl="1"/>
            <a:r>
              <a:rPr lang="en-US" sz="1800" dirty="0"/>
              <a:t>Children under 10-12 might earn an allowance for doing chores </a:t>
            </a:r>
            <a:r>
              <a:rPr lang="en-US" sz="1800" dirty="0">
                <a:sym typeface="Wingdings" pitchFamily="2" charset="2"/>
              </a:rPr>
              <a:t> This instills habits and the link between work and money.</a:t>
            </a:r>
          </a:p>
          <a:p>
            <a:pPr lvl="1"/>
            <a:r>
              <a:rPr lang="en-US" sz="1800" dirty="0">
                <a:sym typeface="Wingdings" pitchFamily="2" charset="2"/>
              </a:rPr>
              <a:t>Children 10-12 are going to begin having goals and dreams.</a:t>
            </a:r>
          </a:p>
          <a:p>
            <a:pPr lvl="2"/>
            <a:r>
              <a:rPr lang="en-US" sz="1800" dirty="0">
                <a:sym typeface="Wingdings" pitchFamily="2" charset="2"/>
              </a:rPr>
              <a:t>The sooner you talk to them about your financial situation – not necessarily with numbers – the more they will think of these goals and dreams as a partnership, and not just your job.</a:t>
            </a:r>
          </a:p>
          <a:p>
            <a:pPr lvl="2"/>
            <a:r>
              <a:rPr lang="en-US" sz="1800" dirty="0">
                <a:sym typeface="Wingdings" pitchFamily="2" charset="2"/>
              </a:rPr>
              <a:t>They can begin mentally budgeting for their goals and dreams. They can begin thinking about what THEY need to do to make these goals and dreams a reality.</a:t>
            </a:r>
          </a:p>
          <a:p>
            <a:pPr lvl="1"/>
            <a:r>
              <a:rPr lang="en-US" sz="1800" dirty="0">
                <a:sym typeface="Wingdings" pitchFamily="2" charset="2"/>
              </a:rPr>
              <a:t>Children 14+ should have their own budgets…either as a function of the family budget or on their own. Help them have as much agency over their lives as possible.</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503587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2" dur="500"/>
                                        <p:tgtEl>
                                          <p:spTgt spid="2560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5" dur="500"/>
                                        <p:tgtEl>
                                          <p:spTgt spid="2560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8" dur="500"/>
                                        <p:tgtEl>
                                          <p:spTgt spid="2560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1" dur="500"/>
                                        <p:tgtEl>
                                          <p:spTgt spid="2560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4" dur="500"/>
                                        <p:tgtEl>
                                          <p:spTgt spid="2560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7"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2"/>
            </a:pPr>
            <a:r>
              <a:rPr lang="en-US" sz="2400" b="1" dirty="0">
                <a:solidFill>
                  <a:srgbClr val="2D2D83"/>
                </a:solidFill>
              </a:rPr>
              <a:t>When should we open bank and other accounts for our children?</a:t>
            </a:r>
          </a:p>
          <a:p>
            <a:pPr marL="0" lvl="0" indent="0">
              <a:buNone/>
            </a:pPr>
            <a:br>
              <a:rPr lang="en-US" sz="1600" b="1" dirty="0">
                <a:solidFill>
                  <a:srgbClr val="2D2D83"/>
                </a:solidFill>
              </a:rPr>
            </a:br>
            <a:r>
              <a:rPr lang="en-US" sz="2400" b="1" dirty="0">
                <a:solidFill>
                  <a:srgbClr val="2D2D83"/>
                </a:solidFill>
              </a:rPr>
              <a:t>       As soon as they have a social security number.</a:t>
            </a:r>
          </a:p>
          <a:p>
            <a:pPr marL="0" lvl="0" indent="0">
              <a:buNone/>
            </a:pPr>
            <a:endParaRPr lang="en-US" sz="1600" b="1" dirty="0"/>
          </a:p>
          <a:p>
            <a:pPr lvl="1"/>
            <a:r>
              <a:rPr lang="en-US" sz="1800" dirty="0"/>
              <a:t>This creates options, independence and agency.</a:t>
            </a:r>
          </a:p>
          <a:p>
            <a:pPr lvl="1"/>
            <a:r>
              <a:rPr lang="en-US" sz="1800" dirty="0"/>
              <a:t>You do not have to put a lot of money into any account, but having it open allows you – or them – to work towards their dreams and goals when appropriate.</a:t>
            </a:r>
          </a:p>
          <a:p>
            <a:pPr lvl="1"/>
            <a:r>
              <a:rPr lang="en-US" sz="1800" dirty="0"/>
              <a:t>When they become independent, they will want their own borrowing potential. This starts with them having a credit score…which you can help with by co-signing for debt when they are young.</a:t>
            </a:r>
          </a:p>
          <a:p>
            <a:pPr lvl="2"/>
            <a:r>
              <a:rPr lang="en-US" sz="1400" dirty="0"/>
              <a:t>A co-signed credit card with a $300 limit that they only use for gas and groceries, for example.</a:t>
            </a:r>
          </a:p>
          <a:p>
            <a:pPr lvl="1"/>
            <a:r>
              <a:rPr lang="en-US" sz="1800" dirty="0"/>
              <a:t>Opening an Individual Retirement Account for them or a 529 education savings account – even if you do not put any money into these accounts – also gives them options. </a:t>
            </a:r>
          </a:p>
          <a:p>
            <a:pPr lvl="1"/>
            <a:r>
              <a:rPr lang="en-US" sz="1800" dirty="0"/>
              <a:t>Trusts are not just for the super-wealthy. They can be creative tools to transfer assets from you to your children…while you still retaining some control (and having unique legal protection for any assets in the trust).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563809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2" dur="500"/>
                                        <p:tgtEl>
                                          <p:spTgt spid="2560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5" dur="500"/>
                                        <p:tgtEl>
                                          <p:spTgt spid="2560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8" dur="500"/>
                                        <p:tgtEl>
                                          <p:spTgt spid="2560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1" dur="500"/>
                                        <p:tgtEl>
                                          <p:spTgt spid="2560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4" dur="500"/>
                                        <p:tgtEl>
                                          <p:spTgt spid="2560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7"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925690"/>
            <a:ext cx="10776497" cy="4251273"/>
          </a:xfrm>
        </p:spPr>
        <p:txBody>
          <a:bodyPr>
            <a:noAutofit/>
          </a:bodyPr>
          <a:lstStyle/>
          <a:p>
            <a:pPr marL="0" lvl="0" indent="0" algn="ctr">
              <a:buNone/>
            </a:pPr>
            <a:r>
              <a:rPr lang="en-US" sz="3400" b="1" dirty="0">
                <a:solidFill>
                  <a:srgbClr val="2D2D83"/>
                </a:solidFill>
              </a:rPr>
              <a:t>One side benefit of being proactive in establishing your children’s financial habits and financial planning… </a:t>
            </a:r>
          </a:p>
          <a:p>
            <a:pPr marL="0" lvl="0" indent="0" algn="ctr">
              <a:buNone/>
            </a:pPr>
            <a:endParaRPr lang="en-US" sz="3400" b="1" dirty="0">
              <a:solidFill>
                <a:srgbClr val="2D2D83"/>
              </a:solidFill>
            </a:endParaRPr>
          </a:p>
          <a:p>
            <a:pPr marL="0" lvl="0" indent="0" algn="ctr">
              <a:buNone/>
            </a:pPr>
            <a:r>
              <a:rPr lang="en-US" sz="3400" b="1" dirty="0">
                <a:solidFill>
                  <a:srgbClr val="2D2D83"/>
                </a:solidFill>
              </a:rPr>
              <a:t>It may help you realize where you can improve your own financial habits and financial planning.</a:t>
            </a:r>
            <a:endParaRPr lang="en-US" sz="34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1951468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3"/>
            </a:pPr>
            <a:r>
              <a:rPr lang="en-US" sz="2400" b="1" dirty="0">
                <a:solidFill>
                  <a:srgbClr val="2D2D83"/>
                </a:solidFill>
              </a:rPr>
              <a:t>Should we file taxes as Married Filing Jointly or Separately?</a:t>
            </a:r>
          </a:p>
          <a:p>
            <a:pPr marL="0" lvl="0" indent="0">
              <a:buNone/>
            </a:pPr>
            <a:br>
              <a:rPr lang="en-US" sz="1600" b="1" dirty="0">
                <a:solidFill>
                  <a:srgbClr val="2D2D83"/>
                </a:solidFill>
              </a:rPr>
            </a:br>
            <a:r>
              <a:rPr lang="en-US" sz="2400" b="1" dirty="0">
                <a:solidFill>
                  <a:srgbClr val="2D2D83"/>
                </a:solidFill>
              </a:rPr>
              <a:t>       It depends.</a:t>
            </a:r>
            <a:br>
              <a:rPr lang="en-US" sz="2400" b="1" dirty="0">
                <a:solidFill>
                  <a:srgbClr val="2D2D83"/>
                </a:solidFill>
              </a:rPr>
            </a:br>
            <a:r>
              <a:rPr lang="en-US" sz="2400" b="1" dirty="0">
                <a:solidFill>
                  <a:srgbClr val="2D2D83"/>
                </a:solidFill>
              </a:rPr>
              <a:t>       It will be different for each family…and it may be different for each year.</a:t>
            </a:r>
            <a:endParaRPr lang="en-US" sz="1600" b="1" dirty="0"/>
          </a:p>
          <a:p>
            <a:pPr lvl="1"/>
            <a:r>
              <a:rPr lang="en-US" sz="1800" dirty="0"/>
              <a:t>Both spouses are NOT allowed to take the same deductions &amp; credits on their own returns.</a:t>
            </a:r>
          </a:p>
          <a:p>
            <a:pPr lvl="1"/>
            <a:r>
              <a:rPr lang="en-US" sz="1800" dirty="0"/>
              <a:t>You want to be strategic and do the math to see where your combined tax liability is lowest.</a:t>
            </a:r>
          </a:p>
          <a:p>
            <a:pPr lvl="1"/>
            <a:r>
              <a:rPr lang="en-US" sz="1800" dirty="0"/>
              <a:t>Perhaps you file separately and the higher-income spouse claims all of the deductions &amp; credits to reduce their income the most. </a:t>
            </a:r>
          </a:p>
          <a:p>
            <a:pPr lvl="1"/>
            <a:r>
              <a:rPr lang="en-US" sz="1800" dirty="0"/>
              <a:t>If there is a big difference in your incomes, you may be able to strategically lower your tax liability by filing individually (in theory). Look at both options and choose the better one (this year).</a:t>
            </a:r>
          </a:p>
          <a:p>
            <a:pPr lvl="1"/>
            <a:r>
              <a:rPr lang="en-US" sz="1800" dirty="0"/>
              <a:t>A couple examples:</a:t>
            </a:r>
          </a:p>
          <a:p>
            <a:pPr lvl="2"/>
            <a:r>
              <a:rPr lang="en-US" sz="1400" dirty="0"/>
              <a:t>The IRS allows us to have professional tax preparation if our income is less than $73,000, regardless of how you file.</a:t>
            </a:r>
          </a:p>
          <a:p>
            <a:pPr lvl="2"/>
            <a:r>
              <a:rPr lang="en-US" sz="1400" dirty="0"/>
              <a:t>If you are working but your spouse is not, you can open an IRA for them since they cannot…but only if you file MFJ.</a:t>
            </a:r>
          </a:p>
          <a:p>
            <a:pPr lvl="1"/>
            <a:r>
              <a:rPr lang="en-US" sz="1800" dirty="0"/>
              <a:t>“Head of Household” filing status is generally the most favorable status…but it is a legal status, it is not a description. It is generally reserved for single parents who provide &gt;50% of dependent care.</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266802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4"/>
            </a:pPr>
            <a:r>
              <a:rPr lang="en-US" sz="2400" b="1" dirty="0">
                <a:solidFill>
                  <a:srgbClr val="2D2D83"/>
                </a:solidFill>
              </a:rPr>
              <a:t>Speaking of taxes, what are some tax benefits for families?</a:t>
            </a:r>
          </a:p>
          <a:p>
            <a:pPr marL="0" lvl="0" indent="0">
              <a:buNone/>
            </a:pPr>
            <a:br>
              <a:rPr lang="en-US" sz="1600" b="1" dirty="0">
                <a:solidFill>
                  <a:srgbClr val="2D2D83"/>
                </a:solidFill>
              </a:rPr>
            </a:br>
            <a:r>
              <a:rPr lang="en-US" sz="2400" b="1" dirty="0">
                <a:solidFill>
                  <a:srgbClr val="2D2D83"/>
                </a:solidFill>
              </a:rPr>
              <a:t>       There are lots – each family can probably identify 3-10 benefits for them.</a:t>
            </a:r>
            <a:endParaRPr lang="en-US" sz="1600" b="1" dirty="0"/>
          </a:p>
          <a:p>
            <a:pPr lvl="1"/>
            <a:r>
              <a:rPr lang="en-US" sz="1800" dirty="0"/>
              <a:t>The 2017 tax cuts eliminated the ability to claim a deduction for each dependent…but there are still credits and deductions available.</a:t>
            </a:r>
          </a:p>
          <a:p>
            <a:pPr lvl="1"/>
            <a:r>
              <a:rPr lang="en-US" sz="1800" dirty="0"/>
              <a:t>The child tax credit – possibly $2,000 credit for each child.</a:t>
            </a:r>
          </a:p>
          <a:p>
            <a:pPr lvl="1"/>
            <a:r>
              <a:rPr lang="en-US" sz="1800" dirty="0"/>
              <a:t>The dependent care credit – not exclusive to children.</a:t>
            </a:r>
          </a:p>
          <a:p>
            <a:pPr lvl="1"/>
            <a:r>
              <a:rPr lang="en-US" sz="1800" dirty="0"/>
              <a:t>The adoption credit – can receive up to $14,000+ credit for all adoption-related expenses.</a:t>
            </a:r>
          </a:p>
          <a:p>
            <a:pPr lvl="1"/>
            <a:r>
              <a:rPr lang="en-US" sz="1800" dirty="0"/>
              <a:t>The earned-income tax credit – available for low-income taxpayers.</a:t>
            </a:r>
          </a:p>
          <a:p>
            <a:pPr lvl="1"/>
            <a:r>
              <a:rPr lang="en-US" sz="1800" dirty="0"/>
              <a:t>Medical expenses for having a baby may be an above-the-line deduction.</a:t>
            </a:r>
          </a:p>
          <a:p>
            <a:pPr lvl="1"/>
            <a:r>
              <a:rPr lang="en-US" sz="1800" dirty="0"/>
              <a:t>Education credits &amp; deductions…including the American Opportunity Tax Credit, the Lifetime Learning Credit, and deductions for student loan interest.</a:t>
            </a:r>
          </a:p>
          <a:p>
            <a:pPr lvl="1"/>
            <a:r>
              <a:rPr lang="en-US" sz="1800" dirty="0"/>
              <a:t>As your family grows, your benefits grow…so talk to Human Resources an reduce your tax withholding.</a:t>
            </a:r>
          </a:p>
          <a:p>
            <a:pPr lvl="1"/>
            <a:r>
              <a:rPr lang="en-US" sz="1800" dirty="0"/>
              <a:t>With all of the above, there are limitations and rules. Read the fine print.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1098209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36"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Tree>
    <p:extLst>
      <p:ext uri="{BB962C8B-B14F-4D97-AF65-F5344CB8AC3E}">
        <p14:creationId xmlns:p14="http://schemas.microsoft.com/office/powerpoint/2010/main" val="50112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2023</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8431913" y="1179480"/>
            <a:ext cx="3657600" cy="2743200"/>
          </a:xfrm>
          <a:prstGeom prst="roundRect">
            <a:avLst/>
          </a:prstGeom>
          <a:solidFill>
            <a:schemeClr val="bg1">
              <a:lumMod val="8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10</a:t>
            </a:r>
          </a:p>
          <a:p>
            <a:pPr algn="ctr"/>
            <a:endParaRPr lang="en-US" sz="2600" b="1" dirty="0">
              <a:solidFill>
                <a:schemeClr val="tx1"/>
              </a:solidFill>
            </a:endParaRPr>
          </a:p>
          <a:p>
            <a:pPr algn="ctr"/>
            <a:r>
              <a:rPr lang="en-US" sz="2600" b="1" dirty="0">
                <a:solidFill>
                  <a:schemeClr val="tx1"/>
                </a:solidFill>
              </a:rPr>
              <a:t>DEBT MANGEMENT, INCOME MANAGEMENT &amp; YOUR FAMILY</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4267200"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SEPTEMBER 21</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FOCUS ON INTERNATIONAL STUDENTS: TAXES, JOBS &amp; MONEY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AUGUST 30</a:t>
            </a:r>
          </a:p>
          <a:p>
            <a:pPr algn="ctr"/>
            <a:endParaRPr lang="en-US" sz="2600" b="1" dirty="0">
              <a:solidFill>
                <a:schemeClr val="bg1"/>
              </a:solidFill>
            </a:endParaRPr>
          </a:p>
          <a:p>
            <a:pPr algn="ctr"/>
            <a:r>
              <a:rPr lang="en-US" sz="2600" b="1" dirty="0">
                <a:solidFill>
                  <a:schemeClr val="bg1"/>
                </a:solidFill>
              </a:rPr>
              <a:t>ADDRESSING INFLATION AS A GRAD STUDENT</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16</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102487" y="4048812"/>
            <a:ext cx="3657600" cy="2743200"/>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26</a:t>
            </a:r>
          </a:p>
          <a:p>
            <a:pPr algn="ctr"/>
            <a:endParaRPr lang="en-US" sz="2600" b="1" dirty="0">
              <a:solidFill>
                <a:schemeClr val="tx1"/>
              </a:solidFill>
            </a:endParaRPr>
          </a:p>
          <a:p>
            <a:pPr algn="ctr"/>
            <a:r>
              <a:rPr lang="en-US" sz="2600" b="1" dirty="0">
                <a:solidFill>
                  <a:schemeClr val="tx1"/>
                </a:solidFill>
              </a:rPr>
              <a:t>INVESTING: </a:t>
            </a:r>
            <a:br>
              <a:rPr lang="en-US" sz="2600" b="1" dirty="0">
                <a:solidFill>
                  <a:schemeClr val="tx1"/>
                </a:solidFill>
              </a:rPr>
            </a:br>
            <a:r>
              <a:rPr lang="en-US" sz="2600" b="1" dirty="0">
                <a:solidFill>
                  <a:schemeClr val="tx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28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74865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6921059" y="312532"/>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BD4DADE-A422-1F68-ED5F-E2158346D608}"/>
              </a:ext>
            </a:extLst>
          </p:cNvPr>
          <p:cNvSpPr/>
          <p:nvPr/>
        </p:nvSpPr>
        <p:spPr>
          <a:xfrm>
            <a:off x="5857792" y="1645271"/>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391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6921059" y="312532"/>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BD4DADE-A422-1F68-ED5F-E2158346D608}"/>
              </a:ext>
            </a:extLst>
          </p:cNvPr>
          <p:cNvSpPr/>
          <p:nvPr/>
        </p:nvSpPr>
        <p:spPr>
          <a:xfrm>
            <a:off x="5857792" y="1645271"/>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42D1BEE6-7BF2-232F-F1DE-A5960ABA8E07}"/>
              </a:ext>
            </a:extLst>
          </p:cNvPr>
          <p:cNvCxnSpPr/>
          <p:nvPr/>
        </p:nvCxnSpPr>
        <p:spPr>
          <a:xfrm flipH="1">
            <a:off x="4626864" y="1179576"/>
            <a:ext cx="2542032" cy="157276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CF3497D-EBB1-ECD2-B58C-3BE5BB8E5A14}"/>
              </a:ext>
            </a:extLst>
          </p:cNvPr>
          <p:cNvCxnSpPr>
            <a:cxnSpLocks/>
          </p:cNvCxnSpPr>
          <p:nvPr/>
        </p:nvCxnSpPr>
        <p:spPr>
          <a:xfrm flipH="1">
            <a:off x="3273552" y="1331976"/>
            <a:ext cx="4047744" cy="388075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5524CCB-9176-2E2E-B984-21A0A6CB3C4A}"/>
              </a:ext>
            </a:extLst>
          </p:cNvPr>
          <p:cNvCxnSpPr>
            <a:cxnSpLocks/>
          </p:cNvCxnSpPr>
          <p:nvPr/>
        </p:nvCxnSpPr>
        <p:spPr>
          <a:xfrm flipH="1">
            <a:off x="2788920" y="1331976"/>
            <a:ext cx="4532376" cy="194157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140E847-C44F-67A9-4D61-4505F72DC579}"/>
              </a:ext>
            </a:extLst>
          </p:cNvPr>
          <p:cNvCxnSpPr>
            <a:cxnSpLocks/>
          </p:cNvCxnSpPr>
          <p:nvPr/>
        </p:nvCxnSpPr>
        <p:spPr>
          <a:xfrm>
            <a:off x="8942832" y="1179576"/>
            <a:ext cx="460248" cy="88696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329A241A-B8EF-9C51-7234-39C354860192}"/>
              </a:ext>
            </a:extLst>
          </p:cNvPr>
          <p:cNvCxnSpPr>
            <a:cxnSpLocks/>
          </p:cNvCxnSpPr>
          <p:nvPr/>
        </p:nvCxnSpPr>
        <p:spPr>
          <a:xfrm>
            <a:off x="8475680" y="1277005"/>
            <a:ext cx="467152" cy="294376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905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6921059" y="312532"/>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B39042B-0403-9017-7C54-E5ACAABE5ABD}"/>
              </a:ext>
            </a:extLst>
          </p:cNvPr>
          <p:cNvSpPr/>
          <p:nvPr/>
        </p:nvSpPr>
        <p:spPr>
          <a:xfrm>
            <a:off x="72668" y="2597865"/>
            <a:ext cx="11959867" cy="3270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6AF2E0-CF62-681F-9784-4D1C1CC07DA6}"/>
              </a:ext>
            </a:extLst>
          </p:cNvPr>
          <p:cNvPicPr>
            <a:picLocks noChangeAspect="1"/>
          </p:cNvPicPr>
          <p:nvPr/>
        </p:nvPicPr>
        <p:blipFill>
          <a:blip r:embed="rId3"/>
          <a:stretch>
            <a:fillRect/>
          </a:stretch>
        </p:blipFill>
        <p:spPr>
          <a:xfrm>
            <a:off x="448115" y="3283837"/>
            <a:ext cx="3732791" cy="1060177"/>
          </a:xfrm>
          <a:prstGeom prst="rect">
            <a:avLst/>
          </a:prstGeom>
        </p:spPr>
      </p:pic>
      <p:pic>
        <p:nvPicPr>
          <p:cNvPr id="6" name="Picture 5">
            <a:extLst>
              <a:ext uri="{FF2B5EF4-FFF2-40B4-BE49-F238E27FC236}">
                <a16:creationId xmlns:a16="http://schemas.microsoft.com/office/drawing/2014/main" id="{E645F8F7-D5FD-99E3-F1D2-4AD51B878140}"/>
              </a:ext>
            </a:extLst>
          </p:cNvPr>
          <p:cNvPicPr>
            <a:picLocks noChangeAspect="1"/>
          </p:cNvPicPr>
          <p:nvPr/>
        </p:nvPicPr>
        <p:blipFill>
          <a:blip r:embed="rId3"/>
          <a:stretch>
            <a:fillRect/>
          </a:stretch>
        </p:blipFill>
        <p:spPr>
          <a:xfrm>
            <a:off x="1937425" y="4709028"/>
            <a:ext cx="3732791" cy="1060177"/>
          </a:xfrm>
          <a:prstGeom prst="rect">
            <a:avLst/>
          </a:prstGeom>
        </p:spPr>
      </p:pic>
      <p:pic>
        <p:nvPicPr>
          <p:cNvPr id="7" name="Picture 6">
            <a:extLst>
              <a:ext uri="{FF2B5EF4-FFF2-40B4-BE49-F238E27FC236}">
                <a16:creationId xmlns:a16="http://schemas.microsoft.com/office/drawing/2014/main" id="{5FEA79DE-6FC3-F84F-7862-5BB3A9C1BF33}"/>
              </a:ext>
            </a:extLst>
          </p:cNvPr>
          <p:cNvPicPr>
            <a:picLocks noChangeAspect="1"/>
          </p:cNvPicPr>
          <p:nvPr/>
        </p:nvPicPr>
        <p:blipFill>
          <a:blip r:embed="rId3"/>
          <a:stretch>
            <a:fillRect/>
          </a:stretch>
        </p:blipFill>
        <p:spPr>
          <a:xfrm>
            <a:off x="4278305" y="2801181"/>
            <a:ext cx="3732791" cy="1060177"/>
          </a:xfrm>
          <a:prstGeom prst="rect">
            <a:avLst/>
          </a:prstGeom>
        </p:spPr>
      </p:pic>
      <p:pic>
        <p:nvPicPr>
          <p:cNvPr id="8" name="Picture 7">
            <a:extLst>
              <a:ext uri="{FF2B5EF4-FFF2-40B4-BE49-F238E27FC236}">
                <a16:creationId xmlns:a16="http://schemas.microsoft.com/office/drawing/2014/main" id="{C7499DBC-3554-6E7E-6400-0216EDBE6D3F}"/>
              </a:ext>
            </a:extLst>
          </p:cNvPr>
          <p:cNvPicPr>
            <a:picLocks noChangeAspect="1"/>
          </p:cNvPicPr>
          <p:nvPr/>
        </p:nvPicPr>
        <p:blipFill>
          <a:blip r:embed="rId3"/>
          <a:stretch>
            <a:fillRect/>
          </a:stretch>
        </p:blipFill>
        <p:spPr>
          <a:xfrm>
            <a:off x="6192636" y="4709028"/>
            <a:ext cx="3732791" cy="1060177"/>
          </a:xfrm>
          <a:prstGeom prst="rect">
            <a:avLst/>
          </a:prstGeom>
        </p:spPr>
      </p:pic>
      <p:pic>
        <p:nvPicPr>
          <p:cNvPr id="9" name="Picture 8">
            <a:extLst>
              <a:ext uri="{FF2B5EF4-FFF2-40B4-BE49-F238E27FC236}">
                <a16:creationId xmlns:a16="http://schemas.microsoft.com/office/drawing/2014/main" id="{D7BF06DD-C3B4-9406-0F59-26B5FC922B3A}"/>
              </a:ext>
            </a:extLst>
          </p:cNvPr>
          <p:cNvPicPr>
            <a:picLocks noChangeAspect="1"/>
          </p:cNvPicPr>
          <p:nvPr/>
        </p:nvPicPr>
        <p:blipFill>
          <a:blip r:embed="rId3"/>
          <a:stretch>
            <a:fillRect/>
          </a:stretch>
        </p:blipFill>
        <p:spPr>
          <a:xfrm>
            <a:off x="8348443" y="3277068"/>
            <a:ext cx="3732791" cy="1060177"/>
          </a:xfrm>
          <a:prstGeom prst="rect">
            <a:avLst/>
          </a:prstGeom>
        </p:spPr>
      </p:pic>
      <p:sp>
        <p:nvSpPr>
          <p:cNvPr id="2" name="Oval 1">
            <a:extLst>
              <a:ext uri="{FF2B5EF4-FFF2-40B4-BE49-F238E27FC236}">
                <a16:creationId xmlns:a16="http://schemas.microsoft.com/office/drawing/2014/main" id="{5BD4DADE-A422-1F68-ED5F-E2158346D608}"/>
              </a:ext>
            </a:extLst>
          </p:cNvPr>
          <p:cNvSpPr/>
          <p:nvPr/>
        </p:nvSpPr>
        <p:spPr>
          <a:xfrm>
            <a:off x="5857792" y="1645271"/>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963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a:pPr>
            <a:r>
              <a:rPr lang="en-US" sz="2400" b="1" dirty="0">
                <a:solidFill>
                  <a:srgbClr val="2D2D83"/>
                </a:solidFill>
              </a:rPr>
              <a:t>Identify values, dreams &amp; goals for the entire family</a:t>
            </a:r>
          </a:p>
          <a:p>
            <a:pPr lvl="1"/>
            <a:r>
              <a:rPr lang="en-US" sz="2000" dirty="0">
                <a:solidFill>
                  <a:srgbClr val="2D2D83"/>
                </a:solidFill>
              </a:rPr>
              <a:t>Then identify specific values, dreams &amp; goals for EACH family member.</a:t>
            </a:r>
          </a:p>
          <a:p>
            <a:pPr lvl="1"/>
            <a:r>
              <a:rPr lang="en-US" sz="2000" dirty="0">
                <a:solidFill>
                  <a:srgbClr val="2D2D83"/>
                </a:solidFill>
              </a:rPr>
              <a:t>These can be somewhat abstract (“retire comfortably”) or specific (“attend private school”).</a:t>
            </a:r>
          </a:p>
          <a:p>
            <a:pPr lvl="2"/>
            <a:r>
              <a:rPr lang="en-US" sz="1600" dirty="0">
                <a:solidFill>
                  <a:srgbClr val="2D2D83"/>
                </a:solidFill>
              </a:rPr>
              <a:t>The more specific you can be, the easier it becomes to assign numbers to each.</a:t>
            </a:r>
            <a:br>
              <a:rPr lang="en-US" sz="1600" b="1" dirty="0">
                <a:solidFill>
                  <a:srgbClr val="2D2D83"/>
                </a:solidFill>
              </a:rPr>
            </a:br>
            <a:endParaRPr lang="en-US" sz="1600" b="1" dirty="0">
              <a:solidFill>
                <a:srgbClr val="2D2D83"/>
              </a:solidFill>
            </a:endParaRPr>
          </a:p>
          <a:p>
            <a:pPr marL="457200" indent="-457200">
              <a:buFont typeface="+mj-lt"/>
              <a:buAutoNum type="arabicPeriod"/>
            </a:pPr>
            <a:r>
              <a:rPr lang="en-US" sz="2400" b="1" dirty="0">
                <a:solidFill>
                  <a:srgbClr val="2D2D83"/>
                </a:solidFill>
              </a:rPr>
              <a:t>Understand the financial &amp; family situation of the entire family.</a:t>
            </a:r>
          </a:p>
          <a:p>
            <a:pPr lvl="1"/>
            <a:r>
              <a:rPr lang="en-US" sz="2000" dirty="0">
                <a:solidFill>
                  <a:srgbClr val="2D2D83"/>
                </a:solidFill>
              </a:rPr>
              <a:t>Financial planning is different at different stages of your life.</a:t>
            </a:r>
          </a:p>
          <a:p>
            <a:pPr lvl="2"/>
            <a:r>
              <a:rPr lang="en-US" sz="1600" dirty="0">
                <a:solidFill>
                  <a:srgbClr val="2D2D83"/>
                </a:solidFill>
              </a:rPr>
              <a:t>Accumulation </a:t>
            </a:r>
            <a:r>
              <a:rPr lang="en-US" sz="1600" dirty="0">
                <a:solidFill>
                  <a:srgbClr val="2D2D83"/>
                </a:solidFill>
                <a:sym typeface="Wingdings" pitchFamily="2" charset="2"/>
              </a:rPr>
              <a:t> Conservation  Distribution</a:t>
            </a:r>
          </a:p>
          <a:p>
            <a:pPr lvl="1"/>
            <a:r>
              <a:rPr lang="en-US" sz="2000" dirty="0">
                <a:solidFill>
                  <a:srgbClr val="2D2D83"/>
                </a:solidFill>
                <a:sym typeface="Wingdings" pitchFamily="2" charset="2"/>
              </a:rPr>
              <a:t>Understand any unique needs, circumstances or priorities that need attention.</a:t>
            </a:r>
          </a:p>
          <a:p>
            <a:pPr lvl="1"/>
            <a:r>
              <a:rPr lang="en-US" sz="2000" dirty="0">
                <a:solidFill>
                  <a:srgbClr val="2D2D83"/>
                </a:solidFill>
                <a:sym typeface="Wingdings" pitchFamily="2" charset="2"/>
              </a:rPr>
              <a:t>Understand the financial situation of EACH member of the family.</a:t>
            </a:r>
            <a:br>
              <a:rPr lang="en-US" sz="2000" b="1" dirty="0">
                <a:solidFill>
                  <a:srgbClr val="2D2D83"/>
                </a:solidFill>
                <a:sym typeface="Wingdings" pitchFamily="2" charset="2"/>
              </a:rPr>
            </a:br>
            <a:endParaRPr lang="en-US" sz="2000" b="1" dirty="0">
              <a:solidFill>
                <a:srgbClr val="2D2D83"/>
              </a:solidFill>
              <a:sym typeface="Wingdings" pitchFamily="2" charset="2"/>
            </a:endParaRPr>
          </a:p>
          <a:p>
            <a:pPr marL="457200" indent="-457200">
              <a:buFont typeface="+mj-lt"/>
              <a:buAutoNum type="arabicPeriod"/>
            </a:pPr>
            <a:r>
              <a:rPr lang="en-US" sz="2400" b="1" dirty="0">
                <a:solidFill>
                  <a:srgbClr val="2D2D83"/>
                </a:solidFill>
                <a:sym typeface="Wingdings" pitchFamily="2" charset="2"/>
              </a:rPr>
              <a:t>Create financial plans for the entire family and for each member of the family.</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Whole Family</a:t>
            </a:r>
          </a:p>
        </p:txBody>
      </p:sp>
    </p:spTree>
    <p:extLst>
      <p:ext uri="{BB962C8B-B14F-4D97-AF65-F5344CB8AC3E}">
        <p14:creationId xmlns:p14="http://schemas.microsoft.com/office/powerpoint/2010/main" val="2239217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7" dur="500"/>
                                        <p:tgtEl>
                                          <p:spTgt spid="2560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0" dur="500"/>
                                        <p:tgtEl>
                                          <p:spTgt spid="2560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3" dur="500"/>
                                        <p:tgtEl>
                                          <p:spTgt spid="2560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6" dur="500"/>
                                        <p:tgtEl>
                                          <p:spTgt spid="25603">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9" dur="500"/>
                                        <p:tgtEl>
                                          <p:spTgt spid="2560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4"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indent="-457200">
              <a:buFont typeface="+mj-lt"/>
              <a:buAutoNum type="arabicPeriod" startAt="3"/>
            </a:pPr>
            <a:r>
              <a:rPr lang="en-US" sz="2400" b="1" dirty="0">
                <a:solidFill>
                  <a:srgbClr val="2D2D83"/>
                </a:solidFill>
                <a:sym typeface="Wingdings" pitchFamily="2" charset="2"/>
              </a:rPr>
              <a:t>Create financial plans for the entire family and for each member of the family.</a:t>
            </a:r>
          </a:p>
          <a:p>
            <a:pPr lvl="1"/>
            <a:r>
              <a:rPr lang="en-US" sz="1800" b="1" dirty="0">
                <a:solidFill>
                  <a:srgbClr val="2D2D83"/>
                </a:solidFill>
                <a:sym typeface="Wingdings" pitchFamily="2" charset="2"/>
              </a:rPr>
              <a:t>What insurance do you need today? What insurance will you need in the future.</a:t>
            </a:r>
          </a:p>
          <a:p>
            <a:pPr lvl="2"/>
            <a:r>
              <a:rPr lang="en-US" sz="1600" dirty="0">
                <a:solidFill>
                  <a:srgbClr val="2D2D83"/>
                </a:solidFill>
                <a:sym typeface="Wingdings" pitchFamily="2" charset="2"/>
              </a:rPr>
              <a:t>You may not need life insurance before you have your first child. You probably will want it once you have children.</a:t>
            </a:r>
            <a:br>
              <a:rPr lang="en-US" sz="1800" b="1" dirty="0">
                <a:solidFill>
                  <a:srgbClr val="2D2D83"/>
                </a:solidFill>
                <a:sym typeface="Wingdings" pitchFamily="2" charset="2"/>
              </a:rPr>
            </a:br>
            <a:endParaRPr lang="en-US" sz="1800" b="1" dirty="0">
              <a:solidFill>
                <a:srgbClr val="2D2D83"/>
              </a:solidFill>
              <a:sym typeface="Wingdings" pitchFamily="2" charset="2"/>
            </a:endParaRPr>
          </a:p>
          <a:p>
            <a:pPr lvl="1"/>
            <a:r>
              <a:rPr lang="en-US" sz="1800" b="1" dirty="0">
                <a:solidFill>
                  <a:srgbClr val="2D2D83"/>
                </a:solidFill>
                <a:sym typeface="Wingdings" pitchFamily="2" charset="2"/>
              </a:rPr>
              <a:t>Create – and analyze – budgets for the entire family and for each individual.</a:t>
            </a:r>
          </a:p>
          <a:p>
            <a:pPr lvl="2"/>
            <a:r>
              <a:rPr lang="en-US" sz="1600" dirty="0">
                <a:solidFill>
                  <a:srgbClr val="2D2D83"/>
                </a:solidFill>
                <a:sym typeface="Wingdings" pitchFamily="2" charset="2"/>
              </a:rPr>
              <a:t>Identify NON-DISCRETIONARY family expenses (rent, mortgage, insurance, utilities, phones, food…)</a:t>
            </a:r>
          </a:p>
          <a:p>
            <a:pPr lvl="2"/>
            <a:r>
              <a:rPr lang="en-US" sz="1600" dirty="0">
                <a:solidFill>
                  <a:srgbClr val="2D2D83"/>
                </a:solidFill>
                <a:sym typeface="Wingdings" pitchFamily="2" charset="2"/>
              </a:rPr>
              <a:t>Identify DISCRETIONARY family expenses (clothing?, food?, entertainment, travel…)</a:t>
            </a:r>
            <a:br>
              <a:rPr lang="en-US" sz="1600" dirty="0">
                <a:solidFill>
                  <a:srgbClr val="2D2D83"/>
                </a:solidFill>
                <a:sym typeface="Wingdings" pitchFamily="2" charset="2"/>
              </a:rPr>
            </a:br>
            <a:endParaRPr lang="en-US" sz="1600" dirty="0">
              <a:solidFill>
                <a:srgbClr val="2D2D83"/>
              </a:solidFill>
              <a:sym typeface="Wingdings" pitchFamily="2" charset="2"/>
            </a:endParaRPr>
          </a:p>
          <a:p>
            <a:pPr lvl="2"/>
            <a:r>
              <a:rPr lang="en-US" sz="1600" dirty="0">
                <a:solidFill>
                  <a:srgbClr val="2D2D83"/>
                </a:solidFill>
                <a:sym typeface="Wingdings" pitchFamily="2" charset="2"/>
              </a:rPr>
              <a:t>Identify short-term NEEDS and wants (food, clothing, shelter…)</a:t>
            </a:r>
          </a:p>
          <a:p>
            <a:pPr lvl="2"/>
            <a:r>
              <a:rPr lang="en-US" sz="1600" dirty="0">
                <a:solidFill>
                  <a:srgbClr val="2D2D83"/>
                </a:solidFill>
                <a:sym typeface="Wingdings" pitchFamily="2" charset="2"/>
              </a:rPr>
              <a:t>Identify long-term needs and WANTS (college, new cars, retirement…)</a:t>
            </a:r>
            <a:br>
              <a:rPr lang="en-US" sz="1600" dirty="0">
                <a:solidFill>
                  <a:srgbClr val="2D2D83"/>
                </a:solidFill>
                <a:sym typeface="Wingdings" pitchFamily="2" charset="2"/>
              </a:rPr>
            </a:br>
            <a:endParaRPr lang="en-US" sz="1600" dirty="0">
              <a:solidFill>
                <a:srgbClr val="2D2D83"/>
              </a:solidFill>
              <a:sym typeface="Wingdings" pitchFamily="2" charset="2"/>
            </a:endParaRPr>
          </a:p>
          <a:p>
            <a:pPr lvl="2"/>
            <a:r>
              <a:rPr lang="en-US" sz="1600" dirty="0">
                <a:solidFill>
                  <a:srgbClr val="2D2D83"/>
                </a:solidFill>
                <a:sym typeface="Wingdings" pitchFamily="2" charset="2"/>
              </a:rPr>
              <a:t>Merge these 2 analyses to figure out how you are going to achieve your goals – and to understand which goals may not be possible.</a:t>
            </a:r>
          </a:p>
          <a:p>
            <a:pPr lvl="2"/>
            <a:r>
              <a:rPr lang="en-US" sz="1600" dirty="0">
                <a:solidFill>
                  <a:srgbClr val="2D2D83"/>
                </a:solidFill>
                <a:sym typeface="Wingdings" pitchFamily="2" charset="2"/>
              </a:rPr>
              <a:t>Saving for the long-term is always difficult for families…but it can be the key to achieving financial wellness.</a:t>
            </a:r>
          </a:p>
          <a:p>
            <a:pPr lvl="2"/>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Whole Family</a:t>
            </a:r>
          </a:p>
        </p:txBody>
      </p:sp>
    </p:spTree>
    <p:extLst>
      <p:ext uri="{BB962C8B-B14F-4D97-AF65-F5344CB8AC3E}">
        <p14:creationId xmlns:p14="http://schemas.microsoft.com/office/powerpoint/2010/main" val="1062366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7" dur="500"/>
                                        <p:tgtEl>
                                          <p:spTgt spid="2560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0" dur="500"/>
                                        <p:tgtEl>
                                          <p:spTgt spid="2560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3" dur="500"/>
                                        <p:tgtEl>
                                          <p:spTgt spid="2560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6" dur="500"/>
                                        <p:tgtEl>
                                          <p:spTgt spid="2560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9" dur="500"/>
                                        <p:tgtEl>
                                          <p:spTgt spid="25603">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2" dur="500"/>
                                        <p:tgtEl>
                                          <p:spTgt spid="25603">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5"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9395757-CC78-FA51-9EC0-0B7220E5F03A}"/>
              </a:ext>
            </a:extLst>
          </p:cNvPr>
          <p:cNvPicPr>
            <a:picLocks noChangeAspect="1"/>
          </p:cNvPicPr>
          <p:nvPr/>
        </p:nvPicPr>
        <p:blipFill>
          <a:blip r:embed="rId2"/>
          <a:stretch>
            <a:fillRect/>
          </a:stretch>
        </p:blipFill>
        <p:spPr>
          <a:xfrm>
            <a:off x="3163223" y="87807"/>
            <a:ext cx="5865553" cy="6706609"/>
          </a:xfrm>
          <a:prstGeom prst="rect">
            <a:avLst/>
          </a:prstGeom>
        </p:spPr>
      </p:pic>
    </p:spTree>
    <p:extLst>
      <p:ext uri="{BB962C8B-B14F-4D97-AF65-F5344CB8AC3E}">
        <p14:creationId xmlns:p14="http://schemas.microsoft.com/office/powerpoint/2010/main" val="1024933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Whole Family</a:t>
            </a:r>
          </a:p>
        </p:txBody>
      </p:sp>
      <p:sp>
        <p:nvSpPr>
          <p:cNvPr id="5" name="Content Placeholder 2">
            <a:extLst>
              <a:ext uri="{FF2B5EF4-FFF2-40B4-BE49-F238E27FC236}">
                <a16:creationId xmlns:a16="http://schemas.microsoft.com/office/drawing/2014/main" id="{58871DCF-3B26-7154-0AB9-F07F72346018}"/>
              </a:ext>
            </a:extLst>
          </p:cNvPr>
          <p:cNvSpPr txBox="1">
            <a:spLocks/>
          </p:cNvSpPr>
          <p:nvPr/>
        </p:nvSpPr>
        <p:spPr>
          <a:xfrm>
            <a:off x="6037463" y="1295901"/>
            <a:ext cx="5662012" cy="4390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D2D83"/>
                </a:solidFill>
              </a:rPr>
              <a:t>As you go through this analysis, you should find a few habits that you want to change. </a:t>
            </a:r>
          </a:p>
          <a:p>
            <a:pPr lvl="1"/>
            <a:r>
              <a:rPr lang="en-US" sz="1700" dirty="0">
                <a:solidFill>
                  <a:srgbClr val="2D2D83"/>
                </a:solidFill>
              </a:rPr>
              <a:t>For me, when I was in my 20s, comparing my alcohol budget to my income was very eye-opening.</a:t>
            </a:r>
          </a:p>
          <a:p>
            <a:r>
              <a:rPr lang="en-US" sz="2400" dirty="0">
                <a:solidFill>
                  <a:srgbClr val="2D2D83"/>
                </a:solidFill>
              </a:rPr>
              <a:t>The goal is to give you more control over your future…without having to sacrifice any (or too much) happiness today.</a:t>
            </a:r>
          </a:p>
          <a:p>
            <a:r>
              <a:rPr lang="en-US" sz="2400" dirty="0">
                <a:solidFill>
                  <a:srgbClr val="2D2D83"/>
                </a:solidFill>
              </a:rPr>
              <a:t>An indirect benefit of that goal is to improve your self-esteem and give you more agency over your day-to-day decisions.</a:t>
            </a:r>
          </a:p>
        </p:txBody>
      </p:sp>
      <p:pic>
        <p:nvPicPr>
          <p:cNvPr id="6" name="Picture 5">
            <a:extLst>
              <a:ext uri="{FF2B5EF4-FFF2-40B4-BE49-F238E27FC236}">
                <a16:creationId xmlns:a16="http://schemas.microsoft.com/office/drawing/2014/main" id="{DB57B8ED-4202-F3C7-8EA2-B653FE271744}"/>
              </a:ext>
            </a:extLst>
          </p:cNvPr>
          <p:cNvPicPr>
            <a:picLocks noChangeAspect="1"/>
          </p:cNvPicPr>
          <p:nvPr/>
        </p:nvPicPr>
        <p:blipFill>
          <a:blip r:embed="rId3"/>
          <a:stretch>
            <a:fillRect/>
          </a:stretch>
        </p:blipFill>
        <p:spPr>
          <a:xfrm>
            <a:off x="147941" y="1223228"/>
            <a:ext cx="5586740" cy="4342817"/>
          </a:xfrm>
          <a:prstGeom prst="rect">
            <a:avLst/>
          </a:prstGeom>
        </p:spPr>
      </p:pic>
    </p:spTree>
    <p:extLst>
      <p:ext uri="{BB962C8B-B14F-4D97-AF65-F5344CB8AC3E}">
        <p14:creationId xmlns:p14="http://schemas.microsoft.com/office/powerpoint/2010/main" val="27821402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4"/>
            <a:ext cx="10670628" cy="1330507"/>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Set up separate savings accounts for each savings goal. And add to each.</a:t>
            </a:r>
          </a:p>
          <a:p>
            <a:pPr algn="ct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786411"/>
            <a:ext cx="10861275" cy="4390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Our minds are wacky. </a:t>
            </a:r>
          </a:p>
          <a:p>
            <a:r>
              <a:rPr lang="en-US" sz="3200" dirty="0">
                <a:solidFill>
                  <a:srgbClr val="C00000"/>
                </a:solidFill>
              </a:rPr>
              <a:t>We engage in a behavior economists call “mental budgeting.”</a:t>
            </a:r>
            <a:br>
              <a:rPr lang="en-US" sz="3200" dirty="0">
                <a:solidFill>
                  <a:srgbClr val="C00000"/>
                </a:solidFill>
              </a:rPr>
            </a:br>
            <a:endParaRPr lang="en-US" sz="1200" dirty="0">
              <a:solidFill>
                <a:srgbClr val="C00000"/>
              </a:solidFill>
            </a:endParaRPr>
          </a:p>
          <a:p>
            <a:r>
              <a:rPr lang="en-US" sz="3200" dirty="0">
                <a:solidFill>
                  <a:srgbClr val="C00000"/>
                </a:solidFill>
              </a:rPr>
              <a:t>Having $5,000 in 1 account </a:t>
            </a:r>
            <a:r>
              <a:rPr lang="en-US" sz="3200" i="1" dirty="0">
                <a:solidFill>
                  <a:srgbClr val="C00000"/>
                </a:solidFill>
              </a:rPr>
              <a:t>feels </a:t>
            </a:r>
            <a:r>
              <a:rPr lang="en-US" sz="3200" dirty="0">
                <a:solidFill>
                  <a:srgbClr val="C00000"/>
                </a:solidFill>
              </a:rPr>
              <a:t>different than having $1,000 in 5 different accounts.</a:t>
            </a:r>
          </a:p>
          <a:p>
            <a:pPr lvl="1"/>
            <a:r>
              <a:rPr lang="en-US" sz="2500" dirty="0">
                <a:solidFill>
                  <a:srgbClr val="C00000"/>
                </a:solidFill>
              </a:rPr>
              <a:t>If each account has a purpose or goal, there’s a little governor in our brain that regulates our desire to use money from an account for anything but its intended purpose.</a:t>
            </a:r>
          </a:p>
          <a:p>
            <a:pPr lvl="1"/>
            <a:r>
              <a:rPr lang="en-US" sz="2500" dirty="0">
                <a:solidFill>
                  <a:srgbClr val="C00000"/>
                </a:solidFill>
              </a:rPr>
              <a:t>Some banks will let you do this automatically. If not, do this for yourself, by actually opening up 3-5 different savings accounts.</a:t>
            </a:r>
          </a:p>
        </p:txBody>
      </p:sp>
    </p:spTree>
    <p:extLst>
      <p:ext uri="{BB962C8B-B14F-4D97-AF65-F5344CB8AC3E}">
        <p14:creationId xmlns:p14="http://schemas.microsoft.com/office/powerpoint/2010/main" val="1162950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0" name="Picture 6" descr="Free Bucket Clipart Png, Download Free Bucket Clipart Png png images, Free  ClipArts on Clipart Library">
            <a:extLst>
              <a:ext uri="{FF2B5EF4-FFF2-40B4-BE49-F238E27FC236}">
                <a16:creationId xmlns:a16="http://schemas.microsoft.com/office/drawing/2014/main" id="{2902B841-FA69-8C4B-BD99-6EB18A4DA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190" y="183929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AF73E83-F72C-AF46-8C63-C461210D8D3A}"/>
              </a:ext>
            </a:extLst>
          </p:cNvPr>
          <p:cNvSpPr txBox="1"/>
          <p:nvPr/>
        </p:nvSpPr>
        <p:spPr>
          <a:xfrm>
            <a:off x="5941788" y="1397187"/>
            <a:ext cx="1467761" cy="646331"/>
          </a:xfrm>
          <a:prstGeom prst="rect">
            <a:avLst/>
          </a:prstGeom>
          <a:noFill/>
        </p:spPr>
        <p:txBody>
          <a:bodyPr wrap="square" rtlCol="0">
            <a:spAutoFit/>
          </a:bodyPr>
          <a:lstStyle/>
          <a:p>
            <a:pPr algn="ctr"/>
            <a:r>
              <a:rPr lang="en-US" b="1" dirty="0"/>
              <a:t>Contribution from Work</a:t>
            </a:r>
          </a:p>
        </p:txBody>
      </p:sp>
      <p:cxnSp>
        <p:nvCxnSpPr>
          <p:cNvPr id="32" name="Straight Arrow Connector 31">
            <a:extLst>
              <a:ext uri="{FF2B5EF4-FFF2-40B4-BE49-F238E27FC236}">
                <a16:creationId xmlns:a16="http://schemas.microsoft.com/office/drawing/2014/main" id="{CE0802B0-02AB-074A-B372-C4CED9882A68}"/>
              </a:ext>
            </a:extLst>
          </p:cNvPr>
          <p:cNvCxnSpPr>
            <a:cxnSpLocks/>
          </p:cNvCxnSpPr>
          <p:nvPr/>
        </p:nvCxnSpPr>
        <p:spPr>
          <a:xfrm>
            <a:off x="6546808" y="2109254"/>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6" descr="Free Bucket Clipart Png, Download Free Bucket Clipart Png png images, Free  ClipArts on Clipart Library">
            <a:extLst>
              <a:ext uri="{FF2B5EF4-FFF2-40B4-BE49-F238E27FC236}">
                <a16:creationId xmlns:a16="http://schemas.microsoft.com/office/drawing/2014/main" id="{681A825F-7559-564A-8646-F4DA16A3C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54" y="398329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4885A53-67DB-5349-AA55-AD604DB7F8DF}"/>
              </a:ext>
            </a:extLst>
          </p:cNvPr>
          <p:cNvSpPr txBox="1"/>
          <p:nvPr/>
        </p:nvSpPr>
        <p:spPr>
          <a:xfrm>
            <a:off x="6053147" y="3553460"/>
            <a:ext cx="1467761" cy="646331"/>
          </a:xfrm>
          <a:prstGeom prst="rect">
            <a:avLst/>
          </a:prstGeom>
          <a:noFill/>
        </p:spPr>
        <p:txBody>
          <a:bodyPr wrap="square" rtlCol="0">
            <a:spAutoFit/>
          </a:bodyPr>
          <a:lstStyle/>
          <a:p>
            <a:pPr algn="ctr"/>
            <a:r>
              <a:rPr lang="en-US" b="1" dirty="0"/>
              <a:t>Transfer from Savings</a:t>
            </a:r>
          </a:p>
        </p:txBody>
      </p:sp>
      <p:cxnSp>
        <p:nvCxnSpPr>
          <p:cNvPr id="35" name="Straight Arrow Connector 34">
            <a:extLst>
              <a:ext uri="{FF2B5EF4-FFF2-40B4-BE49-F238E27FC236}">
                <a16:creationId xmlns:a16="http://schemas.microsoft.com/office/drawing/2014/main" id="{B929D965-D26E-8144-AA24-D1AD62245CC5}"/>
              </a:ext>
            </a:extLst>
          </p:cNvPr>
          <p:cNvCxnSpPr>
            <a:cxnSpLocks/>
          </p:cNvCxnSpPr>
          <p:nvPr/>
        </p:nvCxnSpPr>
        <p:spPr>
          <a:xfrm>
            <a:off x="5799586" y="4674923"/>
            <a:ext cx="1609961" cy="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00B0A1-BCD1-4F4C-A1A6-C72C34A9CA15}"/>
              </a:ext>
            </a:extLst>
          </p:cNvPr>
          <p:cNvSpPr txBox="1"/>
          <p:nvPr/>
        </p:nvSpPr>
        <p:spPr>
          <a:xfrm>
            <a:off x="8897713" y="2109254"/>
            <a:ext cx="1768922" cy="646331"/>
          </a:xfrm>
          <a:prstGeom prst="rect">
            <a:avLst/>
          </a:prstGeom>
          <a:noFill/>
        </p:spPr>
        <p:txBody>
          <a:bodyPr wrap="square" rtlCol="0">
            <a:spAutoFit/>
          </a:bodyPr>
          <a:lstStyle/>
          <a:p>
            <a:pPr algn="ctr"/>
            <a:r>
              <a:rPr lang="en-US" b="1" dirty="0"/>
              <a:t>Work Retirement Plan</a:t>
            </a:r>
          </a:p>
        </p:txBody>
      </p:sp>
      <p:sp>
        <p:nvSpPr>
          <p:cNvPr id="38" name="TextBox 37">
            <a:extLst>
              <a:ext uri="{FF2B5EF4-FFF2-40B4-BE49-F238E27FC236}">
                <a16:creationId xmlns:a16="http://schemas.microsoft.com/office/drawing/2014/main" id="{65CF64EB-1D46-DD48-929A-EA16460522FE}"/>
              </a:ext>
            </a:extLst>
          </p:cNvPr>
          <p:cNvSpPr txBox="1"/>
          <p:nvPr/>
        </p:nvSpPr>
        <p:spPr>
          <a:xfrm>
            <a:off x="8897713" y="3938911"/>
            <a:ext cx="1768922" cy="646331"/>
          </a:xfrm>
          <a:prstGeom prst="rect">
            <a:avLst/>
          </a:prstGeom>
          <a:noFill/>
        </p:spPr>
        <p:txBody>
          <a:bodyPr wrap="square" rtlCol="0">
            <a:spAutoFit/>
          </a:bodyPr>
          <a:lstStyle/>
          <a:p>
            <a:pPr algn="ctr"/>
            <a:r>
              <a:rPr lang="en-US" b="1" dirty="0"/>
              <a:t>Independent Retirement Plan</a:t>
            </a:r>
          </a:p>
        </p:txBody>
      </p: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3C9E24ED-FF1C-70D8-7D16-FA119834E77B}"/>
              </a:ext>
            </a:extLst>
          </p:cNvPr>
          <p:cNvSpPr txBox="1">
            <a:spLocks noChangeArrowheads="1"/>
          </p:cNvSpPr>
          <p:nvPr/>
        </p:nvSpPr>
        <p:spPr bwMode="auto">
          <a:xfrm>
            <a:off x="838200" y="594741"/>
            <a:ext cx="10670628" cy="604418"/>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Calibri" panose="020F0502020204030204" pitchFamily="34" charset="0"/>
                <a:cs typeface="Calibri" panose="020F0502020204030204" pitchFamily="34" charset="0"/>
              </a:rPr>
              <a:t>Set up separate savings accounts for each savings goal. </a:t>
            </a:r>
          </a:p>
        </p:txBody>
      </p:sp>
    </p:spTree>
    <p:extLst>
      <p:ext uri="{BB962C8B-B14F-4D97-AF65-F5344CB8AC3E}">
        <p14:creationId xmlns:p14="http://schemas.microsoft.com/office/powerpoint/2010/main" val="13935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childTnLst>
                                </p:cTn>
                              </p:par>
                              <p:par>
                                <p:cTn id="66" presetID="53" presetClass="entr" presetSubtype="16"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3" grpId="0"/>
      <p:bldP spid="34"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7" name="Picture 6" descr="Free Bucket Clipart Png, Download Free Bucket Clipart Png png images, Free  ClipArts on Clipart Library">
            <a:extLst>
              <a:ext uri="{FF2B5EF4-FFF2-40B4-BE49-F238E27FC236}">
                <a16:creationId xmlns:a16="http://schemas.microsoft.com/office/drawing/2014/main" id="{78274B00-A5E1-93AE-1FB6-61F93C903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713" y="3393974"/>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Free Bucket Clipart Png, Download Free Bucket Clipart Png png images, Free  ClipArts on Clipart Library">
            <a:extLst>
              <a:ext uri="{FF2B5EF4-FFF2-40B4-BE49-F238E27FC236}">
                <a16:creationId xmlns:a16="http://schemas.microsoft.com/office/drawing/2014/main" id="{0AD14511-1B31-EA6F-8467-0CF908181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756" y="2451505"/>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9799" y="1654629"/>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3B1DD52-F980-6B9F-3F86-8A7921A73F48}"/>
              </a:ext>
            </a:extLst>
          </p:cNvPr>
          <p:cNvSpPr txBox="1"/>
          <p:nvPr/>
        </p:nvSpPr>
        <p:spPr>
          <a:xfrm>
            <a:off x="5736767" y="1654629"/>
            <a:ext cx="1061124" cy="369332"/>
          </a:xfrm>
          <a:prstGeom prst="rect">
            <a:avLst/>
          </a:prstGeom>
          <a:noFill/>
        </p:spPr>
        <p:txBody>
          <a:bodyPr wrap="square" rtlCol="0">
            <a:spAutoFit/>
          </a:bodyPr>
          <a:lstStyle/>
          <a:p>
            <a:r>
              <a:rPr lang="en-US" b="1" dirty="0"/>
              <a:t>Paycheck</a:t>
            </a:r>
          </a:p>
        </p:txBody>
      </p:sp>
      <p:cxnSp>
        <p:nvCxnSpPr>
          <p:cNvPr id="39" name="Straight Arrow Connector 38">
            <a:extLst>
              <a:ext uri="{FF2B5EF4-FFF2-40B4-BE49-F238E27FC236}">
                <a16:creationId xmlns:a16="http://schemas.microsoft.com/office/drawing/2014/main" id="{B4B20258-FFF2-4CFB-102E-3E5D17A07FD4}"/>
              </a:ext>
            </a:extLst>
          </p:cNvPr>
          <p:cNvCxnSpPr>
            <a:cxnSpLocks/>
          </p:cNvCxnSpPr>
          <p:nvPr/>
        </p:nvCxnSpPr>
        <p:spPr>
          <a:xfrm>
            <a:off x="6351773" y="2043518"/>
            <a:ext cx="927093" cy="1385482"/>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768479-1CF0-23EB-C966-EAAFCD66A5E8}"/>
              </a:ext>
            </a:extLst>
          </p:cNvPr>
          <p:cNvCxnSpPr>
            <a:cxnSpLocks/>
          </p:cNvCxnSpPr>
          <p:nvPr/>
        </p:nvCxnSpPr>
        <p:spPr>
          <a:xfrm>
            <a:off x="6683180" y="2023961"/>
            <a:ext cx="1817562" cy="984724"/>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DE561D-A48B-CFE4-45EC-70EEB8E71E43}"/>
              </a:ext>
            </a:extLst>
          </p:cNvPr>
          <p:cNvCxnSpPr>
            <a:cxnSpLocks/>
          </p:cNvCxnSpPr>
          <p:nvPr/>
        </p:nvCxnSpPr>
        <p:spPr>
          <a:xfrm>
            <a:off x="6939751" y="1884698"/>
            <a:ext cx="2931362" cy="410385"/>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BB466C1-9976-30F8-9F9B-ED9C0C62857D}"/>
              </a:ext>
            </a:extLst>
          </p:cNvPr>
          <p:cNvSpPr txBox="1"/>
          <p:nvPr/>
        </p:nvSpPr>
        <p:spPr>
          <a:xfrm>
            <a:off x="6034201" y="2842703"/>
            <a:ext cx="791694" cy="369332"/>
          </a:xfrm>
          <a:prstGeom prst="rect">
            <a:avLst/>
          </a:prstGeom>
          <a:noFill/>
        </p:spPr>
        <p:txBody>
          <a:bodyPr wrap="square" rtlCol="0">
            <a:spAutoFit/>
          </a:bodyPr>
          <a:lstStyle/>
          <a:p>
            <a:pPr algn="ctr"/>
            <a:r>
              <a:rPr lang="en-US" b="1" dirty="0"/>
              <a:t>$50</a:t>
            </a:r>
          </a:p>
        </p:txBody>
      </p:sp>
      <p:sp>
        <p:nvSpPr>
          <p:cNvPr id="43" name="TextBox 42">
            <a:extLst>
              <a:ext uri="{FF2B5EF4-FFF2-40B4-BE49-F238E27FC236}">
                <a16:creationId xmlns:a16="http://schemas.microsoft.com/office/drawing/2014/main" id="{31129F89-5D63-0AA3-7407-9F9ABEE811F5}"/>
              </a:ext>
            </a:extLst>
          </p:cNvPr>
          <p:cNvSpPr txBox="1"/>
          <p:nvPr/>
        </p:nvSpPr>
        <p:spPr>
          <a:xfrm>
            <a:off x="7069548" y="2602876"/>
            <a:ext cx="791694" cy="369332"/>
          </a:xfrm>
          <a:prstGeom prst="rect">
            <a:avLst/>
          </a:prstGeom>
          <a:noFill/>
        </p:spPr>
        <p:txBody>
          <a:bodyPr wrap="square" rtlCol="0">
            <a:spAutoFit/>
          </a:bodyPr>
          <a:lstStyle/>
          <a:p>
            <a:pPr algn="ctr"/>
            <a:r>
              <a:rPr lang="en-US" b="1" dirty="0"/>
              <a:t>$100</a:t>
            </a:r>
          </a:p>
        </p:txBody>
      </p:sp>
      <p:sp>
        <p:nvSpPr>
          <p:cNvPr id="44" name="TextBox 43">
            <a:extLst>
              <a:ext uri="{FF2B5EF4-FFF2-40B4-BE49-F238E27FC236}">
                <a16:creationId xmlns:a16="http://schemas.microsoft.com/office/drawing/2014/main" id="{16CD91AE-1856-CF78-ABCC-D8536932EEAA}"/>
              </a:ext>
            </a:extLst>
          </p:cNvPr>
          <p:cNvSpPr txBox="1"/>
          <p:nvPr/>
        </p:nvSpPr>
        <p:spPr>
          <a:xfrm>
            <a:off x="7961713" y="2141628"/>
            <a:ext cx="791694" cy="369332"/>
          </a:xfrm>
          <a:prstGeom prst="rect">
            <a:avLst/>
          </a:prstGeom>
          <a:noFill/>
        </p:spPr>
        <p:txBody>
          <a:bodyPr wrap="square" rtlCol="0">
            <a:spAutoFit/>
          </a:bodyPr>
          <a:lstStyle/>
          <a:p>
            <a:pPr algn="ctr"/>
            <a:r>
              <a:rPr lang="en-US" b="1" dirty="0"/>
              <a:t>$200</a:t>
            </a:r>
          </a:p>
        </p:txBody>
      </p:sp>
      <p:sp>
        <p:nvSpPr>
          <p:cNvPr id="45" name="TextBox 44">
            <a:extLst>
              <a:ext uri="{FF2B5EF4-FFF2-40B4-BE49-F238E27FC236}">
                <a16:creationId xmlns:a16="http://schemas.microsoft.com/office/drawing/2014/main" id="{83C22A98-2AA4-32E7-36A3-5A80E4D813CC}"/>
              </a:ext>
            </a:extLst>
          </p:cNvPr>
          <p:cNvSpPr txBox="1"/>
          <p:nvPr/>
        </p:nvSpPr>
        <p:spPr>
          <a:xfrm>
            <a:off x="7195136" y="4810207"/>
            <a:ext cx="1332212" cy="923330"/>
          </a:xfrm>
          <a:prstGeom prst="rect">
            <a:avLst/>
          </a:prstGeom>
          <a:noFill/>
        </p:spPr>
        <p:txBody>
          <a:bodyPr wrap="square" rtlCol="0">
            <a:spAutoFit/>
          </a:bodyPr>
          <a:lstStyle/>
          <a:p>
            <a:pPr algn="ctr"/>
            <a:r>
              <a:rPr lang="en-US" b="1" dirty="0"/>
              <a:t>Savings Account #1:</a:t>
            </a:r>
          </a:p>
          <a:p>
            <a:pPr algn="ctr"/>
            <a:r>
              <a:rPr lang="en-US" b="1" dirty="0">
                <a:solidFill>
                  <a:srgbClr val="006600"/>
                </a:solidFill>
              </a:rPr>
              <a:t>VACATION</a:t>
            </a:r>
          </a:p>
        </p:txBody>
      </p:sp>
      <p:sp>
        <p:nvSpPr>
          <p:cNvPr id="46" name="TextBox 45">
            <a:extLst>
              <a:ext uri="{FF2B5EF4-FFF2-40B4-BE49-F238E27FC236}">
                <a16:creationId xmlns:a16="http://schemas.microsoft.com/office/drawing/2014/main" id="{F9E30DFD-C022-8D3E-42B7-92C2BB6A94D4}"/>
              </a:ext>
            </a:extLst>
          </p:cNvPr>
          <p:cNvSpPr txBox="1"/>
          <p:nvPr/>
        </p:nvSpPr>
        <p:spPr>
          <a:xfrm>
            <a:off x="8669850" y="3885376"/>
            <a:ext cx="1332212" cy="923330"/>
          </a:xfrm>
          <a:prstGeom prst="rect">
            <a:avLst/>
          </a:prstGeom>
          <a:noFill/>
        </p:spPr>
        <p:txBody>
          <a:bodyPr wrap="square" rtlCol="0">
            <a:spAutoFit/>
          </a:bodyPr>
          <a:lstStyle/>
          <a:p>
            <a:pPr algn="ctr"/>
            <a:r>
              <a:rPr lang="en-US" b="1" dirty="0"/>
              <a:t>Savings Account #2:</a:t>
            </a:r>
          </a:p>
          <a:p>
            <a:pPr algn="ctr"/>
            <a:r>
              <a:rPr lang="en-US" b="1" dirty="0">
                <a:solidFill>
                  <a:srgbClr val="C00000"/>
                </a:solidFill>
              </a:rPr>
              <a:t>NEW CAR</a:t>
            </a:r>
          </a:p>
        </p:txBody>
      </p:sp>
      <p:sp>
        <p:nvSpPr>
          <p:cNvPr id="47" name="TextBox 46">
            <a:extLst>
              <a:ext uri="{FF2B5EF4-FFF2-40B4-BE49-F238E27FC236}">
                <a16:creationId xmlns:a16="http://schemas.microsoft.com/office/drawing/2014/main" id="{98A2861B-8094-6A0F-8326-195757717C4F}"/>
              </a:ext>
            </a:extLst>
          </p:cNvPr>
          <p:cNvSpPr txBox="1"/>
          <p:nvPr/>
        </p:nvSpPr>
        <p:spPr>
          <a:xfrm>
            <a:off x="10165714" y="3110817"/>
            <a:ext cx="1332212" cy="1200329"/>
          </a:xfrm>
          <a:prstGeom prst="rect">
            <a:avLst/>
          </a:prstGeom>
          <a:noFill/>
        </p:spPr>
        <p:txBody>
          <a:bodyPr wrap="square" rtlCol="0">
            <a:spAutoFit/>
          </a:bodyPr>
          <a:lstStyle/>
          <a:p>
            <a:pPr algn="ctr"/>
            <a:r>
              <a:rPr lang="en-US" b="1" dirty="0"/>
              <a:t>Savings Account #3:</a:t>
            </a:r>
          </a:p>
          <a:p>
            <a:pPr algn="ctr"/>
            <a:r>
              <a:rPr lang="en-US" b="1" dirty="0">
                <a:solidFill>
                  <a:srgbClr val="0000CC"/>
                </a:solidFill>
              </a:rPr>
              <a:t>NEW HOUSE</a:t>
            </a:r>
          </a:p>
        </p:txBody>
      </p:sp>
      <p:sp>
        <p:nvSpPr>
          <p:cNvPr id="4" name="Rectangle 2">
            <a:extLst>
              <a:ext uri="{FF2B5EF4-FFF2-40B4-BE49-F238E27FC236}">
                <a16:creationId xmlns:a16="http://schemas.microsoft.com/office/drawing/2014/main" id="{D9768251-CBD5-13BD-E9C9-3CA877289D83}"/>
              </a:ext>
            </a:extLst>
          </p:cNvPr>
          <p:cNvSpPr txBox="1">
            <a:spLocks noChangeArrowheads="1"/>
          </p:cNvSpPr>
          <p:nvPr/>
        </p:nvSpPr>
        <p:spPr bwMode="auto">
          <a:xfrm>
            <a:off x="838200" y="594741"/>
            <a:ext cx="10670628" cy="604418"/>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Calibri" panose="020F0502020204030204" pitchFamily="34" charset="0"/>
                <a:cs typeface="Calibri" panose="020F0502020204030204" pitchFamily="34" charset="0"/>
              </a:rPr>
              <a:t>Set up separate savings accounts for each savings goal. </a:t>
            </a:r>
          </a:p>
        </p:txBody>
      </p:sp>
    </p:spTree>
    <p:extLst>
      <p:ext uri="{BB962C8B-B14F-4D97-AF65-F5344CB8AC3E}">
        <p14:creationId xmlns:p14="http://schemas.microsoft.com/office/powerpoint/2010/main" val="346118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BBFB93-8B2A-E791-BFAC-98B8857CD5F6}"/>
              </a:ext>
            </a:extLst>
          </p:cNvPr>
          <p:cNvGraphicFramePr/>
          <p:nvPr>
            <p:extLst>
              <p:ext uri="{D42A27DB-BD31-4B8C-83A1-F6EECF244321}">
                <p14:modId xmlns:p14="http://schemas.microsoft.com/office/powerpoint/2010/main" val="1898045173"/>
              </p:ext>
            </p:extLst>
          </p:nvPr>
        </p:nvGraphicFramePr>
        <p:xfrm>
          <a:off x="1737966" y="230114"/>
          <a:ext cx="8422034" cy="590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62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817378"/>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771847"/>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45708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1268127"/>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Why does this work?</a:t>
            </a:r>
          </a:p>
          <a:p>
            <a:pPr marL="0" indent="0" algn="ctr">
              <a:buNone/>
            </a:pPr>
            <a:endParaRPr lang="en-US" sz="1200" b="1" i="1" dirty="0">
              <a:solidFill>
                <a:srgbClr val="C00000"/>
              </a:solidFill>
            </a:endParaRPr>
          </a:p>
          <a:p>
            <a:pPr algn="ctr"/>
            <a:r>
              <a:rPr lang="en-US" dirty="0"/>
              <a:t>Because it allows us to align different goals with different accounts.</a:t>
            </a:r>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45708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769995"/>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764303"/>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469611"/>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45708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E1860F50-1B9D-3751-05D4-88FC0E7FC563}"/>
              </a:ext>
            </a:extLst>
          </p:cNvPr>
          <p:cNvSpPr txBox="1">
            <a:spLocks noChangeArrowheads="1"/>
          </p:cNvSpPr>
          <p:nvPr/>
        </p:nvSpPr>
        <p:spPr bwMode="auto">
          <a:xfrm>
            <a:off x="838200" y="594741"/>
            <a:ext cx="10670628" cy="604418"/>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Calibri" panose="020F0502020204030204" pitchFamily="34" charset="0"/>
                <a:cs typeface="Calibri" panose="020F0502020204030204" pitchFamily="34" charset="0"/>
              </a:rPr>
              <a:t>Set up separate savings accounts for each savings goal. </a:t>
            </a:r>
          </a:p>
        </p:txBody>
      </p:sp>
    </p:spTree>
    <p:extLst>
      <p:ext uri="{BB962C8B-B14F-4D97-AF65-F5344CB8AC3E}">
        <p14:creationId xmlns:p14="http://schemas.microsoft.com/office/powerpoint/2010/main" val="263965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indent="-457200">
              <a:buFont typeface="+mj-lt"/>
              <a:buAutoNum type="arabicPeriod" startAt="3"/>
            </a:pPr>
            <a:r>
              <a:rPr lang="en-US" sz="2400" b="1" dirty="0">
                <a:solidFill>
                  <a:srgbClr val="2D2D83"/>
                </a:solidFill>
                <a:sym typeface="Wingdings" pitchFamily="2" charset="2"/>
              </a:rPr>
              <a:t>Create financial plans for the entire family and for each member of the family.</a:t>
            </a:r>
          </a:p>
          <a:p>
            <a:pPr lvl="1"/>
            <a:r>
              <a:rPr lang="en-US" sz="1800" b="1" dirty="0">
                <a:solidFill>
                  <a:srgbClr val="2D2D83"/>
                </a:solidFill>
                <a:sym typeface="Wingdings" pitchFamily="2" charset="2"/>
              </a:rPr>
              <a:t>What are you investing for?</a:t>
            </a:r>
          </a:p>
          <a:p>
            <a:pPr lvl="2"/>
            <a:r>
              <a:rPr lang="en-US" sz="1600" dirty="0">
                <a:solidFill>
                  <a:srgbClr val="2D2D83"/>
                </a:solidFill>
                <a:sym typeface="Wingdings" pitchFamily="2" charset="2"/>
              </a:rPr>
              <a:t>Set up 529 or Coverdell Education Savings Accounts for each child as soon as they have a SSN (or before).</a:t>
            </a:r>
          </a:p>
          <a:p>
            <a:pPr lvl="2"/>
            <a:r>
              <a:rPr lang="en-US" sz="1600" dirty="0">
                <a:solidFill>
                  <a:srgbClr val="2D2D83"/>
                </a:solidFill>
                <a:sym typeface="Wingdings" pitchFamily="2" charset="2"/>
              </a:rPr>
              <a:t>Set up retirement accounts for each family member.</a:t>
            </a:r>
          </a:p>
          <a:p>
            <a:pPr lvl="2"/>
            <a:r>
              <a:rPr lang="en-US" sz="1600" dirty="0">
                <a:solidFill>
                  <a:srgbClr val="2D2D83"/>
                </a:solidFill>
                <a:sym typeface="Wingdings" pitchFamily="2" charset="2"/>
              </a:rPr>
              <a:t>Make investment decisions a family affair – letting your kids each buy 10 shares of companies they like – Disney or Apple or Coca-Cola – can help them learn about financial planning (and I promise it will not hurt your financial returns much, if at all).</a:t>
            </a:r>
            <a:br>
              <a:rPr lang="en-US" sz="1800" b="1" dirty="0">
                <a:solidFill>
                  <a:srgbClr val="2D2D83"/>
                </a:solidFill>
                <a:sym typeface="Wingdings" pitchFamily="2" charset="2"/>
              </a:rPr>
            </a:br>
            <a:endParaRPr lang="en-US" sz="1800" b="1" dirty="0">
              <a:solidFill>
                <a:srgbClr val="2D2D83"/>
              </a:solidFill>
              <a:sym typeface="Wingdings" pitchFamily="2" charset="2"/>
            </a:endParaRPr>
          </a:p>
          <a:p>
            <a:pPr lvl="1"/>
            <a:r>
              <a:rPr lang="en-US" sz="1800" b="1" dirty="0">
                <a:solidFill>
                  <a:srgbClr val="2D2D83"/>
                </a:solidFill>
                <a:sym typeface="Wingdings" pitchFamily="2" charset="2"/>
              </a:rPr>
              <a:t>Debt Management might be a little trickier…you may not want your children to become involved in family or business debt issues, but you probably will want them to know how to manage debt when the time comes for them to be independent.</a:t>
            </a:r>
          </a:p>
          <a:p>
            <a:pPr lvl="2"/>
            <a:r>
              <a:rPr lang="en-US" sz="1600" dirty="0">
                <a:solidFill>
                  <a:srgbClr val="2D2D83"/>
                </a:solidFill>
                <a:sym typeface="Wingdings" pitchFamily="2" charset="2"/>
              </a:rPr>
              <a:t>Co-signing on a credit card can help children establish a credit history – and for you to teach responsibility.</a:t>
            </a:r>
          </a:p>
          <a:p>
            <a:pPr lvl="2"/>
            <a:r>
              <a:rPr lang="en-US" sz="1600" dirty="0">
                <a:solidFill>
                  <a:srgbClr val="2D2D83"/>
                </a:solidFill>
                <a:sym typeface="Wingdings" pitchFamily="2" charset="2"/>
              </a:rPr>
              <a:t>Involve children in all student loan applications and decisions. </a:t>
            </a:r>
          </a:p>
          <a:p>
            <a:pPr lvl="2"/>
            <a:r>
              <a:rPr lang="en-US" sz="1600" dirty="0">
                <a:solidFill>
                  <a:srgbClr val="2D2D83"/>
                </a:solidFill>
                <a:sym typeface="Wingdings" pitchFamily="2" charset="2"/>
              </a:rPr>
              <a:t>Many adults do not fully understand all of their own debt obligations and agreements…use this as an opportunity for YOU to become and expert in your own affairs in order to give your children their own agency.</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Whole Family</a:t>
            </a:r>
          </a:p>
        </p:txBody>
      </p:sp>
    </p:spTree>
    <p:extLst>
      <p:ext uri="{BB962C8B-B14F-4D97-AF65-F5344CB8AC3E}">
        <p14:creationId xmlns:p14="http://schemas.microsoft.com/office/powerpoint/2010/main" val="1923002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3" dur="500"/>
                                        <p:tgtEl>
                                          <p:spTgt spid="2560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6"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5" name="Rectangle 4">
            <a:extLst>
              <a:ext uri="{FF2B5EF4-FFF2-40B4-BE49-F238E27FC236}">
                <a16:creationId xmlns:a16="http://schemas.microsoft.com/office/drawing/2014/main" id="{9B39042B-0403-9017-7C54-E5ACAABE5ABD}"/>
              </a:ext>
            </a:extLst>
          </p:cNvPr>
          <p:cNvSpPr/>
          <p:nvPr/>
        </p:nvSpPr>
        <p:spPr>
          <a:xfrm>
            <a:off x="72668" y="2597865"/>
            <a:ext cx="11959867" cy="3270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6AF2E0-CF62-681F-9784-4D1C1CC07DA6}"/>
              </a:ext>
            </a:extLst>
          </p:cNvPr>
          <p:cNvPicPr>
            <a:picLocks noChangeAspect="1"/>
          </p:cNvPicPr>
          <p:nvPr/>
        </p:nvPicPr>
        <p:blipFill>
          <a:blip r:embed="rId3"/>
          <a:stretch>
            <a:fillRect/>
          </a:stretch>
        </p:blipFill>
        <p:spPr>
          <a:xfrm>
            <a:off x="448115" y="3283837"/>
            <a:ext cx="3732791" cy="1060177"/>
          </a:xfrm>
          <a:prstGeom prst="rect">
            <a:avLst/>
          </a:prstGeom>
        </p:spPr>
      </p:pic>
      <p:pic>
        <p:nvPicPr>
          <p:cNvPr id="6" name="Picture 5">
            <a:extLst>
              <a:ext uri="{FF2B5EF4-FFF2-40B4-BE49-F238E27FC236}">
                <a16:creationId xmlns:a16="http://schemas.microsoft.com/office/drawing/2014/main" id="{E645F8F7-D5FD-99E3-F1D2-4AD51B878140}"/>
              </a:ext>
            </a:extLst>
          </p:cNvPr>
          <p:cNvPicPr>
            <a:picLocks noChangeAspect="1"/>
          </p:cNvPicPr>
          <p:nvPr/>
        </p:nvPicPr>
        <p:blipFill>
          <a:blip r:embed="rId3"/>
          <a:stretch>
            <a:fillRect/>
          </a:stretch>
        </p:blipFill>
        <p:spPr>
          <a:xfrm>
            <a:off x="1937425" y="4709028"/>
            <a:ext cx="3732791" cy="1060177"/>
          </a:xfrm>
          <a:prstGeom prst="rect">
            <a:avLst/>
          </a:prstGeom>
        </p:spPr>
      </p:pic>
      <p:pic>
        <p:nvPicPr>
          <p:cNvPr id="7" name="Picture 6">
            <a:extLst>
              <a:ext uri="{FF2B5EF4-FFF2-40B4-BE49-F238E27FC236}">
                <a16:creationId xmlns:a16="http://schemas.microsoft.com/office/drawing/2014/main" id="{5FEA79DE-6FC3-F84F-7862-5BB3A9C1BF33}"/>
              </a:ext>
            </a:extLst>
          </p:cNvPr>
          <p:cNvPicPr>
            <a:picLocks noChangeAspect="1"/>
          </p:cNvPicPr>
          <p:nvPr/>
        </p:nvPicPr>
        <p:blipFill>
          <a:blip r:embed="rId3"/>
          <a:stretch>
            <a:fillRect/>
          </a:stretch>
        </p:blipFill>
        <p:spPr>
          <a:xfrm>
            <a:off x="4278305" y="2801181"/>
            <a:ext cx="3732791" cy="1060177"/>
          </a:xfrm>
          <a:prstGeom prst="rect">
            <a:avLst/>
          </a:prstGeom>
        </p:spPr>
      </p:pic>
      <p:pic>
        <p:nvPicPr>
          <p:cNvPr id="8" name="Picture 7">
            <a:extLst>
              <a:ext uri="{FF2B5EF4-FFF2-40B4-BE49-F238E27FC236}">
                <a16:creationId xmlns:a16="http://schemas.microsoft.com/office/drawing/2014/main" id="{C7499DBC-3554-6E7E-6400-0216EDBE6D3F}"/>
              </a:ext>
            </a:extLst>
          </p:cNvPr>
          <p:cNvPicPr>
            <a:picLocks noChangeAspect="1"/>
          </p:cNvPicPr>
          <p:nvPr/>
        </p:nvPicPr>
        <p:blipFill>
          <a:blip r:embed="rId3"/>
          <a:stretch>
            <a:fillRect/>
          </a:stretch>
        </p:blipFill>
        <p:spPr>
          <a:xfrm>
            <a:off x="6192636" y="4709028"/>
            <a:ext cx="3732791" cy="1060177"/>
          </a:xfrm>
          <a:prstGeom prst="rect">
            <a:avLst/>
          </a:prstGeom>
        </p:spPr>
      </p:pic>
      <p:pic>
        <p:nvPicPr>
          <p:cNvPr id="9" name="Picture 8">
            <a:extLst>
              <a:ext uri="{FF2B5EF4-FFF2-40B4-BE49-F238E27FC236}">
                <a16:creationId xmlns:a16="http://schemas.microsoft.com/office/drawing/2014/main" id="{D7BF06DD-C3B4-9406-0F59-26B5FC922B3A}"/>
              </a:ext>
            </a:extLst>
          </p:cNvPr>
          <p:cNvPicPr>
            <a:picLocks noChangeAspect="1"/>
          </p:cNvPicPr>
          <p:nvPr/>
        </p:nvPicPr>
        <p:blipFill>
          <a:blip r:embed="rId3"/>
          <a:stretch>
            <a:fillRect/>
          </a:stretch>
        </p:blipFill>
        <p:spPr>
          <a:xfrm>
            <a:off x="8348443" y="3277068"/>
            <a:ext cx="3732791" cy="1060177"/>
          </a:xfrm>
          <a:prstGeom prst="rect">
            <a:avLst/>
          </a:prstGeom>
        </p:spPr>
      </p:pic>
    </p:spTree>
    <p:extLst>
      <p:ext uri="{BB962C8B-B14F-4D97-AF65-F5344CB8AC3E}">
        <p14:creationId xmlns:p14="http://schemas.microsoft.com/office/powerpoint/2010/main" val="697408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492300"/>
            <a:ext cx="10670628" cy="5103106"/>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500" b="1" dirty="0">
              <a:solidFill>
                <a:schemeClr val="bg1"/>
              </a:solidFill>
              <a:latin typeface="Calibri" panose="020F0502020204030204" pitchFamily="34" charset="0"/>
              <a:cs typeface="Calibri" panose="020F0502020204030204" pitchFamily="34" charset="0"/>
            </a:endParaRPr>
          </a:p>
          <a:p>
            <a:pPr algn="ctr"/>
            <a:r>
              <a:rPr lang="en-US" sz="12300" b="1" dirty="0">
                <a:solidFill>
                  <a:schemeClr val="bg1"/>
                </a:solidFill>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33932655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Key Topic Areas</a:t>
            </a:r>
          </a:p>
        </p:txBody>
      </p:sp>
      <p:sp>
        <p:nvSpPr>
          <p:cNvPr id="5" name="Rectangle 2">
            <a:extLst>
              <a:ext uri="{FF2B5EF4-FFF2-40B4-BE49-F238E27FC236}">
                <a16:creationId xmlns:a16="http://schemas.microsoft.com/office/drawing/2014/main" id="{187AB292-6A5A-55CD-0251-11D26A5AEFC5}"/>
              </a:ext>
            </a:extLst>
          </p:cNvPr>
          <p:cNvSpPr txBox="1">
            <a:spLocks noChangeArrowheads="1"/>
          </p:cNvSpPr>
          <p:nvPr/>
        </p:nvSpPr>
        <p:spPr bwMode="auto">
          <a:xfrm>
            <a:off x="838200" y="1336105"/>
            <a:ext cx="10670628" cy="58353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cap="small" dirty="0">
                <a:latin typeface="Calibri" panose="020F0502020204030204" pitchFamily="34" charset="0"/>
                <a:cs typeface="Calibri" panose="020F0502020204030204" pitchFamily="34" charset="0"/>
              </a:rPr>
              <a:t>Communication</a:t>
            </a:r>
          </a:p>
        </p:txBody>
      </p:sp>
      <p:sp>
        <p:nvSpPr>
          <p:cNvPr id="3" name="Rectangle 2">
            <a:extLst>
              <a:ext uri="{FF2B5EF4-FFF2-40B4-BE49-F238E27FC236}">
                <a16:creationId xmlns:a16="http://schemas.microsoft.com/office/drawing/2014/main" id="{685CD9C0-CFF9-93DB-6E1F-7C06BC3E82AF}"/>
              </a:ext>
            </a:extLst>
          </p:cNvPr>
          <p:cNvSpPr txBox="1">
            <a:spLocks noChangeArrowheads="1"/>
          </p:cNvSpPr>
          <p:nvPr/>
        </p:nvSpPr>
        <p:spPr bwMode="auto">
          <a:xfrm>
            <a:off x="838200" y="2167920"/>
            <a:ext cx="10670628" cy="58353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cap="small" dirty="0">
                <a:latin typeface="Calibri" panose="020F0502020204030204" pitchFamily="34" charset="0"/>
                <a:cs typeface="Calibri" panose="020F0502020204030204" pitchFamily="34" charset="0"/>
              </a:rPr>
              <a:t>Taxes</a:t>
            </a:r>
          </a:p>
        </p:txBody>
      </p:sp>
      <p:sp>
        <p:nvSpPr>
          <p:cNvPr id="6" name="Rectangle 2">
            <a:extLst>
              <a:ext uri="{FF2B5EF4-FFF2-40B4-BE49-F238E27FC236}">
                <a16:creationId xmlns:a16="http://schemas.microsoft.com/office/drawing/2014/main" id="{96E2EEBF-1793-8746-7013-FDF91C7C31ED}"/>
              </a:ext>
            </a:extLst>
          </p:cNvPr>
          <p:cNvSpPr txBox="1">
            <a:spLocks noChangeArrowheads="1"/>
          </p:cNvSpPr>
          <p:nvPr/>
        </p:nvSpPr>
        <p:spPr bwMode="auto">
          <a:xfrm>
            <a:off x="838200" y="2999735"/>
            <a:ext cx="10670628" cy="58353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cap="small" dirty="0">
                <a:latin typeface="Calibri" panose="020F0502020204030204" pitchFamily="34" charset="0"/>
                <a:cs typeface="Calibri" panose="020F0502020204030204" pitchFamily="34" charset="0"/>
              </a:rPr>
              <a:t>Money</a:t>
            </a:r>
          </a:p>
        </p:txBody>
      </p:sp>
      <p:sp>
        <p:nvSpPr>
          <p:cNvPr id="7" name="Rectangle 2">
            <a:extLst>
              <a:ext uri="{FF2B5EF4-FFF2-40B4-BE49-F238E27FC236}">
                <a16:creationId xmlns:a16="http://schemas.microsoft.com/office/drawing/2014/main" id="{070DA89D-0CBC-BA69-2310-4B3404110B5D}"/>
              </a:ext>
            </a:extLst>
          </p:cNvPr>
          <p:cNvSpPr txBox="1">
            <a:spLocks noChangeArrowheads="1"/>
          </p:cNvSpPr>
          <p:nvPr/>
        </p:nvSpPr>
        <p:spPr bwMode="auto">
          <a:xfrm>
            <a:off x="838200" y="3831550"/>
            <a:ext cx="10670628" cy="58353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cap="small" dirty="0">
                <a:latin typeface="Calibri" panose="020F0502020204030204" pitchFamily="34" charset="0"/>
                <a:cs typeface="Calibri" panose="020F0502020204030204" pitchFamily="34" charset="0"/>
              </a:rPr>
              <a:t>Insurance</a:t>
            </a:r>
          </a:p>
        </p:txBody>
      </p:sp>
      <p:sp>
        <p:nvSpPr>
          <p:cNvPr id="4" name="Rectangle 2">
            <a:extLst>
              <a:ext uri="{FF2B5EF4-FFF2-40B4-BE49-F238E27FC236}">
                <a16:creationId xmlns:a16="http://schemas.microsoft.com/office/drawing/2014/main" id="{F025311E-9F74-B95F-F31E-AC7E2757F12F}"/>
              </a:ext>
            </a:extLst>
          </p:cNvPr>
          <p:cNvSpPr txBox="1">
            <a:spLocks noChangeArrowheads="1"/>
          </p:cNvSpPr>
          <p:nvPr/>
        </p:nvSpPr>
        <p:spPr bwMode="auto">
          <a:xfrm>
            <a:off x="838200" y="4663365"/>
            <a:ext cx="10670628" cy="58353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cap="small" dirty="0">
                <a:latin typeface="Calibri" panose="020F0502020204030204" pitchFamily="34" charset="0"/>
                <a:cs typeface="Calibri" panose="020F0502020204030204" pitchFamily="34" charset="0"/>
              </a:rPr>
              <a:t>The Final Transition</a:t>
            </a:r>
          </a:p>
        </p:txBody>
      </p:sp>
      <p:sp>
        <p:nvSpPr>
          <p:cNvPr id="9" name="Rectangle 2">
            <a:extLst>
              <a:ext uri="{FF2B5EF4-FFF2-40B4-BE49-F238E27FC236}">
                <a16:creationId xmlns:a16="http://schemas.microsoft.com/office/drawing/2014/main" id="{3E0E3948-A452-B123-4488-CC966AF42F41}"/>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404456652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lgn="ctr">
              <a:buNone/>
            </a:pPr>
            <a:r>
              <a:rPr lang="en-US" sz="3600" b="1" dirty="0">
                <a:solidFill>
                  <a:srgbClr val="2D2D83"/>
                </a:solidFill>
              </a:rPr>
              <a:t>THE EARLIER, THE BETTER</a:t>
            </a:r>
            <a:br>
              <a:rPr lang="en-US" sz="2400" b="1" dirty="0">
                <a:solidFill>
                  <a:srgbClr val="2D2D83"/>
                </a:solidFill>
              </a:rPr>
            </a:br>
            <a:endParaRPr lang="en-US" sz="2400" b="1" dirty="0">
              <a:solidFill>
                <a:srgbClr val="2D2D83"/>
              </a:solidFill>
            </a:endParaRPr>
          </a:p>
          <a:p>
            <a:r>
              <a:rPr lang="en-US" sz="2400" b="1" dirty="0">
                <a:solidFill>
                  <a:srgbClr val="2D2D83"/>
                </a:solidFill>
              </a:rPr>
              <a:t>Communication is not just about the adult dependents, it’s about any younger children still at home whose lives will be disrupted.</a:t>
            </a:r>
          </a:p>
          <a:p>
            <a:pPr lvl="1"/>
            <a:r>
              <a:rPr lang="en-US" sz="2000" b="1" dirty="0">
                <a:solidFill>
                  <a:srgbClr val="2D2D83"/>
                </a:solidFill>
              </a:rPr>
              <a:t>It’s also about any other siblings or relatives who may be involved in this transition.</a:t>
            </a:r>
            <a:br>
              <a:rPr lang="en-US" sz="2000" b="1" dirty="0">
                <a:solidFill>
                  <a:srgbClr val="2D2D83"/>
                </a:solidFill>
              </a:rPr>
            </a:br>
            <a:endParaRPr lang="en-US" sz="2000" b="1" dirty="0">
              <a:solidFill>
                <a:srgbClr val="2D2D83"/>
              </a:solidFill>
            </a:endParaRPr>
          </a:p>
          <a:p>
            <a:r>
              <a:rPr lang="en-US" sz="2400" b="1" dirty="0">
                <a:solidFill>
                  <a:srgbClr val="2D2D83"/>
                </a:solidFill>
              </a:rPr>
              <a:t>Where will the adult dependents live?</a:t>
            </a:r>
          </a:p>
          <a:p>
            <a:r>
              <a:rPr lang="en-US" sz="2400" b="1" dirty="0">
                <a:solidFill>
                  <a:srgbClr val="2D2D83"/>
                </a:solidFill>
              </a:rPr>
              <a:t>Who is responsible for finances? Do you comingle finances and accounts?</a:t>
            </a:r>
          </a:p>
          <a:p>
            <a:r>
              <a:rPr lang="en-US" sz="2400" b="1" dirty="0">
                <a:solidFill>
                  <a:srgbClr val="2D2D83"/>
                </a:solidFill>
              </a:rPr>
              <a:t>What are their social, medical, transportation &amp; other needs?</a:t>
            </a:r>
          </a:p>
          <a:p>
            <a:r>
              <a:rPr lang="en-US" sz="2400" b="1" dirty="0">
                <a:solidFill>
                  <a:srgbClr val="2D2D83"/>
                </a:solidFill>
              </a:rPr>
              <a:t>What is the timing…is there a plan or wish for specialized long-term care?</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COMMUNICATION</a:t>
            </a:r>
          </a:p>
        </p:txBody>
      </p:sp>
      <p:sp>
        <p:nvSpPr>
          <p:cNvPr id="3" name="Rectangle 2">
            <a:extLst>
              <a:ext uri="{FF2B5EF4-FFF2-40B4-BE49-F238E27FC236}">
                <a16:creationId xmlns:a16="http://schemas.microsoft.com/office/drawing/2014/main" id="{4730C75B-E9D2-9EC4-35DB-E37A16CB6257}"/>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1636952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2" dur="500"/>
                                        <p:tgtEl>
                                          <p:spTgt spid="2560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5" dur="500"/>
                                        <p:tgtEl>
                                          <p:spTgt spid="2560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20" dur="500"/>
                                        <p:tgtEl>
                                          <p:spTgt spid="2560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3" dur="500"/>
                                        <p:tgtEl>
                                          <p:spTgt spid="2560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6" dur="500"/>
                                        <p:tgtEl>
                                          <p:spTgt spid="2560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9"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lgn="ctr">
              <a:buNone/>
            </a:pPr>
            <a:r>
              <a:rPr lang="en-US" sz="3600" b="1" dirty="0">
                <a:solidFill>
                  <a:srgbClr val="2D2D83"/>
                </a:solidFill>
              </a:rPr>
              <a:t>THE DIFFICULT CONVERSATIONS &amp; TOPICS</a:t>
            </a:r>
            <a:br>
              <a:rPr lang="en-US" sz="2400" b="1" dirty="0">
                <a:solidFill>
                  <a:srgbClr val="2D2D83"/>
                </a:solidFill>
              </a:rPr>
            </a:br>
            <a:endParaRPr lang="en-US" sz="2400" b="1" dirty="0">
              <a:solidFill>
                <a:srgbClr val="2D2D83"/>
              </a:solidFill>
            </a:endParaRPr>
          </a:p>
          <a:p>
            <a:r>
              <a:rPr lang="en-US" sz="2400" b="1" dirty="0">
                <a:solidFill>
                  <a:srgbClr val="2D2D83"/>
                </a:solidFill>
              </a:rPr>
              <a:t>Do they have life insurance?</a:t>
            </a:r>
            <a:br>
              <a:rPr lang="en-US" sz="2400" b="1" dirty="0">
                <a:solidFill>
                  <a:srgbClr val="2D2D83"/>
                </a:solidFill>
              </a:rPr>
            </a:br>
            <a:endParaRPr lang="en-US" sz="1800" b="1" dirty="0">
              <a:solidFill>
                <a:srgbClr val="2D2D83"/>
              </a:solidFill>
            </a:endParaRPr>
          </a:p>
          <a:p>
            <a:r>
              <a:rPr lang="en-US" sz="2400" b="1" dirty="0">
                <a:solidFill>
                  <a:srgbClr val="2D2D83"/>
                </a:solidFill>
              </a:rPr>
              <a:t>Do they have a will? A living will? A durable power of attorney?</a:t>
            </a:r>
            <a:br>
              <a:rPr lang="en-US" sz="2400" b="1" dirty="0">
                <a:solidFill>
                  <a:srgbClr val="2D2D83"/>
                </a:solidFill>
              </a:rPr>
            </a:br>
            <a:endParaRPr lang="en-US" sz="1800" b="1" dirty="0">
              <a:solidFill>
                <a:srgbClr val="2D2D83"/>
              </a:solidFill>
            </a:endParaRPr>
          </a:p>
          <a:p>
            <a:r>
              <a:rPr lang="en-US" sz="2400" b="1" dirty="0">
                <a:solidFill>
                  <a:srgbClr val="2D2D83"/>
                </a:solidFill>
              </a:rPr>
              <a:t>Are there trusts or income streams that need to be managed?</a:t>
            </a:r>
          </a:p>
          <a:p>
            <a:pPr lvl="1"/>
            <a:r>
              <a:rPr lang="en-US" sz="2000" b="1" dirty="0">
                <a:solidFill>
                  <a:srgbClr val="2D2D83"/>
                </a:solidFill>
              </a:rPr>
              <a:t>Many elderly lose track of different income streams they are entitled to…and thus lose out on that income.</a:t>
            </a:r>
          </a:p>
          <a:p>
            <a:pPr lvl="1"/>
            <a:endParaRPr lang="en-US" sz="1800" b="1" dirty="0">
              <a:solidFill>
                <a:srgbClr val="2D2D83"/>
              </a:solidFill>
            </a:endParaRPr>
          </a:p>
          <a:p>
            <a:r>
              <a:rPr lang="en-US" sz="2400" b="1" dirty="0">
                <a:solidFill>
                  <a:srgbClr val="2D2D83"/>
                </a:solidFill>
              </a:rPr>
              <a:t>Are they going to legally become a dependent – or can they stay independent </a:t>
            </a:r>
            <a:r>
              <a:rPr lang="en-US" sz="2400" dirty="0">
                <a:solidFill>
                  <a:srgbClr val="2D2D83"/>
                </a:solidFill>
              </a:rPr>
              <a:t>(that is, do they have sufficient income that they do not qualify as a dependent)</a:t>
            </a:r>
            <a:r>
              <a:rPr lang="en-US" sz="2400" b="1" dirty="0">
                <a:solidFill>
                  <a:srgbClr val="2D2D83"/>
                </a:solidFill>
              </a:rPr>
              <a: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COMMUNICATION</a:t>
            </a:r>
          </a:p>
        </p:txBody>
      </p:sp>
      <p:sp>
        <p:nvSpPr>
          <p:cNvPr id="3" name="Rectangle 2">
            <a:extLst>
              <a:ext uri="{FF2B5EF4-FFF2-40B4-BE49-F238E27FC236}">
                <a16:creationId xmlns:a16="http://schemas.microsoft.com/office/drawing/2014/main" id="{CEFFD2AE-F849-DA28-84E9-3E16D3EDA6A3}"/>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162374535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200" b="1" dirty="0">
                <a:solidFill>
                  <a:srgbClr val="2D2D83"/>
                </a:solidFill>
              </a:rPr>
              <a:t>In general, the adult dependent is legally (for tax purposes) a “dependent” if:</a:t>
            </a:r>
          </a:p>
          <a:p>
            <a:pPr lvl="1"/>
            <a:r>
              <a:rPr lang="en-US" sz="2000" b="1" dirty="0">
                <a:solidFill>
                  <a:srgbClr val="2D2D83"/>
                </a:solidFill>
              </a:rPr>
              <a:t>You provide more than 50% of their living support for the year; and,</a:t>
            </a:r>
          </a:p>
          <a:p>
            <a:pPr lvl="1"/>
            <a:r>
              <a:rPr lang="en-US" sz="2000" b="1" dirty="0">
                <a:solidFill>
                  <a:srgbClr val="2D2D83"/>
                </a:solidFill>
              </a:rPr>
              <a:t>They have less than $4,400 in gross income for the year.</a:t>
            </a:r>
          </a:p>
          <a:p>
            <a:pPr lvl="1"/>
            <a:r>
              <a:rPr lang="en-US" sz="2000" dirty="0">
                <a:solidFill>
                  <a:srgbClr val="2D2D83"/>
                </a:solidFill>
              </a:rPr>
              <a:t>(There are exceptions and fine print, but this is the starting point for reference.)</a:t>
            </a:r>
            <a:endParaRPr lang="en-US" sz="2000" b="1" dirty="0">
              <a:solidFill>
                <a:srgbClr val="2D2D83"/>
              </a:solidFill>
            </a:endParaRPr>
          </a:p>
          <a:p>
            <a:r>
              <a:rPr lang="en-US" sz="2200" b="1" dirty="0">
                <a:solidFill>
                  <a:srgbClr val="2D2D83"/>
                </a:solidFill>
              </a:rPr>
              <a:t>You generally cannot claim a married person as a dependent if that person files a joint return.</a:t>
            </a:r>
          </a:p>
          <a:p>
            <a:r>
              <a:rPr lang="en-US" sz="2200" b="1" dirty="0">
                <a:solidFill>
                  <a:srgbClr val="2D2D83"/>
                </a:solidFill>
              </a:rPr>
              <a:t>If you claim them as a dependent, you include their tax information on your return.</a:t>
            </a:r>
          </a:p>
          <a:p>
            <a:r>
              <a:rPr lang="en-US" sz="2200" b="1" dirty="0">
                <a:solidFill>
                  <a:srgbClr val="2D2D83"/>
                </a:solidFill>
              </a:rPr>
              <a:t>And, you may be eligible for deductions and credits:</a:t>
            </a:r>
          </a:p>
          <a:p>
            <a:pPr lvl="1"/>
            <a:r>
              <a:rPr lang="en-US" sz="2000" b="1" dirty="0">
                <a:solidFill>
                  <a:srgbClr val="2D2D83"/>
                </a:solidFill>
              </a:rPr>
              <a:t>Earned Income Tax Credit</a:t>
            </a:r>
          </a:p>
          <a:p>
            <a:pPr lvl="1"/>
            <a:r>
              <a:rPr lang="en-US" sz="2000" b="1" dirty="0">
                <a:solidFill>
                  <a:srgbClr val="2D2D83"/>
                </a:solidFill>
              </a:rPr>
              <a:t>Tax Credit for Other Dependents</a:t>
            </a:r>
          </a:p>
          <a:p>
            <a:pPr lvl="1"/>
            <a:r>
              <a:rPr lang="en-US" sz="2000" b="1" dirty="0">
                <a:solidFill>
                  <a:srgbClr val="2D2D83"/>
                </a:solidFill>
              </a:rPr>
              <a:t>Child &amp; Dependent Care Credit</a:t>
            </a:r>
          </a:p>
          <a:p>
            <a:pPr lvl="1"/>
            <a:r>
              <a:rPr lang="en-US" sz="2000" b="1" dirty="0">
                <a:solidFill>
                  <a:srgbClr val="2D2D83"/>
                </a:solidFill>
              </a:rPr>
              <a:t>Deductions for Medical Expenses (above the line)</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TAXES</a:t>
            </a:r>
          </a:p>
        </p:txBody>
      </p:sp>
      <p:sp>
        <p:nvSpPr>
          <p:cNvPr id="3" name="Rectangle 2">
            <a:extLst>
              <a:ext uri="{FF2B5EF4-FFF2-40B4-BE49-F238E27FC236}">
                <a16:creationId xmlns:a16="http://schemas.microsoft.com/office/drawing/2014/main" id="{3C05D4D3-EDE7-5B24-59D3-3A040BC33869}"/>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4128081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0" dur="500"/>
                                        <p:tgtEl>
                                          <p:spTgt spid="2560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3" dur="500"/>
                                        <p:tgtEl>
                                          <p:spTgt spid="2560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6" dur="500"/>
                                        <p:tgtEl>
                                          <p:spTgt spid="2560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1" dur="500"/>
                                        <p:tgtEl>
                                          <p:spTgt spid="2560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6" dur="500"/>
                                        <p:tgtEl>
                                          <p:spTgt spid="2560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31" dur="500"/>
                                        <p:tgtEl>
                                          <p:spTgt spid="2560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34" dur="500"/>
                                        <p:tgtEl>
                                          <p:spTgt spid="25603">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7" dur="500"/>
                                        <p:tgtEl>
                                          <p:spTgt spid="25603">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40" dur="500"/>
                                        <p:tgtEl>
                                          <p:spTgt spid="25603">
                                            <p:txEl>
                                              <p:pRg st="9" end="9"/>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43"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TAXES</a:t>
            </a:r>
          </a:p>
        </p:txBody>
      </p:sp>
      <p:sp>
        <p:nvSpPr>
          <p:cNvPr id="3" name="Rectangle 2">
            <a:extLst>
              <a:ext uri="{FF2B5EF4-FFF2-40B4-BE49-F238E27FC236}">
                <a16:creationId xmlns:a16="http://schemas.microsoft.com/office/drawing/2014/main" id="{2608DF0E-343B-4216-4042-1FC880A97B3F}"/>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308681272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TAXES</a:t>
            </a:r>
          </a:p>
        </p:txBody>
      </p:sp>
      <p:sp>
        <p:nvSpPr>
          <p:cNvPr id="3" name="Rounded Rectangle 2">
            <a:extLst>
              <a:ext uri="{FF2B5EF4-FFF2-40B4-BE49-F238E27FC236}">
                <a16:creationId xmlns:a16="http://schemas.microsoft.com/office/drawing/2014/main" id="{51953A29-6899-42C9-308B-6F5545CC2C4D}"/>
              </a:ext>
            </a:extLst>
          </p:cNvPr>
          <p:cNvSpPr/>
          <p:nvPr/>
        </p:nvSpPr>
        <p:spPr>
          <a:xfrm>
            <a:off x="3082315" y="1683465"/>
            <a:ext cx="5504567" cy="52684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539ED8AB-0E1D-BA8A-A300-D25D8A395FA3}"/>
              </a:ext>
            </a:extLst>
          </p:cNvPr>
          <p:cNvSpPr/>
          <p:nvPr/>
        </p:nvSpPr>
        <p:spPr>
          <a:xfrm>
            <a:off x="3082314" y="4857624"/>
            <a:ext cx="5504567" cy="52684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F1EAC956-FC95-461A-BE4D-3302ED425278}"/>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20363313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1BF0416-3308-092B-EABE-43C694A27EA6}"/>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Family-Focused Financial Planning</a:t>
            </a:r>
          </a:p>
        </p:txBody>
      </p:sp>
      <p:pic>
        <p:nvPicPr>
          <p:cNvPr id="4" name="Picture 3">
            <a:extLst>
              <a:ext uri="{FF2B5EF4-FFF2-40B4-BE49-F238E27FC236}">
                <a16:creationId xmlns:a16="http://schemas.microsoft.com/office/drawing/2014/main" id="{9110C589-0D83-F632-5A58-84B2E11C39DA}"/>
              </a:ext>
            </a:extLst>
          </p:cNvPr>
          <p:cNvPicPr>
            <a:picLocks noChangeAspect="1"/>
          </p:cNvPicPr>
          <p:nvPr/>
        </p:nvPicPr>
        <p:blipFill>
          <a:blip r:embed="rId2"/>
          <a:stretch>
            <a:fillRect/>
          </a:stretch>
        </p:blipFill>
        <p:spPr>
          <a:xfrm>
            <a:off x="4732927" y="1153032"/>
            <a:ext cx="2907185" cy="2651608"/>
          </a:xfrm>
          <a:prstGeom prst="rect">
            <a:avLst/>
          </a:prstGeom>
        </p:spPr>
      </p:pic>
      <p:pic>
        <p:nvPicPr>
          <p:cNvPr id="5" name="Picture 4">
            <a:extLst>
              <a:ext uri="{FF2B5EF4-FFF2-40B4-BE49-F238E27FC236}">
                <a16:creationId xmlns:a16="http://schemas.microsoft.com/office/drawing/2014/main" id="{32D3AF5C-84A2-EA64-1338-18758461D5F7}"/>
              </a:ext>
            </a:extLst>
          </p:cNvPr>
          <p:cNvPicPr>
            <a:picLocks noChangeAspect="1"/>
          </p:cNvPicPr>
          <p:nvPr/>
        </p:nvPicPr>
        <p:blipFill>
          <a:blip r:embed="rId3"/>
          <a:stretch>
            <a:fillRect/>
          </a:stretch>
        </p:blipFill>
        <p:spPr>
          <a:xfrm>
            <a:off x="287296" y="1658514"/>
            <a:ext cx="2933700" cy="1955800"/>
          </a:xfrm>
          <a:prstGeom prst="rect">
            <a:avLst/>
          </a:prstGeom>
        </p:spPr>
      </p:pic>
      <p:pic>
        <p:nvPicPr>
          <p:cNvPr id="6" name="Picture 5">
            <a:extLst>
              <a:ext uri="{FF2B5EF4-FFF2-40B4-BE49-F238E27FC236}">
                <a16:creationId xmlns:a16="http://schemas.microsoft.com/office/drawing/2014/main" id="{E0F91DFF-11E1-F15F-F573-139BCBA41EBB}"/>
              </a:ext>
            </a:extLst>
          </p:cNvPr>
          <p:cNvPicPr>
            <a:picLocks noChangeAspect="1"/>
          </p:cNvPicPr>
          <p:nvPr/>
        </p:nvPicPr>
        <p:blipFill>
          <a:blip r:embed="rId4"/>
          <a:stretch>
            <a:fillRect/>
          </a:stretch>
        </p:blipFill>
        <p:spPr>
          <a:xfrm>
            <a:off x="7929503" y="1450691"/>
            <a:ext cx="1451545" cy="2163623"/>
          </a:xfrm>
          <a:prstGeom prst="rect">
            <a:avLst/>
          </a:prstGeom>
        </p:spPr>
      </p:pic>
      <p:pic>
        <p:nvPicPr>
          <p:cNvPr id="7" name="Picture 6">
            <a:extLst>
              <a:ext uri="{FF2B5EF4-FFF2-40B4-BE49-F238E27FC236}">
                <a16:creationId xmlns:a16="http://schemas.microsoft.com/office/drawing/2014/main" id="{600678A7-CF2A-F07E-6F48-2F480990C530}"/>
              </a:ext>
            </a:extLst>
          </p:cNvPr>
          <p:cNvPicPr>
            <a:picLocks noChangeAspect="1"/>
          </p:cNvPicPr>
          <p:nvPr/>
        </p:nvPicPr>
        <p:blipFill>
          <a:blip r:embed="rId5"/>
          <a:stretch>
            <a:fillRect/>
          </a:stretch>
        </p:blipFill>
        <p:spPr>
          <a:xfrm>
            <a:off x="10139404" y="1626764"/>
            <a:ext cx="1765300" cy="2019300"/>
          </a:xfrm>
          <a:prstGeom prst="rect">
            <a:avLst/>
          </a:prstGeom>
        </p:spPr>
      </p:pic>
      <p:pic>
        <p:nvPicPr>
          <p:cNvPr id="8" name="Picture 7">
            <a:extLst>
              <a:ext uri="{FF2B5EF4-FFF2-40B4-BE49-F238E27FC236}">
                <a16:creationId xmlns:a16="http://schemas.microsoft.com/office/drawing/2014/main" id="{ED327428-721A-601B-1366-05BF85362D9E}"/>
              </a:ext>
            </a:extLst>
          </p:cNvPr>
          <p:cNvPicPr>
            <a:picLocks noChangeAspect="1"/>
          </p:cNvPicPr>
          <p:nvPr/>
        </p:nvPicPr>
        <p:blipFill>
          <a:blip r:embed="rId6"/>
          <a:stretch>
            <a:fillRect/>
          </a:stretch>
        </p:blipFill>
        <p:spPr>
          <a:xfrm>
            <a:off x="2843706" y="3804640"/>
            <a:ext cx="1600200" cy="1930400"/>
          </a:xfrm>
          <a:prstGeom prst="rect">
            <a:avLst/>
          </a:prstGeom>
        </p:spPr>
      </p:pic>
      <p:pic>
        <p:nvPicPr>
          <p:cNvPr id="14" name="Picture 13">
            <a:extLst>
              <a:ext uri="{FF2B5EF4-FFF2-40B4-BE49-F238E27FC236}">
                <a16:creationId xmlns:a16="http://schemas.microsoft.com/office/drawing/2014/main" id="{EAD2D0F3-A772-13AD-D19E-E3D8BB3DD10A}"/>
              </a:ext>
            </a:extLst>
          </p:cNvPr>
          <p:cNvPicPr>
            <a:picLocks noChangeAspect="1"/>
          </p:cNvPicPr>
          <p:nvPr/>
        </p:nvPicPr>
        <p:blipFill>
          <a:blip r:embed="rId7"/>
          <a:stretch>
            <a:fillRect/>
          </a:stretch>
        </p:blipFill>
        <p:spPr>
          <a:xfrm>
            <a:off x="10725150" y="4178164"/>
            <a:ext cx="1275847" cy="1500997"/>
          </a:xfrm>
          <a:prstGeom prst="rect">
            <a:avLst/>
          </a:prstGeom>
        </p:spPr>
      </p:pic>
      <p:pic>
        <p:nvPicPr>
          <p:cNvPr id="16" name="Picture 15">
            <a:extLst>
              <a:ext uri="{FF2B5EF4-FFF2-40B4-BE49-F238E27FC236}">
                <a16:creationId xmlns:a16="http://schemas.microsoft.com/office/drawing/2014/main" id="{190ECF7A-E120-ACDA-6158-652FB1526397}"/>
              </a:ext>
            </a:extLst>
          </p:cNvPr>
          <p:cNvPicPr>
            <a:picLocks noChangeAspect="1"/>
          </p:cNvPicPr>
          <p:nvPr/>
        </p:nvPicPr>
        <p:blipFill>
          <a:blip r:embed="rId8"/>
          <a:stretch>
            <a:fillRect/>
          </a:stretch>
        </p:blipFill>
        <p:spPr>
          <a:xfrm>
            <a:off x="3161206" y="1636897"/>
            <a:ext cx="1282700" cy="1955800"/>
          </a:xfrm>
          <a:prstGeom prst="rect">
            <a:avLst/>
          </a:prstGeom>
        </p:spPr>
      </p:pic>
      <p:pic>
        <p:nvPicPr>
          <p:cNvPr id="23" name="Picture 22">
            <a:extLst>
              <a:ext uri="{FF2B5EF4-FFF2-40B4-BE49-F238E27FC236}">
                <a16:creationId xmlns:a16="http://schemas.microsoft.com/office/drawing/2014/main" id="{0D34F03A-18F7-54A4-5EF9-627555656F1F}"/>
              </a:ext>
            </a:extLst>
          </p:cNvPr>
          <p:cNvPicPr>
            <a:picLocks noChangeAspect="1"/>
          </p:cNvPicPr>
          <p:nvPr/>
        </p:nvPicPr>
        <p:blipFill>
          <a:blip r:embed="rId9"/>
          <a:stretch>
            <a:fillRect/>
          </a:stretch>
        </p:blipFill>
        <p:spPr>
          <a:xfrm>
            <a:off x="442784" y="4336397"/>
            <a:ext cx="1809904" cy="1305013"/>
          </a:xfrm>
          <a:prstGeom prst="rect">
            <a:avLst/>
          </a:prstGeom>
        </p:spPr>
      </p:pic>
      <p:pic>
        <p:nvPicPr>
          <p:cNvPr id="25" name="Picture 24">
            <a:extLst>
              <a:ext uri="{FF2B5EF4-FFF2-40B4-BE49-F238E27FC236}">
                <a16:creationId xmlns:a16="http://schemas.microsoft.com/office/drawing/2014/main" id="{AB206410-FC06-C363-16BD-E94DF0C24C1E}"/>
              </a:ext>
            </a:extLst>
          </p:cNvPr>
          <p:cNvPicPr>
            <a:picLocks noChangeAspect="1"/>
          </p:cNvPicPr>
          <p:nvPr/>
        </p:nvPicPr>
        <p:blipFill>
          <a:blip r:embed="rId10"/>
          <a:stretch>
            <a:fillRect/>
          </a:stretch>
        </p:blipFill>
        <p:spPr>
          <a:xfrm>
            <a:off x="4732927" y="3662179"/>
            <a:ext cx="5470756" cy="2074249"/>
          </a:xfrm>
          <a:prstGeom prst="rect">
            <a:avLst/>
          </a:prstGeom>
        </p:spPr>
      </p:pic>
    </p:spTree>
    <p:extLst>
      <p:ext uri="{BB962C8B-B14F-4D97-AF65-F5344CB8AC3E}">
        <p14:creationId xmlns:p14="http://schemas.microsoft.com/office/powerpoint/2010/main" val="2967752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400" b="1" dirty="0">
                <a:solidFill>
                  <a:srgbClr val="2D2D83"/>
                </a:solidFill>
              </a:rPr>
              <a:t>Who is responsible for finances? Do you comingle finances and accounts?</a:t>
            </a:r>
          </a:p>
          <a:p>
            <a:pPr lvl="1"/>
            <a:r>
              <a:rPr lang="en-US" sz="2000" b="1" dirty="0">
                <a:solidFill>
                  <a:srgbClr val="2D2D83"/>
                </a:solidFill>
              </a:rPr>
              <a:t>What is the role of other family members who may be involved?</a:t>
            </a:r>
          </a:p>
          <a:p>
            <a:pPr lvl="1"/>
            <a:r>
              <a:rPr lang="en-US" sz="2000" b="1" dirty="0">
                <a:solidFill>
                  <a:srgbClr val="2D2D83"/>
                </a:solidFill>
              </a:rPr>
              <a:t>It may be best to NOT comingle accounts…but for the adult dependent to give you either:</a:t>
            </a:r>
          </a:p>
          <a:p>
            <a:pPr lvl="2"/>
            <a:r>
              <a:rPr lang="en-US" sz="1600" b="1" dirty="0">
                <a:solidFill>
                  <a:srgbClr val="2D2D83"/>
                </a:solidFill>
              </a:rPr>
              <a:t>Power of attorney </a:t>
            </a:r>
            <a:r>
              <a:rPr lang="en-US" sz="1600" b="1" dirty="0">
                <a:solidFill>
                  <a:srgbClr val="2D2D83"/>
                </a:solidFill>
                <a:sym typeface="Wingdings" pitchFamily="2" charset="2"/>
              </a:rPr>
              <a:t> Decision-making authority over all life decisions</a:t>
            </a:r>
            <a:endParaRPr lang="en-US" sz="1600" b="1" dirty="0">
              <a:solidFill>
                <a:srgbClr val="2D2D83"/>
              </a:solidFill>
            </a:endParaRPr>
          </a:p>
          <a:p>
            <a:pPr lvl="2"/>
            <a:r>
              <a:rPr lang="en-US" sz="1600" b="1" dirty="0">
                <a:solidFill>
                  <a:srgbClr val="2D2D83"/>
                </a:solidFill>
              </a:rPr>
              <a:t>Power of appointment </a:t>
            </a:r>
            <a:r>
              <a:rPr lang="en-US" sz="1600" b="1" dirty="0">
                <a:solidFill>
                  <a:srgbClr val="2D2D83"/>
                </a:solidFill>
                <a:sym typeface="Wingdings" pitchFamily="2" charset="2"/>
              </a:rPr>
              <a:t> Decision-making authority over assets and finances</a:t>
            </a:r>
            <a:endParaRPr lang="en-US" sz="1600" b="1" dirty="0">
              <a:solidFill>
                <a:srgbClr val="2D2D83"/>
              </a:solidFill>
            </a:endParaRPr>
          </a:p>
          <a:p>
            <a:pPr marL="457200" lvl="1" indent="0">
              <a:buNone/>
            </a:pPr>
            <a:endParaRPr lang="en-US" sz="2000" b="1" dirty="0">
              <a:solidFill>
                <a:srgbClr val="2D2D83"/>
              </a:solidFill>
            </a:endParaRPr>
          </a:p>
          <a:p>
            <a:r>
              <a:rPr lang="en-US" sz="2400" b="1" dirty="0">
                <a:solidFill>
                  <a:srgbClr val="2D2D83"/>
                </a:solidFill>
              </a:rPr>
              <a:t>Trusts are not just for the super-wealthy – they can be an effective way to transfer assets (a) during life, and/or (b) outside of a will.</a:t>
            </a:r>
          </a:p>
          <a:p>
            <a:pPr lvl="1"/>
            <a:r>
              <a:rPr lang="en-US" sz="1900" dirty="0">
                <a:solidFill>
                  <a:srgbClr val="2D2D83"/>
                </a:solidFill>
              </a:rPr>
              <a:t>Example: My elderly mom moves in with me. She has $100,000 in savings that she no longer is comfortable managing. She intends to live off the savings, then give me any leftovers when she dies. </a:t>
            </a:r>
          </a:p>
          <a:p>
            <a:pPr lvl="2"/>
            <a:r>
              <a:rPr lang="en-US" sz="1600" dirty="0">
                <a:solidFill>
                  <a:srgbClr val="2D2D83"/>
                </a:solidFill>
              </a:rPr>
              <a:t>She can put the $100,000 in an irrevocable trust, withdrawing a certain amount periodically.</a:t>
            </a:r>
          </a:p>
          <a:p>
            <a:pPr lvl="2"/>
            <a:r>
              <a:rPr lang="en-US" sz="1600" dirty="0">
                <a:solidFill>
                  <a:srgbClr val="2D2D83"/>
                </a:solidFill>
              </a:rPr>
              <a:t>A professional trust manager (banker or lawyer) will manage the assets, according to our wishes.</a:t>
            </a:r>
          </a:p>
          <a:p>
            <a:pPr lvl="2"/>
            <a:r>
              <a:rPr lang="en-US" sz="1600" dirty="0">
                <a:solidFill>
                  <a:srgbClr val="2D2D83"/>
                </a:solidFill>
              </a:rPr>
              <a:t>The moment mom dies, the remaining money legally becomes mine. No will, no probate, no court. Easy.</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a:t>
            </a:r>
          </a:p>
        </p:txBody>
      </p:sp>
      <p:sp>
        <p:nvSpPr>
          <p:cNvPr id="3" name="Rectangle 2">
            <a:extLst>
              <a:ext uri="{FF2B5EF4-FFF2-40B4-BE49-F238E27FC236}">
                <a16:creationId xmlns:a16="http://schemas.microsoft.com/office/drawing/2014/main" id="{7BC1B9D9-2547-D9C3-E16F-2DDC1F398A41}"/>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2099983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400" b="1" dirty="0">
                <a:solidFill>
                  <a:srgbClr val="2D2D83"/>
                </a:solidFill>
              </a:rPr>
              <a:t>How does this affect money available and financial planning for other family members (like, children)?</a:t>
            </a:r>
            <a:br>
              <a:rPr lang="en-US" sz="2400" b="1" dirty="0">
                <a:solidFill>
                  <a:srgbClr val="2D2D83"/>
                </a:solidFill>
              </a:rPr>
            </a:br>
            <a:endParaRPr lang="en-US" sz="1600" b="1" dirty="0">
              <a:solidFill>
                <a:srgbClr val="2D2D83"/>
              </a:solidFill>
            </a:endParaRPr>
          </a:p>
          <a:p>
            <a:r>
              <a:rPr lang="en-US" sz="2400" b="1" dirty="0">
                <a:solidFill>
                  <a:srgbClr val="2D2D83"/>
                </a:solidFill>
              </a:rPr>
              <a:t>At what point do you sell the adult dependent’s assets – house , car, anything else that will not be kept in the family via the will.</a:t>
            </a:r>
            <a:br>
              <a:rPr lang="en-US" sz="2400" b="1" dirty="0">
                <a:solidFill>
                  <a:srgbClr val="2D2D83"/>
                </a:solidFill>
              </a:rPr>
            </a:br>
            <a:endParaRPr lang="en-US" sz="1600" b="1" dirty="0">
              <a:solidFill>
                <a:srgbClr val="2D2D83"/>
              </a:solidFill>
            </a:endParaRPr>
          </a:p>
          <a:p>
            <a:r>
              <a:rPr lang="en-US" sz="2400" b="1" dirty="0">
                <a:solidFill>
                  <a:srgbClr val="2D2D83"/>
                </a:solidFill>
              </a:rPr>
              <a:t>At what point do you consider senior living facility or assisted care?</a:t>
            </a:r>
          </a:p>
          <a:p>
            <a:pPr lvl="1"/>
            <a:r>
              <a:rPr lang="en-US" sz="1900" dirty="0">
                <a:solidFill>
                  <a:srgbClr val="2D2D83"/>
                </a:solidFill>
              </a:rPr>
              <a:t>Monthly costs begin at around $3,000 and can be as much as $15,000 for standard care.</a:t>
            </a:r>
          </a:p>
          <a:p>
            <a:pPr lvl="1"/>
            <a:r>
              <a:rPr lang="en-US" sz="1900" dirty="0">
                <a:solidFill>
                  <a:srgbClr val="2D2D83"/>
                </a:solidFill>
              </a:rPr>
              <a:t>In general, health insurance DOES NOT cover assisted living.</a:t>
            </a:r>
          </a:p>
          <a:p>
            <a:pPr lvl="1"/>
            <a:r>
              <a:rPr lang="en-US" sz="1900" dirty="0">
                <a:solidFill>
                  <a:srgbClr val="2D2D83"/>
                </a:solidFill>
              </a:rPr>
              <a:t>Long-term care or disability insurance MAY cover assisted living…but only if you chose for it to include assisted living when the policy was acquired.</a:t>
            </a:r>
          </a:p>
          <a:p>
            <a:pPr lvl="1"/>
            <a:r>
              <a:rPr lang="en-US" sz="1900" dirty="0">
                <a:solidFill>
                  <a:srgbClr val="2D2D83"/>
                </a:solidFill>
              </a:rPr>
              <a:t>Medicare, Medicaid and the VA generally DO NOT cover room and board, but they may cover related medical expenses and needs.</a:t>
            </a:r>
          </a:p>
          <a:p>
            <a:pPr lvl="1"/>
            <a:r>
              <a:rPr lang="en-US" sz="1900" dirty="0">
                <a:solidFill>
                  <a:srgbClr val="2D2D83"/>
                </a:solidFill>
              </a:rPr>
              <a:t>In general, only the medical costs associated with assisted living are tax deductible.</a:t>
            </a:r>
            <a:endParaRPr lang="en-US" sz="19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a:t>
            </a:r>
          </a:p>
        </p:txBody>
      </p:sp>
      <p:sp>
        <p:nvSpPr>
          <p:cNvPr id="3" name="Rectangle 2">
            <a:extLst>
              <a:ext uri="{FF2B5EF4-FFF2-40B4-BE49-F238E27FC236}">
                <a16:creationId xmlns:a16="http://schemas.microsoft.com/office/drawing/2014/main" id="{AC9EA011-04EB-C49C-1115-8B32A313892D}"/>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4280968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200" b="1" dirty="0">
                <a:solidFill>
                  <a:srgbClr val="2D2D83"/>
                </a:solidFill>
              </a:rPr>
              <a:t>The general rule for insurance still applies: you want to buy it before you need it.</a:t>
            </a:r>
          </a:p>
          <a:p>
            <a:pPr lvl="1"/>
            <a:r>
              <a:rPr lang="en-US" sz="1800" b="1" dirty="0">
                <a:solidFill>
                  <a:srgbClr val="2D2D83"/>
                </a:solidFill>
              </a:rPr>
              <a:t>But, of course, then you feel like you’re paying for something you don’t need yet.</a:t>
            </a:r>
            <a:br>
              <a:rPr lang="en-US" sz="1800" b="1" dirty="0">
                <a:solidFill>
                  <a:srgbClr val="2D2D83"/>
                </a:solidFill>
              </a:rPr>
            </a:br>
            <a:endParaRPr lang="en-US" sz="1800" b="1" dirty="0">
              <a:solidFill>
                <a:srgbClr val="2D2D83"/>
              </a:solidFill>
            </a:endParaRPr>
          </a:p>
          <a:p>
            <a:r>
              <a:rPr lang="en-US" sz="2200" b="1" dirty="0">
                <a:solidFill>
                  <a:srgbClr val="2D2D83"/>
                </a:solidFill>
              </a:rPr>
              <a:t>Health insurance</a:t>
            </a:r>
          </a:p>
          <a:p>
            <a:pPr lvl="1"/>
            <a:r>
              <a:rPr lang="en-US" sz="1800" b="1" dirty="0">
                <a:solidFill>
                  <a:srgbClr val="2D2D83"/>
                </a:solidFill>
              </a:rPr>
              <a:t>Medicare and Medicaid may be sufficient, once the adults are eligible</a:t>
            </a:r>
          </a:p>
          <a:p>
            <a:pPr lvl="1"/>
            <a:r>
              <a:rPr lang="en-US" sz="1800" b="1" dirty="0">
                <a:solidFill>
                  <a:srgbClr val="2D2D83"/>
                </a:solidFill>
              </a:rPr>
              <a:t>The adult dependent may not be able to be included in the family’s health plan</a:t>
            </a:r>
          </a:p>
          <a:p>
            <a:pPr lvl="1"/>
            <a:r>
              <a:rPr lang="en-US" sz="1800" b="1" dirty="0">
                <a:solidFill>
                  <a:srgbClr val="2D2D83"/>
                </a:solidFill>
              </a:rPr>
              <a:t>If they are under 65 and not eligible for Medicaid, they may need to get their own health insurance via the private market…which could be very expensive.</a:t>
            </a:r>
            <a:br>
              <a:rPr lang="en-US" sz="1800" b="1" dirty="0">
                <a:solidFill>
                  <a:srgbClr val="2D2D83"/>
                </a:solidFill>
              </a:rPr>
            </a:br>
            <a:endParaRPr lang="en-US" sz="1800" b="1" dirty="0">
              <a:solidFill>
                <a:srgbClr val="2D2D83"/>
              </a:solidFill>
            </a:endParaRPr>
          </a:p>
          <a:p>
            <a:r>
              <a:rPr lang="en-US" sz="2200" b="1" dirty="0">
                <a:solidFill>
                  <a:srgbClr val="2D2D83"/>
                </a:solidFill>
              </a:rPr>
              <a:t>Property, casualty and liability insurance (cars &amp; stuff)</a:t>
            </a:r>
          </a:p>
          <a:p>
            <a:pPr lvl="1"/>
            <a:r>
              <a:rPr lang="en-US" sz="1800" b="1" dirty="0">
                <a:solidFill>
                  <a:srgbClr val="2D2D83"/>
                </a:solidFill>
              </a:rPr>
              <a:t>In general, we can add adult dependents to our automobile policies relatively easily (for a cost)</a:t>
            </a:r>
          </a:p>
          <a:p>
            <a:pPr lvl="1"/>
            <a:r>
              <a:rPr lang="en-US" sz="1800" b="1" dirty="0">
                <a:solidFill>
                  <a:srgbClr val="2D2D83"/>
                </a:solidFill>
              </a:rPr>
              <a:t>In general, adult dependents living with us are covered under our homeowners’ policies</a:t>
            </a:r>
          </a:p>
          <a:p>
            <a:pPr lvl="1"/>
            <a:r>
              <a:rPr lang="en-US" sz="1800" b="1" dirty="0">
                <a:solidFill>
                  <a:srgbClr val="2D2D83"/>
                </a:solidFill>
              </a:rPr>
              <a:t>If they bring significant physical assets – jewelry, antiques – we may need to increase policy coverage amounts.</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INSURANCE</a:t>
            </a:r>
          </a:p>
        </p:txBody>
      </p:sp>
      <p:sp>
        <p:nvSpPr>
          <p:cNvPr id="3" name="Rectangle 2">
            <a:extLst>
              <a:ext uri="{FF2B5EF4-FFF2-40B4-BE49-F238E27FC236}">
                <a16:creationId xmlns:a16="http://schemas.microsoft.com/office/drawing/2014/main" id="{C37226A2-F955-9F17-7BA6-844AB67086A7}"/>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3820835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7" dur="500"/>
                                        <p:tgtEl>
                                          <p:spTgt spid="2560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0" dur="500"/>
                                        <p:tgtEl>
                                          <p:spTgt spid="2560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3" dur="500"/>
                                        <p:tgtEl>
                                          <p:spTgt spid="2560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6" dur="500"/>
                                        <p:tgtEl>
                                          <p:spTgt spid="2560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1" dur="500"/>
                                        <p:tgtEl>
                                          <p:spTgt spid="2560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4" dur="500"/>
                                        <p:tgtEl>
                                          <p:spTgt spid="2560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7" dur="500"/>
                                        <p:tgtEl>
                                          <p:spTgt spid="25603">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0"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200" b="1" dirty="0">
                <a:solidFill>
                  <a:srgbClr val="2D2D83"/>
                </a:solidFill>
              </a:rPr>
              <a:t>Life insurance</a:t>
            </a:r>
          </a:p>
          <a:p>
            <a:pPr lvl="1"/>
            <a:r>
              <a:rPr lang="en-US" sz="1800" b="1" dirty="0">
                <a:solidFill>
                  <a:srgbClr val="2D2D83"/>
                </a:solidFill>
              </a:rPr>
              <a:t>If you’re buying it for your elderly adult dependents, it’s going to be very expensive</a:t>
            </a:r>
          </a:p>
          <a:p>
            <a:pPr lvl="1"/>
            <a:r>
              <a:rPr lang="en-US" sz="1800" b="1" dirty="0">
                <a:solidFill>
                  <a:srgbClr val="2D2D83"/>
                </a:solidFill>
              </a:rPr>
              <a:t>If they receive it due to the loss of a spouse, the proceeds may or may not be taxable </a:t>
            </a:r>
            <a:br>
              <a:rPr lang="en-US" sz="1800" b="1" dirty="0">
                <a:solidFill>
                  <a:srgbClr val="2D2D83"/>
                </a:solidFill>
              </a:rPr>
            </a:br>
            <a:r>
              <a:rPr lang="en-US" sz="1800" dirty="0">
                <a:solidFill>
                  <a:srgbClr val="2D2D83"/>
                </a:solidFill>
              </a:rPr>
              <a:t>(they are generally only taxable if provided by an employer and over $50,000).</a:t>
            </a:r>
            <a:br>
              <a:rPr lang="en-US" sz="1800" b="1" dirty="0">
                <a:solidFill>
                  <a:srgbClr val="2D2D83"/>
                </a:solidFill>
              </a:rPr>
            </a:br>
            <a:endParaRPr lang="en-US" sz="1200" b="1" dirty="0">
              <a:solidFill>
                <a:srgbClr val="2D2D83"/>
              </a:solidFill>
            </a:endParaRPr>
          </a:p>
          <a:p>
            <a:r>
              <a:rPr lang="en-US" sz="2200" b="1" dirty="0">
                <a:solidFill>
                  <a:srgbClr val="2D2D83"/>
                </a:solidFill>
              </a:rPr>
              <a:t>Annuities – An alternative to life insurance</a:t>
            </a:r>
          </a:p>
          <a:p>
            <a:pPr lvl="1"/>
            <a:r>
              <a:rPr lang="en-US" sz="1800" b="1" dirty="0">
                <a:solidFill>
                  <a:srgbClr val="2D2D83"/>
                </a:solidFill>
              </a:rPr>
              <a:t>Example: My elderly mom moves in with me. She has $100,000 in savings. Instead of the trust we mentioned earlier, she can buy an annuity with this $100,000. The annuity – derived from “annual” – will pay her a portion of this, say $8,000, each year until she dies.</a:t>
            </a:r>
          </a:p>
          <a:p>
            <a:pPr lvl="1"/>
            <a:r>
              <a:rPr lang="en-US" sz="1800" b="1" dirty="0">
                <a:solidFill>
                  <a:srgbClr val="2D2D83"/>
                </a:solidFill>
              </a:rPr>
              <a:t>Annuities are popular because they provide regular, fixed income.</a:t>
            </a:r>
          </a:p>
          <a:p>
            <a:pPr lvl="1"/>
            <a:r>
              <a:rPr lang="en-US" sz="1800" b="1" dirty="0">
                <a:solidFill>
                  <a:srgbClr val="2D2D83"/>
                </a:solidFill>
              </a:rPr>
              <a:t>Basically, if she lives longer than expected, it can be a good deal. If she dies earlier than expected, it’s probably a lousy deal…except for the security of regular, fixed income.</a:t>
            </a:r>
          </a:p>
          <a:p>
            <a:pPr lvl="2"/>
            <a:r>
              <a:rPr lang="en-US" sz="1400" b="1" dirty="0">
                <a:solidFill>
                  <a:srgbClr val="2D2D83"/>
                </a:solidFill>
              </a:rPr>
              <a:t>Annuities CANNOT be inherited. Once mom dies, the proceeds are done.</a:t>
            </a:r>
            <a:br>
              <a:rPr lang="en-US" sz="1400" b="1" dirty="0">
                <a:solidFill>
                  <a:srgbClr val="2D2D83"/>
                </a:solidFill>
              </a:rPr>
            </a:br>
            <a:endParaRPr lang="en-US" sz="1800" dirty="0">
              <a:solidFill>
                <a:srgbClr val="2D2D83"/>
              </a:solidFill>
            </a:endParaRPr>
          </a:p>
          <a:p>
            <a:pPr lvl="1"/>
            <a:r>
              <a:rPr lang="en-US" sz="1800" dirty="0">
                <a:solidFill>
                  <a:srgbClr val="2D2D83"/>
                </a:solidFill>
                <a:sym typeface="Wingdings" pitchFamily="2" charset="2"/>
              </a:rPr>
              <a:t>Survivorship or Second-to-Die insurance policies only pay out once both policyholders pass…while annuities stop paying when the second policyholder passes. Pay attention to this very key term.</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INSURANCE</a:t>
            </a:r>
          </a:p>
        </p:txBody>
      </p:sp>
      <p:sp>
        <p:nvSpPr>
          <p:cNvPr id="3" name="Rectangle 2">
            <a:extLst>
              <a:ext uri="{FF2B5EF4-FFF2-40B4-BE49-F238E27FC236}">
                <a16:creationId xmlns:a16="http://schemas.microsoft.com/office/drawing/2014/main" id="{66965925-04F0-406D-3EA4-93E034D501A1}"/>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2252349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7" dur="500"/>
                                        <p:tgtEl>
                                          <p:spTgt spid="2560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0" dur="500"/>
                                        <p:tgtEl>
                                          <p:spTgt spid="2560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3" dur="500"/>
                                        <p:tgtEl>
                                          <p:spTgt spid="2560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6" dur="500"/>
                                        <p:tgtEl>
                                          <p:spTgt spid="2560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9" dur="500"/>
                                        <p:tgtEl>
                                          <p:spTgt spid="25603">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2"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200" b="1" dirty="0">
                <a:solidFill>
                  <a:srgbClr val="2D2D83"/>
                </a:solidFill>
              </a:rPr>
              <a:t>Long-Term Care insurance</a:t>
            </a:r>
          </a:p>
          <a:p>
            <a:pPr lvl="1"/>
            <a:r>
              <a:rPr lang="en-US" sz="1800" b="1" dirty="0">
                <a:solidFill>
                  <a:srgbClr val="2D2D83"/>
                </a:solidFill>
              </a:rPr>
              <a:t>People over 70 file more than 95% of long-term care insurance claims (source: AARP)</a:t>
            </a:r>
          </a:p>
          <a:p>
            <a:pPr lvl="1"/>
            <a:r>
              <a:rPr lang="en-US" sz="1800" b="1" dirty="0">
                <a:solidFill>
                  <a:srgbClr val="2D2D83"/>
                </a:solidFill>
              </a:rPr>
              <a:t>Thus, the best time to acquire long-term care insurance is probably between 60-65.</a:t>
            </a:r>
          </a:p>
          <a:p>
            <a:pPr lvl="1"/>
            <a:r>
              <a:rPr lang="en-US" sz="1800" b="1" dirty="0">
                <a:solidFill>
                  <a:srgbClr val="2D2D83"/>
                </a:solidFill>
              </a:rPr>
              <a:t>Rates can be about $3,000 to $4,000 per year at this age</a:t>
            </a:r>
          </a:p>
          <a:p>
            <a:pPr lvl="1"/>
            <a:r>
              <a:rPr lang="en-US" sz="1800" b="1" dirty="0">
                <a:solidFill>
                  <a:srgbClr val="2D2D83"/>
                </a:solidFill>
              </a:rPr>
              <a:t>Basically….this will cover all long-term care costs that health insurance, Medicare and Medicaid do not cover…like the room &amp; board costs of assisted living.</a:t>
            </a:r>
          </a:p>
          <a:p>
            <a:pPr lvl="2"/>
            <a:r>
              <a:rPr lang="en-US" sz="1400" b="1" dirty="0">
                <a:solidFill>
                  <a:srgbClr val="2D2D83"/>
                </a:solidFill>
              </a:rPr>
              <a:t>If your adult dependent is going to be living with you, this may not be necessary</a:t>
            </a:r>
          </a:p>
          <a:p>
            <a:pPr lvl="2"/>
            <a:endParaRPr lang="en-US" sz="1200" b="1" dirty="0">
              <a:solidFill>
                <a:srgbClr val="2D2D83"/>
              </a:solidFill>
            </a:endParaRPr>
          </a:p>
          <a:p>
            <a:r>
              <a:rPr lang="en-US" sz="2200" b="1" dirty="0">
                <a:solidFill>
                  <a:srgbClr val="2D2D83"/>
                </a:solidFill>
              </a:rPr>
              <a:t>Disability Insurance – Not just for the elderly or the disabled</a:t>
            </a:r>
          </a:p>
          <a:p>
            <a:pPr lvl="1"/>
            <a:r>
              <a:rPr lang="en-US" sz="1800" b="1" dirty="0">
                <a:solidFill>
                  <a:srgbClr val="2D2D83"/>
                </a:solidFill>
              </a:rPr>
              <a:t>Disability insurance is really income insurance: if you are not able to work, disability insurance can provide income for a set period of time.</a:t>
            </a:r>
          </a:p>
          <a:p>
            <a:pPr lvl="2"/>
            <a:r>
              <a:rPr lang="en-US" sz="1400" b="1" dirty="0">
                <a:solidFill>
                  <a:srgbClr val="2D2D83"/>
                </a:solidFill>
              </a:rPr>
              <a:t>You choose the amount of coverage, you choose the length of coverage, you choose the waiting period</a:t>
            </a:r>
          </a:p>
          <a:p>
            <a:pPr lvl="1"/>
            <a:r>
              <a:rPr lang="en-US" sz="1800" b="1" dirty="0">
                <a:solidFill>
                  <a:srgbClr val="2D2D83"/>
                </a:solidFill>
              </a:rPr>
              <a:t>The point is…you probably DO NOT need to purchase disability insurance for your adult dependent (unless their income and ability to work is a big part of their life). Long-term care and health insurance will likely cover all of your adult dependent’s medical and living needs.</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INSURANCE</a:t>
            </a:r>
          </a:p>
        </p:txBody>
      </p:sp>
      <p:sp>
        <p:nvSpPr>
          <p:cNvPr id="3" name="Rectangle 2">
            <a:extLst>
              <a:ext uri="{FF2B5EF4-FFF2-40B4-BE49-F238E27FC236}">
                <a16:creationId xmlns:a16="http://schemas.microsoft.com/office/drawing/2014/main" id="{2A462757-3ED8-7469-DF9C-A7D9F4C13404}"/>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3327057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7" dur="500"/>
                                        <p:tgtEl>
                                          <p:spTgt spid="2560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0" dur="500"/>
                                        <p:tgtEl>
                                          <p:spTgt spid="2560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3" dur="500"/>
                                        <p:tgtEl>
                                          <p:spTgt spid="25603">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6"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400" b="1" dirty="0">
                <a:solidFill>
                  <a:srgbClr val="2D2D83"/>
                </a:solidFill>
              </a:rPr>
              <a:t>What happens when our adult dependent is close to passing?</a:t>
            </a:r>
          </a:p>
          <a:p>
            <a:pPr lvl="1"/>
            <a:r>
              <a:rPr lang="en-US" sz="1800" b="1" dirty="0">
                <a:solidFill>
                  <a:srgbClr val="2D2D83"/>
                </a:solidFill>
              </a:rPr>
              <a:t>Do they have a Durable Power of Attorney (for making all life decisions)?</a:t>
            </a:r>
          </a:p>
          <a:p>
            <a:pPr lvl="1"/>
            <a:r>
              <a:rPr lang="en-US" sz="1800" b="1" dirty="0">
                <a:solidFill>
                  <a:srgbClr val="2D2D83"/>
                </a:solidFill>
              </a:rPr>
              <a:t>Do they have a Living Will (for making health care decisions)?</a:t>
            </a:r>
          </a:p>
          <a:p>
            <a:pPr lvl="1"/>
            <a:r>
              <a:rPr lang="en-US" sz="1800" b="1" dirty="0">
                <a:solidFill>
                  <a:srgbClr val="2D2D83"/>
                </a:solidFill>
              </a:rPr>
              <a:t>Do they have a Will?</a:t>
            </a:r>
          </a:p>
          <a:p>
            <a:pPr lvl="1"/>
            <a:r>
              <a:rPr lang="en-US" sz="1800" b="1" dirty="0">
                <a:solidFill>
                  <a:srgbClr val="2D2D83"/>
                </a:solidFill>
              </a:rPr>
              <a:t>Do they transition to an assisted living facility for the final days?</a:t>
            </a:r>
          </a:p>
          <a:p>
            <a:pPr lvl="1"/>
            <a:r>
              <a:rPr lang="en-US" sz="1800" b="1" dirty="0">
                <a:solidFill>
                  <a:srgbClr val="2D2D83"/>
                </a:solidFill>
              </a:rPr>
              <a:t>Do they move back home from an assisted living facility for the final days?</a:t>
            </a:r>
            <a:br>
              <a:rPr lang="en-US" sz="2000" b="1" dirty="0">
                <a:solidFill>
                  <a:srgbClr val="2D2D83"/>
                </a:solidFill>
              </a:rPr>
            </a:br>
            <a:endParaRPr lang="en-US" sz="1200" b="1" dirty="0">
              <a:solidFill>
                <a:srgbClr val="2D2D83"/>
              </a:solidFill>
            </a:endParaRPr>
          </a:p>
          <a:p>
            <a:r>
              <a:rPr lang="en-US" sz="2400" b="1" dirty="0">
                <a:solidFill>
                  <a:srgbClr val="2D2D83"/>
                </a:solidFill>
              </a:rPr>
              <a:t>Everybody needs to have a Will, as soon as possible.</a:t>
            </a:r>
          </a:p>
          <a:p>
            <a:pPr lvl="1"/>
            <a:r>
              <a:rPr lang="en-US" sz="1800" b="1" dirty="0">
                <a:solidFill>
                  <a:srgbClr val="2D2D83"/>
                </a:solidFill>
              </a:rPr>
              <a:t>The Will will designate who gets the deceased’s assets after passing </a:t>
            </a:r>
            <a:br>
              <a:rPr lang="en-US" sz="1800" b="1" dirty="0">
                <a:solidFill>
                  <a:srgbClr val="2D2D83"/>
                </a:solidFill>
              </a:rPr>
            </a:br>
            <a:r>
              <a:rPr lang="en-US" sz="1800" b="1" dirty="0">
                <a:solidFill>
                  <a:srgbClr val="2D2D83"/>
                </a:solidFill>
              </a:rPr>
              <a:t>(or, all of those assets that are not covered by a trust or do not have assigned beneficiaries).</a:t>
            </a:r>
          </a:p>
          <a:p>
            <a:pPr lvl="1"/>
            <a:r>
              <a:rPr lang="en-US" sz="1800" b="1" dirty="0">
                <a:solidFill>
                  <a:srgbClr val="2D2D83"/>
                </a:solidFill>
              </a:rPr>
              <a:t>However…</a:t>
            </a:r>
          </a:p>
          <a:p>
            <a:pPr lvl="2"/>
            <a:r>
              <a:rPr lang="en-US" sz="1600" b="1" dirty="0">
                <a:solidFill>
                  <a:srgbClr val="2D2D83"/>
                </a:solidFill>
              </a:rPr>
              <a:t>A Will can be contested (“…being of sound mind and body…”), and…</a:t>
            </a:r>
          </a:p>
          <a:p>
            <a:pPr lvl="2"/>
            <a:r>
              <a:rPr lang="en-US" sz="1600" b="1" dirty="0">
                <a:solidFill>
                  <a:srgbClr val="2D2D83"/>
                </a:solidFill>
              </a:rPr>
              <a:t>Executing the Will – going through probate – can take a long time and can be expensive (say, 10%)</a:t>
            </a:r>
          </a:p>
          <a:p>
            <a:pPr lvl="1"/>
            <a:r>
              <a:rPr lang="en-US" sz="1600" dirty="0">
                <a:solidFill>
                  <a:srgbClr val="2D2D83"/>
                </a:solidFill>
              </a:rPr>
              <a:t>If the deceased DOES NOT have a Will, the state will control the process and the family members will probably get most of the assets eventually, but it will take a long time and will be very expensive.</a:t>
            </a:r>
            <a:endParaRPr lang="en-US" sz="16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FINAL TRANSITION</a:t>
            </a:r>
          </a:p>
        </p:txBody>
      </p:sp>
      <p:sp>
        <p:nvSpPr>
          <p:cNvPr id="3" name="Rectangle 2">
            <a:extLst>
              <a:ext uri="{FF2B5EF4-FFF2-40B4-BE49-F238E27FC236}">
                <a16:creationId xmlns:a16="http://schemas.microsoft.com/office/drawing/2014/main" id="{7907F028-F619-7C18-0A0E-8CC0F7BC0F04}"/>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3344480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2" dur="5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endParaRPr lang="en-US" sz="2400" b="1" dirty="0">
              <a:solidFill>
                <a:srgbClr val="2D2D83"/>
              </a:solidFill>
            </a:endParaRPr>
          </a:p>
          <a:p>
            <a:r>
              <a:rPr lang="en-US" sz="2400" b="1" dirty="0">
                <a:solidFill>
                  <a:srgbClr val="2D2D83"/>
                </a:solidFill>
              </a:rPr>
              <a:t>What happens when our adult dependent passes?</a:t>
            </a:r>
          </a:p>
          <a:p>
            <a:pPr lvl="1"/>
            <a:r>
              <a:rPr lang="en-US" sz="2000" b="1" dirty="0">
                <a:solidFill>
                  <a:srgbClr val="2D2D83"/>
                </a:solidFill>
              </a:rPr>
              <a:t>The will or trust will assign legal transfer of property and assets.</a:t>
            </a:r>
          </a:p>
          <a:p>
            <a:pPr lvl="1"/>
            <a:r>
              <a:rPr lang="en-US" sz="2000" b="1" dirty="0">
                <a:solidFill>
                  <a:srgbClr val="2D2D83"/>
                </a:solidFill>
              </a:rPr>
              <a:t>Any assets with identified beneficiaries (retirement, life insurance) will automatically transfer.</a:t>
            </a:r>
          </a:p>
          <a:p>
            <a:pPr lvl="1"/>
            <a:endParaRPr lang="en-US" sz="2000" b="1" dirty="0">
              <a:solidFill>
                <a:srgbClr val="2D2D83"/>
              </a:solidFill>
            </a:endParaRPr>
          </a:p>
          <a:p>
            <a:pPr lvl="1"/>
            <a:r>
              <a:rPr lang="en-US" sz="2000" b="1" dirty="0">
                <a:solidFill>
                  <a:srgbClr val="2D2D83"/>
                </a:solidFill>
              </a:rPr>
              <a:t>How are we going to pay for the funeral and other related services?</a:t>
            </a:r>
          </a:p>
          <a:p>
            <a:pPr lvl="2"/>
            <a:r>
              <a:rPr lang="en-US" sz="1600" b="1" dirty="0">
                <a:solidFill>
                  <a:srgbClr val="2D2D83"/>
                </a:solidFill>
              </a:rPr>
              <a:t>Having enough life insurance can take care of this, so we do not have to rely on savings.</a:t>
            </a:r>
          </a:p>
          <a:p>
            <a:pPr lvl="2"/>
            <a:r>
              <a:rPr lang="en-US" sz="1600" b="1" dirty="0">
                <a:solidFill>
                  <a:srgbClr val="2D2D83"/>
                </a:solidFill>
              </a:rPr>
              <a:t>A Certificate of Death might be required to make other decisions…and costs $25-50.</a:t>
            </a:r>
            <a:br>
              <a:rPr lang="en-US" sz="1600" b="1" dirty="0">
                <a:solidFill>
                  <a:srgbClr val="2D2D83"/>
                </a:solidFill>
              </a:rPr>
            </a:br>
            <a:endParaRPr lang="en-US" sz="1600" b="1" dirty="0">
              <a:solidFill>
                <a:srgbClr val="2D2D83"/>
              </a:solidFill>
            </a:endParaRPr>
          </a:p>
          <a:p>
            <a:pPr lvl="1"/>
            <a:r>
              <a:rPr lang="en-US" sz="2000" b="1" dirty="0">
                <a:solidFill>
                  <a:srgbClr val="2D2D83"/>
                </a:solidFill>
              </a:rPr>
              <a:t>We have to manage their estate…and estates are not just for the super-wealthy.</a:t>
            </a:r>
          </a:p>
          <a:p>
            <a:pPr lvl="2"/>
            <a:r>
              <a:rPr lang="en-US" sz="1600" b="1" dirty="0">
                <a:solidFill>
                  <a:srgbClr val="2D2D83"/>
                </a:solidFill>
              </a:rPr>
              <a:t>Somebody has to pay the deceased’s bills &amp; debt and then takeover the house, vehicle &amp; financial assets</a:t>
            </a:r>
          </a:p>
          <a:p>
            <a:pPr lvl="1"/>
            <a:r>
              <a:rPr lang="en-US" sz="1900" dirty="0">
                <a:solidFill>
                  <a:srgbClr val="2D2D83"/>
                </a:solidFill>
              </a:rPr>
              <a:t>If the deceased is super-wealthy and the estate is over $13,000,000, then estate planning gets more complicated in order to minimize estate taxes…but that’s a good problem for another time.</a:t>
            </a:r>
            <a:endParaRPr lang="en-US" sz="19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FINAL TRANSITION</a:t>
            </a:r>
          </a:p>
        </p:txBody>
      </p:sp>
      <p:sp>
        <p:nvSpPr>
          <p:cNvPr id="3" name="Rectangle 2">
            <a:extLst>
              <a:ext uri="{FF2B5EF4-FFF2-40B4-BE49-F238E27FC236}">
                <a16:creationId xmlns:a16="http://schemas.microsoft.com/office/drawing/2014/main" id="{849A92C5-8984-F48A-AB71-AD01DFB5D625}"/>
              </a:ext>
            </a:extLst>
          </p:cNvPr>
          <p:cNvSpPr txBox="1">
            <a:spLocks noChangeArrowheads="1"/>
          </p:cNvSpPr>
          <p:nvPr/>
        </p:nvSpPr>
        <p:spPr bwMode="auto">
          <a:xfrm>
            <a:off x="4152143" y="6418967"/>
            <a:ext cx="3887713" cy="26645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1754259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3" dur="500"/>
                                        <p:tgtEl>
                                          <p:spTgt spid="2560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8" dur="500"/>
                                        <p:tgtEl>
                                          <p:spTgt spid="2560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1" dur="500"/>
                                        <p:tgtEl>
                                          <p:spTgt spid="25603">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24"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492300"/>
            <a:ext cx="10670628" cy="510310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300" b="1" dirty="0">
                <a:solidFill>
                  <a:schemeClr val="bg1"/>
                </a:solidFill>
                <a:latin typeface="Calibri" panose="020F0502020204030204" pitchFamily="34" charset="0"/>
                <a:cs typeface="Calibri" panose="020F0502020204030204" pitchFamily="34" charset="0"/>
              </a:rPr>
              <a:t>8 Financial Challenges for The Family</a:t>
            </a:r>
          </a:p>
        </p:txBody>
      </p:sp>
    </p:spTree>
    <p:extLst>
      <p:ext uri="{BB962C8B-B14F-4D97-AF65-F5344CB8AC3E}">
        <p14:creationId xmlns:p14="http://schemas.microsoft.com/office/powerpoint/2010/main" val="112784938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endParaRPr lang="en-US" sz="4000" dirty="0"/>
          </a:p>
          <a:p>
            <a:pPr marL="0" lvl="0" indent="0" algn="ctr">
              <a:buNone/>
            </a:pPr>
            <a:r>
              <a:rPr lang="en-US" sz="4000" dirty="0"/>
              <a:t>For 4 or 5 months each year, track every penny you spend. Every single penny. </a:t>
            </a:r>
            <a:br>
              <a:rPr lang="en-US" sz="4000" dirty="0"/>
            </a:br>
            <a:br>
              <a:rPr lang="en-US" sz="4000" dirty="0"/>
            </a:br>
            <a:r>
              <a:rPr lang="en-US" sz="2000" dirty="0"/>
              <a:t>And do this old school – with a pen and paper (or not-so-old school with Excel). Do not use financial software like Quicken or </a:t>
            </a:r>
            <a:r>
              <a:rPr lang="en-US" sz="2000" dirty="0" err="1"/>
              <a:t>Quickbooks</a:t>
            </a:r>
            <a:r>
              <a:rPr lang="en-US" sz="2000" dirty="0"/>
              <a:t> and do not rely on your bank debit or credit card statement. </a:t>
            </a:r>
          </a:p>
          <a:p>
            <a:pPr marL="0" lvl="0" indent="0" algn="ctr">
              <a:buNone/>
            </a:pPr>
            <a:r>
              <a:rPr lang="en-US" sz="2000" dirty="0"/>
              <a:t>Identify your non-discretionary and discretionary expenses. </a:t>
            </a:r>
          </a:p>
          <a:p>
            <a:pPr marL="0" lvl="0" indent="0" algn="ctr">
              <a:buNone/>
            </a:pPr>
            <a:r>
              <a:rPr lang="en-US" sz="2000" dirty="0"/>
              <a:t> Are you spending more or less than you want? Where are the pain points? Do you notice any trends. Do you notice any emotion-driven purchases? Are all expenses aligned with your goals?</a:t>
            </a:r>
            <a:br>
              <a:rPr lang="en-US" sz="2000" dirty="0"/>
            </a:br>
            <a:br>
              <a:rPr lang="en-US" sz="2000" dirty="0"/>
            </a:br>
            <a:r>
              <a:rPr lang="en-US" sz="2000" dirty="0"/>
              <a:t>And now that you’ve seen this, can you do anything about it – can you change your behavior?</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#1</a:t>
            </a:r>
          </a:p>
        </p:txBody>
      </p:sp>
    </p:spTree>
    <p:extLst>
      <p:ext uri="{BB962C8B-B14F-4D97-AF65-F5344CB8AC3E}">
        <p14:creationId xmlns:p14="http://schemas.microsoft.com/office/powerpoint/2010/main" val="321567419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1"/>
            <a:ext cx="10515600" cy="4702801"/>
          </a:xfrm>
        </p:spPr>
        <p:txBody>
          <a:bodyPr>
            <a:normAutofit fontScale="92500"/>
          </a:bodyPr>
          <a:lstStyle/>
          <a:p>
            <a:pPr marL="0" lvl="0" indent="0" algn="ctr">
              <a:buNone/>
            </a:pPr>
            <a:endParaRPr lang="en-US" sz="4000" dirty="0">
              <a:solidFill>
                <a:srgbClr val="006600"/>
              </a:solidFill>
            </a:endParaRPr>
          </a:p>
          <a:p>
            <a:pPr marL="0" lvl="0" indent="0" algn="ctr">
              <a:buNone/>
            </a:pPr>
            <a:r>
              <a:rPr lang="en-US" sz="4700" dirty="0">
                <a:solidFill>
                  <a:srgbClr val="006600"/>
                </a:solidFill>
              </a:rPr>
              <a:t>As soon as you get each paycheck, or on the 1st day of each month, explicitly save a certain amount. Maybe it’s 20% or maybe it’s $25. </a:t>
            </a:r>
          </a:p>
          <a:p>
            <a:pPr marL="0" lvl="0" indent="0" algn="ctr">
              <a:buNone/>
            </a:pPr>
            <a:endParaRPr lang="en-US" sz="4000" dirty="0">
              <a:solidFill>
                <a:srgbClr val="006600"/>
              </a:solidFill>
            </a:endParaRPr>
          </a:p>
          <a:p>
            <a:pPr marL="0" lvl="0" indent="0" algn="ctr">
              <a:buNone/>
            </a:pPr>
            <a:r>
              <a:rPr lang="en-US" sz="2400" dirty="0">
                <a:solidFill>
                  <a:srgbClr val="006600"/>
                </a:solidFill>
              </a:rPr>
              <a:t>And, if possible, allocate savings amounts to different accounts and different goals. </a:t>
            </a:r>
          </a:p>
          <a:p>
            <a:pPr marL="0" lvl="0" indent="0" algn="ctr">
              <a:buNone/>
            </a:pPr>
            <a:r>
              <a:rPr lang="en-US" sz="2400" dirty="0">
                <a:solidFill>
                  <a:srgbClr val="006600"/>
                </a:solidFill>
              </a:rPr>
              <a:t>The goal is to get in the habit of paying yourself first and investing in your children’s future first. The behavior is the key. Prioritizing the habit will lead to success.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#2</a:t>
            </a:r>
          </a:p>
        </p:txBody>
      </p:sp>
    </p:spTree>
    <p:extLst>
      <p:ext uri="{BB962C8B-B14F-4D97-AF65-F5344CB8AC3E}">
        <p14:creationId xmlns:p14="http://schemas.microsoft.com/office/powerpoint/2010/main" val="28066698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endParaRPr lang="en-US" sz="4700" dirty="0"/>
          </a:p>
          <a:p>
            <a:pPr marL="0" lvl="0" indent="0" algn="ctr">
              <a:buNone/>
            </a:pPr>
            <a:r>
              <a:rPr lang="en-US" sz="4700" dirty="0"/>
              <a:t>Make saving a game. </a:t>
            </a:r>
          </a:p>
          <a:p>
            <a:pPr marL="0" lvl="0" indent="0" algn="ctr">
              <a:buNone/>
            </a:pPr>
            <a:endParaRPr lang="en-US" sz="4000" dirty="0"/>
          </a:p>
          <a:p>
            <a:pPr marL="0" lvl="0" indent="0" algn="ctr">
              <a:buNone/>
            </a:pPr>
            <a:r>
              <a:rPr lang="en-US" sz="2400" dirty="0"/>
              <a:t>After saving 20% or $25 on the first day of the month, set a goal to save even more during the rest of the month. Maybe you set the goal of saving another $50. If you manage to save $150 instead of $50, celebrate your success by taking the additional $100 and using some of it to treat yourself. Maybe it’s a family dinner or amusement park – and then take what’s leftover from this treat and put it towards savings.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#3</a:t>
            </a:r>
          </a:p>
        </p:txBody>
      </p:sp>
    </p:spTree>
    <p:extLst>
      <p:ext uri="{BB962C8B-B14F-4D97-AF65-F5344CB8AC3E}">
        <p14:creationId xmlns:p14="http://schemas.microsoft.com/office/powerpoint/2010/main" val="314829948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r>
              <a:rPr lang="en-US" sz="4700" b="1" u="sng" dirty="0">
                <a:solidFill>
                  <a:srgbClr val="C00000"/>
                </a:solidFill>
              </a:rPr>
              <a:t>CHALLENGE #3 - Alternative</a:t>
            </a:r>
          </a:p>
          <a:p>
            <a:pPr marL="0" lvl="0" indent="0" algn="ctr">
              <a:buNone/>
            </a:pPr>
            <a:endParaRPr lang="en-US" sz="4000" dirty="0">
              <a:solidFill>
                <a:srgbClr val="C00000"/>
              </a:solidFill>
            </a:endParaRPr>
          </a:p>
          <a:p>
            <a:pPr marL="0" lvl="0" indent="0" algn="ctr">
              <a:buNone/>
            </a:pPr>
            <a:r>
              <a:rPr lang="en-US" sz="2400" dirty="0">
                <a:solidFill>
                  <a:srgbClr val="C00000"/>
                </a:solidFill>
              </a:rPr>
              <a:t>Anytime you treat yourself to a purchase over a certain amount, set aside ½ of the amount amount of the purchase to give to charity…if that’s one of your goals. </a:t>
            </a:r>
            <a:br>
              <a:rPr lang="en-US" sz="2400" dirty="0">
                <a:solidFill>
                  <a:srgbClr val="C00000"/>
                </a:solidFill>
              </a:rPr>
            </a:br>
            <a:endParaRPr lang="en-US" sz="2400" dirty="0">
              <a:solidFill>
                <a:srgbClr val="C00000"/>
              </a:solidFill>
            </a:endParaRPr>
          </a:p>
          <a:p>
            <a:pPr marL="0" lvl="0" indent="0" algn="ctr">
              <a:buNone/>
            </a:pPr>
            <a:r>
              <a:rPr lang="en-US" sz="2400" dirty="0">
                <a:solidFill>
                  <a:srgbClr val="C00000"/>
                </a:solidFill>
              </a:rPr>
              <a:t>For me, it’s $200. </a:t>
            </a:r>
          </a:p>
          <a:p>
            <a:pPr marL="0" lvl="0" indent="0" algn="ctr">
              <a:buNone/>
            </a:pPr>
            <a:r>
              <a:rPr lang="en-US" sz="2400" dirty="0">
                <a:solidFill>
                  <a:srgbClr val="C00000"/>
                </a:solidFill>
              </a:rPr>
              <a:t>If I buy anything over $200 – except food or rent – I immediately set aside ½ of the amount to give to charity. I do not donate the money immediately, but I may pool it over several months to be able to give a bigger donation.</a:t>
            </a:r>
          </a:p>
        </p:txBody>
      </p:sp>
      <p:sp>
        <p:nvSpPr>
          <p:cNvPr id="2" name="Rectangle 2">
            <a:extLst>
              <a:ext uri="{FF2B5EF4-FFF2-40B4-BE49-F238E27FC236}">
                <a16:creationId xmlns:a16="http://schemas.microsoft.com/office/drawing/2014/main" id="{A44A9948-B778-F116-3D37-671D58E86F99}"/>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#3</a:t>
            </a:r>
          </a:p>
        </p:txBody>
      </p:sp>
    </p:spTree>
    <p:extLst>
      <p:ext uri="{BB962C8B-B14F-4D97-AF65-F5344CB8AC3E}">
        <p14:creationId xmlns:p14="http://schemas.microsoft.com/office/powerpoint/2010/main" val="81031187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endParaRPr lang="en-US" sz="4000" dirty="0">
              <a:solidFill>
                <a:srgbClr val="0000CC"/>
              </a:solidFill>
            </a:endParaRPr>
          </a:p>
          <a:p>
            <a:pPr marL="0" lvl="0" indent="0" algn="ctr">
              <a:buNone/>
            </a:pPr>
            <a:r>
              <a:rPr lang="en-US" sz="4000" dirty="0">
                <a:solidFill>
                  <a:srgbClr val="006600"/>
                </a:solidFill>
              </a:rPr>
              <a:t>Check your credit score. </a:t>
            </a:r>
            <a:br>
              <a:rPr lang="en-US" sz="4000" dirty="0">
                <a:solidFill>
                  <a:srgbClr val="006600"/>
                </a:solidFill>
              </a:rPr>
            </a:br>
            <a:r>
              <a:rPr lang="en-US" sz="4000" dirty="0">
                <a:solidFill>
                  <a:srgbClr val="006600"/>
                </a:solidFill>
              </a:rPr>
              <a:t>And study your credit report. </a:t>
            </a:r>
          </a:p>
          <a:p>
            <a:pPr marL="0" lvl="0" indent="0" algn="ctr">
              <a:buNone/>
            </a:pPr>
            <a:endParaRPr lang="en-US" sz="4000" dirty="0">
              <a:solidFill>
                <a:srgbClr val="006600"/>
              </a:solidFill>
            </a:endParaRPr>
          </a:p>
          <a:p>
            <a:pPr marL="0" lvl="0" indent="0" algn="ctr">
              <a:buNone/>
            </a:pPr>
            <a:r>
              <a:rPr lang="en-US" sz="2400" dirty="0">
                <a:solidFill>
                  <a:srgbClr val="006600"/>
                </a:solidFill>
              </a:rPr>
              <a:t>You can get a credit report for free from TransUnion, Equifax or Experian. Make sure what’s on the credit report belongs to you. Challenge anything that is wrong. And make a plan to improve your credit score – by cleaning up your credit report or establishing a payment history that will work to your advantage over time.</a:t>
            </a:r>
          </a:p>
        </p:txBody>
      </p:sp>
      <p:sp>
        <p:nvSpPr>
          <p:cNvPr id="2" name="Rectangle 2">
            <a:extLst>
              <a:ext uri="{FF2B5EF4-FFF2-40B4-BE49-F238E27FC236}">
                <a16:creationId xmlns:a16="http://schemas.microsoft.com/office/drawing/2014/main" id="{0C17504D-222E-AFBF-66A1-A60342D9BFD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#4</a:t>
            </a:r>
          </a:p>
        </p:txBody>
      </p:sp>
    </p:spTree>
    <p:extLst>
      <p:ext uri="{BB962C8B-B14F-4D97-AF65-F5344CB8AC3E}">
        <p14:creationId xmlns:p14="http://schemas.microsoft.com/office/powerpoint/2010/main" val="23450628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endParaRPr lang="en-US" sz="4300" dirty="0"/>
          </a:p>
          <a:p>
            <a:pPr marL="0" lvl="0" indent="0" algn="ctr">
              <a:buNone/>
            </a:pPr>
            <a:r>
              <a:rPr lang="en-US" sz="4300" dirty="0"/>
              <a:t>Cancel (at least) one subscription this year. </a:t>
            </a:r>
          </a:p>
          <a:p>
            <a:pPr marL="0" lvl="0" indent="0" algn="ctr">
              <a:buNone/>
            </a:pPr>
            <a:endParaRPr lang="en-US" sz="4000" dirty="0"/>
          </a:p>
          <a:p>
            <a:pPr marL="0" lvl="0" indent="0" algn="ctr">
              <a:buNone/>
            </a:pPr>
            <a:r>
              <a:rPr lang="en-US" sz="2400" dirty="0"/>
              <a:t>Have each child cancel (at least) one subscription this year.</a:t>
            </a:r>
          </a:p>
          <a:p>
            <a:pPr marL="0" lvl="0" indent="0" algn="ctr">
              <a:buNone/>
            </a:pPr>
            <a:r>
              <a:rPr lang="en-US" sz="2400" dirty="0"/>
              <a:t>We all have subscriptions we are not using – or are not getting our money’s worth out of.</a:t>
            </a:r>
          </a:p>
          <a:p>
            <a:pPr marL="0" lvl="0" indent="0" algn="ctr">
              <a:buNone/>
            </a:pPr>
            <a:r>
              <a:rPr lang="en-US" sz="2400" dirty="0"/>
              <a:t>The monthly savings may seem minor - $10 or $20 per subscription. But these amounts will add up – over 12 months, over 2-5 children, over years, across multiple subscriptions. And, again, the key is to develop habits and behaviors for your children in the future.</a:t>
            </a:r>
          </a:p>
        </p:txBody>
      </p:sp>
      <p:sp>
        <p:nvSpPr>
          <p:cNvPr id="2" name="Rectangle 2">
            <a:extLst>
              <a:ext uri="{FF2B5EF4-FFF2-40B4-BE49-F238E27FC236}">
                <a16:creationId xmlns:a16="http://schemas.microsoft.com/office/drawing/2014/main" id="{98E817E3-357E-F080-8F2F-569140F51BE1}"/>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#5</a:t>
            </a:r>
          </a:p>
        </p:txBody>
      </p:sp>
    </p:spTree>
    <p:extLst>
      <p:ext uri="{BB962C8B-B14F-4D97-AF65-F5344CB8AC3E}">
        <p14:creationId xmlns:p14="http://schemas.microsoft.com/office/powerpoint/2010/main" val="54247065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405255"/>
          </a:xfrm>
        </p:spPr>
        <p:txBody>
          <a:bodyPr>
            <a:normAutofit fontScale="55000" lnSpcReduction="20000"/>
          </a:bodyPr>
          <a:lstStyle/>
          <a:p>
            <a:pPr marL="0" lvl="0" indent="0" algn="ctr">
              <a:buNone/>
            </a:pPr>
            <a:endParaRPr lang="en-US" sz="10000" dirty="0">
              <a:solidFill>
                <a:srgbClr val="C00000"/>
              </a:solidFill>
            </a:endParaRPr>
          </a:p>
          <a:p>
            <a:pPr marL="0" lvl="0" indent="0" algn="ctr">
              <a:buNone/>
            </a:pPr>
            <a:r>
              <a:rPr lang="en-US" sz="10000" dirty="0">
                <a:solidFill>
                  <a:srgbClr val="C00000"/>
                </a:solidFill>
              </a:rPr>
              <a:t>For 1 month each year, empty your pantry and empty your freezer. </a:t>
            </a:r>
            <a:r>
              <a:rPr lang="en-US" sz="4000" dirty="0">
                <a:solidFill>
                  <a:srgbClr val="C00000"/>
                </a:solidFill>
              </a:rPr>
              <a:t> </a:t>
            </a:r>
          </a:p>
          <a:p>
            <a:pPr marL="0" lvl="0" indent="0" algn="ctr">
              <a:buNone/>
            </a:pPr>
            <a:endParaRPr lang="en-US" sz="4200" dirty="0">
              <a:solidFill>
                <a:srgbClr val="C00000"/>
              </a:solidFill>
            </a:endParaRPr>
          </a:p>
          <a:p>
            <a:pPr marL="0" lvl="0" indent="0" algn="ctr">
              <a:buNone/>
            </a:pPr>
            <a:r>
              <a:rPr lang="en-US" sz="4200" dirty="0">
                <a:solidFill>
                  <a:srgbClr val="C00000"/>
                </a:solidFill>
              </a:rPr>
              <a:t>Only buy perishable groceries during that month (and be sure to eat every single penny/ounce of your perishable food). </a:t>
            </a:r>
          </a:p>
          <a:p>
            <a:pPr marL="0" lvl="0" indent="0" algn="ctr">
              <a:buNone/>
            </a:pPr>
            <a:endParaRPr lang="en-US" sz="4200" dirty="0">
              <a:solidFill>
                <a:srgbClr val="C00000"/>
              </a:solidFill>
            </a:endParaRPr>
          </a:p>
          <a:p>
            <a:pPr marL="0" lvl="0" indent="0" algn="ctr">
              <a:buNone/>
            </a:pPr>
            <a:r>
              <a:rPr lang="en-US" sz="4200" dirty="0">
                <a:solidFill>
                  <a:srgbClr val="C00000"/>
                </a:solidFill>
              </a:rPr>
              <a:t>Throwing out food can be the biggest waste in many budgets. Don’t do it. </a:t>
            </a:r>
            <a:br>
              <a:rPr lang="en-US" sz="4200" dirty="0">
                <a:solidFill>
                  <a:srgbClr val="C00000"/>
                </a:solidFill>
              </a:rPr>
            </a:br>
            <a:r>
              <a:rPr lang="en-US" sz="4200" dirty="0">
                <a:solidFill>
                  <a:srgbClr val="C00000"/>
                </a:solidFill>
              </a:rPr>
              <a:t>It’s financially wasteful…but it’s also a bad habit that can flow over into other behaviors that do not help you achieve your goals</a:t>
            </a:r>
          </a:p>
          <a:p>
            <a:pPr marL="0" lvl="0" indent="0" algn="ctr">
              <a:buNone/>
            </a:pPr>
            <a:endParaRPr lang="en-US" sz="4200" dirty="0">
              <a:solidFill>
                <a:srgbClr val="C00000"/>
              </a:solidFill>
            </a:endParaRPr>
          </a:p>
          <a:p>
            <a:pPr marL="0" lvl="0" indent="0" algn="ctr">
              <a:buNone/>
            </a:pPr>
            <a:r>
              <a:rPr lang="en-US" sz="2700" dirty="0">
                <a:solidFill>
                  <a:srgbClr val="C00000"/>
                </a:solidFill>
              </a:rPr>
              <a:t>(This challenge brought to us by a former student with 4 teenage boys.)</a:t>
            </a:r>
          </a:p>
        </p:txBody>
      </p:sp>
      <p:sp>
        <p:nvSpPr>
          <p:cNvPr id="2" name="Rectangle 2">
            <a:extLst>
              <a:ext uri="{FF2B5EF4-FFF2-40B4-BE49-F238E27FC236}">
                <a16:creationId xmlns:a16="http://schemas.microsoft.com/office/drawing/2014/main" id="{1CCFCF4D-2326-6B85-052F-E98C02AA7131}"/>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#6</a:t>
            </a:r>
          </a:p>
        </p:txBody>
      </p:sp>
    </p:spTree>
    <p:extLst>
      <p:ext uri="{BB962C8B-B14F-4D97-AF65-F5344CB8AC3E}">
        <p14:creationId xmlns:p14="http://schemas.microsoft.com/office/powerpoint/2010/main" val="292615657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32500" lnSpcReduction="20000"/>
          </a:bodyPr>
          <a:lstStyle/>
          <a:p>
            <a:pPr marL="0" lvl="0" indent="0" algn="ctr">
              <a:buNone/>
            </a:pPr>
            <a:endParaRPr lang="en-US" sz="12300" dirty="0"/>
          </a:p>
          <a:p>
            <a:pPr marL="0" lvl="0" indent="0" algn="ctr">
              <a:buNone/>
            </a:pPr>
            <a:r>
              <a:rPr lang="en-US" sz="12300" dirty="0"/>
              <a:t>For 1 month each year, do not dine out. Nothing. </a:t>
            </a:r>
            <a:br>
              <a:rPr lang="en-US" sz="10000" dirty="0"/>
            </a:br>
            <a:endParaRPr lang="en-US" sz="10000" dirty="0"/>
          </a:p>
          <a:p>
            <a:pPr marL="0" lvl="0" indent="0" algn="ctr">
              <a:buNone/>
            </a:pPr>
            <a:r>
              <a:rPr lang="en-US" sz="10000" dirty="0"/>
              <a:t>Maybe 1 whole month is too ambitious.</a:t>
            </a:r>
          </a:p>
          <a:p>
            <a:pPr marL="0" lvl="0" indent="0" algn="ctr">
              <a:buNone/>
            </a:pPr>
            <a:r>
              <a:rPr lang="en-US" sz="10000" dirty="0"/>
              <a:t>Maybe you start with a week. Or weekend.</a:t>
            </a:r>
          </a:p>
          <a:p>
            <a:pPr marL="0" lvl="0" indent="0" algn="ctr">
              <a:buNone/>
            </a:pPr>
            <a:r>
              <a:rPr lang="en-US" sz="10000" dirty="0"/>
              <a:t>Or maybe you stop dining out on Fridays only.</a:t>
            </a:r>
            <a:br>
              <a:rPr lang="en-US" sz="10000" dirty="0"/>
            </a:br>
            <a:endParaRPr lang="en-US" sz="10000" dirty="0"/>
          </a:p>
          <a:p>
            <a:pPr marL="0" lvl="0" indent="0" algn="ctr">
              <a:buNone/>
            </a:pPr>
            <a:r>
              <a:rPr lang="en-US" sz="7400" dirty="0"/>
              <a:t>Or maybe you eliminate or reduce just one family habit…Sunday brunch, coffee, fast food, alcohol. Identify a habit that you know is not aligned with your personal or financial goals…and then take some baby steps to improve it.</a:t>
            </a:r>
          </a:p>
        </p:txBody>
      </p:sp>
      <p:sp>
        <p:nvSpPr>
          <p:cNvPr id="2" name="Rectangle 2">
            <a:extLst>
              <a:ext uri="{FF2B5EF4-FFF2-40B4-BE49-F238E27FC236}">
                <a16:creationId xmlns:a16="http://schemas.microsoft.com/office/drawing/2014/main" id="{6EB2C223-A5C7-2D9E-EBC4-47B68A07B639}"/>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#7</a:t>
            </a:r>
          </a:p>
        </p:txBody>
      </p:sp>
    </p:spTree>
    <p:extLst>
      <p:ext uri="{BB962C8B-B14F-4D97-AF65-F5344CB8AC3E}">
        <p14:creationId xmlns:p14="http://schemas.microsoft.com/office/powerpoint/2010/main" val="59225285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40000" lnSpcReduction="20000"/>
          </a:bodyPr>
          <a:lstStyle/>
          <a:p>
            <a:pPr marL="0" lvl="0" indent="0" algn="ctr">
              <a:buNone/>
            </a:pPr>
            <a:endParaRPr lang="en-US" sz="10000" dirty="0"/>
          </a:p>
          <a:p>
            <a:pPr marL="0" lvl="0" indent="0" algn="ctr">
              <a:buNone/>
            </a:pPr>
            <a:r>
              <a:rPr lang="en-US" sz="10000" dirty="0">
                <a:solidFill>
                  <a:srgbClr val="006600"/>
                </a:solidFill>
              </a:rPr>
              <a:t>Set 5 financial goals for the next year, the next 3 years and the next 5 years.</a:t>
            </a:r>
          </a:p>
          <a:p>
            <a:pPr marL="0" lvl="0" indent="0" algn="ctr">
              <a:buNone/>
            </a:pPr>
            <a:r>
              <a:rPr lang="en-US" sz="10000" dirty="0">
                <a:solidFill>
                  <a:srgbClr val="006600"/>
                </a:solidFill>
              </a:rPr>
              <a:t>Set goals for you and for each child.</a:t>
            </a:r>
            <a:endParaRPr lang="en-US" sz="4000" dirty="0">
              <a:solidFill>
                <a:srgbClr val="006600"/>
              </a:solidFill>
            </a:endParaRPr>
          </a:p>
          <a:p>
            <a:pPr marL="0" lvl="0" indent="0" algn="ctr">
              <a:buNone/>
            </a:pPr>
            <a:endParaRPr lang="en-US" sz="4200" dirty="0">
              <a:solidFill>
                <a:srgbClr val="006600"/>
              </a:solidFill>
            </a:endParaRPr>
          </a:p>
          <a:p>
            <a:pPr marL="0" lvl="0" indent="0" algn="ctr">
              <a:buNone/>
            </a:pPr>
            <a:r>
              <a:rPr lang="en-US" sz="4200" dirty="0">
                <a:solidFill>
                  <a:srgbClr val="006600"/>
                </a:solidFill>
              </a:rPr>
              <a:t>You pick your time horizons. Make this work for you. Financial goals are not necessarily just about money. They can be about your work or school. They can be about habits and behaviors. </a:t>
            </a:r>
          </a:p>
          <a:p>
            <a:pPr marL="0" lvl="0" indent="0" algn="ctr">
              <a:buNone/>
            </a:pPr>
            <a:endParaRPr lang="en-US" sz="4200" dirty="0">
              <a:solidFill>
                <a:srgbClr val="006600"/>
              </a:solidFill>
            </a:endParaRPr>
          </a:p>
          <a:p>
            <a:pPr marL="0" lvl="0" indent="0" algn="ctr">
              <a:buNone/>
            </a:pPr>
            <a:r>
              <a:rPr lang="en-US" sz="4200" dirty="0">
                <a:solidFill>
                  <a:srgbClr val="006600"/>
                </a:solidFill>
              </a:rPr>
              <a:t>The key is that if you can improve your habits and behaviors, if you can improve your satisfaction at work and at school, you will feel more empowered to take control over your financial situation, too.</a:t>
            </a:r>
          </a:p>
          <a:p>
            <a:pPr marL="0" lvl="0" indent="0" algn="ctr">
              <a:buNone/>
            </a:pPr>
            <a:endParaRPr lang="en-US" sz="4200" dirty="0">
              <a:solidFill>
                <a:srgbClr val="006600"/>
              </a:solidFill>
            </a:endParaRPr>
          </a:p>
          <a:p>
            <a:pPr marL="0" lvl="0" indent="0" algn="ctr">
              <a:buNone/>
            </a:pPr>
            <a:r>
              <a:rPr lang="en-US" sz="4200" dirty="0">
                <a:solidFill>
                  <a:srgbClr val="006600"/>
                </a:solidFill>
              </a:rPr>
              <a:t>Your children will connect goals with money and with behaviors.</a:t>
            </a:r>
            <a:br>
              <a:rPr lang="en-US" sz="4200" dirty="0">
                <a:solidFill>
                  <a:srgbClr val="006600"/>
                </a:solidFill>
              </a:rPr>
            </a:br>
            <a:r>
              <a:rPr lang="en-US" sz="4200" dirty="0">
                <a:solidFill>
                  <a:srgbClr val="006600"/>
                </a:solidFill>
              </a:rPr>
              <a:t>And, by you having your children go through this work, you will improve your agency over your own financial planning.</a:t>
            </a:r>
          </a:p>
        </p:txBody>
      </p:sp>
      <p:sp>
        <p:nvSpPr>
          <p:cNvPr id="2" name="Rectangle 2">
            <a:extLst>
              <a:ext uri="{FF2B5EF4-FFF2-40B4-BE49-F238E27FC236}">
                <a16:creationId xmlns:a16="http://schemas.microsoft.com/office/drawing/2014/main" id="{08769AE4-58AE-DCE5-CAFA-2D7478F32466}"/>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#8</a:t>
            </a:r>
          </a:p>
        </p:txBody>
      </p:sp>
    </p:spTree>
    <p:extLst>
      <p:ext uri="{BB962C8B-B14F-4D97-AF65-F5344CB8AC3E}">
        <p14:creationId xmlns:p14="http://schemas.microsoft.com/office/powerpoint/2010/main" val="159026905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90365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6600"/>
                </a:solidFill>
              </a:rPr>
              <a:t>There is no judgment in personal finance.</a:t>
            </a:r>
          </a:p>
          <a:p>
            <a:pPr marL="0" indent="0" algn="ctr">
              <a:buNone/>
            </a:pPr>
            <a:r>
              <a:rPr lang="en-US" sz="4000" b="1" i="1" dirty="0">
                <a:solidFill>
                  <a:srgbClr val="006600"/>
                </a:solidFill>
              </a:rPr>
              <a:t>There is no ego in personal finance.</a:t>
            </a:r>
          </a:p>
          <a:p>
            <a:pPr marL="0" indent="0" algn="ctr">
              <a:buNone/>
            </a:pPr>
            <a:r>
              <a:rPr lang="en-US" sz="4000" b="1" i="1" dirty="0">
                <a:solidFill>
                  <a:srgbClr val="006600"/>
                </a:solidFill>
              </a:rPr>
              <a:t>There is no shame in personal finance.</a:t>
            </a:r>
          </a:p>
          <a:p>
            <a:pPr marL="0" indent="0" algn="ctr">
              <a:buNone/>
            </a:pPr>
            <a:endParaRPr lang="en-US" sz="4000" b="1" i="1" dirty="0">
              <a:solidFill>
                <a:srgbClr val="006600"/>
              </a:solidFill>
            </a:endParaRPr>
          </a:p>
          <a:p>
            <a:pPr marL="0" indent="0" algn="ctr">
              <a:buNone/>
            </a:pPr>
            <a:r>
              <a:rPr lang="en-US" sz="4000" b="1" i="1" dirty="0">
                <a:solidFill>
                  <a:srgbClr val="006600"/>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36851ED4-46ED-E7F1-533E-69417D4E1122}"/>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1610093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855629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2979306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2023</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8431913"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OCTOBER 10</a:t>
            </a:r>
          </a:p>
          <a:p>
            <a:pPr algn="ctr"/>
            <a:endParaRPr lang="en-US" sz="2600" b="1" dirty="0">
              <a:solidFill>
                <a:schemeClr val="bg1"/>
              </a:solidFill>
            </a:endParaRPr>
          </a:p>
          <a:p>
            <a:pPr algn="ctr"/>
            <a:r>
              <a:rPr lang="en-US" sz="2600" b="1" dirty="0">
                <a:solidFill>
                  <a:schemeClr val="bg1"/>
                </a:solidFill>
              </a:rPr>
              <a:t>DEBT MANGEMENT, INCOME MANAGEMENT &amp; YOUR FAMILY</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4267200"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SEPTEMBER 21</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FOCUS ON INTERNATIONAL STUDENTS: TAXES, JOBS &amp; MONEY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AUGUST 30</a:t>
            </a:r>
          </a:p>
          <a:p>
            <a:pPr algn="ctr"/>
            <a:endParaRPr lang="en-US" sz="2600" b="1" dirty="0">
              <a:solidFill>
                <a:schemeClr val="bg1"/>
              </a:solidFill>
            </a:endParaRPr>
          </a:p>
          <a:p>
            <a:pPr algn="ctr"/>
            <a:r>
              <a:rPr lang="en-US" sz="2600" b="1" dirty="0">
                <a:solidFill>
                  <a:schemeClr val="bg1"/>
                </a:solidFill>
              </a:rPr>
              <a:t>ADDRESSING INFLATION AS A GRAD STUDENT</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16</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102487" y="4048812"/>
            <a:ext cx="3657600" cy="2743200"/>
          </a:xfrm>
          <a:prstGeom prst="roundRect">
            <a:avLst/>
          </a:prstGeom>
          <a:solidFill>
            <a:schemeClr val="bg1">
              <a:lumMod val="8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26</a:t>
            </a:r>
          </a:p>
          <a:p>
            <a:pPr algn="ctr"/>
            <a:endParaRPr lang="en-US" sz="2600" b="1" dirty="0">
              <a:solidFill>
                <a:schemeClr val="tx1"/>
              </a:solidFill>
            </a:endParaRPr>
          </a:p>
          <a:p>
            <a:pPr algn="ctr"/>
            <a:r>
              <a:rPr lang="en-US" sz="2600" b="1" dirty="0">
                <a:solidFill>
                  <a:schemeClr val="tx1"/>
                </a:solidFill>
              </a:rPr>
              <a:t>INVESTING: </a:t>
            </a:r>
            <a:br>
              <a:rPr lang="en-US" sz="2600" b="1" dirty="0">
                <a:solidFill>
                  <a:schemeClr val="tx1"/>
                </a:solidFill>
              </a:rPr>
            </a:br>
            <a:r>
              <a:rPr lang="en-US" sz="2600" b="1" dirty="0">
                <a:solidFill>
                  <a:schemeClr val="tx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28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235410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0232"/>
            <a:ext cx="12192000" cy="1965325"/>
          </a:xfrm>
        </p:spPr>
        <p:txBody>
          <a:bodyPr>
            <a:normAutofit fontScale="90000"/>
          </a:bodyPr>
          <a:lstStyle/>
          <a:p>
            <a:pPr algn="ctr"/>
            <a:r>
              <a:rPr lang="en-US" sz="6000" b="1" i="1" dirty="0">
                <a:solidFill>
                  <a:srgbClr val="CF181F"/>
                </a:solidFill>
                <a:latin typeface="Times New Roman" panose="02020603050405020304" pitchFamily="18" charset="0"/>
                <a:cs typeface="Times New Roman" panose="02020603050405020304" pitchFamily="18" charset="0"/>
              </a:rPr>
              <a:t>gradschool@louisiana.edu</a:t>
            </a:r>
            <a:br>
              <a:rPr lang="en-US" sz="6000" b="1" u="sng" dirty="0">
                <a:solidFill>
                  <a:srgbClr val="CF181F"/>
                </a:solidFill>
                <a:latin typeface="Times New Roman" panose="02020603050405020304" pitchFamily="18" charset="0"/>
                <a:cs typeface="Times New Roman" panose="02020603050405020304" pitchFamily="18" charset="0"/>
              </a:rPr>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My bias:</a:t>
            </a:r>
          </a:p>
          <a:p>
            <a:pPr marL="0" indent="0" algn="ctr">
              <a:buNone/>
            </a:pPr>
            <a:endParaRPr lang="en-US" sz="4000" b="1" i="1" dirty="0">
              <a:solidFill>
                <a:srgbClr val="C00000"/>
              </a:solidFill>
            </a:endParaRPr>
          </a:p>
          <a:p>
            <a:pPr marL="0" indent="0" algn="ctr">
              <a:buNone/>
            </a:pPr>
            <a:r>
              <a:rPr lang="en-US" sz="4000" b="1" i="1" dirty="0">
                <a:solidFill>
                  <a:srgbClr val="C00000"/>
                </a:solidFill>
              </a:rPr>
              <a:t>Financial transparency is a good thing.</a:t>
            </a:r>
          </a:p>
        </p:txBody>
      </p:sp>
    </p:spTree>
    <p:extLst>
      <p:ext uri="{BB962C8B-B14F-4D97-AF65-F5344CB8AC3E}">
        <p14:creationId xmlns:p14="http://schemas.microsoft.com/office/powerpoint/2010/main" val="339417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4"/>
            <a:ext cx="10670628" cy="3383309"/>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schemeClr val="bg1"/>
              </a:solidFill>
              <a:latin typeface="Calibri" panose="020F0502020204030204" pitchFamily="34" charset="0"/>
              <a:cs typeface="Calibri" panose="020F0502020204030204" pitchFamily="34" charset="0"/>
            </a:endParaRPr>
          </a:p>
          <a:p>
            <a:pPr algn="ctr"/>
            <a:r>
              <a:rPr lang="en-US" sz="6000" b="1" dirty="0">
                <a:solidFill>
                  <a:schemeClr val="bg1"/>
                </a:solidFill>
                <a:latin typeface="Calibri" panose="020F0502020204030204" pitchFamily="34" charset="0"/>
                <a:cs typeface="Calibri" panose="020F0502020204030204" pitchFamily="34" charset="0"/>
              </a:rPr>
              <a:t>WHAT IS HAPPENING WITH STUDENT LOAN DEBT?</a:t>
            </a:r>
          </a:p>
        </p:txBody>
      </p:sp>
      <p:sp>
        <p:nvSpPr>
          <p:cNvPr id="5" name="Rectangle 4">
            <a:extLst>
              <a:ext uri="{FF2B5EF4-FFF2-40B4-BE49-F238E27FC236}">
                <a16:creationId xmlns:a16="http://schemas.microsoft.com/office/drawing/2014/main" id="{9C1CBDE0-2AE7-FB4D-E100-622DEF56C1A1}"/>
              </a:ext>
            </a:extLst>
          </p:cNvPr>
          <p:cNvSpPr/>
          <p:nvPr/>
        </p:nvSpPr>
        <p:spPr>
          <a:xfrm>
            <a:off x="2053868" y="4129936"/>
            <a:ext cx="3833213" cy="192569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THERE’S </a:t>
            </a:r>
          </a:p>
          <a:p>
            <a:pPr algn="ctr"/>
            <a:r>
              <a:rPr lang="en-US" sz="3600" b="1" dirty="0"/>
              <a:t>GOOD NEWS</a:t>
            </a:r>
          </a:p>
        </p:txBody>
      </p:sp>
      <p:sp>
        <p:nvSpPr>
          <p:cNvPr id="6" name="Rectangle 5">
            <a:extLst>
              <a:ext uri="{FF2B5EF4-FFF2-40B4-BE49-F238E27FC236}">
                <a16:creationId xmlns:a16="http://schemas.microsoft.com/office/drawing/2014/main" id="{172B6535-8C36-164A-0A37-19F987F4FFCF}"/>
              </a:ext>
            </a:extLst>
          </p:cNvPr>
          <p:cNvSpPr/>
          <p:nvPr/>
        </p:nvSpPr>
        <p:spPr>
          <a:xfrm>
            <a:off x="6304919" y="4123881"/>
            <a:ext cx="3833213" cy="192569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THERE’S </a:t>
            </a:r>
          </a:p>
          <a:p>
            <a:pPr algn="ctr"/>
            <a:r>
              <a:rPr lang="en-US" sz="3600" b="1" dirty="0"/>
              <a:t>BAD NEWS</a:t>
            </a:r>
          </a:p>
        </p:txBody>
      </p:sp>
    </p:spTree>
    <p:extLst>
      <p:ext uri="{BB962C8B-B14F-4D97-AF65-F5344CB8AC3E}">
        <p14:creationId xmlns:p14="http://schemas.microsoft.com/office/powerpoint/2010/main" val="21612966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2400" b="1" dirty="0">
                <a:solidFill>
                  <a:srgbClr val="2D2D83"/>
                </a:solidFill>
              </a:rPr>
              <a:t>Some student loans are being forgiven….for a variety of reasons.</a:t>
            </a:r>
          </a:p>
          <a:p>
            <a:pPr lvl="1"/>
            <a:r>
              <a:rPr lang="en-US" sz="2000" b="1" dirty="0">
                <a:solidFill>
                  <a:srgbClr val="2D2D83"/>
                </a:solidFill>
              </a:rPr>
              <a:t>There is no longer a national plan for $10,000 or $20,000 of relief, but the Department of Education is relieving loans on a more specific basis</a:t>
            </a:r>
          </a:p>
          <a:p>
            <a:pPr lvl="1"/>
            <a:r>
              <a:rPr lang="en-US" sz="2000" b="1" dirty="0">
                <a:solidFill>
                  <a:srgbClr val="2D2D83"/>
                </a:solidFill>
              </a:rPr>
              <a:t>If your lender engaged in fraud, if your university went out of business, if your university misled you</a:t>
            </a:r>
            <a:br>
              <a:rPr lang="en-US" sz="2000" b="1" dirty="0">
                <a:solidFill>
                  <a:srgbClr val="2D2D83"/>
                </a:solidFill>
              </a:rPr>
            </a:br>
            <a:endParaRPr lang="en-US" sz="2000" b="1" dirty="0">
              <a:solidFill>
                <a:srgbClr val="2D2D83"/>
              </a:solidFill>
            </a:endParaRPr>
          </a:p>
          <a:p>
            <a:pPr marL="514350" indent="-514350">
              <a:buFont typeface="+mj-lt"/>
              <a:buAutoNum type="arabicPeriod"/>
            </a:pPr>
            <a:r>
              <a:rPr lang="en-US" b="1" dirty="0">
                <a:solidFill>
                  <a:srgbClr val="2D2D83"/>
                </a:solidFill>
              </a:rPr>
              <a:t>Expanded opportunities for INCOME DRIVEN REPAYMENT</a:t>
            </a:r>
            <a:br>
              <a:rPr lang="en-US" b="1" dirty="0">
                <a:solidFill>
                  <a:srgbClr val="2D2D83"/>
                </a:solidFill>
              </a:rPr>
            </a:br>
            <a:endParaRPr lang="en-US" b="1" dirty="0">
              <a:solidFill>
                <a:srgbClr val="2D2D83"/>
              </a:solidFill>
            </a:endParaRPr>
          </a:p>
          <a:p>
            <a:pPr marL="514350" indent="-514350">
              <a:buFont typeface="+mj-lt"/>
              <a:buAutoNum type="arabicPeriod"/>
            </a:pPr>
            <a:r>
              <a:rPr lang="en-US" b="1" dirty="0">
                <a:solidFill>
                  <a:srgbClr val="2D2D83"/>
                </a:solidFill>
              </a:rPr>
              <a:t>Expanded opportunities for PUBLIC SERVICE LOAN FORGIVENESS</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GOOD NEWS</a:t>
            </a:r>
          </a:p>
        </p:txBody>
      </p:sp>
    </p:spTree>
    <p:extLst>
      <p:ext uri="{BB962C8B-B14F-4D97-AF65-F5344CB8AC3E}">
        <p14:creationId xmlns:p14="http://schemas.microsoft.com/office/powerpoint/2010/main" val="284272258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19242</TotalTime>
  <Words>5724</Words>
  <Application>Microsoft Macintosh PowerPoint</Application>
  <PresentationFormat>Widescreen</PresentationFormat>
  <Paragraphs>571</Paragraphs>
  <Slides>65</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113</cp:revision>
  <dcterms:created xsi:type="dcterms:W3CDTF">2019-08-26T13:43:19Z</dcterms:created>
  <dcterms:modified xsi:type="dcterms:W3CDTF">2023-10-10T15:35:56Z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