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5"/>
  </p:notesMasterIdLst>
  <p:sldIdLst>
    <p:sldId id="2123" r:id="rId2"/>
    <p:sldId id="2048" r:id="rId3"/>
    <p:sldId id="2060" r:id="rId4"/>
    <p:sldId id="2061" r:id="rId5"/>
    <p:sldId id="2062" r:id="rId6"/>
    <p:sldId id="2134" r:id="rId7"/>
    <p:sldId id="2138" r:id="rId8"/>
    <p:sldId id="2137" r:id="rId9"/>
    <p:sldId id="2136" r:id="rId10"/>
    <p:sldId id="2139" r:id="rId11"/>
    <p:sldId id="2140" r:id="rId12"/>
    <p:sldId id="2141" r:id="rId13"/>
    <p:sldId id="2142" r:id="rId14"/>
    <p:sldId id="2143" r:id="rId15"/>
    <p:sldId id="2144" r:id="rId16"/>
    <p:sldId id="2145" r:id="rId17"/>
    <p:sldId id="2146" r:id="rId18"/>
    <p:sldId id="310" r:id="rId19"/>
    <p:sldId id="1989" r:id="rId20"/>
    <p:sldId id="2017" r:id="rId21"/>
    <p:sldId id="2125" r:id="rId22"/>
    <p:sldId id="2124" r:id="rId23"/>
    <p:sldId id="2126" r:id="rId24"/>
    <p:sldId id="2059" r:id="rId25"/>
    <p:sldId id="2147" r:id="rId26"/>
    <p:sldId id="2049" r:id="rId27"/>
    <p:sldId id="2050" r:id="rId28"/>
    <p:sldId id="2129" r:id="rId29"/>
    <p:sldId id="2130" r:id="rId30"/>
    <p:sldId id="2131" r:id="rId31"/>
    <p:sldId id="2132" r:id="rId32"/>
    <p:sldId id="2133" r:id="rId33"/>
    <p:sldId id="1961" r:id="rId34"/>
    <p:sldId id="2066" r:id="rId35"/>
    <p:sldId id="2065" r:id="rId36"/>
    <p:sldId id="2100" r:id="rId37"/>
    <p:sldId id="1260" r:id="rId38"/>
    <p:sldId id="1311" r:id="rId39"/>
    <p:sldId id="2085" r:id="rId40"/>
    <p:sldId id="2099" r:id="rId41"/>
    <p:sldId id="2103" r:id="rId42"/>
    <p:sldId id="2104" r:id="rId43"/>
    <p:sldId id="2105" r:id="rId44"/>
    <p:sldId id="2106" r:id="rId45"/>
    <p:sldId id="2107" r:id="rId46"/>
    <p:sldId id="2108" r:id="rId47"/>
    <p:sldId id="2109" r:id="rId48"/>
    <p:sldId id="2112" r:id="rId49"/>
    <p:sldId id="2110" r:id="rId50"/>
    <p:sldId id="2114" r:id="rId51"/>
    <p:sldId id="2116" r:id="rId52"/>
    <p:sldId id="2111" r:id="rId53"/>
    <p:sldId id="2113" r:id="rId54"/>
    <p:sldId id="2115" r:id="rId55"/>
    <p:sldId id="2120" r:id="rId56"/>
    <p:sldId id="2117" r:id="rId57"/>
    <p:sldId id="2118" r:id="rId58"/>
    <p:sldId id="2119" r:id="rId59"/>
    <p:sldId id="1262" r:id="rId60"/>
    <p:sldId id="1263" r:id="rId61"/>
    <p:sldId id="1264" r:id="rId62"/>
    <p:sldId id="1278" r:id="rId63"/>
    <p:sldId id="2012" r:id="rId64"/>
    <p:sldId id="2013" r:id="rId65"/>
    <p:sldId id="1258" r:id="rId66"/>
    <p:sldId id="2014" r:id="rId67"/>
    <p:sldId id="2015" r:id="rId68"/>
    <p:sldId id="1831" r:id="rId69"/>
    <p:sldId id="1993" r:id="rId70"/>
    <p:sldId id="2088" r:id="rId71"/>
    <p:sldId id="2127" r:id="rId72"/>
    <p:sldId id="2035" r:id="rId73"/>
    <p:sldId id="2064"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6600"/>
    <a:srgbClr val="009051"/>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90"/>
    <p:restoredTop sz="94680"/>
  </p:normalViewPr>
  <p:slideViewPr>
    <p:cSldViewPr snapToGrid="0" snapToObjects="1">
      <p:cViewPr varScale="1">
        <p:scale>
          <a:sx n="211" d="100"/>
          <a:sy n="211" d="100"/>
        </p:scale>
        <p:origin x="183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39" y="2084831"/>
          <a:ext cx="2560319" cy="2560320"/>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2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20"/>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20"/>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20"/>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E3052-2D10-BA4E-AA4A-FF3A60595744}" type="datetimeFigureOut">
              <a:rPr lang="en-US" smtClean="0"/>
              <a:t>2/1/23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4C6F1-94A6-8148-A699-A2975CBCFFC6}" type="slidenum">
              <a:rPr lang="en-US" smtClean="0"/>
              <a:t>‹#›</a:t>
            </a:fld>
            <a:endParaRPr lang="en-US" dirty="0"/>
          </a:p>
        </p:txBody>
      </p:sp>
    </p:spTree>
    <p:extLst>
      <p:ext uri="{BB962C8B-B14F-4D97-AF65-F5344CB8AC3E}">
        <p14:creationId xmlns:p14="http://schemas.microsoft.com/office/powerpoint/2010/main" val="2648416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41</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291531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50</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912350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51</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78468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52</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43019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53</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469286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54</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05758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55</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7139552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56</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097090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57</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8251066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58</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163635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68</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53233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42</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634497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43</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984696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44</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85133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45</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112738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46</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921456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47</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733119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48</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957101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49</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977824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47F8-B021-2F4E-88C8-BB982A3747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B5CF07-57C6-7C41-8CDE-E450205BBE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2721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FC58C-3E1F-9841-9955-8D67231245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9E7171-289F-174A-8A84-C99EA49FD2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7F2D84C-E8EB-D444-A2C7-66D9D30BC73A}"/>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4" name="Picture 3">
            <a:extLst>
              <a:ext uri="{FF2B5EF4-FFF2-40B4-BE49-F238E27FC236}">
                <a16:creationId xmlns:a16="http://schemas.microsoft.com/office/drawing/2014/main" id="{377AE422-6D54-996F-3EBD-9D1038198313}"/>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179590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72A9E9-7FA2-434F-B0B4-BE534E5179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3E806F-6531-2A41-B5B2-3B7CCC64E1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7E54401C-BAF4-4E4F-B607-0747BEEE57C3}"/>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4" name="Picture 3">
            <a:extLst>
              <a:ext uri="{FF2B5EF4-FFF2-40B4-BE49-F238E27FC236}">
                <a16:creationId xmlns:a16="http://schemas.microsoft.com/office/drawing/2014/main" id="{A6F37949-8395-6080-7C6E-67BAC1DB390D}"/>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3436652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 2">
    <p:bg>
      <p:bgPr>
        <a:solidFill>
          <a:srgbClr val="C00000">
            <a:alpha val="6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648930"/>
            <a:ext cx="10972800" cy="1021541"/>
          </a:xfrm>
        </p:spPr>
        <p:txBody>
          <a:bodyPr/>
          <a:lstStyle>
            <a:lvl1pPr algn="ctr">
              <a:defRPr sz="4200" b="1" i="1" cap="none">
                <a:solidFill>
                  <a:schemeClr val="bg1"/>
                </a:solidFill>
                <a:latin typeface="Times New Roman" charset="0"/>
                <a:ea typeface="Times New Roman" charset="0"/>
                <a:cs typeface="Times New Roman" charset="0"/>
              </a:defRPr>
            </a:lvl1pPr>
          </a:lstStyle>
          <a:p>
            <a:r>
              <a:rPr lang="en-US" dirty="0" err="1"/>
              <a:t>brian.bolton@louisiana.edu</a:t>
            </a:r>
            <a:br>
              <a:rPr lang="en-US" dirty="0"/>
            </a:br>
            <a:br>
              <a:rPr lang="en-US" dirty="0"/>
            </a:br>
            <a:r>
              <a:rPr lang="en-US" dirty="0"/>
              <a:t>http://</a:t>
            </a:r>
            <a:r>
              <a:rPr lang="en-US" dirty="0" err="1"/>
              <a:t>business.louisiana.edu</a:t>
            </a:r>
            <a:r>
              <a:rPr lang="en-US" dirty="0"/>
              <a:t>/</a:t>
            </a:r>
            <a:r>
              <a:rPr lang="en-US" dirty="0" err="1"/>
              <a:t>financeispersonal</a:t>
            </a:r>
            <a:endParaRPr lang="en-US" dirty="0"/>
          </a:p>
        </p:txBody>
      </p:sp>
    </p:spTree>
    <p:extLst>
      <p:ext uri="{BB962C8B-B14F-4D97-AF65-F5344CB8AC3E}">
        <p14:creationId xmlns:p14="http://schemas.microsoft.com/office/powerpoint/2010/main" val="3750858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6F67-177F-1F4A-AB34-2E8212DDDF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9C8CA2-82D2-214D-88C5-A5B78A1FCF22}"/>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4651992D-26BE-834E-9924-96659ABAC4E0}"/>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4" name="Picture 3">
            <a:extLst>
              <a:ext uri="{FF2B5EF4-FFF2-40B4-BE49-F238E27FC236}">
                <a16:creationId xmlns:a16="http://schemas.microsoft.com/office/drawing/2014/main" id="{86090086-B5B3-5AD1-3068-BBF6BB61FBDF}"/>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665978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A67F-6569-624B-822D-C49E113E49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BDC462-1161-DC42-BE7F-200B108A61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a:extLst>
              <a:ext uri="{FF2B5EF4-FFF2-40B4-BE49-F238E27FC236}">
                <a16:creationId xmlns:a16="http://schemas.microsoft.com/office/drawing/2014/main" id="{C843B221-EE7C-4648-98B3-D8A586921F65}"/>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4" name="Picture 3">
            <a:extLst>
              <a:ext uri="{FF2B5EF4-FFF2-40B4-BE49-F238E27FC236}">
                <a16:creationId xmlns:a16="http://schemas.microsoft.com/office/drawing/2014/main" id="{27138E6C-ED20-E1CF-19F3-51ECEDC2954E}"/>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315193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9735F-18BD-F548-9E41-3045217E92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381893-2BAE-DC4E-B35F-22896E9330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B4858D-A4E0-314B-B0EE-656E0340D0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4FED8CC2-A397-264D-9CC5-A7B5E394895A}"/>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5" name="Picture 4">
            <a:extLst>
              <a:ext uri="{FF2B5EF4-FFF2-40B4-BE49-F238E27FC236}">
                <a16:creationId xmlns:a16="http://schemas.microsoft.com/office/drawing/2014/main" id="{F8AB27C9-8330-666C-84D9-C8A64B6F687C}"/>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179206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23A3-C291-974E-8D9B-CE73B4DC27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E1D6DE-ABF9-C34B-93B6-CBEABCC44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89EB0E-1B9E-524A-B3FF-BE633D3353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8098BA-AC93-E14B-A159-8D13636B82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98D742-8AD1-D64F-9409-0018A9B051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4148D27F-C4BD-CB47-8883-6488566CC249}"/>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7" name="Picture 6">
            <a:extLst>
              <a:ext uri="{FF2B5EF4-FFF2-40B4-BE49-F238E27FC236}">
                <a16:creationId xmlns:a16="http://schemas.microsoft.com/office/drawing/2014/main" id="{291541A2-C5A7-AAA5-BBF9-DE5EBB7E698B}"/>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3094903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472A-A3C9-F04B-8C7C-F4BF24475E60}"/>
              </a:ext>
            </a:extLst>
          </p:cNvPr>
          <p:cNvSpPr>
            <a:spLocks noGrp="1"/>
          </p:cNvSpPr>
          <p:nvPr>
            <p:ph type="title"/>
          </p:nvPr>
        </p:nvSpPr>
        <p:spPr/>
        <p:txBody>
          <a:bodyPr/>
          <a:lstStyle/>
          <a:p>
            <a:r>
              <a:rPr lang="en-US"/>
              <a:t>Click to edit Master title style</a:t>
            </a:r>
          </a:p>
        </p:txBody>
      </p:sp>
      <p:pic>
        <p:nvPicPr>
          <p:cNvPr id="7" name="Picture 6">
            <a:extLst>
              <a:ext uri="{FF2B5EF4-FFF2-40B4-BE49-F238E27FC236}">
                <a16:creationId xmlns:a16="http://schemas.microsoft.com/office/drawing/2014/main" id="{F11FCC0D-E271-7743-B4CA-4160DA40C085}"/>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3" name="Picture 2">
            <a:extLst>
              <a:ext uri="{FF2B5EF4-FFF2-40B4-BE49-F238E27FC236}">
                <a16:creationId xmlns:a16="http://schemas.microsoft.com/office/drawing/2014/main" id="{33B41C7B-2850-D0A2-C00B-EBFAAFC8C6FE}"/>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333546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488016-B685-624C-A3CF-5CAE32BB41E0}"/>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2" name="Picture 1">
            <a:extLst>
              <a:ext uri="{FF2B5EF4-FFF2-40B4-BE49-F238E27FC236}">
                <a16:creationId xmlns:a16="http://schemas.microsoft.com/office/drawing/2014/main" id="{D8A5A183-6513-BA9E-3724-7F0C59C2CFAE}"/>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87365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D8C7-7997-3247-824B-1E7FBA6C27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11BAF3-9831-0649-8F70-72975D6EA2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67394A-9026-AC48-8433-EFE0A8946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a:extLst>
              <a:ext uri="{FF2B5EF4-FFF2-40B4-BE49-F238E27FC236}">
                <a16:creationId xmlns:a16="http://schemas.microsoft.com/office/drawing/2014/main" id="{DF1A936E-0F24-5A41-A4CA-4D17D33768C0}"/>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5" name="Picture 4">
            <a:extLst>
              <a:ext uri="{FF2B5EF4-FFF2-40B4-BE49-F238E27FC236}">
                <a16:creationId xmlns:a16="http://schemas.microsoft.com/office/drawing/2014/main" id="{CA791819-39C3-A2CE-3D0D-286F5FE0F0BE}"/>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176559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B546-87EF-5348-B380-780328FACC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3CC803-4EF5-594A-B49D-30334762CA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A15F991-0973-5D45-9F42-D363C51F3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a:extLst>
              <a:ext uri="{FF2B5EF4-FFF2-40B4-BE49-F238E27FC236}">
                <a16:creationId xmlns:a16="http://schemas.microsoft.com/office/drawing/2014/main" id="{474FA423-6910-154F-BAE8-24D14EF261B1}"/>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5" name="Picture 4">
            <a:extLst>
              <a:ext uri="{FF2B5EF4-FFF2-40B4-BE49-F238E27FC236}">
                <a16:creationId xmlns:a16="http://schemas.microsoft.com/office/drawing/2014/main" id="{0D9CEE31-8A3A-45FC-4F3E-63DCFC4BF068}"/>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5663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8A55F9-6875-6A43-8265-5D930DCC74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550B9D-7089-9A4C-8E02-E76CF953EF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0DF22-6E0D-A141-9D1F-713704100D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95C5A-D224-AA43-BB03-DCCC78B25673}" type="datetimeFigureOut">
              <a:rPr lang="en-US" smtClean="0"/>
              <a:t>2/1/23</a:t>
            </a:fld>
            <a:endParaRPr lang="en-US" dirty="0"/>
          </a:p>
        </p:txBody>
      </p:sp>
      <p:sp>
        <p:nvSpPr>
          <p:cNvPr id="5" name="Footer Placeholder 4">
            <a:extLst>
              <a:ext uri="{FF2B5EF4-FFF2-40B4-BE49-F238E27FC236}">
                <a16:creationId xmlns:a16="http://schemas.microsoft.com/office/drawing/2014/main" id="{7F619766-8740-7B40-AD10-1AA433446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8D72150-09C2-D846-8599-691D3F2192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0D608-4A3F-D64C-84F4-6E3C8DD2657E}" type="slidenum">
              <a:rPr lang="en-US" smtClean="0"/>
              <a:t>‹#›</a:t>
            </a:fld>
            <a:endParaRPr lang="en-US" dirty="0"/>
          </a:p>
        </p:txBody>
      </p:sp>
    </p:spTree>
    <p:extLst>
      <p:ext uri="{BB962C8B-B14F-4D97-AF65-F5344CB8AC3E}">
        <p14:creationId xmlns:p14="http://schemas.microsoft.com/office/powerpoint/2010/main" val="1964356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8CA26-8818-5688-55A3-E0EA87013C76}"/>
              </a:ext>
            </a:extLst>
          </p:cNvPr>
          <p:cNvSpPr>
            <a:spLocks noGrp="1"/>
          </p:cNvSpPr>
          <p:nvPr>
            <p:ph type="title"/>
          </p:nvPr>
        </p:nvSpPr>
        <p:spPr>
          <a:solidFill>
            <a:srgbClr val="C00000"/>
          </a:solidFill>
        </p:spPr>
        <p:txBody>
          <a:bodyPr>
            <a:normAutofit fontScale="90000"/>
          </a:bodyPr>
          <a:lstStyle/>
          <a:p>
            <a:pPr marL="0" marR="0" algn="ctr">
              <a:spcBef>
                <a:spcPts val="0"/>
              </a:spcBef>
              <a:spcAft>
                <a:spcPts val="0"/>
              </a:spcAft>
            </a:pPr>
            <a:r>
              <a:rPr lang="en-US" sz="2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Imagine that you won $1,000 playing a scratch-off lottery ticket. Congratulations!</a:t>
            </a:r>
            <a:br>
              <a:rPr lang="en-US" sz="2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2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And now you want to invest this $1,000 to work towards achieving your personal goals.</a:t>
            </a:r>
            <a:br>
              <a:rPr lang="en-US" sz="2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2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br>
              <a:rPr lang="en-US" sz="2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2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Which of the following are you going to invest in? </a:t>
            </a:r>
            <a:br>
              <a:rPr lang="en-US" sz="2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2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Please select up to 3 of these options and discuss your selection with a neighbor.</a:t>
            </a:r>
          </a:p>
        </p:txBody>
      </p:sp>
      <p:sp>
        <p:nvSpPr>
          <p:cNvPr id="9" name="Rectangle 5">
            <a:extLst>
              <a:ext uri="{FF2B5EF4-FFF2-40B4-BE49-F238E27FC236}">
                <a16:creationId xmlns:a16="http://schemas.microsoft.com/office/drawing/2014/main" id="{8F718587-2A29-7A08-5652-9BDB2817D6D2}"/>
              </a:ext>
            </a:extLst>
          </p:cNvPr>
          <p:cNvSpPr>
            <a:spLocks noChangeArrowheads="1"/>
          </p:cNvSpPr>
          <p:nvPr/>
        </p:nvSpPr>
        <p:spPr bwMode="auto">
          <a:xfrm>
            <a:off x="838200" y="2107635"/>
            <a:ext cx="4412030"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Stock of Amazon.</a:t>
            </a:r>
            <a:br>
              <a:rPr kumimoji="0" lang="en-US" altLang="en-US"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br>
            <a:endParaRPr kumimoji="0" lang="en-US" altLang="en-US" b="1" i="0" u="none" strike="noStrike" cap="none" normalizeH="0" baseline="0" dirty="0">
              <a:ln>
                <a:noFill/>
              </a:ln>
              <a:solidFill>
                <a:srgbClr val="C00000"/>
              </a:solidFill>
              <a:effectLs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Stock of Tesla.</a:t>
            </a:r>
            <a:br>
              <a:rPr kumimoji="0" lang="en-US" altLang="en-US"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br>
            <a:endParaRPr kumimoji="0" lang="en-US" altLang="en-US" b="1" i="0" u="none" strike="noStrike" cap="none" normalizeH="0" baseline="0" dirty="0">
              <a:ln>
                <a:noFill/>
              </a:ln>
              <a:solidFill>
                <a:srgbClr val="C00000"/>
              </a:solidFill>
              <a:effectLs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Stock of Bank of America.</a:t>
            </a:r>
            <a:br>
              <a:rPr kumimoji="0" lang="en-US" altLang="en-US"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br>
            <a:endParaRPr kumimoji="0" lang="en-US" altLang="en-US" b="1" i="0" u="none" strike="noStrike" cap="none" normalizeH="0" baseline="0" dirty="0">
              <a:ln>
                <a:noFill/>
              </a:ln>
              <a:solidFill>
                <a:srgbClr val="C00000"/>
              </a:solidFill>
              <a:effectLs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Stock of Bed, Bath &amp; Beyond</a:t>
            </a:r>
            <a:br>
              <a:rPr kumimoji="0" lang="en-US" altLang="en-US"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br>
            <a:endParaRPr kumimoji="0" lang="en-US" altLang="en-US" b="1" i="0" u="none" strike="noStrike" cap="none" normalizeH="0" baseline="0" dirty="0">
              <a:ln>
                <a:noFill/>
              </a:ln>
              <a:solidFill>
                <a:srgbClr val="C00000"/>
              </a:solidFill>
              <a:effectLs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Bitcoin.</a:t>
            </a:r>
            <a:br>
              <a:rPr kumimoji="0" lang="en-US" altLang="en-US"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br>
            <a:endParaRPr kumimoji="0" lang="en-US" altLang="en-US" b="1" i="0" u="none" strike="noStrike" cap="none" normalizeH="0" baseline="0" dirty="0">
              <a:ln>
                <a:noFill/>
              </a:ln>
              <a:solidFill>
                <a:srgbClr val="C00000"/>
              </a:solidFill>
              <a:effectLs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2 pairs of vintage Air Jordan shoes.</a:t>
            </a:r>
            <a:endParaRPr kumimoji="0" lang="en-US" altLang="en-US" sz="1800" b="1" i="0" u="none" strike="noStrike" cap="none" normalizeH="0" baseline="0" dirty="0">
              <a:ln>
                <a:noFill/>
              </a:ln>
              <a:solidFill>
                <a:schemeClr val="tx1"/>
              </a:solidFill>
              <a:effectLst/>
            </a:endParaRPr>
          </a:p>
        </p:txBody>
      </p:sp>
      <p:sp>
        <p:nvSpPr>
          <p:cNvPr id="11" name="Rectangle 5">
            <a:extLst>
              <a:ext uri="{FF2B5EF4-FFF2-40B4-BE49-F238E27FC236}">
                <a16:creationId xmlns:a16="http://schemas.microsoft.com/office/drawing/2014/main" id="{8C20B599-C063-40CF-B3BA-5A734900F388}"/>
              </a:ext>
            </a:extLst>
          </p:cNvPr>
          <p:cNvSpPr>
            <a:spLocks noChangeArrowheads="1"/>
          </p:cNvSpPr>
          <p:nvPr/>
        </p:nvSpPr>
        <p:spPr bwMode="auto">
          <a:xfrm>
            <a:off x="5539581" y="2027352"/>
            <a:ext cx="5911614" cy="398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7"/>
              <a:tabLst/>
            </a:pPr>
            <a:r>
              <a:rPr kumimoji="0" lang="en-US" altLang="en-US"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U.S. Treasury bills.</a:t>
            </a:r>
            <a:br>
              <a:rPr kumimoji="0" lang="en-US" altLang="en-US"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br>
            <a:endParaRPr kumimoji="0" lang="en-US" altLang="en-US" b="1" i="0" u="none" strike="noStrike" cap="none" normalizeH="0" baseline="0" dirty="0">
              <a:ln>
                <a:noFill/>
              </a:ln>
              <a:solidFill>
                <a:srgbClr val="C00000"/>
              </a:solidFill>
              <a:effectLs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7"/>
              <a:tabLst/>
            </a:pPr>
            <a:r>
              <a:rPr kumimoji="0" lang="en-US" altLang="en-US"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Stock of Gazprom, Russia’s largest energy company.</a:t>
            </a:r>
            <a:br>
              <a:rPr kumimoji="0" lang="en-US" altLang="en-US"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br>
            <a:endParaRPr kumimoji="0" lang="en-US" altLang="en-US" b="1" i="0" u="none" strike="noStrike" cap="none" normalizeH="0" baseline="0" dirty="0">
              <a:ln>
                <a:noFill/>
              </a:ln>
              <a:solidFill>
                <a:srgbClr val="C00000"/>
              </a:solidFill>
              <a:effectLs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7"/>
              <a:tabLst/>
            </a:pPr>
            <a:r>
              <a:rPr kumimoji="0" lang="en-US" altLang="en-US"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 fractional share of a time-share condo in Barbados.</a:t>
            </a:r>
            <a:br>
              <a:rPr kumimoji="0" lang="en-US" altLang="en-US"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br>
            <a:endParaRPr kumimoji="0" lang="en-US" altLang="en-US" b="1" i="0" u="none" strike="noStrike" cap="none" normalizeH="0" baseline="0" dirty="0">
              <a:ln>
                <a:noFill/>
              </a:ln>
              <a:solidFill>
                <a:srgbClr val="C00000"/>
              </a:solidFill>
              <a:effectLs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7"/>
              <a:tabLst/>
            </a:pPr>
            <a:r>
              <a:rPr kumimoji="0" lang="en-US" altLang="en-US"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 fractional share of your cousin’s friend’s new technology start-up venture.</a:t>
            </a:r>
            <a:br>
              <a:rPr kumimoji="0" lang="en-US" altLang="en-US"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br>
            <a:endParaRPr kumimoji="0" lang="en-US" altLang="en-US" b="1" i="0" u="none" strike="noStrike" cap="none" normalizeH="0" baseline="0" dirty="0">
              <a:ln>
                <a:noFill/>
              </a:ln>
              <a:solidFill>
                <a:srgbClr val="C00000"/>
              </a:solidFill>
              <a:effectLs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7"/>
              <a:tabLst/>
            </a:pPr>
            <a:r>
              <a:rPr kumimoji="0" lang="en-US" altLang="en-US"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Oil. Several barrels of crude oil.</a:t>
            </a:r>
            <a:br>
              <a:rPr kumimoji="0" lang="en-US" altLang="en-US"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br>
            <a:endParaRPr kumimoji="0" lang="en-US" altLang="en-US"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7"/>
              <a:tabLst/>
            </a:pPr>
            <a:r>
              <a:rPr lang="en-US"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Cash. Just put it in an envelope under your mattress.</a:t>
            </a:r>
            <a:r>
              <a:rPr lang="en-US" b="1" dirty="0">
                <a:solidFill>
                  <a:srgbClr val="C00000"/>
                </a:solidFill>
                <a:effectLst/>
              </a:rPr>
              <a:t> </a:t>
            </a:r>
            <a:br>
              <a:rPr kumimoji="0" lang="en-US" altLang="en-US" sz="13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br>
              <a:rPr kumimoji="0" lang="en-US" altLang="en-US" sz="13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Rectangle 11">
            <a:extLst>
              <a:ext uri="{FF2B5EF4-FFF2-40B4-BE49-F238E27FC236}">
                <a16:creationId xmlns:a16="http://schemas.microsoft.com/office/drawing/2014/main" id="{968781D0-5E02-1911-7AD5-38258A209976}"/>
              </a:ext>
            </a:extLst>
          </p:cNvPr>
          <p:cNvSpPr/>
          <p:nvPr/>
        </p:nvSpPr>
        <p:spPr>
          <a:xfrm>
            <a:off x="478395" y="1828800"/>
            <a:ext cx="11166580" cy="385138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5474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#5</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Which of these 4 stocks had </a:t>
            </a:r>
            <a:br>
              <a:rPr lang="en-US" dirty="0">
                <a:solidFill>
                  <a:srgbClr val="C00000"/>
                </a:solidFill>
              </a:rPr>
            </a:br>
            <a:r>
              <a:rPr lang="en-US" dirty="0">
                <a:solidFill>
                  <a:srgbClr val="C00000"/>
                </a:solidFill>
              </a:rPr>
              <a:t>the HIGHEST RETURN during 2022?</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Amazon</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Bank of America</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Tesla</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4500" b="1" dirty="0">
                <a:solidFill>
                  <a:schemeClr val="bg1"/>
                </a:solidFill>
              </a:rPr>
              <a:t>Bed, Bath &amp; Beyond</a:t>
            </a:r>
          </a:p>
        </p:txBody>
      </p:sp>
    </p:spTree>
    <p:extLst>
      <p:ext uri="{BB962C8B-B14F-4D97-AF65-F5344CB8AC3E}">
        <p14:creationId xmlns:p14="http://schemas.microsoft.com/office/powerpoint/2010/main" val="3758746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a:t>
            </a:r>
            <a:r>
              <a:rPr lang="en-US" b="1">
                <a:solidFill>
                  <a:schemeClr val="bg1"/>
                </a:solidFill>
                <a:latin typeface="Calibri" panose="020F0502020204030204" pitchFamily="34" charset="0"/>
                <a:cs typeface="Calibri" panose="020F0502020204030204" pitchFamily="34" charset="0"/>
              </a:rPr>
              <a:t>Question #5</a:t>
            </a:r>
            <a:endParaRPr lang="en-US" b="1" dirty="0">
              <a:solidFill>
                <a:schemeClr val="bg1"/>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Which of these 4 stocks had </a:t>
            </a:r>
            <a:br>
              <a:rPr lang="en-US" dirty="0">
                <a:solidFill>
                  <a:srgbClr val="C00000"/>
                </a:solidFill>
              </a:rPr>
            </a:br>
            <a:r>
              <a:rPr lang="en-US" dirty="0">
                <a:solidFill>
                  <a:srgbClr val="C00000"/>
                </a:solidFill>
              </a:rPr>
              <a:t>the HIGHEST RETURN during 2022?</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Amazon</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Bank of America</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Tesla</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4500" b="1" dirty="0">
                <a:solidFill>
                  <a:schemeClr val="bg1"/>
                </a:solidFill>
              </a:rPr>
              <a:t>Bed, Bath &amp; Beyond</a:t>
            </a:r>
          </a:p>
        </p:txBody>
      </p:sp>
    </p:spTree>
    <p:extLst>
      <p:ext uri="{BB962C8B-B14F-4D97-AF65-F5344CB8AC3E}">
        <p14:creationId xmlns:p14="http://schemas.microsoft.com/office/powerpoint/2010/main" val="2734213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#6</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Which of these 4 stocks had</a:t>
            </a:r>
            <a:br>
              <a:rPr lang="en-US" dirty="0">
                <a:solidFill>
                  <a:srgbClr val="C00000"/>
                </a:solidFill>
              </a:rPr>
            </a:br>
            <a:r>
              <a:rPr lang="en-US" dirty="0">
                <a:solidFill>
                  <a:srgbClr val="C00000"/>
                </a:solidFill>
              </a:rPr>
              <a:t>the LOWEST RETURN during 2022?</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Amazon</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Bank of America</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Tesla</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4500" b="1" dirty="0">
                <a:solidFill>
                  <a:schemeClr val="bg1"/>
                </a:solidFill>
              </a:rPr>
              <a:t>Bed, Bath &amp; Beyond</a:t>
            </a:r>
          </a:p>
        </p:txBody>
      </p:sp>
    </p:spTree>
    <p:extLst>
      <p:ext uri="{BB962C8B-B14F-4D97-AF65-F5344CB8AC3E}">
        <p14:creationId xmlns:p14="http://schemas.microsoft.com/office/powerpoint/2010/main" val="970850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#6</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Which of these 4 stocks had</a:t>
            </a:r>
            <a:br>
              <a:rPr lang="en-US" dirty="0">
                <a:solidFill>
                  <a:srgbClr val="C00000"/>
                </a:solidFill>
              </a:rPr>
            </a:br>
            <a:r>
              <a:rPr lang="en-US" dirty="0">
                <a:solidFill>
                  <a:srgbClr val="C00000"/>
                </a:solidFill>
              </a:rPr>
              <a:t>the LOWEST RETURN during 2022?</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Amazon   </a:t>
            </a:r>
            <a:r>
              <a:rPr lang="en-US" sz="3000" b="1" dirty="0">
                <a:solidFill>
                  <a:schemeClr val="bg1"/>
                </a:solidFill>
              </a:rPr>
              <a:t>-50%</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631992"/>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Bank of America</a:t>
            </a:r>
            <a:br>
              <a:rPr lang="en-US" sz="5000" b="1" dirty="0">
                <a:solidFill>
                  <a:schemeClr val="bg1"/>
                </a:solidFill>
              </a:rPr>
            </a:br>
            <a:r>
              <a:rPr lang="en-US" sz="3000" b="1" dirty="0">
                <a:solidFill>
                  <a:schemeClr val="bg1"/>
                </a:solidFill>
              </a:rPr>
              <a:t>-24%</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Tesla   </a:t>
            </a:r>
            <a:r>
              <a:rPr lang="en-US" sz="3000" b="1" dirty="0">
                <a:solidFill>
                  <a:schemeClr val="bg1"/>
                </a:solidFill>
              </a:rPr>
              <a:t>-65%</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7"/>
            <a:ext cx="5257801" cy="1631991"/>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4500" b="1" dirty="0">
                <a:solidFill>
                  <a:schemeClr val="bg1"/>
                </a:solidFill>
              </a:rPr>
              <a:t>Bed, Bath &amp; Beyond</a:t>
            </a:r>
            <a:br>
              <a:rPr lang="en-US" sz="4500" b="1" dirty="0">
                <a:solidFill>
                  <a:schemeClr val="bg1"/>
                </a:solidFill>
              </a:rPr>
            </a:br>
            <a:r>
              <a:rPr lang="en-US" sz="3000" b="1" dirty="0">
                <a:solidFill>
                  <a:schemeClr val="bg1"/>
                </a:solidFill>
              </a:rPr>
              <a:t>-86%</a:t>
            </a:r>
          </a:p>
        </p:txBody>
      </p:sp>
    </p:spTree>
    <p:extLst>
      <p:ext uri="{BB962C8B-B14F-4D97-AF65-F5344CB8AC3E}">
        <p14:creationId xmlns:p14="http://schemas.microsoft.com/office/powerpoint/2010/main" val="2821621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#7</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Which of these 4 securities has high had</a:t>
            </a:r>
            <a:br>
              <a:rPr lang="en-US" dirty="0">
                <a:solidFill>
                  <a:srgbClr val="C00000"/>
                </a:solidFill>
              </a:rPr>
            </a:br>
            <a:r>
              <a:rPr lang="en-US" dirty="0">
                <a:solidFill>
                  <a:srgbClr val="C00000"/>
                </a:solidFill>
              </a:rPr>
              <a:t>the highest return over the past 5 years?</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Amazon</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Bank of America</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Tesla</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Bitcoin</a:t>
            </a:r>
          </a:p>
        </p:txBody>
      </p:sp>
    </p:spTree>
    <p:extLst>
      <p:ext uri="{BB962C8B-B14F-4D97-AF65-F5344CB8AC3E}">
        <p14:creationId xmlns:p14="http://schemas.microsoft.com/office/powerpoint/2010/main" val="3991764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a:t>
            </a:r>
            <a:r>
              <a:rPr lang="en-US" b="1">
                <a:solidFill>
                  <a:schemeClr val="bg1"/>
                </a:solidFill>
                <a:latin typeface="Calibri" panose="020F0502020204030204" pitchFamily="34" charset="0"/>
                <a:cs typeface="Calibri" panose="020F0502020204030204" pitchFamily="34" charset="0"/>
              </a:rPr>
              <a:t>Question #7</a:t>
            </a:r>
            <a:endParaRPr lang="en-US" b="1" dirty="0">
              <a:solidFill>
                <a:schemeClr val="bg1"/>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Which of these 4 securities has high had</a:t>
            </a:r>
            <a:br>
              <a:rPr lang="en-US" dirty="0">
                <a:solidFill>
                  <a:srgbClr val="C00000"/>
                </a:solidFill>
              </a:rPr>
            </a:br>
            <a:r>
              <a:rPr lang="en-US" dirty="0">
                <a:solidFill>
                  <a:srgbClr val="C00000"/>
                </a:solidFill>
              </a:rPr>
              <a:t>the highest return over the past 5 years?</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Amazon   </a:t>
            </a:r>
            <a:r>
              <a:rPr lang="en-US" sz="3000" b="1" dirty="0">
                <a:solidFill>
                  <a:schemeClr val="bg1"/>
                </a:solidFill>
              </a:rPr>
              <a:t>+22%</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607770"/>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Bank of America</a:t>
            </a:r>
            <a:br>
              <a:rPr lang="en-US" sz="5000" b="1" dirty="0">
                <a:solidFill>
                  <a:schemeClr val="bg1"/>
                </a:solidFill>
              </a:rPr>
            </a:br>
            <a:r>
              <a:rPr lang="en-US" sz="3000" b="1" dirty="0">
                <a:solidFill>
                  <a:schemeClr val="bg1"/>
                </a:solidFill>
              </a:rPr>
              <a:t>+22%</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Tesla   </a:t>
            </a:r>
            <a:r>
              <a:rPr lang="en-US" sz="3000" b="1" dirty="0">
                <a:solidFill>
                  <a:schemeClr val="bg1"/>
                </a:solidFill>
              </a:rPr>
              <a:t>+433%</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607770"/>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Bitcoin</a:t>
            </a:r>
            <a:br>
              <a:rPr lang="en-US" sz="5000" b="1" dirty="0">
                <a:solidFill>
                  <a:schemeClr val="bg1"/>
                </a:solidFill>
              </a:rPr>
            </a:br>
            <a:r>
              <a:rPr lang="en-US" sz="3000" b="1" dirty="0">
                <a:solidFill>
                  <a:schemeClr val="bg1"/>
                </a:solidFill>
              </a:rPr>
              <a:t>+152%</a:t>
            </a:r>
          </a:p>
        </p:txBody>
      </p:sp>
    </p:spTree>
    <p:extLst>
      <p:ext uri="{BB962C8B-B14F-4D97-AF65-F5344CB8AC3E}">
        <p14:creationId xmlns:p14="http://schemas.microsoft.com/office/powerpoint/2010/main" val="642744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#8 – Last One</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I had invested $1,000 into the S&amp;P 500, the overall U.S. stock market, on the day that I was born, how much would that be worth today?</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   $1,000</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C.   $43,656</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   $12,257</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C.   $85,035</a:t>
            </a:r>
          </a:p>
        </p:txBody>
      </p:sp>
    </p:spTree>
    <p:extLst>
      <p:ext uri="{BB962C8B-B14F-4D97-AF65-F5344CB8AC3E}">
        <p14:creationId xmlns:p14="http://schemas.microsoft.com/office/powerpoint/2010/main" val="1761142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#8 – Last One</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I had invested $1,000 into the S&amp;P 500, the overall U.S. stock market, on the day that I was born, how much would that be worth today?</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   $1,000</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54115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914400" indent="-914400" algn="ctr">
              <a:buAutoNum type="alphaUcPeriod" startAt="3"/>
            </a:pPr>
            <a:r>
              <a:rPr lang="en-US" sz="5000" b="1" dirty="0">
                <a:solidFill>
                  <a:schemeClr val="bg1"/>
                </a:solidFill>
              </a:rPr>
              <a:t>$43,656</a:t>
            </a:r>
          </a:p>
          <a:p>
            <a:pPr marL="0" indent="0" algn="ctr">
              <a:buNone/>
            </a:pPr>
            <a:r>
              <a:rPr lang="en-US" sz="1600" b="1" dirty="0">
                <a:solidFill>
                  <a:schemeClr val="bg1"/>
                </a:solidFill>
              </a:rPr>
              <a:t>That’s an annual return of just over 10% per year.</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   $12,257</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7"/>
            <a:ext cx="5257801" cy="1541157"/>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C.   </a:t>
            </a:r>
            <a:r>
              <a:rPr lang="en-US" sz="5000" b="1">
                <a:solidFill>
                  <a:schemeClr val="bg1"/>
                </a:solidFill>
              </a:rPr>
              <a:t>$85,035</a:t>
            </a:r>
            <a:endParaRPr lang="en-US" sz="5000" b="1" dirty="0">
              <a:solidFill>
                <a:schemeClr val="bg1"/>
              </a:solidFill>
            </a:endParaRPr>
          </a:p>
        </p:txBody>
      </p:sp>
    </p:spTree>
    <p:extLst>
      <p:ext uri="{BB962C8B-B14F-4D97-AF65-F5344CB8AC3E}">
        <p14:creationId xmlns:p14="http://schemas.microsoft.com/office/powerpoint/2010/main" val="901322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304C16-E084-FC4C-812A-3D9CACD3D21C}"/>
              </a:ext>
            </a:extLst>
          </p:cNvPr>
          <p:cNvPicPr>
            <a:picLocks noChangeAspect="1"/>
          </p:cNvPicPr>
          <p:nvPr/>
        </p:nvPicPr>
        <p:blipFill>
          <a:blip r:embed="rId2"/>
          <a:stretch>
            <a:fillRect/>
          </a:stretch>
        </p:blipFill>
        <p:spPr>
          <a:xfrm>
            <a:off x="9906000" y="5000201"/>
            <a:ext cx="2099733" cy="1703241"/>
          </a:xfrm>
          <a:prstGeom prst="rect">
            <a:avLst/>
          </a:prstGeom>
        </p:spPr>
      </p:pic>
      <p:sp>
        <p:nvSpPr>
          <p:cNvPr id="3" name="Rectangle 2">
            <a:extLst>
              <a:ext uri="{FF2B5EF4-FFF2-40B4-BE49-F238E27FC236}">
                <a16:creationId xmlns:a16="http://schemas.microsoft.com/office/drawing/2014/main" id="{FD280C45-1E37-4342-899E-930A139437D2}"/>
              </a:ext>
            </a:extLst>
          </p:cNvPr>
          <p:cNvSpPr/>
          <p:nvPr/>
        </p:nvSpPr>
        <p:spPr>
          <a:xfrm>
            <a:off x="615655" y="254332"/>
            <a:ext cx="10960689" cy="5816977"/>
          </a:xfrm>
          <a:prstGeom prst="rect">
            <a:avLst/>
          </a:prstGeom>
        </p:spPr>
        <p:txBody>
          <a:bodyPr wrap="square">
            <a:spAutoFit/>
          </a:bodyPr>
          <a:lstStyle/>
          <a:p>
            <a:pPr algn="ctr"/>
            <a:r>
              <a:rPr lang="en-US" sz="46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MONEY MATTERS </a:t>
            </a:r>
          </a:p>
          <a:p>
            <a:pPr algn="ctr"/>
            <a:r>
              <a:rPr lang="en-US" sz="46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2022-2023 SESSION #8</a:t>
            </a:r>
          </a:p>
          <a:p>
            <a:pPr algn="ctr"/>
            <a:endParaRPr lang="en-US" sz="4000" b="1" dirty="0">
              <a:effectLst/>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dirty="0">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dirty="0">
              <a:effectLst/>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dirty="0">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dirty="0">
              <a:effectLst/>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dirty="0">
              <a:effectLst/>
              <a:latin typeface="Calibri" panose="020F0502020204030204" pitchFamily="34" charset="0"/>
              <a:ea typeface="Times New Roman" panose="02020603050405020304" pitchFamily="18" charset="0"/>
              <a:cs typeface="Calibri" panose="020F0502020204030204" pitchFamily="34" charset="0"/>
            </a:endParaRPr>
          </a:p>
          <a:p>
            <a:pPr algn="ctr"/>
            <a:r>
              <a:rPr lang="en-US" sz="4000" b="1"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February 1, 2023</a:t>
            </a:r>
            <a:endParaRPr lang="en-US" sz="40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 name="Rectangle 1">
            <a:extLst>
              <a:ext uri="{FF2B5EF4-FFF2-40B4-BE49-F238E27FC236}">
                <a16:creationId xmlns:a16="http://schemas.microsoft.com/office/drawing/2014/main" id="{24EDB4A7-683B-2014-E31E-D8D4436F6537}"/>
              </a:ext>
            </a:extLst>
          </p:cNvPr>
          <p:cNvSpPr/>
          <p:nvPr/>
        </p:nvSpPr>
        <p:spPr>
          <a:xfrm>
            <a:off x="0" y="1856830"/>
            <a:ext cx="12192000" cy="3108543"/>
          </a:xfrm>
          <a:prstGeom prst="rect">
            <a:avLst/>
          </a:prstGeom>
          <a:solidFill>
            <a:schemeClr val="bg1">
              <a:lumMod val="95000"/>
            </a:schemeClr>
          </a:solidFill>
          <a:ln w="38100">
            <a:solidFill>
              <a:schemeClr val="tx1"/>
            </a:solidFill>
          </a:ln>
        </p:spPr>
        <p:txBody>
          <a:bodyPr wrap="square">
            <a:spAutoFit/>
          </a:bodyPr>
          <a:lstStyle/>
          <a:p>
            <a:pPr algn="ctr"/>
            <a:r>
              <a:rPr lang="en-US" sz="5400" b="1" dirty="0">
                <a:latin typeface="Calibri" panose="020F0502020204030204" pitchFamily="34" charset="0"/>
                <a:ea typeface="Times New Roman" panose="02020603050405020304" pitchFamily="18" charset="0"/>
                <a:cs typeface="Calibri" panose="020F0502020204030204" pitchFamily="34" charset="0"/>
              </a:rPr>
              <a:t>DESIGNING AN INVESTING ROADMAP</a:t>
            </a:r>
          </a:p>
          <a:p>
            <a:pPr algn="ctr"/>
            <a:r>
              <a:rPr lang="en-US" sz="3000" i="1" dirty="0">
                <a:latin typeface="Calibri" panose="020F0502020204030204" pitchFamily="34" charset="0"/>
                <a:ea typeface="Times New Roman" panose="02020603050405020304" pitchFamily="18" charset="0"/>
                <a:cs typeface="Calibri" panose="020F0502020204030204" pitchFamily="34" charset="0"/>
              </a:rPr>
              <a:t>Let’s create your own personal Investment Policy Statement for your goals.</a:t>
            </a:r>
            <a:endParaRPr lang="en-US" sz="3000" dirty="0">
              <a:latin typeface="Calibri" panose="020F0502020204030204" pitchFamily="34" charset="0"/>
              <a:ea typeface="Times New Roman" panose="02020603050405020304" pitchFamily="18" charset="0"/>
              <a:cs typeface="Calibri" panose="020F0502020204030204" pitchFamily="34" charset="0"/>
            </a:endParaRPr>
          </a:p>
          <a:p>
            <a:pPr algn="ctr"/>
            <a:endParaRPr lang="en-US" sz="800" b="1" dirty="0">
              <a:latin typeface="Calibri" panose="020F0502020204030204" pitchFamily="34" charset="0"/>
              <a:ea typeface="Times New Roman" panose="02020603050405020304" pitchFamily="18" charset="0"/>
              <a:cs typeface="Calibri" panose="020F0502020204030204" pitchFamily="34" charset="0"/>
            </a:endParaRPr>
          </a:p>
          <a:p>
            <a:pPr algn="ctr"/>
            <a:endParaRPr lang="en-US" sz="800" b="1" dirty="0">
              <a:latin typeface="Calibri" panose="020F0502020204030204" pitchFamily="34" charset="0"/>
              <a:ea typeface="Times New Roman" panose="02020603050405020304" pitchFamily="18" charset="0"/>
              <a:cs typeface="Calibri" panose="020F0502020204030204" pitchFamily="34" charset="0"/>
            </a:endParaRPr>
          </a:p>
          <a:p>
            <a:pPr algn="ctr"/>
            <a:endParaRPr lang="en-US" sz="800" b="1" dirty="0">
              <a:latin typeface="Calibri" panose="020F0502020204030204" pitchFamily="34" charset="0"/>
              <a:ea typeface="Times New Roman" panose="02020603050405020304" pitchFamily="18" charset="0"/>
              <a:cs typeface="Calibri" panose="020F0502020204030204" pitchFamily="34" charset="0"/>
            </a:endParaRPr>
          </a:p>
          <a:p>
            <a:pPr algn="ctr"/>
            <a:r>
              <a:rPr lang="en-US" sz="800" b="1" dirty="0">
                <a:latin typeface="Calibri" panose="020F0502020204030204" pitchFamily="34" charset="0"/>
                <a:ea typeface="Times New Roman" panose="02020603050405020304" pitchFamily="18" charset="0"/>
                <a:cs typeface="Calibri" panose="020F0502020204030204" pitchFamily="34" charset="0"/>
              </a:rPr>
              <a:t> </a:t>
            </a:r>
            <a:endParaRPr lang="en-US" sz="800" dirty="0">
              <a:latin typeface="Calibri" panose="020F0502020204030204" pitchFamily="34" charset="0"/>
              <a:ea typeface="Times New Roman" panose="02020603050405020304" pitchFamily="18" charset="0"/>
              <a:cs typeface="Calibri" panose="020F0502020204030204" pitchFamily="34" charset="0"/>
            </a:endParaRPr>
          </a:p>
          <a:p>
            <a:pPr algn="ctr"/>
            <a:r>
              <a:rPr lang="en-US" sz="4000"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Manage Your Money Today</a:t>
            </a:r>
            <a:endParaRPr lang="en-US" sz="4000"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4000"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Maximize Your Money in the Future</a:t>
            </a:r>
            <a:endParaRPr lang="en-US" sz="40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4" name="Picture 3">
            <a:extLst>
              <a:ext uri="{FF2B5EF4-FFF2-40B4-BE49-F238E27FC236}">
                <a16:creationId xmlns:a16="http://schemas.microsoft.com/office/drawing/2014/main" id="{E5E9765B-418F-697B-6F7A-4B73D8F5A02C}"/>
              </a:ext>
            </a:extLst>
          </p:cNvPr>
          <p:cNvPicPr>
            <a:picLocks noChangeAspect="1"/>
          </p:cNvPicPr>
          <p:nvPr/>
        </p:nvPicPr>
        <p:blipFill>
          <a:blip r:embed="rId3"/>
          <a:stretch>
            <a:fillRect/>
          </a:stretch>
        </p:blipFill>
        <p:spPr>
          <a:xfrm>
            <a:off x="-1" y="5000201"/>
            <a:ext cx="1828801" cy="1625601"/>
          </a:xfrm>
          <a:prstGeom prst="rect">
            <a:avLst/>
          </a:prstGeom>
        </p:spPr>
      </p:pic>
    </p:spTree>
    <p:extLst>
      <p:ext uri="{BB962C8B-B14F-4D97-AF65-F5344CB8AC3E}">
        <p14:creationId xmlns:p14="http://schemas.microsoft.com/office/powerpoint/2010/main" val="2817389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3718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#1</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The U.S. stock markets had a terrible 2022. But that was just 1 year.</a:t>
            </a:r>
          </a:p>
          <a:p>
            <a:pPr marL="0" indent="0" algn="ctr">
              <a:buNone/>
            </a:pPr>
            <a:r>
              <a:rPr lang="en-US" dirty="0">
                <a:solidFill>
                  <a:srgbClr val="C00000"/>
                </a:solidFill>
              </a:rPr>
              <a:t>If you had invested $1,000 in the S&amp;P 500 at the beginning of 2021 </a:t>
            </a:r>
            <a:br>
              <a:rPr lang="en-US" dirty="0">
                <a:solidFill>
                  <a:srgbClr val="C00000"/>
                </a:solidFill>
              </a:rPr>
            </a:br>
            <a:r>
              <a:rPr lang="en-US" dirty="0">
                <a:solidFill>
                  <a:srgbClr val="C00000"/>
                </a:solidFill>
              </a:rPr>
              <a:t>(2 years years ago), how much would that $1,000 be worth today?</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	$557</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C.	$1,058</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	$755</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D.	$3,149</a:t>
            </a:r>
          </a:p>
        </p:txBody>
      </p:sp>
    </p:spTree>
    <p:extLst>
      <p:ext uri="{BB962C8B-B14F-4D97-AF65-F5344CB8AC3E}">
        <p14:creationId xmlns:p14="http://schemas.microsoft.com/office/powerpoint/2010/main" val="3062782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 Spring 2023</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1430590" y="1078067"/>
            <a:ext cx="8674716" cy="109728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PLANNING FOR INTERNATIONAL STUDENTS</a:t>
            </a:r>
          </a:p>
          <a:p>
            <a:pPr algn="ctr"/>
            <a:r>
              <a:rPr lang="en-US" sz="2500" b="1" dirty="0"/>
              <a:t>Thursday, January 19</a:t>
            </a:r>
          </a:p>
        </p:txBody>
      </p:sp>
      <p:sp>
        <p:nvSpPr>
          <p:cNvPr id="13" name="Rounded Rectangle 12">
            <a:extLst>
              <a:ext uri="{FF2B5EF4-FFF2-40B4-BE49-F238E27FC236}">
                <a16:creationId xmlns:a16="http://schemas.microsoft.com/office/drawing/2014/main" id="{E86DA962-8986-B14E-BC7C-8150A6189E68}"/>
              </a:ext>
            </a:extLst>
          </p:cNvPr>
          <p:cNvSpPr/>
          <p:nvPr/>
        </p:nvSpPr>
        <p:spPr>
          <a:xfrm>
            <a:off x="1430589" y="2216409"/>
            <a:ext cx="8674715" cy="109728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INVESTING, PART 1</a:t>
            </a:r>
          </a:p>
          <a:p>
            <a:pPr algn="ctr"/>
            <a:r>
              <a:rPr lang="en-US" sz="2500" b="1" dirty="0"/>
              <a:t>TODAY – Wednesday, February 1</a:t>
            </a:r>
          </a:p>
        </p:txBody>
      </p:sp>
      <p:sp>
        <p:nvSpPr>
          <p:cNvPr id="16" name="Rounded Rectangle 15">
            <a:extLst>
              <a:ext uri="{FF2B5EF4-FFF2-40B4-BE49-F238E27FC236}">
                <a16:creationId xmlns:a16="http://schemas.microsoft.com/office/drawing/2014/main" id="{C529DE7D-8B91-524D-8D6B-F973C9013BDB}"/>
              </a:ext>
            </a:extLst>
          </p:cNvPr>
          <p:cNvSpPr/>
          <p:nvPr/>
        </p:nvSpPr>
        <p:spPr>
          <a:xfrm>
            <a:off x="1430588" y="3360609"/>
            <a:ext cx="8674715" cy="109728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TAX PLANNING STRATEGIES</a:t>
            </a:r>
          </a:p>
          <a:p>
            <a:pPr algn="ctr"/>
            <a:r>
              <a:rPr lang="en-US" sz="2500" b="1" dirty="0"/>
              <a:t>Tuesday, February 28</a:t>
            </a:r>
          </a:p>
        </p:txBody>
      </p:sp>
      <p:sp>
        <p:nvSpPr>
          <p:cNvPr id="17" name="Rounded Rectangle 16">
            <a:extLst>
              <a:ext uri="{FF2B5EF4-FFF2-40B4-BE49-F238E27FC236}">
                <a16:creationId xmlns:a16="http://schemas.microsoft.com/office/drawing/2014/main" id="{134693FD-8C5E-DF45-861D-BE64A6957855}"/>
              </a:ext>
            </a:extLst>
          </p:cNvPr>
          <p:cNvSpPr/>
          <p:nvPr/>
        </p:nvSpPr>
        <p:spPr>
          <a:xfrm>
            <a:off x="1430588" y="5641505"/>
            <a:ext cx="8674715" cy="109728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CAREER PLANNING &amp; FINANCIAL PLANNING</a:t>
            </a:r>
          </a:p>
          <a:p>
            <a:pPr algn="ctr"/>
            <a:r>
              <a:rPr lang="en-US" sz="2500" b="1" dirty="0"/>
              <a:t>Thursday, April 20</a:t>
            </a:r>
          </a:p>
        </p:txBody>
      </p:sp>
      <p:sp>
        <p:nvSpPr>
          <p:cNvPr id="7" name="Rounded Rectangle 6">
            <a:extLst>
              <a:ext uri="{FF2B5EF4-FFF2-40B4-BE49-F238E27FC236}">
                <a16:creationId xmlns:a16="http://schemas.microsoft.com/office/drawing/2014/main" id="{42FCF4BE-731C-FE4D-B83B-636A981CA860}"/>
              </a:ext>
            </a:extLst>
          </p:cNvPr>
          <p:cNvSpPr/>
          <p:nvPr/>
        </p:nvSpPr>
        <p:spPr>
          <a:xfrm>
            <a:off x="1430588" y="4501057"/>
            <a:ext cx="8674715" cy="109728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INVESTING, PART 2</a:t>
            </a:r>
          </a:p>
          <a:p>
            <a:pPr algn="ctr"/>
            <a:r>
              <a:rPr lang="en-US" sz="2500" b="1" dirty="0"/>
              <a:t>Tuesday, March 21</a:t>
            </a:r>
          </a:p>
        </p:txBody>
      </p:sp>
    </p:spTree>
    <p:extLst>
      <p:ext uri="{BB962C8B-B14F-4D97-AF65-F5344CB8AC3E}">
        <p14:creationId xmlns:p14="http://schemas.microsoft.com/office/powerpoint/2010/main" val="1497394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 Spring 2023</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1430590" y="1078067"/>
            <a:ext cx="8674716" cy="109728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PLANNING FOR INTERNATIONAL STUDENTS</a:t>
            </a:r>
          </a:p>
          <a:p>
            <a:pPr algn="ctr"/>
            <a:r>
              <a:rPr lang="en-US" sz="2500" b="1" dirty="0"/>
              <a:t>Thursday, January 19</a:t>
            </a:r>
          </a:p>
        </p:txBody>
      </p:sp>
      <p:sp>
        <p:nvSpPr>
          <p:cNvPr id="13" name="Rounded Rectangle 12">
            <a:extLst>
              <a:ext uri="{FF2B5EF4-FFF2-40B4-BE49-F238E27FC236}">
                <a16:creationId xmlns:a16="http://schemas.microsoft.com/office/drawing/2014/main" id="{E86DA962-8986-B14E-BC7C-8150A6189E68}"/>
              </a:ext>
            </a:extLst>
          </p:cNvPr>
          <p:cNvSpPr/>
          <p:nvPr/>
        </p:nvSpPr>
        <p:spPr>
          <a:xfrm>
            <a:off x="1430589" y="2216409"/>
            <a:ext cx="8674715" cy="109728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INVESTING, PART 1</a:t>
            </a:r>
          </a:p>
          <a:p>
            <a:pPr algn="ctr"/>
            <a:r>
              <a:rPr lang="en-US" sz="2500" b="1" dirty="0"/>
              <a:t>TODAY – Wednesday, February 1</a:t>
            </a:r>
          </a:p>
        </p:txBody>
      </p:sp>
      <p:sp>
        <p:nvSpPr>
          <p:cNvPr id="16" name="Rounded Rectangle 15">
            <a:extLst>
              <a:ext uri="{FF2B5EF4-FFF2-40B4-BE49-F238E27FC236}">
                <a16:creationId xmlns:a16="http://schemas.microsoft.com/office/drawing/2014/main" id="{C529DE7D-8B91-524D-8D6B-F973C9013BDB}"/>
              </a:ext>
            </a:extLst>
          </p:cNvPr>
          <p:cNvSpPr/>
          <p:nvPr/>
        </p:nvSpPr>
        <p:spPr>
          <a:xfrm>
            <a:off x="1430588" y="3360609"/>
            <a:ext cx="8674715" cy="109728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TAX PLANNING STRATEGIES</a:t>
            </a:r>
          </a:p>
          <a:p>
            <a:pPr algn="ctr"/>
            <a:r>
              <a:rPr lang="en-US" sz="2500" b="1" dirty="0"/>
              <a:t>Tuesday, February 28</a:t>
            </a:r>
          </a:p>
        </p:txBody>
      </p:sp>
      <p:sp>
        <p:nvSpPr>
          <p:cNvPr id="17" name="Rounded Rectangle 16">
            <a:extLst>
              <a:ext uri="{FF2B5EF4-FFF2-40B4-BE49-F238E27FC236}">
                <a16:creationId xmlns:a16="http://schemas.microsoft.com/office/drawing/2014/main" id="{134693FD-8C5E-DF45-861D-BE64A6957855}"/>
              </a:ext>
            </a:extLst>
          </p:cNvPr>
          <p:cNvSpPr/>
          <p:nvPr/>
        </p:nvSpPr>
        <p:spPr>
          <a:xfrm>
            <a:off x="1430588" y="5641505"/>
            <a:ext cx="8674715" cy="109728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CAREER PLANNING &amp; FINANCIAL PLANNING</a:t>
            </a:r>
          </a:p>
          <a:p>
            <a:pPr algn="ctr"/>
            <a:r>
              <a:rPr lang="en-US" sz="2500" b="1" dirty="0"/>
              <a:t>Thursday, April 20</a:t>
            </a:r>
          </a:p>
        </p:txBody>
      </p:sp>
      <p:sp>
        <p:nvSpPr>
          <p:cNvPr id="7" name="Rounded Rectangle 6">
            <a:extLst>
              <a:ext uri="{FF2B5EF4-FFF2-40B4-BE49-F238E27FC236}">
                <a16:creationId xmlns:a16="http://schemas.microsoft.com/office/drawing/2014/main" id="{42FCF4BE-731C-FE4D-B83B-636A981CA860}"/>
              </a:ext>
            </a:extLst>
          </p:cNvPr>
          <p:cNvSpPr/>
          <p:nvPr/>
        </p:nvSpPr>
        <p:spPr>
          <a:xfrm>
            <a:off x="1430588" y="4501057"/>
            <a:ext cx="8674715" cy="109728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INVESTING, PART 2</a:t>
            </a:r>
          </a:p>
          <a:p>
            <a:pPr algn="ctr"/>
            <a:r>
              <a:rPr lang="en-US" sz="2500" b="1" dirty="0"/>
              <a:t>Tuesday, March 21</a:t>
            </a:r>
          </a:p>
        </p:txBody>
      </p:sp>
    </p:spTree>
    <p:extLst>
      <p:ext uri="{BB962C8B-B14F-4D97-AF65-F5344CB8AC3E}">
        <p14:creationId xmlns:p14="http://schemas.microsoft.com/office/powerpoint/2010/main" val="3733353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 Spring 2023</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1430590" y="1078067"/>
            <a:ext cx="8674716" cy="109728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PLANNING FOR INTERNATIONAL STUDENTS</a:t>
            </a:r>
          </a:p>
          <a:p>
            <a:pPr algn="ctr"/>
            <a:r>
              <a:rPr lang="en-US" sz="2500" b="1" dirty="0"/>
              <a:t>Thursday, January 19</a:t>
            </a:r>
          </a:p>
        </p:txBody>
      </p:sp>
      <p:sp>
        <p:nvSpPr>
          <p:cNvPr id="13" name="Rounded Rectangle 12">
            <a:extLst>
              <a:ext uri="{FF2B5EF4-FFF2-40B4-BE49-F238E27FC236}">
                <a16:creationId xmlns:a16="http://schemas.microsoft.com/office/drawing/2014/main" id="{E86DA962-8986-B14E-BC7C-8150A6189E68}"/>
              </a:ext>
            </a:extLst>
          </p:cNvPr>
          <p:cNvSpPr/>
          <p:nvPr/>
        </p:nvSpPr>
        <p:spPr>
          <a:xfrm>
            <a:off x="1430589" y="2216409"/>
            <a:ext cx="8674715" cy="109728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INVESTING, PART 1</a:t>
            </a:r>
          </a:p>
          <a:p>
            <a:pPr algn="ctr"/>
            <a:r>
              <a:rPr lang="en-US" sz="2500" b="1" dirty="0"/>
              <a:t>TODAY – Wednesday, February 1</a:t>
            </a:r>
          </a:p>
        </p:txBody>
      </p:sp>
      <p:sp>
        <p:nvSpPr>
          <p:cNvPr id="16" name="Rounded Rectangle 15">
            <a:extLst>
              <a:ext uri="{FF2B5EF4-FFF2-40B4-BE49-F238E27FC236}">
                <a16:creationId xmlns:a16="http://schemas.microsoft.com/office/drawing/2014/main" id="{C529DE7D-8B91-524D-8D6B-F973C9013BDB}"/>
              </a:ext>
            </a:extLst>
          </p:cNvPr>
          <p:cNvSpPr/>
          <p:nvPr/>
        </p:nvSpPr>
        <p:spPr>
          <a:xfrm>
            <a:off x="1430588" y="3360609"/>
            <a:ext cx="8674715" cy="109728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TAX PLANNING STRATEGIES</a:t>
            </a:r>
          </a:p>
          <a:p>
            <a:pPr algn="ctr"/>
            <a:r>
              <a:rPr lang="en-US" sz="2500" b="1" dirty="0"/>
              <a:t>Tuesday, February 28</a:t>
            </a:r>
          </a:p>
        </p:txBody>
      </p:sp>
      <p:sp>
        <p:nvSpPr>
          <p:cNvPr id="17" name="Rounded Rectangle 16">
            <a:extLst>
              <a:ext uri="{FF2B5EF4-FFF2-40B4-BE49-F238E27FC236}">
                <a16:creationId xmlns:a16="http://schemas.microsoft.com/office/drawing/2014/main" id="{134693FD-8C5E-DF45-861D-BE64A6957855}"/>
              </a:ext>
            </a:extLst>
          </p:cNvPr>
          <p:cNvSpPr/>
          <p:nvPr/>
        </p:nvSpPr>
        <p:spPr>
          <a:xfrm>
            <a:off x="1430588" y="5641505"/>
            <a:ext cx="8674715" cy="109728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CAREER PLANNING &amp; FINANCIAL PLANNING</a:t>
            </a:r>
          </a:p>
          <a:p>
            <a:pPr algn="ctr"/>
            <a:r>
              <a:rPr lang="en-US" sz="2500" b="1" dirty="0"/>
              <a:t>Thursday, April 20</a:t>
            </a:r>
          </a:p>
        </p:txBody>
      </p:sp>
      <p:sp>
        <p:nvSpPr>
          <p:cNvPr id="7" name="Rounded Rectangle 6">
            <a:extLst>
              <a:ext uri="{FF2B5EF4-FFF2-40B4-BE49-F238E27FC236}">
                <a16:creationId xmlns:a16="http://schemas.microsoft.com/office/drawing/2014/main" id="{42FCF4BE-731C-FE4D-B83B-636A981CA860}"/>
              </a:ext>
            </a:extLst>
          </p:cNvPr>
          <p:cNvSpPr/>
          <p:nvPr/>
        </p:nvSpPr>
        <p:spPr>
          <a:xfrm>
            <a:off x="1430588" y="4501057"/>
            <a:ext cx="8674715" cy="109728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INVESTING, PART 2</a:t>
            </a:r>
          </a:p>
          <a:p>
            <a:pPr algn="ctr"/>
            <a:r>
              <a:rPr lang="en-US" sz="2500" b="1" dirty="0"/>
              <a:t>Tuesday, March 21</a:t>
            </a:r>
          </a:p>
        </p:txBody>
      </p:sp>
    </p:spTree>
    <p:extLst>
      <p:ext uri="{BB962C8B-B14F-4D97-AF65-F5344CB8AC3E}">
        <p14:creationId xmlns:p14="http://schemas.microsoft.com/office/powerpoint/2010/main" val="13346383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 Spring 2023</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1430590" y="1078067"/>
            <a:ext cx="8674716" cy="109728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PLANNING FOR INTERNATIONAL STUDENTS</a:t>
            </a:r>
          </a:p>
          <a:p>
            <a:pPr algn="ctr"/>
            <a:r>
              <a:rPr lang="en-US" sz="2500" b="1" dirty="0"/>
              <a:t>Thursday, January 19</a:t>
            </a:r>
          </a:p>
        </p:txBody>
      </p:sp>
      <p:sp>
        <p:nvSpPr>
          <p:cNvPr id="13" name="Rounded Rectangle 12">
            <a:extLst>
              <a:ext uri="{FF2B5EF4-FFF2-40B4-BE49-F238E27FC236}">
                <a16:creationId xmlns:a16="http://schemas.microsoft.com/office/drawing/2014/main" id="{E86DA962-8986-B14E-BC7C-8150A6189E68}"/>
              </a:ext>
            </a:extLst>
          </p:cNvPr>
          <p:cNvSpPr/>
          <p:nvPr/>
        </p:nvSpPr>
        <p:spPr>
          <a:xfrm>
            <a:off x="1430589" y="2216409"/>
            <a:ext cx="8674715" cy="109728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INVESTING, PART 1</a:t>
            </a:r>
          </a:p>
          <a:p>
            <a:pPr algn="ctr"/>
            <a:r>
              <a:rPr lang="en-US" sz="2500" b="1" dirty="0"/>
              <a:t>TODAY – Wednesday, February 1</a:t>
            </a:r>
          </a:p>
        </p:txBody>
      </p:sp>
      <p:sp>
        <p:nvSpPr>
          <p:cNvPr id="16" name="Rounded Rectangle 15">
            <a:extLst>
              <a:ext uri="{FF2B5EF4-FFF2-40B4-BE49-F238E27FC236}">
                <a16:creationId xmlns:a16="http://schemas.microsoft.com/office/drawing/2014/main" id="{C529DE7D-8B91-524D-8D6B-F973C9013BDB}"/>
              </a:ext>
            </a:extLst>
          </p:cNvPr>
          <p:cNvSpPr/>
          <p:nvPr/>
        </p:nvSpPr>
        <p:spPr>
          <a:xfrm>
            <a:off x="1430588" y="3360609"/>
            <a:ext cx="8674715" cy="109728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TAX PLANNING STRATEGIES</a:t>
            </a:r>
          </a:p>
          <a:p>
            <a:pPr algn="ctr"/>
            <a:r>
              <a:rPr lang="en-US" sz="2500" b="1" dirty="0"/>
              <a:t>Tuesday, February 28</a:t>
            </a:r>
          </a:p>
        </p:txBody>
      </p:sp>
      <p:sp>
        <p:nvSpPr>
          <p:cNvPr id="17" name="Rounded Rectangle 16">
            <a:extLst>
              <a:ext uri="{FF2B5EF4-FFF2-40B4-BE49-F238E27FC236}">
                <a16:creationId xmlns:a16="http://schemas.microsoft.com/office/drawing/2014/main" id="{134693FD-8C5E-DF45-861D-BE64A6957855}"/>
              </a:ext>
            </a:extLst>
          </p:cNvPr>
          <p:cNvSpPr/>
          <p:nvPr/>
        </p:nvSpPr>
        <p:spPr>
          <a:xfrm>
            <a:off x="1430588" y="5641505"/>
            <a:ext cx="8674715" cy="109728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CAREER PLANNING &amp; FINANCIAL PLANNING</a:t>
            </a:r>
          </a:p>
          <a:p>
            <a:pPr algn="ctr"/>
            <a:r>
              <a:rPr lang="en-US" sz="2500" b="1" dirty="0"/>
              <a:t>Thursday, April 20</a:t>
            </a:r>
          </a:p>
        </p:txBody>
      </p:sp>
      <p:sp>
        <p:nvSpPr>
          <p:cNvPr id="7" name="Rounded Rectangle 6">
            <a:extLst>
              <a:ext uri="{FF2B5EF4-FFF2-40B4-BE49-F238E27FC236}">
                <a16:creationId xmlns:a16="http://schemas.microsoft.com/office/drawing/2014/main" id="{42FCF4BE-731C-FE4D-B83B-636A981CA860}"/>
              </a:ext>
            </a:extLst>
          </p:cNvPr>
          <p:cNvSpPr/>
          <p:nvPr/>
        </p:nvSpPr>
        <p:spPr>
          <a:xfrm>
            <a:off x="1430588" y="4501057"/>
            <a:ext cx="8674715" cy="109728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INVESTING, PART 2</a:t>
            </a:r>
          </a:p>
          <a:p>
            <a:pPr algn="ctr"/>
            <a:r>
              <a:rPr lang="en-US" sz="2500" b="1" dirty="0"/>
              <a:t>Tuesday, March 21</a:t>
            </a:r>
          </a:p>
        </p:txBody>
      </p:sp>
    </p:spTree>
    <p:extLst>
      <p:ext uri="{BB962C8B-B14F-4D97-AF65-F5344CB8AC3E}">
        <p14:creationId xmlns:p14="http://schemas.microsoft.com/office/powerpoint/2010/main" val="2695681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00CC"/>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Question From One of You</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00CC"/>
                </a:solidFill>
              </a:rPr>
              <a:t>What are some things to look out for when investing, especially when investing with a start-up?</a:t>
            </a:r>
            <a:br>
              <a:rPr lang="en-US" dirty="0">
                <a:solidFill>
                  <a:srgbClr val="0000CC"/>
                </a:solidFill>
              </a:rPr>
            </a:br>
            <a:endParaRPr lang="en-US" dirty="0">
              <a:solidFill>
                <a:srgbClr val="0000CC"/>
              </a:solidFill>
            </a:endParaRPr>
          </a:p>
          <a:p>
            <a:r>
              <a:rPr lang="en-US" dirty="0"/>
              <a:t>Focus on the team. </a:t>
            </a:r>
          </a:p>
          <a:p>
            <a:pPr lvl="1"/>
            <a:r>
              <a:rPr lang="en-US" dirty="0"/>
              <a:t>Who are the people behind the start-up? Do you trust them with your money? </a:t>
            </a:r>
          </a:p>
          <a:p>
            <a:r>
              <a:rPr lang="en-US" dirty="0"/>
              <a:t>Focus on the product or service.</a:t>
            </a:r>
          </a:p>
          <a:p>
            <a:pPr lvl="1"/>
            <a:r>
              <a:rPr lang="en-US" dirty="0"/>
              <a:t>Is this something the world needs? Can this disrupt (in a good way) existing markets? Will a big competitor want to acquire this product?</a:t>
            </a:r>
          </a:p>
          <a:p>
            <a:r>
              <a:rPr lang="en-US" dirty="0"/>
              <a:t>Focus on the return possibilities.</a:t>
            </a:r>
          </a:p>
          <a:p>
            <a:pPr lvl="1"/>
            <a:r>
              <a:rPr lang="en-US" dirty="0"/>
              <a:t>Are you able to be patient &amp; wait several years to get a return?</a:t>
            </a:r>
          </a:p>
          <a:p>
            <a:pPr lvl="1"/>
            <a:r>
              <a:rPr lang="en-US" dirty="0"/>
              <a:t>Are you willing (or able) to invest again in a future financing round?</a:t>
            </a:r>
          </a:p>
          <a:p>
            <a:pPr lvl="1"/>
            <a:r>
              <a:rPr lang="en-US" dirty="0"/>
              <a:t>Are you willing to lose 100% of your investment?</a:t>
            </a:r>
          </a:p>
        </p:txBody>
      </p:sp>
    </p:spTree>
    <p:extLst>
      <p:ext uri="{BB962C8B-B14F-4D97-AF65-F5344CB8AC3E}">
        <p14:creationId xmlns:p14="http://schemas.microsoft.com/office/powerpoint/2010/main" val="1863694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linds(horizontal)">
                                      <p:cBhvr>
                                        <p:cTn id="7" dur="500"/>
                                        <p:tgtEl>
                                          <p:spTgt spid="6">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blinds(horizontal)">
                                      <p:cBhvr>
                                        <p:cTn id="10" dur="500"/>
                                        <p:tgtEl>
                                          <p:spTgt spid="6">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blinds(horizontal)">
                                      <p:cBhvr>
                                        <p:cTn id="15" dur="500"/>
                                        <p:tgtEl>
                                          <p:spTgt spid="6">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blinds(horizontal)">
                                      <p:cBhvr>
                                        <p:cTn id="18" dur="500"/>
                                        <p:tgtEl>
                                          <p:spTgt spid="6">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Effect transition="in" filter="blinds(horizontal)">
                                      <p:cBhvr>
                                        <p:cTn id="23" dur="500"/>
                                        <p:tgtEl>
                                          <p:spTgt spid="6">
                                            <p:txEl>
                                              <p:pRg st="5" end="5"/>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6">
                                            <p:txEl>
                                              <p:pRg st="6" end="6"/>
                                            </p:txEl>
                                          </p:spTgt>
                                        </p:tgtEl>
                                        <p:attrNameLst>
                                          <p:attrName>style.visibility</p:attrName>
                                        </p:attrNameLst>
                                      </p:cBhvr>
                                      <p:to>
                                        <p:strVal val="visible"/>
                                      </p:to>
                                    </p:set>
                                    <p:animEffect transition="in" filter="blinds(horizontal)">
                                      <p:cBhvr>
                                        <p:cTn id="26" dur="500"/>
                                        <p:tgtEl>
                                          <p:spTgt spid="6">
                                            <p:txEl>
                                              <p:pRg st="6" end="6"/>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animEffect transition="in" filter="blinds(horizontal)">
                                      <p:cBhvr>
                                        <p:cTn id="29" dur="500"/>
                                        <p:tgtEl>
                                          <p:spTgt spid="6">
                                            <p:txEl>
                                              <p:pRg st="7" end="7"/>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6">
                                            <p:txEl>
                                              <p:pRg st="8" end="8"/>
                                            </p:txEl>
                                          </p:spTgt>
                                        </p:tgtEl>
                                        <p:attrNameLst>
                                          <p:attrName>style.visibility</p:attrName>
                                        </p:attrNameLst>
                                      </p:cBhvr>
                                      <p:to>
                                        <p:strVal val="visible"/>
                                      </p:to>
                                    </p:set>
                                    <p:animEffect transition="in" filter="blinds(horizontal)">
                                      <p:cBhvr>
                                        <p:cTn id="32"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Brian’s Economic Predictions for 2023</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C00000"/>
                </a:solidFill>
              </a:rPr>
              <a:t>Inflation is decreasing…but it is still very high. Inflation was at 9.1% in June 2022; it is now at 6.5%. </a:t>
            </a:r>
          </a:p>
          <a:p>
            <a:pPr lvl="1"/>
            <a:r>
              <a:rPr lang="en-US" dirty="0">
                <a:solidFill>
                  <a:srgbClr val="C00000"/>
                </a:solidFill>
              </a:rPr>
              <a:t>My best case estimate is for it to be at 3-4% in December. It might be 8-9%.</a:t>
            </a:r>
          </a:p>
        </p:txBody>
      </p:sp>
    </p:spTree>
    <p:extLst>
      <p:ext uri="{BB962C8B-B14F-4D97-AF65-F5344CB8AC3E}">
        <p14:creationId xmlns:p14="http://schemas.microsoft.com/office/powerpoint/2010/main" val="2764258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linds(horizontal)">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Brian’s Economic Predictions for 2023</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952111"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a:solidFill>
                  <a:schemeClr val="bg1">
                    <a:lumMod val="50000"/>
                  </a:schemeClr>
                </a:solidFill>
              </a:rPr>
              <a:t>Inflation was at 9.1% in June 2022; it is now at 6.5%. </a:t>
            </a:r>
          </a:p>
          <a:p>
            <a:pPr lvl="1"/>
            <a:r>
              <a:rPr lang="en-US" sz="2100" dirty="0">
                <a:solidFill>
                  <a:schemeClr val="bg1">
                    <a:lumMod val="50000"/>
                  </a:schemeClr>
                </a:solidFill>
              </a:rPr>
              <a:t>My best case estimate is for it to be at 3-4% in December. It might be 8-9%.</a:t>
            </a:r>
          </a:p>
          <a:p>
            <a:r>
              <a:rPr lang="en-US" dirty="0">
                <a:solidFill>
                  <a:srgbClr val="C00000"/>
                </a:solidFill>
              </a:rPr>
              <a:t>Interest rates have gone up. This will affect future borrowing costs.</a:t>
            </a:r>
          </a:p>
          <a:p>
            <a:pPr lvl="1"/>
            <a:r>
              <a:rPr lang="en-US" dirty="0">
                <a:solidFill>
                  <a:srgbClr val="C00000"/>
                </a:solidFill>
              </a:rPr>
              <a:t>Interest rates on savings accounts are the last to go up when rates increase.</a:t>
            </a:r>
          </a:p>
          <a:p>
            <a:pPr lvl="1"/>
            <a:r>
              <a:rPr lang="en-US" dirty="0">
                <a:solidFill>
                  <a:srgbClr val="C00000"/>
                </a:solidFill>
              </a:rPr>
              <a:t>This has slowed down inflation….a lot. We should see interest rates level off soon.</a:t>
            </a:r>
          </a:p>
          <a:p>
            <a:pPr marL="457200" lvl="1" indent="0">
              <a:buNone/>
            </a:pPr>
            <a:endParaRPr lang="en-US" dirty="0">
              <a:solidFill>
                <a:srgbClr val="C00000"/>
              </a:solidFill>
            </a:endParaRPr>
          </a:p>
        </p:txBody>
      </p:sp>
    </p:spTree>
    <p:extLst>
      <p:ext uri="{BB962C8B-B14F-4D97-AF65-F5344CB8AC3E}">
        <p14:creationId xmlns:p14="http://schemas.microsoft.com/office/powerpoint/2010/main" val="13300136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Brian’s Economic Predictions for 2023</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a:solidFill>
                  <a:schemeClr val="bg1">
                    <a:lumMod val="50000"/>
                  </a:schemeClr>
                </a:solidFill>
              </a:rPr>
              <a:t>Inflation was at 9.1% in June 2022; it is now at 6.5%. </a:t>
            </a:r>
          </a:p>
          <a:p>
            <a:pPr lvl="1"/>
            <a:r>
              <a:rPr lang="en-US" sz="2100" dirty="0">
                <a:solidFill>
                  <a:schemeClr val="bg1">
                    <a:lumMod val="50000"/>
                  </a:schemeClr>
                </a:solidFill>
              </a:rPr>
              <a:t>My best case estimate is for it to be at 3-4% in December. It might be 8-9%.</a:t>
            </a:r>
          </a:p>
          <a:p>
            <a:r>
              <a:rPr lang="en-US" sz="2100" dirty="0">
                <a:solidFill>
                  <a:schemeClr val="bg1">
                    <a:lumMod val="50000"/>
                  </a:schemeClr>
                </a:solidFill>
              </a:rPr>
              <a:t>Interest rates have gone up. This will affect future borrowing costs.</a:t>
            </a:r>
          </a:p>
          <a:p>
            <a:pPr lvl="1"/>
            <a:r>
              <a:rPr lang="en-US" sz="2100" dirty="0">
                <a:solidFill>
                  <a:schemeClr val="bg1">
                    <a:lumMod val="50000"/>
                  </a:schemeClr>
                </a:solidFill>
              </a:rPr>
              <a:t>Interest rates on savings accounts are the last to go up when rates increase.</a:t>
            </a:r>
          </a:p>
          <a:p>
            <a:pPr lvl="1"/>
            <a:r>
              <a:rPr lang="en-US" sz="2100" dirty="0">
                <a:solidFill>
                  <a:schemeClr val="bg1">
                    <a:lumMod val="50000"/>
                  </a:schemeClr>
                </a:solidFill>
              </a:rPr>
              <a:t>This has slowed down inflation….a lot. We should see interest rates level off soon.</a:t>
            </a:r>
          </a:p>
          <a:p>
            <a:r>
              <a:rPr lang="en-US" dirty="0">
                <a:solidFill>
                  <a:srgbClr val="C00000"/>
                </a:solidFill>
              </a:rPr>
              <a:t>Macro-global issues are still worth watching. And may cause turbulence.</a:t>
            </a:r>
          </a:p>
          <a:p>
            <a:pPr lvl="1"/>
            <a:r>
              <a:rPr lang="en-US" dirty="0">
                <a:solidFill>
                  <a:srgbClr val="C00000"/>
                </a:solidFill>
              </a:rPr>
              <a:t>Russia is still invading Ukraine.</a:t>
            </a:r>
          </a:p>
          <a:p>
            <a:pPr lvl="1"/>
            <a:r>
              <a:rPr lang="en-US" dirty="0">
                <a:solidFill>
                  <a:srgbClr val="C00000"/>
                </a:solidFill>
              </a:rPr>
              <a:t>Covid is still in our midst. Another surge would be a problem.</a:t>
            </a:r>
          </a:p>
          <a:p>
            <a:pPr lvl="1"/>
            <a:r>
              <a:rPr lang="en-US" dirty="0">
                <a:solidFill>
                  <a:srgbClr val="C00000"/>
                </a:solidFill>
              </a:rPr>
              <a:t>Turbulence = Uncertainty, disruption to supply chains, shocks out of nowhere.</a:t>
            </a:r>
          </a:p>
        </p:txBody>
      </p:sp>
    </p:spTree>
    <p:extLst>
      <p:ext uri="{BB962C8B-B14F-4D97-AF65-F5344CB8AC3E}">
        <p14:creationId xmlns:p14="http://schemas.microsoft.com/office/powerpoint/2010/main" val="29800248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Brian’s Economic Predictions for 2023</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a:solidFill>
                  <a:schemeClr val="bg1">
                    <a:lumMod val="50000"/>
                  </a:schemeClr>
                </a:solidFill>
              </a:rPr>
              <a:t>Inflation was at 9.1% in June 2022; it is now at 6.5%. </a:t>
            </a:r>
          </a:p>
          <a:p>
            <a:pPr lvl="1"/>
            <a:r>
              <a:rPr lang="en-US" sz="2100" dirty="0">
                <a:solidFill>
                  <a:schemeClr val="bg1">
                    <a:lumMod val="50000"/>
                  </a:schemeClr>
                </a:solidFill>
              </a:rPr>
              <a:t>My best case estimate is for it to be at 3-4% in December. It might be 8-9%.</a:t>
            </a:r>
          </a:p>
          <a:p>
            <a:r>
              <a:rPr lang="en-US" sz="2100" dirty="0">
                <a:solidFill>
                  <a:schemeClr val="bg1">
                    <a:lumMod val="50000"/>
                  </a:schemeClr>
                </a:solidFill>
              </a:rPr>
              <a:t>Interest rates have gone up. This will affect future borrowing costs.</a:t>
            </a:r>
          </a:p>
          <a:p>
            <a:pPr lvl="1"/>
            <a:r>
              <a:rPr lang="en-US" sz="2100" dirty="0">
                <a:solidFill>
                  <a:schemeClr val="bg1">
                    <a:lumMod val="50000"/>
                  </a:schemeClr>
                </a:solidFill>
              </a:rPr>
              <a:t>Interest rates on savings accounts are the last to go up when rates increase.</a:t>
            </a:r>
          </a:p>
          <a:p>
            <a:pPr lvl="1"/>
            <a:r>
              <a:rPr lang="en-US" sz="2100" dirty="0">
                <a:solidFill>
                  <a:schemeClr val="bg1">
                    <a:lumMod val="50000"/>
                  </a:schemeClr>
                </a:solidFill>
              </a:rPr>
              <a:t>This has slowed down inflation….a lot. We should see interest rates level off soon.</a:t>
            </a:r>
          </a:p>
          <a:p>
            <a:r>
              <a:rPr lang="en-US" sz="2100" dirty="0">
                <a:solidFill>
                  <a:schemeClr val="bg1">
                    <a:lumMod val="50000"/>
                  </a:schemeClr>
                </a:solidFill>
              </a:rPr>
              <a:t>Macro-global issues are still worth watching. And may cause turbulence.</a:t>
            </a:r>
          </a:p>
          <a:p>
            <a:pPr lvl="1"/>
            <a:r>
              <a:rPr lang="en-US" sz="2100" dirty="0">
                <a:solidFill>
                  <a:schemeClr val="bg1">
                    <a:lumMod val="50000"/>
                  </a:schemeClr>
                </a:solidFill>
              </a:rPr>
              <a:t>Russia is still invading Ukraine.</a:t>
            </a:r>
          </a:p>
          <a:p>
            <a:pPr lvl="1"/>
            <a:r>
              <a:rPr lang="en-US" sz="2100" dirty="0">
                <a:solidFill>
                  <a:schemeClr val="bg1">
                    <a:lumMod val="50000"/>
                  </a:schemeClr>
                </a:solidFill>
              </a:rPr>
              <a:t>Covid is still in our midst. Another surge would be a problem.</a:t>
            </a:r>
          </a:p>
          <a:p>
            <a:pPr lvl="1"/>
            <a:r>
              <a:rPr lang="en-US" sz="2100" dirty="0">
                <a:solidFill>
                  <a:schemeClr val="bg1">
                    <a:lumMod val="50000"/>
                  </a:schemeClr>
                </a:solidFill>
              </a:rPr>
              <a:t>Turbulence = Uncertainty, disruption to supply chains, shocks out of nowhere.</a:t>
            </a:r>
          </a:p>
          <a:p>
            <a:r>
              <a:rPr lang="en-US" dirty="0">
                <a:solidFill>
                  <a:srgbClr val="C00000"/>
                </a:solidFill>
              </a:rPr>
              <a:t>The job market has been strong…but may struggle during early-2023.</a:t>
            </a:r>
          </a:p>
          <a:p>
            <a:pPr lvl="1"/>
            <a:r>
              <a:rPr lang="en-US" sz="2000" dirty="0">
                <a:solidFill>
                  <a:srgbClr val="C00000"/>
                </a:solidFill>
              </a:rPr>
              <a:t>You have heard about some high-profile layoffs recently. Many other companies are still hiring. </a:t>
            </a:r>
          </a:p>
          <a:p>
            <a:pPr lvl="1"/>
            <a:r>
              <a:rPr lang="en-US" sz="2000" dirty="0">
                <a:solidFill>
                  <a:srgbClr val="C00000"/>
                </a:solidFill>
              </a:rPr>
              <a:t>Salaries for college graduates are at all-time highs. I expect this to continue.</a:t>
            </a:r>
          </a:p>
          <a:p>
            <a:pPr lvl="1"/>
            <a:r>
              <a:rPr lang="en-US" sz="2000" dirty="0">
                <a:solidFill>
                  <a:srgbClr val="C00000"/>
                </a:solidFill>
              </a:rPr>
              <a:t>But, there will be unexpected shocks…as companies try to figure out how to do business in 2023.</a:t>
            </a:r>
          </a:p>
          <a:p>
            <a:endParaRPr lang="en-US" sz="2500" dirty="0">
              <a:solidFill>
                <a:schemeClr val="bg1">
                  <a:lumMod val="50000"/>
                </a:schemeClr>
              </a:solidFill>
            </a:endParaRPr>
          </a:p>
        </p:txBody>
      </p:sp>
    </p:spTree>
    <p:extLst>
      <p:ext uri="{BB962C8B-B14F-4D97-AF65-F5344CB8AC3E}">
        <p14:creationId xmlns:p14="http://schemas.microsoft.com/office/powerpoint/2010/main" val="25128645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Advice for Turbulent Times</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C00000"/>
                </a:solidFill>
              </a:rPr>
              <a:t>What can YOU do today to make tomorrow less stressful.</a:t>
            </a:r>
          </a:p>
          <a:p>
            <a:pPr lvl="1"/>
            <a:r>
              <a:rPr lang="en-US" dirty="0">
                <a:solidFill>
                  <a:srgbClr val="C00000"/>
                </a:solidFill>
              </a:rPr>
              <a:t>Finish your degree. It’s the best financial investment you can make.</a:t>
            </a:r>
          </a:p>
          <a:p>
            <a:pPr lvl="1"/>
            <a:r>
              <a:rPr lang="en-US" dirty="0">
                <a:solidFill>
                  <a:srgbClr val="C00000"/>
                </a:solidFill>
              </a:rPr>
              <a:t>Cut your discretionary expenses.</a:t>
            </a:r>
          </a:p>
          <a:p>
            <a:pPr lvl="1"/>
            <a:r>
              <a:rPr lang="en-US" dirty="0">
                <a:solidFill>
                  <a:srgbClr val="C00000"/>
                </a:solidFill>
              </a:rPr>
              <a:t>Save when you can. Build your emergency fund.</a:t>
            </a:r>
            <a:br>
              <a:rPr lang="en-US" dirty="0">
                <a:solidFill>
                  <a:srgbClr val="C00000"/>
                </a:solidFill>
              </a:rPr>
            </a:br>
            <a:endParaRPr lang="en-US" dirty="0">
              <a:solidFill>
                <a:srgbClr val="C00000"/>
              </a:solidFill>
            </a:endParaRPr>
          </a:p>
        </p:txBody>
      </p:sp>
    </p:spTree>
    <p:extLst>
      <p:ext uri="{BB962C8B-B14F-4D97-AF65-F5344CB8AC3E}">
        <p14:creationId xmlns:p14="http://schemas.microsoft.com/office/powerpoint/2010/main" val="2508485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linds(horizontal)">
                                      <p:cBhvr>
                                        <p:cTn id="7" dur="500"/>
                                        <p:tgtEl>
                                          <p:spTgt spid="6">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blinds(horizontal)">
                                      <p:cBhvr>
                                        <p:cTn id="10" dur="500"/>
                                        <p:tgtEl>
                                          <p:spTgt spid="6">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blinds(horizontal)">
                                      <p:cBhvr>
                                        <p:cTn id="13"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#1</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The U.S. stock markets had a terrible 2022. But that was just 1 year.</a:t>
            </a:r>
          </a:p>
          <a:p>
            <a:pPr marL="0" indent="0" algn="ctr">
              <a:buNone/>
            </a:pPr>
            <a:r>
              <a:rPr lang="en-US" dirty="0">
                <a:solidFill>
                  <a:srgbClr val="C00000"/>
                </a:solidFill>
              </a:rPr>
              <a:t>If you had invested $1,000 in the S&amp;P 500 at the beginning of 2021 </a:t>
            </a:r>
            <a:br>
              <a:rPr lang="en-US" dirty="0">
                <a:solidFill>
                  <a:srgbClr val="C00000"/>
                </a:solidFill>
              </a:rPr>
            </a:br>
            <a:r>
              <a:rPr lang="en-US" dirty="0">
                <a:solidFill>
                  <a:srgbClr val="C00000"/>
                </a:solidFill>
              </a:rPr>
              <a:t>(2 years years ago), how much would that $1,000 be worth today?</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	$557</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C.	$1,058</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	$755</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D.	$3,149</a:t>
            </a:r>
          </a:p>
        </p:txBody>
      </p:sp>
    </p:spTree>
    <p:extLst>
      <p:ext uri="{BB962C8B-B14F-4D97-AF65-F5344CB8AC3E}">
        <p14:creationId xmlns:p14="http://schemas.microsoft.com/office/powerpoint/2010/main" val="10295469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Advice for Turbulent Times</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C00000"/>
                </a:solidFill>
              </a:rPr>
              <a:t>What can YOU do today to make tomorrow less stressful.</a:t>
            </a:r>
          </a:p>
          <a:p>
            <a:pPr lvl="1"/>
            <a:r>
              <a:rPr lang="en-US" dirty="0">
                <a:solidFill>
                  <a:schemeClr val="bg1">
                    <a:lumMod val="50000"/>
                  </a:schemeClr>
                </a:solidFill>
              </a:rPr>
              <a:t>Finish your degree. It’s the best financial investment you can make.</a:t>
            </a:r>
          </a:p>
          <a:p>
            <a:pPr lvl="1"/>
            <a:r>
              <a:rPr lang="en-US" dirty="0">
                <a:solidFill>
                  <a:schemeClr val="bg1">
                    <a:lumMod val="50000"/>
                  </a:schemeClr>
                </a:solidFill>
              </a:rPr>
              <a:t>Cut your discretionary expenses.</a:t>
            </a:r>
          </a:p>
          <a:p>
            <a:pPr lvl="1"/>
            <a:r>
              <a:rPr lang="en-US" dirty="0">
                <a:solidFill>
                  <a:schemeClr val="bg1">
                    <a:lumMod val="50000"/>
                  </a:schemeClr>
                </a:solidFill>
              </a:rPr>
              <a:t>Save when you can. Build your emergency fund.</a:t>
            </a:r>
            <a:br>
              <a:rPr lang="en-US" dirty="0">
                <a:solidFill>
                  <a:srgbClr val="C00000"/>
                </a:solidFill>
              </a:rPr>
            </a:br>
            <a:endParaRPr lang="en-US" dirty="0">
              <a:solidFill>
                <a:srgbClr val="C00000"/>
              </a:solidFill>
            </a:endParaRPr>
          </a:p>
          <a:p>
            <a:pPr lvl="1"/>
            <a:r>
              <a:rPr lang="en-US" dirty="0">
                <a:solidFill>
                  <a:srgbClr val="C00000"/>
                </a:solidFill>
              </a:rPr>
              <a:t>Find extra income. Sell your old books, clothes, accessories.</a:t>
            </a:r>
            <a:br>
              <a:rPr lang="en-US" dirty="0">
                <a:solidFill>
                  <a:srgbClr val="C00000"/>
                </a:solidFill>
              </a:rPr>
            </a:br>
            <a:endParaRPr lang="en-US" dirty="0">
              <a:solidFill>
                <a:srgbClr val="C00000"/>
              </a:solidFill>
            </a:endParaRPr>
          </a:p>
        </p:txBody>
      </p:sp>
    </p:spTree>
    <p:extLst>
      <p:ext uri="{BB962C8B-B14F-4D97-AF65-F5344CB8AC3E}">
        <p14:creationId xmlns:p14="http://schemas.microsoft.com/office/powerpoint/2010/main" val="28775475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Advice for Turbulent Times</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C00000"/>
                </a:solidFill>
              </a:rPr>
              <a:t>What can YOU do today to make tomorrow less stressful.</a:t>
            </a:r>
          </a:p>
          <a:p>
            <a:pPr lvl="1"/>
            <a:r>
              <a:rPr lang="en-US" dirty="0">
                <a:solidFill>
                  <a:schemeClr val="bg1">
                    <a:lumMod val="50000"/>
                  </a:schemeClr>
                </a:solidFill>
              </a:rPr>
              <a:t>Finish your degree. It’s the best financial investment you can make.</a:t>
            </a:r>
          </a:p>
          <a:p>
            <a:pPr lvl="1"/>
            <a:r>
              <a:rPr lang="en-US" dirty="0">
                <a:solidFill>
                  <a:schemeClr val="bg1">
                    <a:lumMod val="50000"/>
                  </a:schemeClr>
                </a:solidFill>
              </a:rPr>
              <a:t>Cut your discretionary expenses.</a:t>
            </a:r>
          </a:p>
          <a:p>
            <a:pPr lvl="1"/>
            <a:r>
              <a:rPr lang="en-US" dirty="0">
                <a:solidFill>
                  <a:schemeClr val="bg1">
                    <a:lumMod val="50000"/>
                  </a:schemeClr>
                </a:solidFill>
              </a:rPr>
              <a:t>Save when you can. Build your emergency fund.</a:t>
            </a:r>
            <a:br>
              <a:rPr lang="en-US" dirty="0">
                <a:solidFill>
                  <a:schemeClr val="bg1">
                    <a:lumMod val="50000"/>
                  </a:schemeClr>
                </a:solidFill>
              </a:rPr>
            </a:br>
            <a:endParaRPr lang="en-US" dirty="0">
              <a:solidFill>
                <a:schemeClr val="bg1">
                  <a:lumMod val="50000"/>
                </a:schemeClr>
              </a:solidFill>
            </a:endParaRPr>
          </a:p>
          <a:p>
            <a:pPr lvl="1"/>
            <a:r>
              <a:rPr lang="en-US" dirty="0">
                <a:solidFill>
                  <a:schemeClr val="bg1">
                    <a:lumMod val="50000"/>
                  </a:schemeClr>
                </a:solidFill>
              </a:rPr>
              <a:t>Find extra income. Sell your old books, clothes, accessories.</a:t>
            </a:r>
            <a:br>
              <a:rPr lang="en-US" dirty="0">
                <a:solidFill>
                  <a:srgbClr val="C00000"/>
                </a:solidFill>
              </a:rPr>
            </a:br>
            <a:endParaRPr lang="en-US" dirty="0">
              <a:solidFill>
                <a:srgbClr val="C00000"/>
              </a:solidFill>
            </a:endParaRPr>
          </a:p>
          <a:p>
            <a:pPr lvl="1"/>
            <a:r>
              <a:rPr lang="en-US" dirty="0">
                <a:solidFill>
                  <a:srgbClr val="C00000"/>
                </a:solidFill>
              </a:rPr>
              <a:t>Stocks lost 15% in 2022, a truly terrible year. If you are comfortable with some risk, this may be a buying opportunity.</a:t>
            </a:r>
          </a:p>
        </p:txBody>
      </p:sp>
    </p:spTree>
    <p:extLst>
      <p:ext uri="{BB962C8B-B14F-4D97-AF65-F5344CB8AC3E}">
        <p14:creationId xmlns:p14="http://schemas.microsoft.com/office/powerpoint/2010/main" val="26143379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Advice for Turbulent Times</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lumMod val="50000"/>
                  </a:schemeClr>
                </a:solidFill>
              </a:rPr>
              <a:t>What can YOU do today to make tomorrow less stressful.</a:t>
            </a:r>
          </a:p>
          <a:p>
            <a:pPr lvl="1"/>
            <a:r>
              <a:rPr lang="en-US" dirty="0">
                <a:solidFill>
                  <a:schemeClr val="bg1">
                    <a:lumMod val="50000"/>
                  </a:schemeClr>
                </a:solidFill>
              </a:rPr>
              <a:t>Finish your degree. It’s the best financial investment you can make.</a:t>
            </a:r>
          </a:p>
          <a:p>
            <a:pPr lvl="1"/>
            <a:r>
              <a:rPr lang="en-US" dirty="0">
                <a:solidFill>
                  <a:schemeClr val="bg1">
                    <a:lumMod val="50000"/>
                  </a:schemeClr>
                </a:solidFill>
              </a:rPr>
              <a:t>Cut your discretionary expenses.</a:t>
            </a:r>
          </a:p>
          <a:p>
            <a:pPr lvl="1"/>
            <a:r>
              <a:rPr lang="en-US" dirty="0">
                <a:solidFill>
                  <a:schemeClr val="bg1">
                    <a:lumMod val="50000"/>
                  </a:schemeClr>
                </a:solidFill>
              </a:rPr>
              <a:t>Save when you can. Build your emergency fund.</a:t>
            </a:r>
            <a:br>
              <a:rPr lang="en-US" dirty="0">
                <a:solidFill>
                  <a:schemeClr val="bg1">
                    <a:lumMod val="50000"/>
                  </a:schemeClr>
                </a:solidFill>
              </a:rPr>
            </a:br>
            <a:endParaRPr lang="en-US" dirty="0">
              <a:solidFill>
                <a:schemeClr val="bg1">
                  <a:lumMod val="50000"/>
                </a:schemeClr>
              </a:solidFill>
            </a:endParaRPr>
          </a:p>
          <a:p>
            <a:pPr lvl="1"/>
            <a:r>
              <a:rPr lang="en-US" dirty="0">
                <a:solidFill>
                  <a:schemeClr val="bg1">
                    <a:lumMod val="50000"/>
                  </a:schemeClr>
                </a:solidFill>
              </a:rPr>
              <a:t>Find extra income. Sell your old books, clothes, accessories.</a:t>
            </a:r>
            <a:br>
              <a:rPr lang="en-US" dirty="0">
                <a:solidFill>
                  <a:schemeClr val="bg1">
                    <a:lumMod val="50000"/>
                  </a:schemeClr>
                </a:solidFill>
              </a:rPr>
            </a:br>
            <a:endParaRPr lang="en-US" dirty="0">
              <a:solidFill>
                <a:schemeClr val="bg1">
                  <a:lumMod val="50000"/>
                </a:schemeClr>
              </a:solidFill>
            </a:endParaRPr>
          </a:p>
          <a:p>
            <a:pPr lvl="1"/>
            <a:r>
              <a:rPr lang="en-US" dirty="0">
                <a:solidFill>
                  <a:schemeClr val="bg1">
                    <a:lumMod val="50000"/>
                  </a:schemeClr>
                </a:solidFill>
              </a:rPr>
              <a:t>Stocks lost 15% in 2022, a truly terrible year. If you are comfortable with some risk, this may be a buying opportunity.</a:t>
            </a:r>
          </a:p>
          <a:p>
            <a:pPr lvl="1"/>
            <a:endParaRPr lang="en-US" dirty="0">
              <a:solidFill>
                <a:srgbClr val="C00000"/>
              </a:solidFill>
            </a:endParaRPr>
          </a:p>
          <a:p>
            <a:pPr lvl="1"/>
            <a:r>
              <a:rPr lang="en-US" dirty="0">
                <a:solidFill>
                  <a:srgbClr val="C00000"/>
                </a:solidFill>
              </a:rPr>
              <a:t>My savings account is paying 0.40%. </a:t>
            </a:r>
            <a:br>
              <a:rPr lang="en-US" dirty="0">
                <a:solidFill>
                  <a:srgbClr val="C00000"/>
                </a:solidFill>
              </a:rPr>
            </a:br>
            <a:r>
              <a:rPr lang="en-US" dirty="0">
                <a:solidFill>
                  <a:srgbClr val="C00000"/>
                </a:solidFill>
              </a:rPr>
              <a:t>A 1-year certificate of deposit is paying 4.65%.</a:t>
            </a:r>
            <a:endParaRPr lang="en-US" sz="2500" dirty="0">
              <a:solidFill>
                <a:schemeClr val="bg1">
                  <a:lumMod val="50000"/>
                </a:schemeClr>
              </a:solidFill>
            </a:endParaRPr>
          </a:p>
        </p:txBody>
      </p:sp>
    </p:spTree>
    <p:extLst>
      <p:ext uri="{BB962C8B-B14F-4D97-AF65-F5344CB8AC3E}">
        <p14:creationId xmlns:p14="http://schemas.microsoft.com/office/powerpoint/2010/main" val="10266649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559CF-8AC7-BC43-8479-8B1A2428FB80}"/>
              </a:ext>
            </a:extLst>
          </p:cNvPr>
          <p:cNvSpPr/>
          <p:nvPr/>
        </p:nvSpPr>
        <p:spPr>
          <a:xfrm>
            <a:off x="926511" y="0"/>
            <a:ext cx="9573950" cy="2064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BE739560-E813-8E30-7327-544A77DC8CDE}"/>
              </a:ext>
            </a:extLst>
          </p:cNvPr>
          <p:cNvPicPr>
            <a:picLocks noChangeAspect="1"/>
          </p:cNvPicPr>
          <p:nvPr/>
        </p:nvPicPr>
        <p:blipFill>
          <a:blip r:embed="rId2"/>
          <a:stretch>
            <a:fillRect/>
          </a:stretch>
        </p:blipFill>
        <p:spPr>
          <a:xfrm>
            <a:off x="977191" y="197902"/>
            <a:ext cx="10237617" cy="5448936"/>
          </a:xfrm>
          <a:prstGeom prst="rect">
            <a:avLst/>
          </a:prstGeom>
        </p:spPr>
      </p:pic>
    </p:spTree>
    <p:extLst>
      <p:ext uri="{BB962C8B-B14F-4D97-AF65-F5344CB8AC3E}">
        <p14:creationId xmlns:p14="http://schemas.microsoft.com/office/powerpoint/2010/main" val="33521930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cxnSp>
        <p:nvCxnSpPr>
          <p:cNvPr id="2" name="Straight Arrow Connector 1">
            <a:extLst>
              <a:ext uri="{FF2B5EF4-FFF2-40B4-BE49-F238E27FC236}">
                <a16:creationId xmlns:a16="http://schemas.microsoft.com/office/drawing/2014/main" id="{B44DB77E-8139-41BA-8F2E-99B40CC2C0B9}"/>
              </a:ext>
            </a:extLst>
          </p:cNvPr>
          <p:cNvCxnSpPr>
            <a:cxnSpLocks/>
          </p:cNvCxnSpPr>
          <p:nvPr/>
        </p:nvCxnSpPr>
        <p:spPr>
          <a:xfrm flipH="1">
            <a:off x="1638496" y="1453351"/>
            <a:ext cx="2779084" cy="313271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A3130A78-A675-64AE-DBC7-500367A5819D}"/>
              </a:ext>
            </a:extLst>
          </p:cNvPr>
          <p:cNvCxnSpPr>
            <a:cxnSpLocks/>
          </p:cNvCxnSpPr>
          <p:nvPr/>
        </p:nvCxnSpPr>
        <p:spPr>
          <a:xfrm flipH="1">
            <a:off x="3815053" y="1822652"/>
            <a:ext cx="858742"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DD88E1B-3963-23DA-970D-CDE1938DCB90}"/>
              </a:ext>
            </a:extLst>
          </p:cNvPr>
          <p:cNvCxnSpPr>
            <a:cxnSpLocks/>
          </p:cNvCxnSpPr>
          <p:nvPr/>
        </p:nvCxnSpPr>
        <p:spPr>
          <a:xfrm>
            <a:off x="7425909" y="1822652"/>
            <a:ext cx="1073876"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9C94DC0-F986-7A33-4470-704D35168A42}"/>
              </a:ext>
            </a:extLst>
          </p:cNvPr>
          <p:cNvCxnSpPr>
            <a:cxnSpLocks/>
          </p:cNvCxnSpPr>
          <p:nvPr/>
        </p:nvCxnSpPr>
        <p:spPr>
          <a:xfrm>
            <a:off x="7817716" y="1477446"/>
            <a:ext cx="3197473" cy="3025834"/>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286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cxnSp>
        <p:nvCxnSpPr>
          <p:cNvPr id="2" name="Straight Arrow Connector 1">
            <a:extLst>
              <a:ext uri="{FF2B5EF4-FFF2-40B4-BE49-F238E27FC236}">
                <a16:creationId xmlns:a16="http://schemas.microsoft.com/office/drawing/2014/main" id="{B44DB77E-8139-41BA-8F2E-99B40CC2C0B9}"/>
              </a:ext>
            </a:extLst>
          </p:cNvPr>
          <p:cNvCxnSpPr>
            <a:cxnSpLocks/>
          </p:cNvCxnSpPr>
          <p:nvPr/>
        </p:nvCxnSpPr>
        <p:spPr>
          <a:xfrm flipH="1">
            <a:off x="1638496" y="1453351"/>
            <a:ext cx="2779084" cy="313271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A3130A78-A675-64AE-DBC7-500367A5819D}"/>
              </a:ext>
            </a:extLst>
          </p:cNvPr>
          <p:cNvCxnSpPr>
            <a:cxnSpLocks/>
          </p:cNvCxnSpPr>
          <p:nvPr/>
        </p:nvCxnSpPr>
        <p:spPr>
          <a:xfrm flipH="1">
            <a:off x="3815053" y="1822652"/>
            <a:ext cx="858742"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DD88E1B-3963-23DA-970D-CDE1938DCB90}"/>
              </a:ext>
            </a:extLst>
          </p:cNvPr>
          <p:cNvCxnSpPr>
            <a:cxnSpLocks/>
          </p:cNvCxnSpPr>
          <p:nvPr/>
        </p:nvCxnSpPr>
        <p:spPr>
          <a:xfrm>
            <a:off x="7425909" y="1822652"/>
            <a:ext cx="1073876"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9C94DC0-F986-7A33-4470-704D35168A42}"/>
              </a:ext>
            </a:extLst>
          </p:cNvPr>
          <p:cNvCxnSpPr>
            <a:cxnSpLocks/>
          </p:cNvCxnSpPr>
          <p:nvPr/>
        </p:nvCxnSpPr>
        <p:spPr>
          <a:xfrm>
            <a:off x="7817716" y="1477446"/>
            <a:ext cx="3197473" cy="3025834"/>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7FDABA9-1E2D-F484-5F9F-7A7A42FBA8FC}"/>
              </a:ext>
            </a:extLst>
          </p:cNvPr>
          <p:cNvCxnSpPr>
            <a:cxnSpLocks/>
          </p:cNvCxnSpPr>
          <p:nvPr/>
        </p:nvCxnSpPr>
        <p:spPr>
          <a:xfrm>
            <a:off x="4462189" y="3325970"/>
            <a:ext cx="868724" cy="607268"/>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D070BF0-D66B-70A5-BF85-28817121BB58}"/>
              </a:ext>
            </a:extLst>
          </p:cNvPr>
          <p:cNvCxnSpPr>
            <a:cxnSpLocks/>
          </p:cNvCxnSpPr>
          <p:nvPr/>
        </p:nvCxnSpPr>
        <p:spPr>
          <a:xfrm flipH="1">
            <a:off x="7000307" y="3325970"/>
            <a:ext cx="817409" cy="607268"/>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56F62BE-F8F7-671A-ABA6-C223D32D25F3}"/>
              </a:ext>
            </a:extLst>
          </p:cNvPr>
          <p:cNvCxnSpPr>
            <a:cxnSpLocks/>
          </p:cNvCxnSpPr>
          <p:nvPr/>
        </p:nvCxnSpPr>
        <p:spPr>
          <a:xfrm>
            <a:off x="6237656" y="3325970"/>
            <a:ext cx="0" cy="69467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70161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Making Financial Planning a Priority</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4660997"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4660997"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GRAD SCHOOL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4660993"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Resources</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4660995"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a:t>
            </a:r>
            <a:br>
              <a:rPr lang="en-US" sz="2500" b="1" dirty="0">
                <a:solidFill>
                  <a:srgbClr val="006600"/>
                </a:solidFill>
              </a:rPr>
            </a:br>
            <a:r>
              <a:rPr lang="en-US" sz="2500" b="1" dirty="0">
                <a:solidFill>
                  <a:srgbClr val="006600"/>
                </a:solidFill>
              </a:rPr>
              <a:t>Priorities &amp; Goals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4660994"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Do Your Planning</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4660993"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Tree>
    <p:extLst>
      <p:ext uri="{BB962C8B-B14F-4D97-AF65-F5344CB8AC3E}">
        <p14:creationId xmlns:p14="http://schemas.microsoft.com/office/powerpoint/2010/main" val="13832674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Making Financial Planning a Priority</a:t>
            </a:r>
          </a:p>
        </p:txBody>
      </p:sp>
      <p:sp>
        <p:nvSpPr>
          <p:cNvPr id="6" name="Rounded Rectangle 5">
            <a:extLst>
              <a:ext uri="{FF2B5EF4-FFF2-40B4-BE49-F238E27FC236}">
                <a16:creationId xmlns:a16="http://schemas.microsoft.com/office/drawing/2014/main" id="{6BBE51AB-8250-3C45-80E6-BE8E97F262C4}"/>
              </a:ext>
            </a:extLst>
          </p:cNvPr>
          <p:cNvSpPr/>
          <p:nvPr/>
        </p:nvSpPr>
        <p:spPr>
          <a:xfrm>
            <a:off x="2235014" y="1234386"/>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2235014" y="2028683"/>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BUDGETING</a:t>
            </a:r>
          </a:p>
          <a:p>
            <a:pPr algn="ctr"/>
            <a:r>
              <a:rPr lang="en-US" sz="2500" b="1" dirty="0"/>
              <a:t>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2235010" y="2895405"/>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Income &amp; Expenses</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2235012" y="3728641"/>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Priorities &amp; Goals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2235011" y="4558962"/>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Do Your Planning</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2235010" y="538928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Budgeting Activities</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6752549"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6752549"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GRAD SCHOOL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6752545"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Resources</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6752547"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a:t>
            </a:r>
            <a:br>
              <a:rPr lang="en-US" sz="2500" b="1" dirty="0">
                <a:solidFill>
                  <a:srgbClr val="006600"/>
                </a:solidFill>
              </a:rPr>
            </a:br>
            <a:r>
              <a:rPr lang="en-US" sz="2500" b="1" dirty="0">
                <a:solidFill>
                  <a:srgbClr val="006600"/>
                </a:solidFill>
              </a:rPr>
              <a:t>Priorities &amp; Goals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6752546"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Do Your Planning</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6752545"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Tree>
    <p:extLst>
      <p:ext uri="{BB962C8B-B14F-4D97-AF65-F5344CB8AC3E}">
        <p14:creationId xmlns:p14="http://schemas.microsoft.com/office/powerpoint/2010/main" val="32977594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6BBE51AB-8250-3C45-80E6-BE8E97F262C4}"/>
              </a:ext>
            </a:extLst>
          </p:cNvPr>
          <p:cNvSpPr/>
          <p:nvPr/>
        </p:nvSpPr>
        <p:spPr>
          <a:xfrm>
            <a:off x="1436744" y="1234386"/>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1436744" y="2028683"/>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BUDGETING</a:t>
            </a:r>
          </a:p>
          <a:p>
            <a:pPr algn="ctr"/>
            <a:r>
              <a:rPr lang="en-US" sz="2500" b="1" dirty="0"/>
              <a:t>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1436740" y="2895405"/>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Income &amp; Expenses</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1436742" y="3728641"/>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Priorities &amp; Goals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1436741" y="4558962"/>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Do Your Planning</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1436740" y="538928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Budgeting Activities</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7550819"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7550819"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GRAD SCHOOL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7550815"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Resources</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7550817"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a:t>
            </a:r>
            <a:br>
              <a:rPr lang="en-US" sz="2500" b="1" dirty="0">
                <a:solidFill>
                  <a:srgbClr val="006600"/>
                </a:solidFill>
              </a:rPr>
            </a:br>
            <a:r>
              <a:rPr lang="en-US" sz="2500" b="1" dirty="0">
                <a:solidFill>
                  <a:srgbClr val="006600"/>
                </a:solidFill>
              </a:rPr>
              <a:t>Priorities &amp; Goals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7550816"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Do Your Planning</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7550815"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
        <p:nvSpPr>
          <p:cNvPr id="18" name="Rounded Rectangle 17">
            <a:extLst>
              <a:ext uri="{FF2B5EF4-FFF2-40B4-BE49-F238E27FC236}">
                <a16:creationId xmlns:a16="http://schemas.microsoft.com/office/drawing/2014/main" id="{9D8B493C-6CAE-F244-8835-D408B9357586}"/>
              </a:ext>
            </a:extLst>
          </p:cNvPr>
          <p:cNvSpPr/>
          <p:nvPr/>
        </p:nvSpPr>
        <p:spPr>
          <a:xfrm>
            <a:off x="4822037" y="1289850"/>
            <a:ext cx="2547926" cy="482212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YOU,</a:t>
            </a:r>
          </a:p>
          <a:p>
            <a:pPr algn="ctr"/>
            <a:r>
              <a:rPr lang="en-US" sz="2000" b="1" dirty="0"/>
              <a:t>as grad students, are better wired and equipped to make long-term plans – education, career, financial &amp; otherwise – than 99% of humanity. </a:t>
            </a:r>
          </a:p>
          <a:p>
            <a:pPr algn="ctr"/>
            <a:endParaRPr lang="en-US" sz="2000" b="1" dirty="0"/>
          </a:p>
          <a:p>
            <a:pPr algn="ctr"/>
            <a:r>
              <a:rPr lang="en-US" sz="2000" b="1" dirty="0"/>
              <a:t>Be confident. </a:t>
            </a:r>
            <a:br>
              <a:rPr lang="en-US" sz="2000" b="1" dirty="0"/>
            </a:br>
            <a:r>
              <a:rPr lang="en-US" sz="2000" b="1" dirty="0"/>
              <a:t>Be intentional.</a:t>
            </a:r>
          </a:p>
          <a:p>
            <a:pPr algn="ctr"/>
            <a:r>
              <a:rPr lang="en-US" sz="2000" b="1" dirty="0"/>
              <a:t>Be diligent.</a:t>
            </a:r>
          </a:p>
          <a:p>
            <a:pPr algn="ctr"/>
            <a:r>
              <a:rPr lang="en-US" sz="2000" b="1" dirty="0"/>
              <a:t>Be awesome.</a:t>
            </a:r>
          </a:p>
        </p:txBody>
      </p:sp>
      <p:sp>
        <p:nvSpPr>
          <p:cNvPr id="2" name="Rectangle 2">
            <a:extLst>
              <a:ext uri="{FF2B5EF4-FFF2-40B4-BE49-F238E27FC236}">
                <a16:creationId xmlns:a16="http://schemas.microsoft.com/office/drawing/2014/main" id="{0ED3F75D-8309-3F28-8A51-44605EE18E60}"/>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Making Financial Planning a Priority</a:t>
            </a:r>
          </a:p>
        </p:txBody>
      </p:sp>
    </p:spTree>
    <p:extLst>
      <p:ext uri="{BB962C8B-B14F-4D97-AF65-F5344CB8AC3E}">
        <p14:creationId xmlns:p14="http://schemas.microsoft.com/office/powerpoint/2010/main" val="26587578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 12 MONTHS           2 YEARS AFTER GRADUATION       3 YEARS AFTER GRADUATION</a:t>
            </a:r>
          </a:p>
        </p:txBody>
      </p:sp>
      <p:sp>
        <p:nvSpPr>
          <p:cNvPr id="17" name="Rounded Rectangle 16">
            <a:extLst>
              <a:ext uri="{FF2B5EF4-FFF2-40B4-BE49-F238E27FC236}">
                <a16:creationId xmlns:a16="http://schemas.microsoft.com/office/drawing/2014/main" id="{38B1E666-1521-ABE6-3689-75E5E1CA0A21}"/>
              </a:ext>
            </a:extLst>
          </p:cNvPr>
          <p:cNvSpPr/>
          <p:nvPr/>
        </p:nvSpPr>
        <p:spPr>
          <a:xfrm>
            <a:off x="151395"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ONCE EVERY SEMESTER:</a:t>
            </a:r>
          </a:p>
          <a:p>
            <a:pPr algn="ctr"/>
            <a:r>
              <a:rPr lang="en-US" b="1" dirty="0">
                <a:solidFill>
                  <a:srgbClr val="C00000"/>
                </a:solidFill>
              </a:rPr>
              <a:t>TRACK EVERY PENNY THAT YOU SPEND &amp; TRACK EVERY PENNY THAT YOU EARN</a:t>
            </a:r>
          </a:p>
        </p:txBody>
      </p:sp>
      <p:sp>
        <p:nvSpPr>
          <p:cNvPr id="9" name="Rounded Rectangle 8">
            <a:extLst>
              <a:ext uri="{FF2B5EF4-FFF2-40B4-BE49-F238E27FC236}">
                <a16:creationId xmlns:a16="http://schemas.microsoft.com/office/drawing/2014/main" id="{30858BE3-B6DE-B7A9-83ED-05843EDB4108}"/>
              </a:ext>
            </a:extLst>
          </p:cNvPr>
          <p:cNvSpPr/>
          <p:nvPr/>
        </p:nvSpPr>
        <p:spPr>
          <a:xfrm>
            <a:off x="759945" y="3512264"/>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12 MONTHS, OPEN AN IRA OR ROTH IRA</a:t>
            </a:r>
          </a:p>
        </p:txBody>
      </p:sp>
      <p:sp>
        <p:nvSpPr>
          <p:cNvPr id="4" name="Rounded Rectangle 3">
            <a:extLst>
              <a:ext uri="{FF2B5EF4-FFF2-40B4-BE49-F238E27FC236}">
                <a16:creationId xmlns:a16="http://schemas.microsoft.com/office/drawing/2014/main" id="{5A52E0EC-E7DB-4E57-5257-03FDD3E50C25}"/>
              </a:ext>
            </a:extLst>
          </p:cNvPr>
          <p:cNvSpPr/>
          <p:nvPr/>
        </p:nvSpPr>
        <p:spPr>
          <a:xfrm>
            <a:off x="3209487" y="1220214"/>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3 MONTHS:</a:t>
            </a:r>
          </a:p>
          <a:p>
            <a:pPr algn="ctr"/>
            <a:r>
              <a:rPr lang="en-US" b="1" dirty="0">
                <a:solidFill>
                  <a:srgbClr val="0000CC"/>
                </a:solidFill>
              </a:rPr>
              <a:t>IDENTIFY WAYS TO DECREASE YOUR DISCRETIONARY SPENDING BY 25%</a:t>
            </a:r>
          </a:p>
        </p:txBody>
      </p:sp>
      <p:sp>
        <p:nvSpPr>
          <p:cNvPr id="2" name="Rounded Rectangle 1">
            <a:extLst>
              <a:ext uri="{FF2B5EF4-FFF2-40B4-BE49-F238E27FC236}">
                <a16:creationId xmlns:a16="http://schemas.microsoft.com/office/drawing/2014/main" id="{282AF8EC-975A-CBEA-45EE-04A53FC74CD0}"/>
              </a:ext>
            </a:extLst>
          </p:cNvPr>
          <p:cNvSpPr/>
          <p:nvPr/>
        </p:nvSpPr>
        <p:spPr>
          <a:xfrm>
            <a:off x="6267579"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6 MONTHS:</a:t>
            </a:r>
          </a:p>
          <a:p>
            <a:pPr algn="ctr"/>
            <a:r>
              <a:rPr lang="en-US" b="1" dirty="0">
                <a:solidFill>
                  <a:srgbClr val="C00000"/>
                </a:solidFill>
              </a:rPr>
              <a:t>MAKE A PLAN TO MANAGE – AND PAY OFF – YOUR DEBT</a:t>
            </a:r>
          </a:p>
        </p:txBody>
      </p:sp>
      <p:sp>
        <p:nvSpPr>
          <p:cNvPr id="6" name="Rounded Rectangle 5">
            <a:extLst>
              <a:ext uri="{FF2B5EF4-FFF2-40B4-BE49-F238E27FC236}">
                <a16:creationId xmlns:a16="http://schemas.microsoft.com/office/drawing/2014/main" id="{CC2CF108-2A7A-7522-473B-7236ED6FA6D7}"/>
              </a:ext>
            </a:extLst>
          </p:cNvPr>
          <p:cNvSpPr/>
          <p:nvPr/>
        </p:nvSpPr>
        <p:spPr>
          <a:xfrm>
            <a:off x="9325671" y="1223242"/>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6-12 MONTHS:</a:t>
            </a:r>
          </a:p>
          <a:p>
            <a:pPr algn="ctr"/>
            <a:r>
              <a:rPr lang="en-US" b="1" dirty="0">
                <a:solidFill>
                  <a:srgbClr val="0000CC"/>
                </a:solidFill>
              </a:rPr>
              <a:t>OPEN MULTIPLE SAVINGS ACCOUNTS, 1 FOR EACH GOAL</a:t>
            </a:r>
          </a:p>
        </p:txBody>
      </p:sp>
      <p:sp>
        <p:nvSpPr>
          <p:cNvPr id="3" name="Rounded Rectangle 2">
            <a:extLst>
              <a:ext uri="{FF2B5EF4-FFF2-40B4-BE49-F238E27FC236}">
                <a16:creationId xmlns:a16="http://schemas.microsoft.com/office/drawing/2014/main" id="{A05D64BD-E3C4-26A7-3B32-4665C6C9CFE7}"/>
              </a:ext>
            </a:extLst>
          </p:cNvPr>
          <p:cNvSpPr/>
          <p:nvPr/>
        </p:nvSpPr>
        <p:spPr>
          <a:xfrm>
            <a:off x="4495800" y="3512264"/>
            <a:ext cx="32004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WITHIN 2 YEARS OF GRADUATION:</a:t>
            </a:r>
          </a:p>
          <a:p>
            <a:pPr algn="ctr"/>
            <a:r>
              <a:rPr lang="en-US" b="1" dirty="0">
                <a:solidFill>
                  <a:srgbClr val="0000CC"/>
                </a:solidFill>
              </a:rPr>
              <a:t>HAVE AN “EMERGENCY FUND” ACCOUNT, WITH 3-6 MONTHS OF NON-DISCRETIONARY EXPENSES</a:t>
            </a:r>
          </a:p>
        </p:txBody>
      </p:sp>
      <p:sp>
        <p:nvSpPr>
          <p:cNvPr id="10" name="Rounded Rectangle 9">
            <a:extLst>
              <a:ext uri="{FF2B5EF4-FFF2-40B4-BE49-F238E27FC236}">
                <a16:creationId xmlns:a16="http://schemas.microsoft.com/office/drawing/2014/main" id="{5AC8BDE3-8D2A-6CFE-E15C-9427FF4244A8}"/>
              </a:ext>
            </a:extLst>
          </p:cNvPr>
          <p:cNvSpPr/>
          <p:nvPr/>
        </p:nvSpPr>
        <p:spPr>
          <a:xfrm>
            <a:off x="8225581" y="3518319"/>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WITHIN 3 YEARS OF GRADUATION:</a:t>
            </a:r>
          </a:p>
          <a:p>
            <a:pPr algn="ctr"/>
            <a:r>
              <a:rPr lang="en-US" b="1" dirty="0">
                <a:solidFill>
                  <a:srgbClr val="C00000"/>
                </a:solidFill>
              </a:rPr>
              <a:t>ELIMINATE ALL OF YOUR BAD DEBT.</a:t>
            </a:r>
          </a:p>
        </p:txBody>
      </p:sp>
    </p:spTree>
    <p:extLst>
      <p:ext uri="{BB962C8B-B14F-4D97-AF65-F5344CB8AC3E}">
        <p14:creationId xmlns:p14="http://schemas.microsoft.com/office/powerpoint/2010/main" val="1866040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#2</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The U.S. stock markets had a terrible 2022. But that was just 1 year.</a:t>
            </a:r>
          </a:p>
          <a:p>
            <a:pPr marL="0" indent="0" algn="ctr">
              <a:buNone/>
            </a:pPr>
            <a:r>
              <a:rPr lang="en-US" dirty="0">
                <a:solidFill>
                  <a:srgbClr val="C00000"/>
                </a:solidFill>
              </a:rPr>
              <a:t>If you had invested $1,000 in the S&amp;P 500 </a:t>
            </a:r>
            <a:r>
              <a:rPr lang="en-US" i="1" dirty="0">
                <a:solidFill>
                  <a:srgbClr val="006600"/>
                </a:solidFill>
                <a:highlight>
                  <a:srgbClr val="FFFF00"/>
                </a:highlight>
              </a:rPr>
              <a:t>at the beginning of 2013 </a:t>
            </a:r>
            <a:br>
              <a:rPr lang="en-US" i="1" dirty="0">
                <a:solidFill>
                  <a:srgbClr val="006600"/>
                </a:solidFill>
                <a:highlight>
                  <a:srgbClr val="FFFF00"/>
                </a:highlight>
              </a:rPr>
            </a:br>
            <a:r>
              <a:rPr lang="en-US" i="1" dirty="0">
                <a:solidFill>
                  <a:srgbClr val="006600"/>
                </a:solidFill>
                <a:highlight>
                  <a:srgbClr val="FFFF00"/>
                </a:highlight>
              </a:rPr>
              <a:t>(10 years ago)</a:t>
            </a:r>
            <a:r>
              <a:rPr lang="en-US" dirty="0">
                <a:solidFill>
                  <a:srgbClr val="006600"/>
                </a:solidFill>
                <a:highlight>
                  <a:srgbClr val="FFFF00"/>
                </a:highlight>
              </a:rPr>
              <a:t>,</a:t>
            </a:r>
            <a:r>
              <a:rPr lang="en-US" dirty="0">
                <a:solidFill>
                  <a:srgbClr val="C00000"/>
                </a:solidFill>
                <a:highlight>
                  <a:srgbClr val="FFFF00"/>
                </a:highlight>
              </a:rPr>
              <a:t> </a:t>
            </a:r>
            <a:r>
              <a:rPr lang="en-US" dirty="0">
                <a:solidFill>
                  <a:srgbClr val="C00000"/>
                </a:solidFill>
              </a:rPr>
              <a:t>how much would that $1,000 be worth today?</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	$557</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C.	$1,058</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	$755</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D.	$3,149</a:t>
            </a:r>
          </a:p>
        </p:txBody>
      </p:sp>
    </p:spTree>
    <p:extLst>
      <p:ext uri="{BB962C8B-B14F-4D97-AF65-F5344CB8AC3E}">
        <p14:creationId xmlns:p14="http://schemas.microsoft.com/office/powerpoint/2010/main" val="5787994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loud Callout 11">
            <a:extLst>
              <a:ext uri="{FF2B5EF4-FFF2-40B4-BE49-F238E27FC236}">
                <a16:creationId xmlns:a16="http://schemas.microsoft.com/office/drawing/2014/main" id="{B34B4D30-C514-09C5-1535-A25B399CDAF8}"/>
              </a:ext>
            </a:extLst>
          </p:cNvPr>
          <p:cNvSpPr/>
          <p:nvPr/>
        </p:nvSpPr>
        <p:spPr>
          <a:xfrm>
            <a:off x="1771300" y="1616541"/>
            <a:ext cx="8649396" cy="4003086"/>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i="1" dirty="0">
                <a:solidFill>
                  <a:srgbClr val="0000CC"/>
                </a:solidFill>
              </a:rPr>
              <a:t>If you don’t know where you’ve come from, you can’t know where you’re going.</a:t>
            </a:r>
          </a:p>
          <a:p>
            <a:pPr algn="ctr"/>
            <a:endParaRPr lang="en-US" sz="1500" b="1" i="1" dirty="0">
              <a:solidFill>
                <a:srgbClr val="0000CC"/>
              </a:solidFill>
            </a:endParaRPr>
          </a:p>
          <a:p>
            <a:pPr algn="ctr"/>
            <a:r>
              <a:rPr lang="en-US" sz="3500" b="1" i="1" dirty="0">
                <a:solidFill>
                  <a:srgbClr val="0000CC"/>
                </a:solidFill>
              </a:rPr>
              <a:t> - Maya Angelou</a:t>
            </a:r>
          </a:p>
        </p:txBody>
      </p:sp>
      <p:sp>
        <p:nvSpPr>
          <p:cNvPr id="2" name="Rounded Rectangle 1">
            <a:extLst>
              <a:ext uri="{FF2B5EF4-FFF2-40B4-BE49-F238E27FC236}">
                <a16:creationId xmlns:a16="http://schemas.microsoft.com/office/drawing/2014/main" id="{60FD7D08-5631-2AED-F213-348047EAF1CD}"/>
              </a:ext>
            </a:extLst>
          </p:cNvPr>
          <p:cNvSpPr/>
          <p:nvPr/>
        </p:nvSpPr>
        <p:spPr>
          <a:xfrm>
            <a:off x="1542165" y="331095"/>
            <a:ext cx="9107667" cy="946328"/>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Tree>
    <p:extLst>
      <p:ext uri="{BB962C8B-B14F-4D97-AF65-F5344CB8AC3E}">
        <p14:creationId xmlns:p14="http://schemas.microsoft.com/office/powerpoint/2010/main" val="16496277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011639"/>
          </a:xfrm>
        </p:spPr>
        <p:txBody>
          <a:bodyPr>
            <a:normAutofit fontScale="55000" lnSpcReduction="20000"/>
          </a:bodyPr>
          <a:lstStyle/>
          <a:p>
            <a:r>
              <a:rPr lang="en-US" sz="4000" dirty="0"/>
              <a:t>An Investment Policy Statement is your personal investing roadmap and strategy.</a:t>
            </a:r>
            <a:br>
              <a:rPr lang="en-US" sz="4000" dirty="0"/>
            </a:br>
            <a:endParaRPr lang="en-US" sz="4000" dirty="0"/>
          </a:p>
          <a:p>
            <a:r>
              <a:rPr lang="en-US" sz="4000" dirty="0"/>
              <a:t>It includes a holistic perspective on what your investing goals are and what your investing preferences are.</a:t>
            </a:r>
          </a:p>
          <a:p>
            <a:pPr lvl="1"/>
            <a:r>
              <a:rPr lang="en-US" sz="3600" dirty="0"/>
              <a:t>It does not include specific details, like your income or stocks you own or want to buy. It’s focused on big-picture strategy, not on execution.</a:t>
            </a:r>
            <a:br>
              <a:rPr lang="en-US" sz="3600" dirty="0"/>
            </a:br>
            <a:endParaRPr lang="en-US" sz="3600" dirty="0"/>
          </a:p>
          <a:p>
            <a:r>
              <a:rPr lang="en-US" sz="4000" dirty="0"/>
              <a:t>It is about you, your family and your preference.</a:t>
            </a:r>
            <a:br>
              <a:rPr lang="en-US" sz="4000" dirty="0"/>
            </a:br>
            <a:endParaRPr lang="en-US" sz="4000" dirty="0"/>
          </a:p>
          <a:p>
            <a:r>
              <a:rPr lang="en-US" sz="4000" dirty="0"/>
              <a:t>We want you to be able to use this today and after you graduate and your income (hopefully) increases.</a:t>
            </a:r>
          </a:p>
          <a:p>
            <a:r>
              <a:rPr lang="en-US" sz="4000" dirty="0"/>
              <a:t>We want you to be able to share this with your family or with a financial advisor who might be able to help you execute your strategy.</a:t>
            </a:r>
            <a:br>
              <a:rPr lang="en-US" sz="4000" dirty="0"/>
            </a:br>
            <a:endParaRPr lang="en-US" sz="4000" dirty="0"/>
          </a:p>
          <a:p>
            <a:r>
              <a:rPr lang="en-US" sz="4000" dirty="0"/>
              <a:t>Even if you do not have the excess money to invest today, thinking about these issues today can help you be prepared for making such decisions when you are capable.</a:t>
            </a:r>
            <a:endParaRPr lang="en-US" sz="3600" dirty="0"/>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spTree>
    <p:extLst>
      <p:ext uri="{BB962C8B-B14F-4D97-AF65-F5344CB8AC3E}">
        <p14:creationId xmlns:p14="http://schemas.microsoft.com/office/powerpoint/2010/main" val="494739512"/>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011639"/>
          </a:xfrm>
        </p:spPr>
        <p:txBody>
          <a:bodyPr>
            <a:normAutofit fontScale="77500" lnSpcReduction="20000"/>
          </a:bodyPr>
          <a:lstStyle/>
          <a:p>
            <a:r>
              <a:rPr lang="en-US" sz="4000" dirty="0"/>
              <a:t>An Investment Policy Statement is your personal investing roadmap and strategy.</a:t>
            </a:r>
            <a:br>
              <a:rPr lang="en-US" sz="4000" dirty="0"/>
            </a:br>
            <a:endParaRPr lang="en-US" sz="4000" dirty="0"/>
          </a:p>
          <a:p>
            <a:r>
              <a:rPr lang="en-US" sz="4000" dirty="0"/>
              <a:t>It includes the following information:</a:t>
            </a:r>
          </a:p>
          <a:p>
            <a:pPr lvl="1"/>
            <a:r>
              <a:rPr lang="en-US" sz="3600" dirty="0"/>
              <a:t>Some brief personal information, about you and your situation</a:t>
            </a:r>
          </a:p>
          <a:p>
            <a:pPr lvl="1"/>
            <a:r>
              <a:rPr lang="en-US" sz="3600" dirty="0"/>
              <a:t>Your risk tolerance</a:t>
            </a:r>
          </a:p>
          <a:p>
            <a:pPr lvl="1"/>
            <a:r>
              <a:rPr lang="en-US" sz="3600" dirty="0"/>
              <a:t>Your investing goals</a:t>
            </a:r>
          </a:p>
          <a:p>
            <a:pPr lvl="1"/>
            <a:r>
              <a:rPr lang="en-US" sz="3600" dirty="0"/>
              <a:t>Your tax, liquidity and income preferences</a:t>
            </a:r>
          </a:p>
          <a:p>
            <a:pPr lvl="1"/>
            <a:r>
              <a:rPr lang="en-US" sz="3600" dirty="0"/>
              <a:t>How you want to handle your investments</a:t>
            </a:r>
          </a:p>
          <a:p>
            <a:pPr lvl="1"/>
            <a:r>
              <a:rPr lang="en-US" sz="3600" dirty="0"/>
              <a:t>How you want to allocate your investments across different asset classes (stocks vs. bonds)</a:t>
            </a:r>
          </a:p>
          <a:p>
            <a:pPr lvl="1"/>
            <a:r>
              <a:rPr lang="en-US" sz="3600" dirty="0"/>
              <a:t>Any other personal or situational issues that may impact your ability to invest or your investment strategy</a:t>
            </a:r>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spTree>
    <p:extLst>
      <p:ext uri="{BB962C8B-B14F-4D97-AF65-F5344CB8AC3E}">
        <p14:creationId xmlns:p14="http://schemas.microsoft.com/office/powerpoint/2010/main" val="3692466870"/>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5" name="Picture 4">
            <a:extLst>
              <a:ext uri="{FF2B5EF4-FFF2-40B4-BE49-F238E27FC236}">
                <a16:creationId xmlns:a16="http://schemas.microsoft.com/office/drawing/2014/main" id="{1D3FDD3A-5B1C-C295-4CA7-A77AA57D0477}"/>
              </a:ext>
            </a:extLst>
          </p:cNvPr>
          <p:cNvPicPr>
            <a:picLocks noChangeAspect="1"/>
          </p:cNvPicPr>
          <p:nvPr/>
        </p:nvPicPr>
        <p:blipFill>
          <a:blip r:embed="rId3"/>
          <a:stretch>
            <a:fillRect/>
          </a:stretch>
        </p:blipFill>
        <p:spPr>
          <a:xfrm>
            <a:off x="838200" y="1371600"/>
            <a:ext cx="10670434" cy="3094426"/>
          </a:xfrm>
          <a:prstGeom prst="rect">
            <a:avLst/>
          </a:prstGeom>
        </p:spPr>
      </p:pic>
    </p:spTree>
    <p:extLst>
      <p:ext uri="{BB962C8B-B14F-4D97-AF65-F5344CB8AC3E}">
        <p14:creationId xmlns:p14="http://schemas.microsoft.com/office/powerpoint/2010/main" val="4128690632"/>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2" name="Picture 1">
            <a:extLst>
              <a:ext uri="{FF2B5EF4-FFF2-40B4-BE49-F238E27FC236}">
                <a16:creationId xmlns:a16="http://schemas.microsoft.com/office/drawing/2014/main" id="{2355F816-6A6E-CF8F-3EC1-6AA9F48B0936}"/>
              </a:ext>
            </a:extLst>
          </p:cNvPr>
          <p:cNvPicPr>
            <a:picLocks noChangeAspect="1"/>
          </p:cNvPicPr>
          <p:nvPr/>
        </p:nvPicPr>
        <p:blipFill>
          <a:blip r:embed="rId3"/>
          <a:stretch>
            <a:fillRect/>
          </a:stretch>
        </p:blipFill>
        <p:spPr>
          <a:xfrm>
            <a:off x="838200" y="1371600"/>
            <a:ext cx="10670264" cy="3433541"/>
          </a:xfrm>
          <a:prstGeom prst="rect">
            <a:avLst/>
          </a:prstGeom>
        </p:spPr>
      </p:pic>
    </p:spTree>
    <p:extLst>
      <p:ext uri="{BB962C8B-B14F-4D97-AF65-F5344CB8AC3E}">
        <p14:creationId xmlns:p14="http://schemas.microsoft.com/office/powerpoint/2010/main" val="3865361398"/>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2" name="Picture 1">
            <a:extLst>
              <a:ext uri="{FF2B5EF4-FFF2-40B4-BE49-F238E27FC236}">
                <a16:creationId xmlns:a16="http://schemas.microsoft.com/office/drawing/2014/main" id="{8A85893E-9498-9EB9-67E4-E77E493F36A2}"/>
              </a:ext>
            </a:extLst>
          </p:cNvPr>
          <p:cNvPicPr>
            <a:picLocks noChangeAspect="1"/>
          </p:cNvPicPr>
          <p:nvPr/>
        </p:nvPicPr>
        <p:blipFill>
          <a:blip r:embed="rId3"/>
          <a:stretch>
            <a:fillRect/>
          </a:stretch>
        </p:blipFill>
        <p:spPr>
          <a:xfrm>
            <a:off x="1367093" y="1371600"/>
            <a:ext cx="9457813" cy="4568851"/>
          </a:xfrm>
          <a:prstGeom prst="rect">
            <a:avLst/>
          </a:prstGeom>
        </p:spPr>
      </p:pic>
    </p:spTree>
    <p:extLst>
      <p:ext uri="{BB962C8B-B14F-4D97-AF65-F5344CB8AC3E}">
        <p14:creationId xmlns:p14="http://schemas.microsoft.com/office/powerpoint/2010/main" val="93194544"/>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2" name="Picture 1">
            <a:extLst>
              <a:ext uri="{FF2B5EF4-FFF2-40B4-BE49-F238E27FC236}">
                <a16:creationId xmlns:a16="http://schemas.microsoft.com/office/drawing/2014/main" id="{EB055B7E-1715-9568-DA0D-DF33EB0542F6}"/>
              </a:ext>
            </a:extLst>
          </p:cNvPr>
          <p:cNvPicPr>
            <a:picLocks noChangeAspect="1"/>
          </p:cNvPicPr>
          <p:nvPr/>
        </p:nvPicPr>
        <p:blipFill>
          <a:blip r:embed="rId3"/>
          <a:stretch>
            <a:fillRect/>
          </a:stretch>
        </p:blipFill>
        <p:spPr>
          <a:xfrm>
            <a:off x="838199" y="1371600"/>
            <a:ext cx="10667679" cy="3722234"/>
          </a:xfrm>
          <a:prstGeom prst="rect">
            <a:avLst/>
          </a:prstGeom>
        </p:spPr>
      </p:pic>
    </p:spTree>
    <p:extLst>
      <p:ext uri="{BB962C8B-B14F-4D97-AF65-F5344CB8AC3E}">
        <p14:creationId xmlns:p14="http://schemas.microsoft.com/office/powerpoint/2010/main" val="1187228249"/>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2" name="Picture 1">
            <a:extLst>
              <a:ext uri="{FF2B5EF4-FFF2-40B4-BE49-F238E27FC236}">
                <a16:creationId xmlns:a16="http://schemas.microsoft.com/office/drawing/2014/main" id="{E06807F1-856F-2710-ECCA-5CCDD05297A1}"/>
              </a:ext>
            </a:extLst>
          </p:cNvPr>
          <p:cNvPicPr>
            <a:picLocks noChangeAspect="1"/>
          </p:cNvPicPr>
          <p:nvPr/>
        </p:nvPicPr>
        <p:blipFill>
          <a:blip r:embed="rId3"/>
          <a:stretch>
            <a:fillRect/>
          </a:stretch>
        </p:blipFill>
        <p:spPr>
          <a:xfrm>
            <a:off x="838200" y="1371600"/>
            <a:ext cx="10681004" cy="3595828"/>
          </a:xfrm>
          <a:prstGeom prst="rect">
            <a:avLst/>
          </a:prstGeom>
        </p:spPr>
      </p:pic>
    </p:spTree>
    <p:extLst>
      <p:ext uri="{BB962C8B-B14F-4D97-AF65-F5344CB8AC3E}">
        <p14:creationId xmlns:p14="http://schemas.microsoft.com/office/powerpoint/2010/main" val="1111883968"/>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2" name="Picture 1">
            <a:extLst>
              <a:ext uri="{FF2B5EF4-FFF2-40B4-BE49-F238E27FC236}">
                <a16:creationId xmlns:a16="http://schemas.microsoft.com/office/drawing/2014/main" id="{9C943CFB-84CC-74BC-A543-2FB78DBFFB08}"/>
              </a:ext>
            </a:extLst>
          </p:cNvPr>
          <p:cNvPicPr>
            <a:picLocks noChangeAspect="1"/>
          </p:cNvPicPr>
          <p:nvPr/>
        </p:nvPicPr>
        <p:blipFill>
          <a:blip r:embed="rId3"/>
          <a:stretch>
            <a:fillRect/>
          </a:stretch>
        </p:blipFill>
        <p:spPr>
          <a:xfrm>
            <a:off x="838199" y="1371600"/>
            <a:ext cx="10651331" cy="2440419"/>
          </a:xfrm>
          <a:prstGeom prst="rect">
            <a:avLst/>
          </a:prstGeom>
        </p:spPr>
      </p:pic>
    </p:spTree>
    <p:extLst>
      <p:ext uri="{BB962C8B-B14F-4D97-AF65-F5344CB8AC3E}">
        <p14:creationId xmlns:p14="http://schemas.microsoft.com/office/powerpoint/2010/main" val="2223122260"/>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2" name="Picture 1">
            <a:extLst>
              <a:ext uri="{FF2B5EF4-FFF2-40B4-BE49-F238E27FC236}">
                <a16:creationId xmlns:a16="http://schemas.microsoft.com/office/drawing/2014/main" id="{342D1926-FC54-B042-B6C2-109A61530E9A}"/>
              </a:ext>
            </a:extLst>
          </p:cNvPr>
          <p:cNvPicPr>
            <a:picLocks noChangeAspect="1"/>
          </p:cNvPicPr>
          <p:nvPr/>
        </p:nvPicPr>
        <p:blipFill>
          <a:blip r:embed="rId3"/>
          <a:stretch>
            <a:fillRect/>
          </a:stretch>
        </p:blipFill>
        <p:spPr>
          <a:xfrm>
            <a:off x="838200" y="1371600"/>
            <a:ext cx="10655731" cy="2706866"/>
          </a:xfrm>
          <a:prstGeom prst="rect">
            <a:avLst/>
          </a:prstGeom>
        </p:spPr>
      </p:pic>
    </p:spTree>
    <p:extLst>
      <p:ext uri="{BB962C8B-B14F-4D97-AF65-F5344CB8AC3E}">
        <p14:creationId xmlns:p14="http://schemas.microsoft.com/office/powerpoint/2010/main" val="425120370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#2</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The U.S. stock markets had a terrible 2022. But that was just 1 year.</a:t>
            </a:r>
          </a:p>
          <a:p>
            <a:pPr marL="0" indent="0" algn="ctr">
              <a:buNone/>
            </a:pPr>
            <a:r>
              <a:rPr lang="en-US" dirty="0">
                <a:solidFill>
                  <a:srgbClr val="C00000"/>
                </a:solidFill>
              </a:rPr>
              <a:t>If you had invested $1,000 in the S&amp;P 500 </a:t>
            </a:r>
            <a:r>
              <a:rPr lang="en-US" i="1" dirty="0">
                <a:solidFill>
                  <a:srgbClr val="006600"/>
                </a:solidFill>
                <a:highlight>
                  <a:srgbClr val="FFFF00"/>
                </a:highlight>
              </a:rPr>
              <a:t>at the beginning of 2013 </a:t>
            </a:r>
            <a:br>
              <a:rPr lang="en-US" i="1" dirty="0">
                <a:solidFill>
                  <a:srgbClr val="006600"/>
                </a:solidFill>
                <a:highlight>
                  <a:srgbClr val="FFFF00"/>
                </a:highlight>
              </a:rPr>
            </a:br>
            <a:r>
              <a:rPr lang="en-US" i="1" dirty="0">
                <a:solidFill>
                  <a:srgbClr val="006600"/>
                </a:solidFill>
                <a:highlight>
                  <a:srgbClr val="FFFF00"/>
                </a:highlight>
              </a:rPr>
              <a:t>(10 years ago)</a:t>
            </a:r>
            <a:r>
              <a:rPr lang="en-US" dirty="0">
                <a:solidFill>
                  <a:srgbClr val="006600"/>
                </a:solidFill>
                <a:highlight>
                  <a:srgbClr val="FFFF00"/>
                </a:highlight>
              </a:rPr>
              <a:t>,</a:t>
            </a:r>
            <a:r>
              <a:rPr lang="en-US" dirty="0">
                <a:solidFill>
                  <a:srgbClr val="C00000"/>
                </a:solidFill>
                <a:highlight>
                  <a:srgbClr val="FFFF00"/>
                </a:highlight>
              </a:rPr>
              <a:t> </a:t>
            </a:r>
            <a:r>
              <a:rPr lang="en-US" dirty="0">
                <a:solidFill>
                  <a:srgbClr val="C00000"/>
                </a:solidFill>
              </a:rPr>
              <a:t>how much would that $1,000 be worth today?</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	$557</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C.	$1,058</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	$755</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D.	$3,149</a:t>
            </a:r>
            <a:br>
              <a:rPr lang="en-US" sz="5000" b="1" dirty="0">
                <a:solidFill>
                  <a:schemeClr val="bg1"/>
                </a:solidFill>
              </a:rPr>
            </a:br>
            <a:r>
              <a:rPr lang="en-US" sz="1500" b="1" dirty="0">
                <a:solidFill>
                  <a:schemeClr val="bg1"/>
                </a:solidFill>
              </a:rPr>
              <a:t>That’s an average annual return of 12% of over 10 years.</a:t>
            </a:r>
          </a:p>
        </p:txBody>
      </p:sp>
    </p:spTree>
    <p:extLst>
      <p:ext uri="{BB962C8B-B14F-4D97-AF65-F5344CB8AC3E}">
        <p14:creationId xmlns:p14="http://schemas.microsoft.com/office/powerpoint/2010/main" val="13320615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2" name="Picture 1">
            <a:extLst>
              <a:ext uri="{FF2B5EF4-FFF2-40B4-BE49-F238E27FC236}">
                <a16:creationId xmlns:a16="http://schemas.microsoft.com/office/drawing/2014/main" id="{BAA78364-537E-55DD-0275-2B643B8099E8}"/>
              </a:ext>
            </a:extLst>
          </p:cNvPr>
          <p:cNvPicPr>
            <a:picLocks noChangeAspect="1"/>
          </p:cNvPicPr>
          <p:nvPr/>
        </p:nvPicPr>
        <p:blipFill>
          <a:blip r:embed="rId3"/>
          <a:stretch>
            <a:fillRect/>
          </a:stretch>
        </p:blipFill>
        <p:spPr>
          <a:xfrm>
            <a:off x="838199" y="1371600"/>
            <a:ext cx="10695605" cy="3631070"/>
          </a:xfrm>
          <a:prstGeom prst="rect">
            <a:avLst/>
          </a:prstGeom>
        </p:spPr>
      </p:pic>
    </p:spTree>
    <p:extLst>
      <p:ext uri="{BB962C8B-B14F-4D97-AF65-F5344CB8AC3E}">
        <p14:creationId xmlns:p14="http://schemas.microsoft.com/office/powerpoint/2010/main" val="275022505"/>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3" name="Picture 2">
            <a:extLst>
              <a:ext uri="{FF2B5EF4-FFF2-40B4-BE49-F238E27FC236}">
                <a16:creationId xmlns:a16="http://schemas.microsoft.com/office/drawing/2014/main" id="{3453AE26-F95F-2C1F-20A3-0CCC4C846627}"/>
              </a:ext>
            </a:extLst>
          </p:cNvPr>
          <p:cNvPicPr>
            <a:picLocks noChangeAspect="1"/>
          </p:cNvPicPr>
          <p:nvPr/>
        </p:nvPicPr>
        <p:blipFill>
          <a:blip r:embed="rId3"/>
          <a:stretch>
            <a:fillRect/>
          </a:stretch>
        </p:blipFill>
        <p:spPr>
          <a:xfrm>
            <a:off x="838199" y="1371600"/>
            <a:ext cx="10661777" cy="3761533"/>
          </a:xfrm>
          <a:prstGeom prst="rect">
            <a:avLst/>
          </a:prstGeom>
        </p:spPr>
      </p:pic>
    </p:spTree>
    <p:extLst>
      <p:ext uri="{BB962C8B-B14F-4D97-AF65-F5344CB8AC3E}">
        <p14:creationId xmlns:p14="http://schemas.microsoft.com/office/powerpoint/2010/main" val="3365526831"/>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sp>
        <p:nvSpPr>
          <p:cNvPr id="4" name="TextBox 3">
            <a:extLst>
              <a:ext uri="{FF2B5EF4-FFF2-40B4-BE49-F238E27FC236}">
                <a16:creationId xmlns:a16="http://schemas.microsoft.com/office/drawing/2014/main" id="{61430992-2C03-0E98-33A6-04A8FC1995F2}"/>
              </a:ext>
            </a:extLst>
          </p:cNvPr>
          <p:cNvSpPr txBox="1"/>
          <p:nvPr/>
        </p:nvSpPr>
        <p:spPr>
          <a:xfrm>
            <a:off x="838200" y="1371600"/>
            <a:ext cx="10670628" cy="5139869"/>
          </a:xfrm>
          <a:prstGeom prst="rect">
            <a:avLst/>
          </a:prstGeom>
          <a:noFill/>
        </p:spPr>
        <p:txBody>
          <a:bodyPr wrap="square">
            <a:spAutoFit/>
          </a:bodyPr>
          <a:lstStyle/>
          <a:p>
            <a:pPr marL="0" marR="0" algn="ctr">
              <a:spcBef>
                <a:spcPts val="0"/>
              </a:spcBef>
              <a:spcAft>
                <a:spcPts val="0"/>
              </a:spcAft>
            </a:pPr>
            <a:r>
              <a:rPr lang="en-US" sz="3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ASSET ALLOCATION</a:t>
            </a:r>
          </a:p>
          <a:p>
            <a:pPr marL="0" marR="0" algn="ctr">
              <a:spcBef>
                <a:spcPts val="0"/>
              </a:spcBef>
              <a:spcAft>
                <a:spcPts val="0"/>
              </a:spcAft>
            </a:pPr>
            <a:endParaRPr lang="en-US" sz="3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3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We know that the asset classes or categories you choose are responsible for 90% of portfolio returns, while specific security selection within classes is responsible for 10% of returns.</a:t>
            </a:r>
          </a:p>
          <a:p>
            <a:pPr marL="0" marR="0" algn="ctr">
              <a:spcBef>
                <a:spcPts val="0"/>
              </a:spcBef>
              <a:spcAft>
                <a:spcPts val="0"/>
              </a:spcAft>
            </a:pPr>
            <a:endPar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1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This means that how you decide to allocate your investments is the primary driver of your investment returns.</a:t>
            </a:r>
            <a:br>
              <a:rPr lang="en-US" sz="1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endParaRPr lang="en-US" sz="1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Arial" panose="020B0604020202020204" pitchFamily="34" charset="0"/>
              <a:buChar char="•"/>
            </a:pPr>
            <a:r>
              <a:rPr lang="en-US" sz="1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Think about which geographic regions you want to invest in.</a:t>
            </a:r>
            <a:br>
              <a:rPr lang="en-US" sz="1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endParaRPr lang="en-US" sz="1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Arial" panose="020B0604020202020204" pitchFamily="34" charset="0"/>
              <a:buChar char="•"/>
            </a:pPr>
            <a:r>
              <a:rPr lang="en-US" sz="19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Think about how to distribute your investment across asset categories.</a:t>
            </a:r>
          </a:p>
          <a:p>
            <a:pPr marL="1257300" lvl="2" indent="-342900">
              <a:buFont typeface="Arial" panose="020B0604020202020204" pitchFamily="34" charset="0"/>
              <a:buChar char="•"/>
            </a:pPr>
            <a:r>
              <a:rPr lang="en-US" sz="1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Stocks, bonds, currency, real </a:t>
            </a:r>
            <a:r>
              <a:rPr lang="en-US" sz="19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estate, crypto, value stocks, growth stocks, </a:t>
            </a:r>
            <a:br>
              <a:rPr lang="en-US" sz="19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r>
              <a:rPr lang="en-US" sz="19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large companies, small companies, oil, gold…</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0587180"/>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3" name="Picture 2">
            <a:extLst>
              <a:ext uri="{FF2B5EF4-FFF2-40B4-BE49-F238E27FC236}">
                <a16:creationId xmlns:a16="http://schemas.microsoft.com/office/drawing/2014/main" id="{F66986C4-0871-FBAF-DAA8-49007E3E3BE2}"/>
              </a:ext>
            </a:extLst>
          </p:cNvPr>
          <p:cNvPicPr>
            <a:picLocks noChangeAspect="1"/>
          </p:cNvPicPr>
          <p:nvPr/>
        </p:nvPicPr>
        <p:blipFill>
          <a:blip r:embed="rId3"/>
          <a:stretch>
            <a:fillRect/>
          </a:stretch>
        </p:blipFill>
        <p:spPr>
          <a:xfrm>
            <a:off x="838200" y="1371600"/>
            <a:ext cx="10643392" cy="4547407"/>
          </a:xfrm>
          <a:prstGeom prst="rect">
            <a:avLst/>
          </a:prstGeom>
        </p:spPr>
      </p:pic>
    </p:spTree>
    <p:extLst>
      <p:ext uri="{BB962C8B-B14F-4D97-AF65-F5344CB8AC3E}">
        <p14:creationId xmlns:p14="http://schemas.microsoft.com/office/powerpoint/2010/main" val="3108059819"/>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3" name="Picture 2">
            <a:extLst>
              <a:ext uri="{FF2B5EF4-FFF2-40B4-BE49-F238E27FC236}">
                <a16:creationId xmlns:a16="http://schemas.microsoft.com/office/drawing/2014/main" id="{AACC7F2F-0FE3-CB1D-57D1-6CE3BDFC62A2}"/>
              </a:ext>
            </a:extLst>
          </p:cNvPr>
          <p:cNvPicPr>
            <a:picLocks noChangeAspect="1"/>
          </p:cNvPicPr>
          <p:nvPr/>
        </p:nvPicPr>
        <p:blipFill>
          <a:blip r:embed="rId3"/>
          <a:stretch>
            <a:fillRect/>
          </a:stretch>
        </p:blipFill>
        <p:spPr>
          <a:xfrm>
            <a:off x="2089957" y="1371600"/>
            <a:ext cx="8012085" cy="4794924"/>
          </a:xfrm>
          <a:prstGeom prst="rect">
            <a:avLst/>
          </a:prstGeom>
        </p:spPr>
      </p:pic>
    </p:spTree>
    <p:extLst>
      <p:ext uri="{BB962C8B-B14F-4D97-AF65-F5344CB8AC3E}">
        <p14:creationId xmlns:p14="http://schemas.microsoft.com/office/powerpoint/2010/main" val="272876177"/>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2" name="Picture 1">
            <a:extLst>
              <a:ext uri="{FF2B5EF4-FFF2-40B4-BE49-F238E27FC236}">
                <a16:creationId xmlns:a16="http://schemas.microsoft.com/office/drawing/2014/main" id="{993784EE-E3C9-107C-D463-85B055914836}"/>
              </a:ext>
            </a:extLst>
          </p:cNvPr>
          <p:cNvPicPr/>
          <p:nvPr/>
        </p:nvPicPr>
        <p:blipFill>
          <a:blip r:embed="rId3"/>
          <a:stretch>
            <a:fillRect/>
          </a:stretch>
        </p:blipFill>
        <p:spPr>
          <a:xfrm>
            <a:off x="2538065" y="1150571"/>
            <a:ext cx="7115870" cy="5662014"/>
          </a:xfrm>
          <a:prstGeom prst="rect">
            <a:avLst/>
          </a:prstGeom>
        </p:spPr>
      </p:pic>
    </p:spTree>
    <p:extLst>
      <p:ext uri="{BB962C8B-B14F-4D97-AF65-F5344CB8AC3E}">
        <p14:creationId xmlns:p14="http://schemas.microsoft.com/office/powerpoint/2010/main" val="1900699341"/>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3" name="Picture 2">
            <a:extLst>
              <a:ext uri="{FF2B5EF4-FFF2-40B4-BE49-F238E27FC236}">
                <a16:creationId xmlns:a16="http://schemas.microsoft.com/office/drawing/2014/main" id="{AACC7F2F-0FE3-CB1D-57D1-6CE3BDFC62A2}"/>
              </a:ext>
            </a:extLst>
          </p:cNvPr>
          <p:cNvPicPr>
            <a:picLocks noChangeAspect="1"/>
          </p:cNvPicPr>
          <p:nvPr/>
        </p:nvPicPr>
        <p:blipFill>
          <a:blip r:embed="rId3"/>
          <a:stretch>
            <a:fillRect/>
          </a:stretch>
        </p:blipFill>
        <p:spPr>
          <a:xfrm>
            <a:off x="3839269" y="1371600"/>
            <a:ext cx="4664087" cy="2791276"/>
          </a:xfrm>
          <a:prstGeom prst="rect">
            <a:avLst/>
          </a:prstGeom>
        </p:spPr>
      </p:pic>
      <p:pic>
        <p:nvPicPr>
          <p:cNvPr id="2" name="Picture 1">
            <a:extLst>
              <a:ext uri="{FF2B5EF4-FFF2-40B4-BE49-F238E27FC236}">
                <a16:creationId xmlns:a16="http://schemas.microsoft.com/office/drawing/2014/main" id="{D0EFC442-B123-39DD-9386-B0E8CC9397FB}"/>
              </a:ext>
            </a:extLst>
          </p:cNvPr>
          <p:cNvPicPr>
            <a:picLocks noChangeAspect="1"/>
          </p:cNvPicPr>
          <p:nvPr/>
        </p:nvPicPr>
        <p:blipFill>
          <a:blip r:embed="rId4"/>
          <a:stretch>
            <a:fillRect/>
          </a:stretch>
        </p:blipFill>
        <p:spPr>
          <a:xfrm>
            <a:off x="2285112" y="4316147"/>
            <a:ext cx="7772400" cy="1883312"/>
          </a:xfrm>
          <a:prstGeom prst="rect">
            <a:avLst/>
          </a:prstGeom>
        </p:spPr>
      </p:pic>
    </p:spTree>
    <p:extLst>
      <p:ext uri="{BB962C8B-B14F-4D97-AF65-F5344CB8AC3E}">
        <p14:creationId xmlns:p14="http://schemas.microsoft.com/office/powerpoint/2010/main" val="518454141"/>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4" name="Picture 3">
            <a:extLst>
              <a:ext uri="{FF2B5EF4-FFF2-40B4-BE49-F238E27FC236}">
                <a16:creationId xmlns:a16="http://schemas.microsoft.com/office/drawing/2014/main" id="{FD006FD7-7A6A-875D-105A-A7E497F4E2E3}"/>
              </a:ext>
            </a:extLst>
          </p:cNvPr>
          <p:cNvPicPr>
            <a:picLocks noChangeAspect="1"/>
          </p:cNvPicPr>
          <p:nvPr/>
        </p:nvPicPr>
        <p:blipFill>
          <a:blip r:embed="rId3"/>
          <a:stretch>
            <a:fillRect/>
          </a:stretch>
        </p:blipFill>
        <p:spPr>
          <a:xfrm>
            <a:off x="881553" y="1371600"/>
            <a:ext cx="10428894" cy="3781377"/>
          </a:xfrm>
          <a:prstGeom prst="rect">
            <a:avLst/>
          </a:prstGeom>
        </p:spPr>
      </p:pic>
    </p:spTree>
    <p:extLst>
      <p:ext uri="{BB962C8B-B14F-4D97-AF65-F5344CB8AC3E}">
        <p14:creationId xmlns:p14="http://schemas.microsoft.com/office/powerpoint/2010/main" val="1463733077"/>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011639"/>
          </a:xfrm>
        </p:spPr>
        <p:txBody>
          <a:bodyPr>
            <a:normAutofit/>
          </a:bodyPr>
          <a:lstStyle/>
          <a:p>
            <a:r>
              <a:rPr lang="en-US" sz="4000" dirty="0"/>
              <a:t>Complete this worksheet today.</a:t>
            </a:r>
            <a:br>
              <a:rPr lang="en-US" sz="4000" dirty="0"/>
            </a:br>
            <a:endParaRPr lang="en-US" sz="4000" dirty="0"/>
          </a:p>
          <a:p>
            <a:r>
              <a:rPr lang="en-US" sz="4000" dirty="0"/>
              <a:t>Work on this with your spouse or family.</a:t>
            </a:r>
            <a:br>
              <a:rPr lang="en-US" sz="4000" dirty="0"/>
            </a:br>
            <a:endParaRPr lang="en-US" sz="4000" dirty="0"/>
          </a:p>
          <a:p>
            <a:r>
              <a:rPr lang="en-US" sz="4000" dirty="0"/>
              <a:t>Revise and update it after you graduate.</a:t>
            </a:r>
            <a:br>
              <a:rPr lang="en-US" sz="4000" dirty="0"/>
            </a:br>
            <a:endParaRPr lang="en-US" sz="4000" dirty="0"/>
          </a:p>
          <a:p>
            <a:r>
              <a:rPr lang="en-US" sz="4000" dirty="0"/>
              <a:t>Continue refining it throughout your investing life…make it about you and your goals.</a:t>
            </a:r>
            <a:endParaRPr lang="en-US" sz="3600" dirty="0"/>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spTree>
    <p:extLst>
      <p:ext uri="{BB962C8B-B14F-4D97-AF65-F5344CB8AC3E}">
        <p14:creationId xmlns:p14="http://schemas.microsoft.com/office/powerpoint/2010/main" val="1366783237"/>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 DO NOT GIVE INVESTMENT ADVICE</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00CC"/>
                </a:solidFill>
              </a:rPr>
              <a:t>But here are some investment issues to think about:</a:t>
            </a:r>
            <a:br>
              <a:rPr lang="en-US" dirty="0">
                <a:solidFill>
                  <a:srgbClr val="0000CC"/>
                </a:solidFill>
              </a:rPr>
            </a:br>
            <a:endParaRPr lang="en-US" dirty="0">
              <a:solidFill>
                <a:srgbClr val="0000CC"/>
              </a:solidFill>
            </a:endParaRPr>
          </a:p>
          <a:p>
            <a:r>
              <a:rPr lang="en-US" dirty="0">
                <a:solidFill>
                  <a:srgbClr val="0000CC"/>
                </a:solidFill>
              </a:rPr>
              <a:t>Do you want to pick individual stocks (or other securities) and monitor them regularly?</a:t>
            </a:r>
          </a:p>
          <a:p>
            <a:pPr lvl="1"/>
            <a:r>
              <a:rPr lang="en-US" dirty="0">
                <a:solidFill>
                  <a:srgbClr val="0000CC"/>
                </a:solidFill>
              </a:rPr>
              <a:t>This can help you feel more control, more connection and more personal interest in your investments.</a:t>
            </a:r>
            <a:br>
              <a:rPr lang="en-US" dirty="0">
                <a:solidFill>
                  <a:srgbClr val="0000CC"/>
                </a:solidFill>
              </a:rPr>
            </a:br>
            <a:endParaRPr lang="en-US" dirty="0">
              <a:solidFill>
                <a:srgbClr val="0000CC"/>
              </a:solidFill>
            </a:endParaRPr>
          </a:p>
          <a:p>
            <a:pPr lvl="1"/>
            <a:r>
              <a:rPr lang="en-US" dirty="0">
                <a:solidFill>
                  <a:srgbClr val="0000CC"/>
                </a:solidFill>
              </a:rPr>
              <a:t>Advantages: Potential for big gains, maybe a personal connection to the companies, you feel more engaged with the process.</a:t>
            </a:r>
          </a:p>
          <a:p>
            <a:pPr lvl="1"/>
            <a:r>
              <a:rPr lang="en-US" dirty="0">
                <a:solidFill>
                  <a:srgbClr val="0000CC"/>
                </a:solidFill>
              </a:rPr>
              <a:t>Disadvantages: Potential for big losses, requires more time and energy, transaction costs (trading, taxes) can add up, there are 1000s to choose from, potential loss of sleep and hair.</a:t>
            </a:r>
            <a:br>
              <a:rPr lang="en-US" dirty="0">
                <a:solidFill>
                  <a:srgbClr val="0000CC"/>
                </a:solidFill>
              </a:rPr>
            </a:br>
            <a:endParaRPr lang="en-US" dirty="0">
              <a:solidFill>
                <a:srgbClr val="0000CC"/>
              </a:solidFill>
            </a:endParaRPr>
          </a:p>
        </p:txBody>
      </p:sp>
    </p:spTree>
    <p:extLst>
      <p:ext uri="{BB962C8B-B14F-4D97-AF65-F5344CB8AC3E}">
        <p14:creationId xmlns:p14="http://schemas.microsoft.com/office/powerpoint/2010/main" val="2633757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#3</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Which of these 4 countries currently </a:t>
            </a:r>
            <a:br>
              <a:rPr lang="en-US" dirty="0">
                <a:solidFill>
                  <a:srgbClr val="C00000"/>
                </a:solidFill>
              </a:rPr>
            </a:br>
            <a:r>
              <a:rPr lang="en-US" dirty="0">
                <a:solidFill>
                  <a:srgbClr val="C00000"/>
                </a:solidFill>
              </a:rPr>
              <a:t>has the highest inflation rate?</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United States</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Germany</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England</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Mexico</a:t>
            </a:r>
          </a:p>
        </p:txBody>
      </p:sp>
    </p:spTree>
    <p:extLst>
      <p:ext uri="{BB962C8B-B14F-4D97-AF65-F5344CB8AC3E}">
        <p14:creationId xmlns:p14="http://schemas.microsoft.com/office/powerpoint/2010/main" val="28300999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 DO NOT GIVE INVESTMENT ADVICE</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00CC"/>
                </a:solidFill>
              </a:rPr>
              <a:t>But here are some investment issues to think about:</a:t>
            </a:r>
            <a:br>
              <a:rPr lang="en-US" dirty="0">
                <a:solidFill>
                  <a:srgbClr val="0000CC"/>
                </a:solidFill>
              </a:rPr>
            </a:br>
            <a:endParaRPr lang="en-US" dirty="0">
              <a:solidFill>
                <a:srgbClr val="0000CC"/>
              </a:solidFill>
            </a:endParaRPr>
          </a:p>
          <a:p>
            <a:r>
              <a:rPr lang="en-US" dirty="0"/>
              <a:t>Or, would you be content investing in mutual funds and/or market indexes that pool dozens or hundreds of stocks?</a:t>
            </a:r>
            <a:br>
              <a:rPr lang="en-US" dirty="0"/>
            </a:br>
            <a:endParaRPr lang="en-US" dirty="0"/>
          </a:p>
          <a:p>
            <a:pPr lvl="1"/>
            <a:r>
              <a:rPr lang="en-US" dirty="0"/>
              <a:t>Advantages: Potential for moderate gains, lower risk (through diversification), lower trading and tax costs, you can narrow down the selection pretty quickly, less loss of sleep and hair</a:t>
            </a:r>
          </a:p>
          <a:p>
            <a:pPr lvl="1"/>
            <a:r>
              <a:rPr lang="en-US" dirty="0"/>
              <a:t>Disadvantages: Lots of singles and doubles but no home runs, no emotional connection to your investments, susceptible to big market downturns (but not necessarily more than individual stocks)</a:t>
            </a:r>
          </a:p>
        </p:txBody>
      </p:sp>
    </p:spTree>
    <p:extLst>
      <p:ext uri="{BB962C8B-B14F-4D97-AF65-F5344CB8AC3E}">
        <p14:creationId xmlns:p14="http://schemas.microsoft.com/office/powerpoint/2010/main" val="23649855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 DO NOT GIVE INVESTMENT ADVICE</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00CC"/>
                </a:solidFill>
              </a:rPr>
              <a:t>If you want to invest in individual stocks, I cannot help you.</a:t>
            </a:r>
          </a:p>
          <a:p>
            <a:r>
              <a:rPr lang="en-US" dirty="0">
                <a:solidFill>
                  <a:srgbClr val="0000CC"/>
                </a:solidFill>
              </a:rPr>
              <a:t>But if you are interested in market indexes, here are some ideas:</a:t>
            </a:r>
          </a:p>
          <a:p>
            <a:pPr lvl="1"/>
            <a:r>
              <a:rPr lang="en-US" dirty="0"/>
              <a:t>SPY – The S&amp;P 500 index. 500 of the largest U.S. firms, from all industries.</a:t>
            </a:r>
          </a:p>
          <a:p>
            <a:pPr lvl="1"/>
            <a:r>
              <a:rPr lang="en-US" dirty="0">
                <a:solidFill>
                  <a:srgbClr val="0000CC"/>
                </a:solidFill>
              </a:rPr>
              <a:t>SPYD – The same as above, with a focus on those companies that pay regular dividends out to investors from their earnings. You will get more income, but possibly lower long-term capital gains.</a:t>
            </a:r>
          </a:p>
          <a:p>
            <a:pPr lvl="1"/>
            <a:r>
              <a:rPr lang="en-US" dirty="0"/>
              <a:t>IWM – The Russell 2000. 2000 smaller U.S. firms (the 2000 firms after the 1000 largest firms). More volatility, possibly higher returns.</a:t>
            </a:r>
          </a:p>
          <a:p>
            <a:pPr lvl="1"/>
            <a:r>
              <a:rPr lang="en-US" dirty="0">
                <a:solidFill>
                  <a:srgbClr val="0000CC"/>
                </a:solidFill>
              </a:rPr>
              <a:t>EFA – Index of non-US firms (Europe, Far East, Australasia). Big firms. </a:t>
            </a:r>
          </a:p>
          <a:p>
            <a:pPr lvl="1"/>
            <a:r>
              <a:rPr lang="en-US" dirty="0"/>
              <a:t>EEM – Index of non-US, emerging market stocks. Bigger firms in developing countries. More risk than any of the above.</a:t>
            </a:r>
          </a:p>
          <a:p>
            <a:pPr lvl="1"/>
            <a:r>
              <a:rPr lang="en-US" dirty="0">
                <a:solidFill>
                  <a:srgbClr val="0000CC"/>
                </a:solidFill>
              </a:rPr>
              <a:t>GBTC – A Bitcoin index. Invest in Bitcoin without mining or owning. Big Risk.</a:t>
            </a:r>
            <a:endParaRPr lang="en-US" dirty="0"/>
          </a:p>
        </p:txBody>
      </p:sp>
    </p:spTree>
    <p:extLst>
      <p:ext uri="{BB962C8B-B14F-4D97-AF65-F5344CB8AC3E}">
        <p14:creationId xmlns:p14="http://schemas.microsoft.com/office/powerpoint/2010/main" val="178541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p:cTn id="4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Investing – How Do You Do It?</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a:bodyPr>
          <a:lstStyle/>
          <a:p>
            <a:r>
              <a:rPr lang="en-US" dirty="0"/>
              <a:t>When you’re just getting started with investing, there are a few approaches you can take:</a:t>
            </a:r>
            <a:br>
              <a:rPr lang="en-US" dirty="0"/>
            </a:br>
            <a:endParaRPr lang="en-US" dirty="0"/>
          </a:p>
          <a:p>
            <a:pPr marL="914400" lvl="1" indent="-457200">
              <a:buFont typeface="+mj-lt"/>
              <a:buAutoNum type="arabicPeriod"/>
            </a:pPr>
            <a:r>
              <a:rPr lang="en-US" dirty="0">
                <a:solidFill>
                  <a:srgbClr val="006600"/>
                </a:solidFill>
              </a:rPr>
              <a:t>Start with a small amount of money – whether that’s $20 or $2,000 – and just go for it. Pick a few investments, track them regularly and be prepared to buy more or sell more should you feel comfortable doing either.</a:t>
            </a:r>
          </a:p>
        </p:txBody>
      </p:sp>
    </p:spTree>
    <p:extLst>
      <p:ext uri="{BB962C8B-B14F-4D97-AF65-F5344CB8AC3E}">
        <p14:creationId xmlns:p14="http://schemas.microsoft.com/office/powerpoint/2010/main" val="13540746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Investing – How Do You Do It?</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a:bodyPr>
          <a:lstStyle/>
          <a:p>
            <a:r>
              <a:rPr lang="en-US" dirty="0"/>
              <a:t>When you’re just getting started with investing, there are a few approaches you can take:</a:t>
            </a:r>
          </a:p>
          <a:p>
            <a:pPr marL="914400" lvl="1" indent="-457200">
              <a:buFont typeface="+mj-lt"/>
              <a:buAutoNum type="arabicPeriod"/>
            </a:pPr>
            <a:r>
              <a:rPr lang="en-US" sz="2500" dirty="0">
                <a:solidFill>
                  <a:schemeClr val="bg1"/>
                </a:solidFill>
              </a:rPr>
              <a:t>Start with a small amount of money – whether that’s $20 or $2,000 – and just go for it. Pick a few investments, track them reg</a:t>
            </a:r>
            <a:r>
              <a:rPr lang="en-US" sz="600" dirty="0">
                <a:solidFill>
                  <a:schemeClr val="bg1"/>
                </a:solidFill>
              </a:rPr>
              <a:t>ularly and be prepared to buy more or sell more should you feel comfortable doing either.</a:t>
            </a:r>
          </a:p>
          <a:p>
            <a:pPr marL="914400" lvl="1" indent="-457200">
              <a:buFont typeface="+mj-lt"/>
              <a:buAutoNum type="arabicPeriod"/>
            </a:pPr>
            <a:r>
              <a:rPr lang="en-US" dirty="0">
                <a:solidFill>
                  <a:srgbClr val="006600"/>
                </a:solidFill>
              </a:rPr>
              <a:t>Determine how much you have to invest. </a:t>
            </a:r>
          </a:p>
          <a:p>
            <a:pPr lvl="2"/>
            <a:r>
              <a:rPr lang="en-US" dirty="0">
                <a:solidFill>
                  <a:srgbClr val="006600"/>
                </a:solidFill>
              </a:rPr>
              <a:t>Put ½ of that into an index fund or a specific mutual fund. This will provide some security, generally with less or moderate risk.</a:t>
            </a:r>
          </a:p>
          <a:p>
            <a:pPr lvl="2"/>
            <a:r>
              <a:rPr lang="en-US" dirty="0">
                <a:solidFill>
                  <a:srgbClr val="006600"/>
                </a:solidFill>
              </a:rPr>
              <a:t>Put the other ½ into individual stocks or securities that intrigue you. If you’re interested in the companies, you might be more likely to follow them as investments.</a:t>
            </a:r>
          </a:p>
          <a:p>
            <a:pPr lvl="2"/>
            <a:r>
              <a:rPr lang="en-US" dirty="0">
                <a:solidFill>
                  <a:srgbClr val="006600"/>
                </a:solidFill>
              </a:rPr>
              <a:t>This half-half approach will help you figure out what kind of investor you are. In 1-2 years, you might gravitate more to either of the approaches that interest you more.</a:t>
            </a:r>
          </a:p>
        </p:txBody>
      </p:sp>
    </p:spTree>
    <p:extLst>
      <p:ext uri="{BB962C8B-B14F-4D97-AF65-F5344CB8AC3E}">
        <p14:creationId xmlns:p14="http://schemas.microsoft.com/office/powerpoint/2010/main" val="13026976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Investing – How Do You Do It?</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a:bodyPr>
          <a:lstStyle/>
          <a:p>
            <a:r>
              <a:rPr lang="en-US" dirty="0"/>
              <a:t>When you’re just getting started with investing, there are a few approaches you can take:</a:t>
            </a:r>
          </a:p>
          <a:p>
            <a:pPr marL="914400" lvl="1" indent="-457200">
              <a:buFont typeface="+mj-lt"/>
              <a:buAutoNum type="arabicPeriod"/>
            </a:pPr>
            <a:r>
              <a:rPr lang="en-US" sz="1000" dirty="0">
                <a:solidFill>
                  <a:schemeClr val="bg1"/>
                </a:solidFill>
              </a:rPr>
              <a:t>Start with a small amount of money – whether that’s $20 or $2,000 – and just go for it. Pick a few investments, track them regularly and be prepared to buy more or sell more should you feel comfortable doing either.</a:t>
            </a:r>
          </a:p>
          <a:p>
            <a:pPr marL="914400" lvl="1" indent="-457200">
              <a:buFont typeface="+mj-lt"/>
              <a:buAutoNum type="arabicPeriod"/>
            </a:pPr>
            <a:r>
              <a:rPr lang="en-US" sz="1000" dirty="0">
                <a:solidFill>
                  <a:schemeClr val="bg1"/>
                </a:solidFill>
              </a:rPr>
              <a:t>Determine how much you have to invest. </a:t>
            </a:r>
          </a:p>
          <a:p>
            <a:pPr lvl="2"/>
            <a:r>
              <a:rPr lang="en-US" sz="1000" dirty="0">
                <a:solidFill>
                  <a:schemeClr val="bg1"/>
                </a:solidFill>
              </a:rPr>
              <a:t>Put ½ of that into an index fund or a specific mutual fund. This will provide some security, generally with less or moderate risk.</a:t>
            </a:r>
          </a:p>
          <a:p>
            <a:pPr lvl="2"/>
            <a:r>
              <a:rPr lang="en-US" sz="1000" dirty="0">
                <a:solidFill>
                  <a:schemeClr val="bg1"/>
                </a:solidFill>
              </a:rPr>
              <a:t>Put the other ½ into individual stocks or securities that intrigue you. If you’re interested in the companies, you might be more likely to follow them as investments.</a:t>
            </a:r>
          </a:p>
          <a:p>
            <a:pPr lvl="2"/>
            <a:r>
              <a:rPr lang="en-US" sz="1000" dirty="0">
                <a:solidFill>
                  <a:schemeClr val="bg1"/>
                </a:solidFill>
              </a:rPr>
              <a:t>This half-half approach will help you figure out what kind of investor you are. In 1-2 years, you might gravitate more to either of the approaches that interest you more.</a:t>
            </a:r>
          </a:p>
          <a:p>
            <a:pPr marL="914400" lvl="1" indent="-457200">
              <a:buFont typeface="+mj-lt"/>
              <a:buAutoNum type="arabicPeriod"/>
            </a:pPr>
            <a:r>
              <a:rPr lang="en-US" dirty="0">
                <a:solidFill>
                  <a:srgbClr val="006600"/>
                </a:solidFill>
              </a:rPr>
              <a:t>Talk to a financial advisor. Note that they generally do not (initially) tell you which specific investments to make, but they will work talk through your options with you and help you better understand what you’re getting into.</a:t>
            </a:r>
          </a:p>
          <a:p>
            <a:pPr lvl="2"/>
            <a:r>
              <a:rPr lang="en-US" dirty="0">
                <a:solidFill>
                  <a:srgbClr val="006600"/>
                </a:solidFill>
              </a:rPr>
              <a:t>They will ask you 2 questions – what are your goals and what is your risk tolerance – and then work with you to find the investments that best align with your answers to these questions.</a:t>
            </a:r>
          </a:p>
        </p:txBody>
      </p:sp>
    </p:spTree>
    <p:extLst>
      <p:ext uri="{BB962C8B-B14F-4D97-AF65-F5344CB8AC3E}">
        <p14:creationId xmlns:p14="http://schemas.microsoft.com/office/powerpoint/2010/main" val="16915410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Long-Term Investment Planning</a:t>
            </a:r>
          </a:p>
        </p:txBody>
      </p:sp>
      <p:sp>
        <p:nvSpPr>
          <p:cNvPr id="4" name="Rounded Rectangle 3">
            <a:extLst>
              <a:ext uri="{FF2B5EF4-FFF2-40B4-BE49-F238E27FC236}">
                <a16:creationId xmlns:a16="http://schemas.microsoft.com/office/drawing/2014/main" id="{35D18BC6-4969-DD47-B7F6-19E5729C05CA}"/>
              </a:ext>
            </a:extLst>
          </p:cNvPr>
          <p:cNvSpPr/>
          <p:nvPr/>
        </p:nvSpPr>
        <p:spPr>
          <a:xfrm>
            <a:off x="4154664" y="1186916"/>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YOUR VALUES</a:t>
            </a:r>
          </a:p>
        </p:txBody>
      </p:sp>
      <p:sp>
        <p:nvSpPr>
          <p:cNvPr id="5" name="Rounded Rectangle 4">
            <a:extLst>
              <a:ext uri="{FF2B5EF4-FFF2-40B4-BE49-F238E27FC236}">
                <a16:creationId xmlns:a16="http://schemas.microsoft.com/office/drawing/2014/main" id="{F092B25C-159F-914C-8D2A-C75EFC8DAA95}"/>
              </a:ext>
            </a:extLst>
          </p:cNvPr>
          <p:cNvSpPr/>
          <p:nvPr/>
        </p:nvSpPr>
        <p:spPr>
          <a:xfrm>
            <a:off x="4154663" y="2016687"/>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YOUR GOALS</a:t>
            </a:r>
          </a:p>
        </p:txBody>
      </p:sp>
      <p:sp>
        <p:nvSpPr>
          <p:cNvPr id="6" name="Rounded Rectangle 5">
            <a:extLst>
              <a:ext uri="{FF2B5EF4-FFF2-40B4-BE49-F238E27FC236}">
                <a16:creationId xmlns:a16="http://schemas.microsoft.com/office/drawing/2014/main" id="{6BBE51AB-8250-3C45-80E6-BE8E97F262C4}"/>
              </a:ext>
            </a:extLst>
          </p:cNvPr>
          <p:cNvSpPr/>
          <p:nvPr/>
        </p:nvSpPr>
        <p:spPr>
          <a:xfrm>
            <a:off x="4154662" y="2857304"/>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4154662" y="3651601"/>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INVESTMENT 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2568086" y="454319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Risk Tolerance</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5905746" y="454319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Time Horizons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2568085" y="5392737"/>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Select Investments</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5905746" y="5392737"/>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Investments</a:t>
            </a:r>
          </a:p>
        </p:txBody>
      </p:sp>
    </p:spTree>
    <p:extLst>
      <p:ext uri="{BB962C8B-B14F-4D97-AF65-F5344CB8AC3E}">
        <p14:creationId xmlns:p14="http://schemas.microsoft.com/office/powerpoint/2010/main" val="60057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Long-Term Investment Planning</a:t>
            </a:r>
          </a:p>
        </p:txBody>
      </p:sp>
      <p:sp>
        <p:nvSpPr>
          <p:cNvPr id="6" name="Rounded Rectangle 5">
            <a:extLst>
              <a:ext uri="{FF2B5EF4-FFF2-40B4-BE49-F238E27FC236}">
                <a16:creationId xmlns:a16="http://schemas.microsoft.com/office/drawing/2014/main" id="{6BBE51AB-8250-3C45-80E6-BE8E97F262C4}"/>
              </a:ext>
            </a:extLst>
          </p:cNvPr>
          <p:cNvSpPr/>
          <p:nvPr/>
        </p:nvSpPr>
        <p:spPr>
          <a:xfrm>
            <a:off x="2235014" y="1234386"/>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2235014" y="2028683"/>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INVESTMENT 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2235010" y="2895405"/>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Risk Tolerance</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2235012" y="3728641"/>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Time Horizons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2235011" y="4558962"/>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Select Investments</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2235010" y="538928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Investments</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6752549"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6752549"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GRAD SCHOOL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6752545"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Risk Tolerance</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6752547"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Time Horizons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6752546"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6600"/>
                </a:solidFill>
              </a:rPr>
              <a:t>Select Your Field, Program, Specialization, Thesis</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6752545"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Tree>
    <p:extLst>
      <p:ext uri="{BB962C8B-B14F-4D97-AF65-F5344CB8AC3E}">
        <p14:creationId xmlns:p14="http://schemas.microsoft.com/office/powerpoint/2010/main" val="30679096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Tree>
    <p:extLst>
      <p:ext uri="{BB962C8B-B14F-4D97-AF65-F5344CB8AC3E}">
        <p14:creationId xmlns:p14="http://schemas.microsoft.com/office/powerpoint/2010/main" val="5611669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362865"/>
          </a:xfrm>
        </p:spPr>
        <p:txBody>
          <a:bodyPr>
            <a:normAutofit/>
          </a:bodyPr>
          <a:lstStyle/>
          <a:p>
            <a:pPr marL="0" lvl="0" indent="0" algn="ctr">
              <a:buNone/>
            </a:pPr>
            <a:endParaRPr lang="en-US" sz="1000" b="1" dirty="0">
              <a:solidFill>
                <a:srgbClr val="C00000"/>
              </a:solidFill>
            </a:endParaRPr>
          </a:p>
          <a:p>
            <a:pPr marL="0" lvl="0" indent="0" algn="ctr">
              <a:buNone/>
            </a:pPr>
            <a:r>
              <a:rPr lang="en-US" sz="4000" b="1" dirty="0">
                <a:solidFill>
                  <a:srgbClr val="C00000"/>
                </a:solidFill>
              </a:rPr>
              <a:t>Why are you in graduate school?</a:t>
            </a:r>
          </a:p>
          <a:p>
            <a:pPr marL="0" lvl="0" indent="0" algn="ctr">
              <a:buNone/>
            </a:pPr>
            <a:endParaRPr lang="en-US" sz="4000" b="1" dirty="0">
              <a:solidFill>
                <a:srgbClr val="C00000"/>
              </a:solidFill>
            </a:endParaRPr>
          </a:p>
          <a:p>
            <a:pPr marL="0" lvl="0" indent="0" algn="ctr">
              <a:buNone/>
            </a:pPr>
            <a:r>
              <a:rPr lang="en-US" sz="4000" b="1" dirty="0">
                <a:solidFill>
                  <a:srgbClr val="C00000"/>
                </a:solidFill>
              </a:rPr>
              <a:t>This is the biggest investment you’ve ever made. You are giving up several years, thousands of dollars and enormous effort &amp; energy.</a:t>
            </a:r>
          </a:p>
          <a:p>
            <a:pPr marL="0" lvl="0" indent="0" algn="ctr">
              <a:buNone/>
            </a:pPr>
            <a:endParaRPr lang="en-US" sz="4000" b="1" dirty="0">
              <a:solidFill>
                <a:srgbClr val="C00000"/>
              </a:solidFill>
            </a:endParaRPr>
          </a:p>
          <a:p>
            <a:pPr marL="0" lvl="0" indent="0" algn="ctr">
              <a:buNone/>
            </a:pPr>
            <a:r>
              <a:rPr lang="en-US" sz="4000" b="1" dirty="0">
                <a:solidFill>
                  <a:srgbClr val="C00000"/>
                </a:solidFill>
              </a:rPr>
              <a:t>What return are you getting from this investment?</a:t>
            </a:r>
          </a:p>
          <a:p>
            <a:pPr marL="0" lvl="0" indent="0" algn="ctr">
              <a:buNone/>
            </a:pPr>
            <a:endParaRPr lang="en-US" sz="4000" b="1" dirty="0">
              <a:solidFill>
                <a:srgbClr val="C00000"/>
              </a:solidFill>
            </a:endParaRPr>
          </a:p>
          <a:p>
            <a:pPr marL="0" lvl="0" indent="0" algn="ctr">
              <a:buNone/>
            </a:pPr>
            <a:endParaRPr lang="en-US" sz="4000" b="1" dirty="0">
              <a:solidFill>
                <a:srgbClr val="C00000"/>
              </a:solidFill>
            </a:endParaRPr>
          </a:p>
          <a:p>
            <a:pPr marL="0" lvl="0" indent="0" algn="ctr">
              <a:buNone/>
            </a:pPr>
            <a:endParaRPr lang="en-US" sz="4000" b="1" dirty="0">
              <a:solidFill>
                <a:srgbClr val="C00000"/>
              </a:solidFill>
            </a:endParaRPr>
          </a:p>
          <a:p>
            <a:pPr marL="0" lvl="0" indent="0" algn="ctr">
              <a:buNone/>
            </a:pPr>
            <a:endParaRPr lang="en-US" sz="4000" b="1" dirty="0">
              <a:solidFill>
                <a:srgbClr val="C00000"/>
              </a:solidFill>
            </a:endParaRPr>
          </a:p>
          <a:p>
            <a:pPr marL="0" lvl="0" indent="0" algn="ctr">
              <a:buNone/>
            </a:pPr>
            <a:endParaRPr lang="en-US" sz="4000" b="1" dirty="0">
              <a:solidFill>
                <a:srgbClr val="C00000"/>
              </a:solidFill>
            </a:endParaRPr>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chemeClr val="tx1"/>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 of the Day</a:t>
            </a:r>
          </a:p>
        </p:txBody>
      </p:sp>
    </p:spTree>
    <p:extLst>
      <p:ext uri="{BB962C8B-B14F-4D97-AF65-F5344CB8AC3E}">
        <p14:creationId xmlns:p14="http://schemas.microsoft.com/office/powerpoint/2010/main" val="2416320806"/>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42A4D48F-CD13-4746-A3DA-7888E8C07C76}"/>
              </a:ext>
            </a:extLst>
          </p:cNvPr>
          <p:cNvSpPr/>
          <p:nvPr/>
        </p:nvSpPr>
        <p:spPr>
          <a:xfrm>
            <a:off x="4524694" y="561523"/>
            <a:ext cx="3142610" cy="1930063"/>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Tree>
    <p:extLst>
      <p:ext uri="{BB962C8B-B14F-4D97-AF65-F5344CB8AC3E}">
        <p14:creationId xmlns:p14="http://schemas.microsoft.com/office/powerpoint/2010/main" val="3615612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#3</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Which of these 4 countries currently </a:t>
            </a:r>
            <a:br>
              <a:rPr lang="en-US" dirty="0">
                <a:solidFill>
                  <a:srgbClr val="C00000"/>
                </a:solidFill>
              </a:rPr>
            </a:br>
            <a:r>
              <a:rPr lang="en-US" dirty="0">
                <a:solidFill>
                  <a:srgbClr val="C00000"/>
                </a:solidFill>
              </a:rPr>
              <a:t>has the highest inflation rate?</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United States</a:t>
            </a:r>
            <a:endParaRPr lang="en-US" sz="2000" b="1" dirty="0">
              <a:solidFill>
                <a:schemeClr val="bg1"/>
              </a:solidFill>
            </a:endParaRP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Germany</a:t>
            </a:r>
            <a:endParaRPr lang="en-US" sz="2000" b="1" dirty="0">
              <a:solidFill>
                <a:schemeClr val="bg1"/>
              </a:solidFill>
            </a:endParaRP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England</a:t>
            </a:r>
            <a:endParaRPr lang="en-US" sz="2000" b="1" dirty="0">
              <a:solidFill>
                <a:schemeClr val="bg1"/>
              </a:solidFill>
            </a:endParaRP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Mexico</a:t>
            </a:r>
            <a:endParaRPr lang="en-US" sz="2000" b="1" dirty="0">
              <a:solidFill>
                <a:schemeClr val="bg1"/>
              </a:solidFill>
            </a:endParaRPr>
          </a:p>
        </p:txBody>
      </p:sp>
    </p:spTree>
    <p:extLst>
      <p:ext uri="{BB962C8B-B14F-4D97-AF65-F5344CB8AC3E}">
        <p14:creationId xmlns:p14="http://schemas.microsoft.com/office/powerpoint/2010/main" val="14177466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
        <p:nvSpPr>
          <p:cNvPr id="8" name="Cloud Callout 7">
            <a:extLst>
              <a:ext uri="{FF2B5EF4-FFF2-40B4-BE49-F238E27FC236}">
                <a16:creationId xmlns:a16="http://schemas.microsoft.com/office/drawing/2014/main" id="{DDABB7BF-8B78-75B5-9BBF-E269BD4AFE9E}"/>
              </a:ext>
            </a:extLst>
          </p:cNvPr>
          <p:cNvSpPr/>
          <p:nvPr/>
        </p:nvSpPr>
        <p:spPr>
          <a:xfrm>
            <a:off x="3906654" y="81770"/>
            <a:ext cx="4572000" cy="2441625"/>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a:solidFill>
                  <a:srgbClr val="CA1E27"/>
                </a:solidFill>
              </a:rPr>
              <a:t>Don’t wait around for other people to be happy for you.</a:t>
            </a:r>
          </a:p>
          <a:p>
            <a:r>
              <a:rPr lang="en-US" b="1" i="1" dirty="0">
                <a:solidFill>
                  <a:srgbClr val="CA1E27"/>
                </a:solidFill>
              </a:rPr>
              <a:t>Any happiness you get,</a:t>
            </a:r>
          </a:p>
          <a:p>
            <a:r>
              <a:rPr lang="en-US" b="1" i="1" dirty="0">
                <a:solidFill>
                  <a:srgbClr val="CA1E27"/>
                </a:solidFill>
              </a:rPr>
              <a:t>You’ve got to make yourself.</a:t>
            </a:r>
          </a:p>
          <a:p>
            <a:r>
              <a:rPr lang="en-US" b="1" i="1" dirty="0">
                <a:solidFill>
                  <a:srgbClr val="CA1E27"/>
                </a:solidFill>
              </a:rPr>
              <a:t>        ~ Alice Walker, </a:t>
            </a:r>
            <a:r>
              <a:rPr lang="en-US" sz="1000" b="1" i="1" dirty="0">
                <a:solidFill>
                  <a:srgbClr val="CA1E27"/>
                </a:solidFill>
              </a:rPr>
              <a:t>poet &amp; novelist</a:t>
            </a:r>
          </a:p>
        </p:txBody>
      </p:sp>
    </p:spTree>
    <p:extLst>
      <p:ext uri="{BB962C8B-B14F-4D97-AF65-F5344CB8AC3E}">
        <p14:creationId xmlns:p14="http://schemas.microsoft.com/office/powerpoint/2010/main" val="361557723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chemeClr val="tx1"/>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 Spring 2023</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1430590" y="1078067"/>
            <a:ext cx="8674716" cy="109728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PLANNING FOR INTERNATIONAL STUDENTS</a:t>
            </a:r>
          </a:p>
          <a:p>
            <a:pPr algn="ctr"/>
            <a:r>
              <a:rPr lang="en-US" sz="2500" b="1" dirty="0"/>
              <a:t>Thursday, January 19</a:t>
            </a:r>
          </a:p>
        </p:txBody>
      </p:sp>
      <p:sp>
        <p:nvSpPr>
          <p:cNvPr id="13" name="Rounded Rectangle 12">
            <a:extLst>
              <a:ext uri="{FF2B5EF4-FFF2-40B4-BE49-F238E27FC236}">
                <a16:creationId xmlns:a16="http://schemas.microsoft.com/office/drawing/2014/main" id="{E86DA962-8986-B14E-BC7C-8150A6189E68}"/>
              </a:ext>
            </a:extLst>
          </p:cNvPr>
          <p:cNvSpPr/>
          <p:nvPr/>
        </p:nvSpPr>
        <p:spPr>
          <a:xfrm>
            <a:off x="1430589" y="2216409"/>
            <a:ext cx="8674715" cy="109728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INVESTING, PART 1</a:t>
            </a:r>
          </a:p>
          <a:p>
            <a:pPr algn="ctr"/>
            <a:r>
              <a:rPr lang="en-US" sz="2500" b="1" dirty="0"/>
              <a:t>TODAY – Wednesday, February 1</a:t>
            </a:r>
          </a:p>
        </p:txBody>
      </p:sp>
      <p:sp>
        <p:nvSpPr>
          <p:cNvPr id="16" name="Rounded Rectangle 15">
            <a:extLst>
              <a:ext uri="{FF2B5EF4-FFF2-40B4-BE49-F238E27FC236}">
                <a16:creationId xmlns:a16="http://schemas.microsoft.com/office/drawing/2014/main" id="{C529DE7D-8B91-524D-8D6B-F973C9013BDB}"/>
              </a:ext>
            </a:extLst>
          </p:cNvPr>
          <p:cNvSpPr/>
          <p:nvPr/>
        </p:nvSpPr>
        <p:spPr>
          <a:xfrm>
            <a:off x="1430588" y="3360609"/>
            <a:ext cx="8674715" cy="109728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TAX PLANNING STRATEGIES</a:t>
            </a:r>
          </a:p>
          <a:p>
            <a:pPr algn="ctr"/>
            <a:r>
              <a:rPr lang="en-US" sz="2500" b="1" dirty="0"/>
              <a:t>Tuesday, February 28</a:t>
            </a:r>
          </a:p>
        </p:txBody>
      </p:sp>
      <p:sp>
        <p:nvSpPr>
          <p:cNvPr id="17" name="Rounded Rectangle 16">
            <a:extLst>
              <a:ext uri="{FF2B5EF4-FFF2-40B4-BE49-F238E27FC236}">
                <a16:creationId xmlns:a16="http://schemas.microsoft.com/office/drawing/2014/main" id="{134693FD-8C5E-DF45-861D-BE64A6957855}"/>
              </a:ext>
            </a:extLst>
          </p:cNvPr>
          <p:cNvSpPr/>
          <p:nvPr/>
        </p:nvSpPr>
        <p:spPr>
          <a:xfrm>
            <a:off x="1430588" y="5641505"/>
            <a:ext cx="8674715" cy="109728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CAREER PLANNING &amp; FINANCIAL PLANNING</a:t>
            </a:r>
          </a:p>
          <a:p>
            <a:pPr algn="ctr"/>
            <a:r>
              <a:rPr lang="en-US" sz="2500" b="1" dirty="0"/>
              <a:t>Thursday, April 20</a:t>
            </a:r>
          </a:p>
        </p:txBody>
      </p:sp>
      <p:sp>
        <p:nvSpPr>
          <p:cNvPr id="7" name="Rounded Rectangle 6">
            <a:extLst>
              <a:ext uri="{FF2B5EF4-FFF2-40B4-BE49-F238E27FC236}">
                <a16:creationId xmlns:a16="http://schemas.microsoft.com/office/drawing/2014/main" id="{42FCF4BE-731C-FE4D-B83B-636A981CA860}"/>
              </a:ext>
            </a:extLst>
          </p:cNvPr>
          <p:cNvSpPr/>
          <p:nvPr/>
        </p:nvSpPr>
        <p:spPr>
          <a:xfrm>
            <a:off x="1430588" y="4501057"/>
            <a:ext cx="8674715" cy="109728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INVESTING, PART 2</a:t>
            </a:r>
          </a:p>
          <a:p>
            <a:pPr algn="ctr"/>
            <a:r>
              <a:rPr lang="en-US" sz="2500" b="1" dirty="0"/>
              <a:t>Tuesday, March 21</a:t>
            </a:r>
          </a:p>
        </p:txBody>
      </p:sp>
    </p:spTree>
    <p:extLst>
      <p:ext uri="{BB962C8B-B14F-4D97-AF65-F5344CB8AC3E}">
        <p14:creationId xmlns:p14="http://schemas.microsoft.com/office/powerpoint/2010/main" val="314773772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a:t>brian.bolton@louisiana.edu</a:t>
            </a:r>
            <a:br>
              <a:rPr lang="en-US" sz="5400" u="sng" dirty="0"/>
            </a:br>
            <a:br>
              <a:rPr lang="en-US" sz="5400" dirty="0"/>
            </a:br>
            <a:r>
              <a:rPr lang="en-US" sz="4800" dirty="0"/>
              <a:t>http//:business.louisiana.edu/financeispersonal</a:t>
            </a:r>
          </a:p>
        </p:txBody>
      </p:sp>
      <p:pic>
        <p:nvPicPr>
          <p:cNvPr id="3" name="Picture 2">
            <a:extLst>
              <a:ext uri="{FF2B5EF4-FFF2-40B4-BE49-F238E27FC236}">
                <a16:creationId xmlns:a16="http://schemas.microsoft.com/office/drawing/2014/main" id="{99B1CECA-AA77-411B-B0F5-BBE959DE45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597" y="3640580"/>
            <a:ext cx="11004803" cy="1768629"/>
          </a:xfrm>
          <a:prstGeom prst="rect">
            <a:avLst/>
          </a:prstGeom>
        </p:spPr>
      </p:pic>
    </p:spTree>
    <p:extLst>
      <p:ext uri="{BB962C8B-B14F-4D97-AF65-F5344CB8AC3E}">
        <p14:creationId xmlns:p14="http://schemas.microsoft.com/office/powerpoint/2010/main" val="5929409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336"/>
            <a:ext cx="10972800" cy="1966136"/>
          </a:xfrm>
        </p:spPr>
        <p:txBody>
          <a:bodyPr>
            <a:normAutofit fontScale="90000"/>
          </a:bodyPr>
          <a:lstStyle/>
          <a:p>
            <a:r>
              <a:rPr lang="en-US" sz="5400" dirty="0"/>
              <a:t>gradschool@louisiana.edu</a:t>
            </a:r>
            <a:br>
              <a:rPr lang="en-US" sz="5400" u="sng" dirty="0"/>
            </a:br>
            <a:br>
              <a:rPr lang="en-US" sz="5400" dirty="0"/>
            </a:br>
            <a:endParaRPr lang="en-US" sz="4800" dirty="0"/>
          </a:p>
        </p:txBody>
      </p:sp>
      <p:pic>
        <p:nvPicPr>
          <p:cNvPr id="4" name="Picture 3">
            <a:extLst>
              <a:ext uri="{FF2B5EF4-FFF2-40B4-BE49-F238E27FC236}">
                <a16:creationId xmlns:a16="http://schemas.microsoft.com/office/drawing/2014/main" id="{3BADC284-CA58-6C99-1443-FAA3DA6B3FD6}"/>
              </a:ext>
            </a:extLst>
          </p:cNvPr>
          <p:cNvPicPr>
            <a:picLocks noChangeAspect="1"/>
          </p:cNvPicPr>
          <p:nvPr/>
        </p:nvPicPr>
        <p:blipFill>
          <a:blip r:embed="rId2"/>
          <a:stretch>
            <a:fillRect/>
          </a:stretch>
        </p:blipFill>
        <p:spPr>
          <a:xfrm>
            <a:off x="2101306" y="1642157"/>
            <a:ext cx="7989388" cy="5090743"/>
          </a:xfrm>
          <a:prstGeom prst="rect">
            <a:avLst/>
          </a:prstGeom>
        </p:spPr>
      </p:pic>
    </p:spTree>
    <p:extLst>
      <p:ext uri="{BB962C8B-B14F-4D97-AF65-F5344CB8AC3E}">
        <p14:creationId xmlns:p14="http://schemas.microsoft.com/office/powerpoint/2010/main" val="3229767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#4</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Which of these 4 countries </a:t>
            </a:r>
            <a:br>
              <a:rPr lang="en-US" dirty="0">
                <a:solidFill>
                  <a:srgbClr val="C00000"/>
                </a:solidFill>
              </a:rPr>
            </a:br>
            <a:r>
              <a:rPr lang="en-US" dirty="0">
                <a:solidFill>
                  <a:srgbClr val="C00000"/>
                </a:solidFill>
              </a:rPr>
              <a:t>currently has the LOWEST inflation rate?</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United States</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Germany</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England</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Mexico</a:t>
            </a:r>
          </a:p>
        </p:txBody>
      </p:sp>
    </p:spTree>
    <p:extLst>
      <p:ext uri="{BB962C8B-B14F-4D97-AF65-F5344CB8AC3E}">
        <p14:creationId xmlns:p14="http://schemas.microsoft.com/office/powerpoint/2010/main" val="394626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#4</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Which of these 4 countries </a:t>
            </a:r>
            <a:br>
              <a:rPr lang="en-US" dirty="0">
                <a:solidFill>
                  <a:srgbClr val="C00000"/>
                </a:solidFill>
              </a:rPr>
            </a:br>
            <a:r>
              <a:rPr lang="en-US" dirty="0">
                <a:solidFill>
                  <a:srgbClr val="C00000"/>
                </a:solidFill>
              </a:rPr>
              <a:t>currently has the LOWEST inflation rate?</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United States </a:t>
            </a:r>
            <a:r>
              <a:rPr lang="en-US" sz="2000" b="1" dirty="0">
                <a:solidFill>
                  <a:schemeClr val="bg1"/>
                </a:solidFill>
              </a:rPr>
              <a:t>(6.5%)</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Germany</a:t>
            </a:r>
            <a:r>
              <a:rPr lang="en-US" sz="2000" b="1" dirty="0">
                <a:solidFill>
                  <a:schemeClr val="bg1"/>
                </a:solidFill>
              </a:rPr>
              <a:t> (8.6%)</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England </a:t>
            </a:r>
            <a:r>
              <a:rPr lang="en-US" sz="2000" b="1" dirty="0">
                <a:solidFill>
                  <a:schemeClr val="bg1"/>
                </a:solidFill>
              </a:rPr>
              <a:t>(10.2%)</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Mexico</a:t>
            </a:r>
            <a:r>
              <a:rPr lang="en-US" sz="2000" b="1" dirty="0">
                <a:solidFill>
                  <a:schemeClr val="bg1"/>
                </a:solidFill>
              </a:rPr>
              <a:t> (7.8%)</a:t>
            </a:r>
          </a:p>
        </p:txBody>
      </p:sp>
    </p:spTree>
    <p:extLst>
      <p:ext uri="{BB962C8B-B14F-4D97-AF65-F5344CB8AC3E}">
        <p14:creationId xmlns:p14="http://schemas.microsoft.com/office/powerpoint/2010/main" val="14359688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17058</TotalTime>
  <Words>4188</Words>
  <Application>Microsoft Macintosh PowerPoint</Application>
  <PresentationFormat>Widescreen</PresentationFormat>
  <Paragraphs>560</Paragraphs>
  <Slides>73</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73</vt:i4>
      </vt:variant>
    </vt:vector>
  </HeadingPairs>
  <TitlesOfParts>
    <vt:vector size="78" baseType="lpstr">
      <vt:lpstr>Arial</vt:lpstr>
      <vt:lpstr>Calibri</vt:lpstr>
      <vt:lpstr>Calibri Light</vt:lpstr>
      <vt:lpstr>Times New Roman</vt:lpstr>
      <vt:lpstr>Office Theme</vt:lpstr>
      <vt:lpstr>Imagine that you won $1,000 playing a scratch-off lottery ticket. Congratulations! And now you want to invest this $1,000 to work towards achieving your personal goals.   Which of the following are you going to invest in?  Please select up to 3 of these options and discuss your selection with a neighbor.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brian.bolton@louisiana.edu  http//:business.louisiana.edu/financeispersonal</vt:lpstr>
      <vt:lpstr>gradschool@louisiana.edu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August 27 &amp; 29  INTRODUCTION TO BUSINESS FINANCE  FNAN 300 Business Finance Fall 2019 Brian Bolton</dc:title>
  <dc:subject/>
  <dc:creator>Brian Bolton</dc:creator>
  <cp:keywords/>
  <dc:description/>
  <cp:lastModifiedBy>Brian J Bolton</cp:lastModifiedBy>
  <cp:revision>141</cp:revision>
  <dcterms:created xsi:type="dcterms:W3CDTF">2019-08-26T13:43:19Z</dcterms:created>
  <dcterms:modified xsi:type="dcterms:W3CDTF">2023-02-01T15:46:00Z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38202f9-8d41-4950-b014-f183e397b746_Enabled">
    <vt:lpwstr>true</vt:lpwstr>
  </property>
  <property fmtid="{D5CDD505-2E9C-101B-9397-08002B2CF9AE}" pid="3" name="MSIP_Label_638202f9-8d41-4950-b014-f183e397b746_SetDate">
    <vt:lpwstr>2023-02-01T13:06:32Z</vt:lpwstr>
  </property>
  <property fmtid="{D5CDD505-2E9C-101B-9397-08002B2CF9AE}" pid="4" name="MSIP_Label_638202f9-8d41-4950-b014-f183e397b746_Method">
    <vt:lpwstr>Standard</vt:lpwstr>
  </property>
  <property fmtid="{D5CDD505-2E9C-101B-9397-08002B2CF9AE}" pid="5" name="MSIP_Label_638202f9-8d41-4950-b014-f183e397b746_Name">
    <vt:lpwstr>defa4170-0d19-0005-0004-bc88714345d2</vt:lpwstr>
  </property>
  <property fmtid="{D5CDD505-2E9C-101B-9397-08002B2CF9AE}" pid="6" name="MSIP_Label_638202f9-8d41-4950-b014-f183e397b746_SiteId">
    <vt:lpwstr>13b3b0ce-cd75-49a4-bfea-0a03b01ff1ab</vt:lpwstr>
  </property>
  <property fmtid="{D5CDD505-2E9C-101B-9397-08002B2CF9AE}" pid="7" name="MSIP_Label_638202f9-8d41-4950-b014-f183e397b746_ActionId">
    <vt:lpwstr>ee6a8831-06d6-4368-bd29-796641156897</vt:lpwstr>
  </property>
  <property fmtid="{D5CDD505-2E9C-101B-9397-08002B2CF9AE}" pid="8" name="MSIP_Label_638202f9-8d41-4950-b014-f183e397b746_ContentBits">
    <vt:lpwstr>0</vt:lpwstr>
  </property>
</Properties>
</file>