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123" r:id="rId2"/>
    <p:sldId id="310" r:id="rId3"/>
    <p:sldId id="1989" r:id="rId4"/>
    <p:sldId id="1242" r:id="rId5"/>
    <p:sldId id="1961" r:id="rId6"/>
    <p:sldId id="2066" r:id="rId7"/>
    <p:sldId id="2131" r:id="rId8"/>
    <p:sldId id="2065" r:id="rId9"/>
    <p:sldId id="2085" r:id="rId10"/>
    <p:sldId id="2132" r:id="rId11"/>
    <p:sldId id="2197" r:id="rId12"/>
    <p:sldId id="1244" r:id="rId13"/>
    <p:sldId id="2026" r:id="rId14"/>
    <p:sldId id="2133" r:id="rId15"/>
    <p:sldId id="2027" r:id="rId16"/>
    <p:sldId id="2028" r:id="rId17"/>
    <p:sldId id="2029" r:id="rId18"/>
    <p:sldId id="2030" r:id="rId19"/>
    <p:sldId id="2036" r:id="rId20"/>
    <p:sldId id="2134" r:id="rId21"/>
    <p:sldId id="2135" r:id="rId22"/>
    <p:sldId id="2174" r:id="rId23"/>
    <p:sldId id="1980" r:id="rId24"/>
    <p:sldId id="2175" r:id="rId25"/>
    <p:sldId id="1984" r:id="rId26"/>
    <p:sldId id="1964" r:id="rId27"/>
    <p:sldId id="1941" r:id="rId28"/>
    <p:sldId id="1965" r:id="rId29"/>
    <p:sldId id="1966" r:id="rId30"/>
    <p:sldId id="2176" r:id="rId31"/>
    <p:sldId id="1967" r:id="rId32"/>
    <p:sldId id="1942" r:id="rId33"/>
    <p:sldId id="1968" r:id="rId34"/>
    <p:sldId id="1969" r:id="rId35"/>
    <p:sldId id="1970" r:id="rId36"/>
    <p:sldId id="1971" r:id="rId37"/>
    <p:sldId id="1972" r:id="rId38"/>
    <p:sldId id="1973" r:id="rId39"/>
    <p:sldId id="1974" r:id="rId40"/>
    <p:sldId id="1975" r:id="rId41"/>
    <p:sldId id="1985" r:id="rId42"/>
    <p:sldId id="2177" r:id="rId43"/>
    <p:sldId id="2178" r:id="rId44"/>
    <p:sldId id="2179" r:id="rId45"/>
    <p:sldId id="2180" r:id="rId46"/>
    <p:sldId id="2181" r:id="rId47"/>
    <p:sldId id="1266" r:id="rId48"/>
    <p:sldId id="1957" r:id="rId49"/>
    <p:sldId id="1831" r:id="rId50"/>
    <p:sldId id="1993" r:id="rId51"/>
    <p:sldId id="2088" r:id="rId52"/>
    <p:sldId id="2121" r:id="rId53"/>
    <p:sldId id="2035" r:id="rId54"/>
    <p:sldId id="206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11/29/22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49</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11/29/22</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CF2A8B-9599-754A-0CEB-DF56DD83A969}"/>
              </a:ext>
            </a:extLst>
          </p:cNvPr>
          <p:cNvPicPr>
            <a:picLocks noChangeAspect="1"/>
          </p:cNvPicPr>
          <p:nvPr/>
        </p:nvPicPr>
        <p:blipFill>
          <a:blip r:embed="rId2"/>
          <a:stretch>
            <a:fillRect/>
          </a:stretch>
        </p:blipFill>
        <p:spPr>
          <a:xfrm>
            <a:off x="0" y="147140"/>
            <a:ext cx="12217876" cy="6621517"/>
          </a:xfrm>
          <a:prstGeom prst="rect">
            <a:avLst/>
          </a:prstGeom>
        </p:spPr>
      </p:pic>
    </p:spTree>
    <p:extLst>
      <p:ext uri="{BB962C8B-B14F-4D97-AF65-F5344CB8AC3E}">
        <p14:creationId xmlns:p14="http://schemas.microsoft.com/office/powerpoint/2010/main" val="232547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Graduate School?</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graduate school to leave…</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endParaRPr lang="en-US" sz="3000" i="1" dirty="0">
              <a:solidFill>
                <a:srgbClr val="002060"/>
              </a:solidFill>
            </a:endParaRPr>
          </a:p>
          <a:p>
            <a:pPr marL="0" indent="0" algn="ctr">
              <a:buNone/>
            </a:pPr>
            <a:r>
              <a:rPr lang="en-US" sz="3000" i="1" dirty="0">
                <a:solidFill>
                  <a:srgbClr val="002060"/>
                </a:solidFill>
              </a:rPr>
              <a:t>We think of graduate school as more purpose-focused than your</a:t>
            </a:r>
            <a:br>
              <a:rPr lang="en-US" sz="3000" i="1" dirty="0">
                <a:solidFill>
                  <a:srgbClr val="002060"/>
                </a:solidFill>
              </a:rPr>
            </a:br>
            <a:r>
              <a:rPr lang="en-US" sz="3000" i="1" dirty="0">
                <a:solidFill>
                  <a:srgbClr val="002060"/>
                </a:solidFill>
              </a:rPr>
              <a:t>undergraduate experience.</a:t>
            </a:r>
            <a:br>
              <a:rPr lang="en-US" sz="3000" i="1" dirty="0">
                <a:solidFill>
                  <a:srgbClr val="002060"/>
                </a:solidFill>
              </a:rPr>
            </a:b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C00000"/>
                </a:solidFill>
              </a:rPr>
              <a:t>Consider all of the financial &amp; non-financial rewards.</a:t>
            </a:r>
          </a:p>
          <a:p>
            <a:pPr lvl="2"/>
            <a:r>
              <a:rPr lang="en-US" dirty="0">
                <a:solidFill>
                  <a:srgbClr val="C00000"/>
                </a:solidFill>
              </a:rPr>
              <a:t>What are non-financial rewards (or, non-salary rewards):</a:t>
            </a:r>
          </a:p>
          <a:p>
            <a:pPr lvl="3"/>
            <a:r>
              <a:rPr lang="en-US" dirty="0">
                <a:solidFill>
                  <a:srgbClr val="C00000"/>
                </a:solidFill>
              </a:rPr>
              <a:t>Location, culture, family, expectations</a:t>
            </a:r>
          </a:p>
          <a:p>
            <a:pPr lvl="3"/>
            <a:r>
              <a:rPr lang="en-US" dirty="0">
                <a:solidFill>
                  <a:srgbClr val="C00000"/>
                </a:solidFill>
              </a:rPr>
              <a:t>Will the company pay for your training or certification?</a:t>
            </a:r>
          </a:p>
          <a:p>
            <a:pPr lvl="3"/>
            <a:r>
              <a:rPr lang="en-US" dirty="0">
                <a:solidFill>
                  <a:srgbClr val="C00000"/>
                </a:solidFill>
              </a:rPr>
              <a:t>Consider all benefits…health care, retirement, tuition forgiveness</a:t>
            </a:r>
            <a:br>
              <a:rPr lang="en-US" dirty="0">
                <a:solidFill>
                  <a:srgbClr val="C00000"/>
                </a:solidFill>
              </a:rPr>
            </a:br>
            <a:endParaRPr lang="en-US" dirty="0">
              <a:solidFill>
                <a:srgbClr val="C00000"/>
              </a:solidFill>
            </a:endParaRPr>
          </a:p>
          <a:p>
            <a:pPr lvl="1"/>
            <a:r>
              <a:rPr lang="en-US" dirty="0">
                <a:solidFill>
                  <a:srgbClr val="C00000"/>
                </a:solidFill>
              </a:rPr>
              <a:t>Consider the short-term and the long-term.</a:t>
            </a:r>
          </a:p>
          <a:p>
            <a:pPr lvl="2"/>
            <a:r>
              <a:rPr lang="en-US" dirty="0">
                <a:solidFill>
                  <a:srgbClr val="C00000"/>
                </a:solidFill>
              </a:rPr>
              <a:t>Should you work for a high-profile, high-stress firm for 2 years to build your resume?</a:t>
            </a:r>
          </a:p>
          <a:p>
            <a:pPr lvl="2"/>
            <a:r>
              <a:rPr lang="en-US" dirty="0">
                <a:solidFill>
                  <a:srgbClr val="C00000"/>
                </a:solidFill>
              </a:rPr>
              <a:t>What opportunities does this job prepare you for?</a:t>
            </a:r>
            <a:br>
              <a:rPr lang="en-US" dirty="0">
                <a:solidFill>
                  <a:srgbClr val="C00000"/>
                </a:solidFill>
              </a:rPr>
            </a:br>
            <a:endParaRPr lang="en-US" dirty="0">
              <a:solidFill>
                <a:srgbClr val="C00000"/>
              </a:solidFill>
            </a:endParaRPr>
          </a:p>
          <a:p>
            <a:pPr lvl="1"/>
            <a:r>
              <a:rPr lang="en-US" dirty="0">
                <a:solidFill>
                  <a:srgbClr val="C00000"/>
                </a:solidFill>
              </a:rPr>
              <a:t>Whatever you do, have a plan for how this job fits into your long-term career</a:t>
            </a:r>
            <a:endParaRPr lang="en-US" dirty="0">
              <a:solidFill>
                <a:srgbClr val="006600"/>
              </a:solidFill>
            </a:endParaRPr>
          </a:p>
        </p:txBody>
      </p:sp>
    </p:spTree>
    <p:extLst>
      <p:ext uri="{BB962C8B-B14F-4D97-AF65-F5344CB8AC3E}">
        <p14:creationId xmlns:p14="http://schemas.microsoft.com/office/powerpoint/2010/main" val="351289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C00000"/>
                </a:solidFill>
              </a:rPr>
              <a:t>YES!!!</a:t>
            </a:r>
          </a:p>
          <a:p>
            <a:pPr lvl="2"/>
            <a:r>
              <a:rPr lang="en-US" dirty="0">
                <a:solidFill>
                  <a:srgbClr val="C00000"/>
                </a:solidFill>
              </a:rPr>
              <a:t>You should all always negotiate your salary.</a:t>
            </a:r>
          </a:p>
          <a:p>
            <a:pPr lvl="3"/>
            <a:r>
              <a:rPr lang="en-US" dirty="0">
                <a:solidFill>
                  <a:srgbClr val="C00000"/>
                </a:solidFill>
              </a:rPr>
              <a:t>There is never any harm in asking for 5-10% more salary</a:t>
            </a:r>
          </a:p>
          <a:p>
            <a:pPr lvl="3"/>
            <a:r>
              <a:rPr lang="en-US" dirty="0">
                <a:solidFill>
                  <a:srgbClr val="C00000"/>
                </a:solidFill>
              </a:rPr>
              <a:t>Asking for 15%+ might begin to get risky…but you have to ask for what you’re worth.</a:t>
            </a:r>
          </a:p>
          <a:p>
            <a:pPr lvl="4"/>
            <a:r>
              <a:rPr lang="en-US" dirty="0">
                <a:solidFill>
                  <a:srgbClr val="C00000"/>
                </a:solidFill>
              </a:rPr>
              <a:t>You can figure out what you’re worth by asking anyone and everyone what you should be earning.</a:t>
            </a:r>
          </a:p>
          <a:p>
            <a:pPr lvl="2"/>
            <a:endParaRPr lang="en-US" dirty="0">
              <a:solidFill>
                <a:srgbClr val="C00000"/>
              </a:solidFill>
            </a:endParaRPr>
          </a:p>
          <a:p>
            <a:pPr lvl="2"/>
            <a:r>
              <a:rPr lang="en-US" dirty="0">
                <a:solidFill>
                  <a:srgbClr val="C00000"/>
                </a:solidFill>
              </a:rPr>
              <a:t>I have had 4 academic jobs. Each time, I was told in the interviewing process that they did not negotiate salary. Each time, I asked for more salary. 3 out of 4 times I got more salary.</a:t>
            </a:r>
            <a:br>
              <a:rPr lang="en-US" dirty="0">
                <a:solidFill>
                  <a:srgbClr val="C00000"/>
                </a:solidFill>
              </a:rPr>
            </a:br>
            <a:endParaRPr lang="en-US" dirty="0">
              <a:solidFill>
                <a:srgbClr val="C00000"/>
              </a:solidFill>
            </a:endParaRPr>
          </a:p>
          <a:p>
            <a:pPr lvl="2"/>
            <a:r>
              <a:rPr lang="en-US" dirty="0">
                <a:solidFill>
                  <a:srgbClr val="C00000"/>
                </a:solidFill>
              </a:rPr>
              <a:t>You can negotiate anything…not just salary.</a:t>
            </a:r>
          </a:p>
          <a:p>
            <a:pPr lvl="3"/>
            <a:r>
              <a:rPr lang="en-US" dirty="0">
                <a:solidFill>
                  <a:srgbClr val="C00000"/>
                </a:solidFill>
              </a:rPr>
              <a:t>Everyone: Time-off, vacation, work-from-home, continuing education…</a:t>
            </a:r>
          </a:p>
          <a:p>
            <a:pPr lvl="3"/>
            <a:r>
              <a:rPr lang="en-US" dirty="0">
                <a:solidFill>
                  <a:srgbClr val="C000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C00000"/>
                </a:solidFill>
              </a:rPr>
              <a:t>Remember that there will be multiple people or divisions responsible for structuring your hiring package:</a:t>
            </a:r>
          </a:p>
          <a:p>
            <a:pPr lvl="1"/>
            <a:endParaRPr lang="en-US" dirty="0">
              <a:solidFill>
                <a:srgbClr val="C00000"/>
              </a:solidFill>
            </a:endParaRPr>
          </a:p>
          <a:p>
            <a:pPr lvl="2"/>
            <a:r>
              <a:rPr lang="en-US" dirty="0">
                <a:solidFill>
                  <a:srgbClr val="C00000"/>
                </a:solidFill>
              </a:rPr>
              <a:t>Human Resources: Responsible for following rules and policies and taking care of the process</a:t>
            </a:r>
          </a:p>
          <a:p>
            <a:pPr lvl="2"/>
            <a:r>
              <a:rPr lang="en-US" dirty="0">
                <a:solidFill>
                  <a:srgbClr val="C00000"/>
                </a:solidFill>
              </a:rPr>
              <a:t>Your Future Boss: Responsible for hiring you to make the firm or institution better</a:t>
            </a:r>
            <a:br>
              <a:rPr lang="en-US" dirty="0">
                <a:solidFill>
                  <a:srgbClr val="C00000"/>
                </a:solidFill>
              </a:rPr>
            </a:br>
            <a:endParaRPr lang="en-US" dirty="0">
              <a:solidFill>
                <a:srgbClr val="C00000"/>
              </a:solidFill>
            </a:endParaRPr>
          </a:p>
          <a:p>
            <a:pPr lvl="2"/>
            <a:r>
              <a:rPr lang="en-US" dirty="0">
                <a:solidFill>
                  <a:srgbClr val="C000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117007"/>
          </a:xfrm>
        </p:spPr>
        <p:txBody>
          <a:bodyPr>
            <a:normAutofit fontScale="92500" lnSpcReduction="20000"/>
          </a:bodyPr>
          <a:lstStyle/>
          <a:p>
            <a:pPr marL="0" indent="0">
              <a:buNone/>
            </a:pPr>
            <a:r>
              <a:rPr lang="en-US" sz="2700" dirty="0">
                <a:solidFill>
                  <a:srgbClr val="002060"/>
                </a:solidFill>
              </a:rPr>
              <a:t>A current example: Last spring, we were looking to hire an assistant professor of Economics &amp; Finance to start in the Fall.</a:t>
            </a:r>
            <a:br>
              <a:rPr lang="en-US" dirty="0">
                <a:solidFill>
                  <a:srgbClr val="C00000"/>
                </a:solidFill>
              </a:rPr>
            </a:br>
            <a:endParaRPr lang="en-US" dirty="0">
              <a:solidFill>
                <a:srgbClr val="C00000"/>
              </a:solidFill>
            </a:endParaRPr>
          </a:p>
          <a:p>
            <a:pPr lvl="1"/>
            <a:r>
              <a:rPr lang="en-US" dirty="0">
                <a:solidFill>
                  <a:srgbClr val="C00000"/>
                </a:solidFill>
              </a:rPr>
              <a:t>Human Resources receives and makes sure each application is complete.</a:t>
            </a:r>
          </a:p>
          <a:p>
            <a:pPr lvl="2"/>
            <a:r>
              <a:rPr lang="en-US" dirty="0">
                <a:solidFill>
                  <a:srgbClr val="C00000"/>
                </a:solidFill>
              </a:rPr>
              <a:t>And that they met the minimum qualification of having a PhD or being close to graduating.</a:t>
            </a:r>
          </a:p>
          <a:p>
            <a:pPr lvl="1"/>
            <a:r>
              <a:rPr lang="en-US" dirty="0">
                <a:solidFill>
                  <a:srgbClr val="C00000"/>
                </a:solidFill>
              </a:rPr>
              <a:t>We had a committee of 5 to make the decisions.</a:t>
            </a:r>
          </a:p>
          <a:p>
            <a:pPr lvl="1"/>
            <a:r>
              <a:rPr lang="en-US" dirty="0">
                <a:solidFill>
                  <a:srgbClr val="C00000"/>
                </a:solidFill>
              </a:rPr>
              <a:t>We had 60 applicants in the 2 weeks since we posted the position.</a:t>
            </a:r>
          </a:p>
          <a:p>
            <a:pPr lvl="1"/>
            <a:r>
              <a:rPr lang="en-US" dirty="0">
                <a:solidFill>
                  <a:srgbClr val="C00000"/>
                </a:solidFill>
              </a:rPr>
              <a:t>We narrowed the list down to 12 Zoom finalists.</a:t>
            </a:r>
          </a:p>
          <a:p>
            <a:pPr lvl="2"/>
            <a:r>
              <a:rPr lang="en-US" dirty="0">
                <a:solidFill>
                  <a:srgbClr val="C00000"/>
                </a:solidFill>
              </a:rPr>
              <a:t>1 has already accepted an offer in the past 2 weeks.</a:t>
            </a:r>
          </a:p>
          <a:p>
            <a:pPr lvl="2"/>
            <a:r>
              <a:rPr lang="en-US" dirty="0">
                <a:solidFill>
                  <a:srgbClr val="C00000"/>
                </a:solidFill>
              </a:rPr>
              <a:t>I read every cover letter and every CV.</a:t>
            </a:r>
          </a:p>
          <a:p>
            <a:pPr lvl="2"/>
            <a:r>
              <a:rPr lang="en-US" dirty="0">
                <a:solidFill>
                  <a:srgbClr val="C00000"/>
                </a:solidFill>
              </a:rPr>
              <a:t>I did not look at a single GPA.</a:t>
            </a:r>
          </a:p>
          <a:p>
            <a:pPr lvl="1"/>
            <a:r>
              <a:rPr lang="en-US" dirty="0">
                <a:solidFill>
                  <a:srgbClr val="C00000"/>
                </a:solidFill>
              </a:rPr>
              <a:t>Initial Zoom interviews are 20 minutes each.</a:t>
            </a:r>
          </a:p>
          <a:p>
            <a:pPr lvl="2"/>
            <a:r>
              <a:rPr lang="en-US" dirty="0">
                <a:solidFill>
                  <a:srgbClr val="C00000"/>
                </a:solidFill>
              </a:rPr>
              <a:t>I don’t care what they’re wearing.</a:t>
            </a:r>
          </a:p>
          <a:p>
            <a:pPr lvl="2"/>
            <a:r>
              <a:rPr lang="en-US" dirty="0">
                <a:solidFill>
                  <a:srgbClr val="C00000"/>
                </a:solidFill>
              </a:rPr>
              <a:t>I’m not flattered if they compliment me.</a:t>
            </a:r>
          </a:p>
          <a:p>
            <a:pPr lvl="2"/>
            <a:r>
              <a:rPr lang="en-US" dirty="0">
                <a:solidFill>
                  <a:srgbClr val="C00000"/>
                </a:solidFill>
              </a:rPr>
              <a:t>I want them to own their work and convince me that we should make them an offer.</a:t>
            </a:r>
          </a:p>
          <a:p>
            <a:pPr lvl="1"/>
            <a:r>
              <a:rPr lang="en-US" dirty="0">
                <a:solidFill>
                  <a:srgbClr val="C00000"/>
                </a:solidFill>
              </a:rPr>
              <a:t>We invited 4 to campus for 1-2 day interviews, probably.</a:t>
            </a:r>
          </a:p>
          <a:p>
            <a:pPr lvl="1"/>
            <a:r>
              <a:rPr lang="en-US" dirty="0">
                <a:solidFill>
                  <a:srgbClr val="C00000"/>
                </a:solidFill>
              </a:rPr>
              <a:t>We made 1 an offer, hopefully, within 5 weeks of posting the position.</a:t>
            </a:r>
          </a:p>
        </p:txBody>
      </p:sp>
    </p:spTree>
    <p:extLst>
      <p:ext uri="{BB962C8B-B14F-4D97-AF65-F5344CB8AC3E}">
        <p14:creationId xmlns:p14="http://schemas.microsoft.com/office/powerpoint/2010/main" val="51934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10167401" y="5271469"/>
            <a:ext cx="1977611" cy="1604179"/>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#6</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November 29, 2022</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262432"/>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CAREER PLANNING </a:t>
            </a:r>
            <a:br>
              <a:rPr lang="en-US" sz="5400" b="1" dirty="0">
                <a:latin typeface="Calibri" panose="020F0502020204030204" pitchFamily="34" charset="0"/>
                <a:ea typeface="Times New Roman" panose="02020603050405020304" pitchFamily="18" charset="0"/>
                <a:cs typeface="Calibri" panose="020F0502020204030204" pitchFamily="34" charset="0"/>
              </a:rPr>
            </a:br>
            <a:r>
              <a:rPr lang="en-US" sz="5400" b="1" dirty="0">
                <a:latin typeface="Calibri" panose="020F0502020204030204" pitchFamily="34" charset="0"/>
                <a:ea typeface="Times New Roman" panose="02020603050405020304" pitchFamily="18" charset="0"/>
                <a:cs typeface="Calibri" panose="020F0502020204030204" pitchFamily="34" charset="0"/>
              </a:rPr>
              <a:t>&amp; NEGOTIATING YOUR FIRST JOB</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Choosing a career that balances your professional, family &amp; financial goals.</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 Maximize Your Money in the Future</a:t>
            </a:r>
            <a:endParaRPr lang="en-US" sz="3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2112" y="5335009"/>
            <a:ext cx="1720178" cy="1529047"/>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578699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1930533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2126285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$6,000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$6,000 of after-tax money into a qualified account, and then you direct where you invest the money and how it grows</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27</a:t>
            </a:r>
          </a:p>
          <a:p>
            <a:pPr algn="ctr"/>
            <a:endParaRPr lang="en-US" sz="2600" b="1" dirty="0">
              <a:solidFill>
                <a:schemeClr val="tx1"/>
              </a:solidFill>
            </a:endParaRPr>
          </a:p>
          <a:p>
            <a:pPr algn="ctr"/>
            <a:r>
              <a:rPr lang="en-US" sz="2400" b="1" dirty="0">
                <a:solidFill>
                  <a:schemeClr val="tx1"/>
                </a:solidFill>
              </a:rPr>
              <a:t>DEBT MANGEMENT: </a:t>
            </a:r>
            <a:r>
              <a:rPr lang="en-US" sz="2600" b="1" dirty="0">
                <a:solidFill>
                  <a:schemeClr val="tx1"/>
                </a:solidFill>
              </a:rPr>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chemeClr val="bg1">
              <a:lumMod val="8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10</a:t>
            </a:r>
          </a:p>
          <a:p>
            <a:pPr algn="ctr"/>
            <a:endParaRPr lang="en-US" sz="2600" b="1" dirty="0">
              <a:solidFill>
                <a:schemeClr val="tx1"/>
              </a:solidFill>
            </a:endParaRPr>
          </a:p>
          <a:p>
            <a:pPr algn="ctr"/>
            <a:r>
              <a:rPr lang="en-US" sz="2600" b="1" dirty="0">
                <a:solidFill>
                  <a:schemeClr val="tx1"/>
                </a:solidFill>
              </a:rPr>
              <a:t>INVESTING &amp; TAXES: </a:t>
            </a:r>
            <a:br>
              <a:rPr lang="en-US" sz="2600" b="1" dirty="0">
                <a:solidFill>
                  <a:schemeClr val="tx1"/>
                </a:solidFill>
              </a:rPr>
            </a:br>
            <a:r>
              <a:rPr lang="en-US" sz="2600" b="1" dirty="0">
                <a:solidFill>
                  <a:schemeClr val="tx1"/>
                </a:solidFill>
              </a:rPr>
              <a:t>OPENING YOUR OWN ROTH IRA</a:t>
            </a:r>
          </a:p>
        </p:txBody>
      </p:sp>
    </p:spTree>
    <p:extLst>
      <p:ext uri="{BB962C8B-B14F-4D97-AF65-F5344CB8AC3E}">
        <p14:creationId xmlns:p14="http://schemas.microsoft.com/office/powerpoint/2010/main" val="37486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7030A0"/>
                </a:solidFill>
              </a:rPr>
              <a:t>The career planning answer:</a:t>
            </a:r>
          </a:p>
          <a:p>
            <a:pPr lvl="1"/>
            <a:r>
              <a:rPr lang="en-US" sz="2200" b="1" i="1" dirty="0">
                <a:solidFill>
                  <a:srgbClr val="7030A0"/>
                </a:solidFill>
              </a:rPr>
              <a:t>Know your value. Talk to other graduates. Talk to faculty. Talk to family. If possible, talk to other people who have been hired by the same company. Do your research.</a:t>
            </a:r>
          </a:p>
          <a:p>
            <a:pPr lvl="1"/>
            <a:r>
              <a:rPr lang="en-US" sz="2200" b="1" i="1" dirty="0">
                <a:solidFill>
                  <a:srgbClr val="7030A0"/>
                </a:solidFill>
              </a:rPr>
              <a:t>Put your emotional intelligence (EQ) to work to try to determine how much leverage you have. Try to get a sense of how much they want you.</a:t>
            </a:r>
          </a:p>
          <a:p>
            <a:pPr lvl="2"/>
            <a:r>
              <a:rPr lang="en-US" sz="2200" b="1" i="1" dirty="0">
                <a:solidFill>
                  <a:srgbClr val="7030A0"/>
                </a:solidFill>
              </a:rPr>
              <a:t>In general, the higher the salary, the more they want you.</a:t>
            </a:r>
          </a:p>
          <a:p>
            <a:pPr lvl="2"/>
            <a:r>
              <a:rPr lang="en-US" sz="2200" b="1" i="1" dirty="0">
                <a:solidFill>
                  <a:srgbClr val="7030A0"/>
                </a:solidFill>
              </a:rPr>
              <a:t>In general, the more they have invested in recruiting you, the more they want you.</a:t>
            </a:r>
          </a:p>
          <a:p>
            <a:pPr lvl="2"/>
            <a:r>
              <a:rPr lang="en-US" sz="2200" b="1" i="1" dirty="0">
                <a:solidFill>
                  <a:srgbClr val="7030A0"/>
                </a:solidFill>
              </a:rPr>
              <a:t>Try to get a sense of how unique the position is.</a:t>
            </a:r>
          </a:p>
          <a:p>
            <a:pPr lvl="2"/>
            <a:r>
              <a:rPr lang="en-US" sz="2200" b="1" i="1" dirty="0">
                <a:solidFill>
                  <a:srgbClr val="7030A0"/>
                </a:solidFill>
              </a:rPr>
              <a:t>Try to get a sense of what they would do if you asked for more money</a:t>
            </a:r>
          </a:p>
          <a:p>
            <a:pPr lvl="3"/>
            <a:r>
              <a:rPr lang="en-US" sz="2200" b="1" i="1" dirty="0">
                <a:solidFill>
                  <a:srgbClr val="7030A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graduate school?</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24163208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3615612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B2E9AC-E4FE-7469-16BD-DF4F3BBA7236}"/>
              </a:ext>
            </a:extLst>
          </p:cNvPr>
          <p:cNvSpPr txBox="1">
            <a:spLocks noChangeArrowheads="1"/>
          </p:cNvSpPr>
          <p:nvPr/>
        </p:nvSpPr>
        <p:spPr bwMode="auto">
          <a:xfrm>
            <a:off x="838200" y="328735"/>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MONEY MATTERS SERIES: FALL 2022</a:t>
            </a:r>
          </a:p>
        </p:txBody>
      </p:sp>
      <p:sp>
        <p:nvSpPr>
          <p:cNvPr id="5" name="Rounded Rectangle 4">
            <a:extLst>
              <a:ext uri="{FF2B5EF4-FFF2-40B4-BE49-F238E27FC236}">
                <a16:creationId xmlns:a16="http://schemas.microsoft.com/office/drawing/2014/main" id="{6746D34F-1147-09F0-D64F-0714F19C2F72}"/>
              </a:ext>
            </a:extLst>
          </p:cNvPr>
          <p:cNvSpPr/>
          <p:nvPr/>
        </p:nvSpPr>
        <p:spPr>
          <a:xfrm>
            <a:off x="4952365"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27</a:t>
            </a:r>
          </a:p>
          <a:p>
            <a:pPr algn="ctr"/>
            <a:endParaRPr lang="en-US" sz="2600" b="1" dirty="0">
              <a:solidFill>
                <a:schemeClr val="tx1"/>
              </a:solidFill>
            </a:endParaRPr>
          </a:p>
          <a:p>
            <a:pPr algn="ctr"/>
            <a:r>
              <a:rPr lang="en-US" sz="2400" b="1" dirty="0">
                <a:solidFill>
                  <a:schemeClr val="tx1"/>
                </a:solidFill>
              </a:rPr>
              <a:t>DEBT MANGEMENT: </a:t>
            </a:r>
            <a:r>
              <a:rPr lang="en-US" sz="2600" b="1" dirty="0">
                <a:solidFill>
                  <a:schemeClr val="tx1"/>
                </a:solidFill>
              </a:rPr>
              <a:t>PAYING OFF YOUR MOST COSTLY DEBT</a:t>
            </a:r>
          </a:p>
        </p:txBody>
      </p:sp>
      <p:sp>
        <p:nvSpPr>
          <p:cNvPr id="8" name="Rounded Rectangle 7">
            <a:extLst>
              <a:ext uri="{FF2B5EF4-FFF2-40B4-BE49-F238E27FC236}">
                <a16:creationId xmlns:a16="http://schemas.microsoft.com/office/drawing/2014/main" id="{C1894A85-0A0D-592A-F81D-3107AA524E3E}"/>
              </a:ext>
            </a:extLst>
          </p:cNvPr>
          <p:cNvSpPr/>
          <p:nvPr/>
        </p:nvSpPr>
        <p:spPr>
          <a:xfrm>
            <a:off x="2583987"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OCTOBER</a:t>
            </a:r>
            <a:br>
              <a:rPr lang="en-US" sz="2600" b="1" dirty="0">
                <a:solidFill>
                  <a:schemeClr val="tx1"/>
                </a:solidFill>
              </a:rPr>
            </a:br>
            <a:r>
              <a:rPr lang="en-US" sz="2600" b="1" dirty="0">
                <a:solidFill>
                  <a:schemeClr val="tx1"/>
                </a:solidFill>
              </a:rPr>
              <a:t>5</a:t>
            </a:r>
          </a:p>
          <a:p>
            <a:pPr algn="ctr"/>
            <a:endParaRPr lang="en-US" sz="2600" b="1" dirty="0">
              <a:solidFill>
                <a:schemeClr val="tx1"/>
              </a:solidFill>
            </a:endParaRPr>
          </a:p>
          <a:p>
            <a:pPr algn="ctr"/>
            <a:r>
              <a:rPr lang="en-US" sz="2600" b="1" dirty="0">
                <a:solidFill>
                  <a:schemeClr val="tx1"/>
                </a:solidFill>
              </a:rPr>
              <a:t>INVESTING:</a:t>
            </a:r>
          </a:p>
          <a:p>
            <a:pPr algn="ctr"/>
            <a:r>
              <a:rPr lang="en-US" sz="2600" b="1" dirty="0">
                <a:solidFill>
                  <a:schemeClr val="tx1"/>
                </a:solidFill>
              </a:rPr>
              <a:t>CREATING YOUR OWN INVESTING ROADMAP</a:t>
            </a:r>
          </a:p>
        </p:txBody>
      </p:sp>
      <p:sp>
        <p:nvSpPr>
          <p:cNvPr id="9" name="Rounded Rectangle 8">
            <a:extLst>
              <a:ext uri="{FF2B5EF4-FFF2-40B4-BE49-F238E27FC236}">
                <a16:creationId xmlns:a16="http://schemas.microsoft.com/office/drawing/2014/main" id="{D7F849B1-0D24-8984-CD25-9430CC95C91C}"/>
              </a:ext>
            </a:extLst>
          </p:cNvPr>
          <p:cNvSpPr/>
          <p:nvPr/>
        </p:nvSpPr>
        <p:spPr>
          <a:xfrm>
            <a:off x="215609" y="1641392"/>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SEPTEMBER</a:t>
            </a:r>
            <a:br>
              <a:rPr lang="en-US" sz="2600" b="1" dirty="0">
                <a:solidFill>
                  <a:schemeClr val="tx1"/>
                </a:solidFill>
              </a:rPr>
            </a:br>
            <a:r>
              <a:rPr lang="en-US" sz="2600" b="1" dirty="0">
                <a:solidFill>
                  <a:schemeClr val="tx1"/>
                </a:solidFill>
              </a:rPr>
              <a:t>7</a:t>
            </a:r>
          </a:p>
          <a:p>
            <a:pPr algn="ctr"/>
            <a:endParaRPr lang="en-US" sz="2600" b="1" dirty="0">
              <a:solidFill>
                <a:schemeClr val="tx1"/>
              </a:solidFill>
            </a:endParaRPr>
          </a:p>
          <a:p>
            <a:pPr algn="ctr"/>
            <a:r>
              <a:rPr lang="en-US" sz="2600" b="1" dirty="0">
                <a:solidFill>
                  <a:schemeClr val="tx1"/>
                </a:solidFill>
              </a:rPr>
              <a:t>BUDGETING:</a:t>
            </a:r>
          </a:p>
          <a:p>
            <a:pPr algn="ctr"/>
            <a:r>
              <a:rPr lang="en-US" sz="2600" b="1" dirty="0">
                <a:solidFill>
                  <a:schemeClr val="tx1"/>
                </a:solidFill>
              </a:rPr>
              <a:t> GOALS, VALUES &amp; HACKS</a:t>
            </a:r>
          </a:p>
        </p:txBody>
      </p:sp>
      <p:sp>
        <p:nvSpPr>
          <p:cNvPr id="10" name="Rounded Rectangle 9">
            <a:extLst>
              <a:ext uri="{FF2B5EF4-FFF2-40B4-BE49-F238E27FC236}">
                <a16:creationId xmlns:a16="http://schemas.microsoft.com/office/drawing/2014/main" id="{8178EBEB-73FD-D8B8-C59E-6FC154B87B74}"/>
              </a:ext>
            </a:extLst>
          </p:cNvPr>
          <p:cNvSpPr/>
          <p:nvPr/>
        </p:nvSpPr>
        <p:spPr>
          <a:xfrm>
            <a:off x="9689121" y="1641392"/>
            <a:ext cx="2287270" cy="378734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NOVEMBER</a:t>
            </a:r>
            <a:br>
              <a:rPr lang="en-US" sz="2600" b="1" dirty="0"/>
            </a:br>
            <a:r>
              <a:rPr lang="en-US" sz="2600" b="1" dirty="0"/>
              <a:t>29</a:t>
            </a:r>
          </a:p>
          <a:p>
            <a:pPr algn="ctr"/>
            <a:endParaRPr lang="en-US" sz="2600" b="1" dirty="0"/>
          </a:p>
          <a:p>
            <a:pPr algn="ctr"/>
            <a:r>
              <a:rPr lang="en-US" sz="2600" b="1" dirty="0"/>
              <a:t>CAREER PLANNING: GETTING YOUR FIRST JOB OFFER</a:t>
            </a:r>
          </a:p>
        </p:txBody>
      </p:sp>
      <p:sp>
        <p:nvSpPr>
          <p:cNvPr id="11" name="Rounded Rectangle 10">
            <a:extLst>
              <a:ext uri="{FF2B5EF4-FFF2-40B4-BE49-F238E27FC236}">
                <a16:creationId xmlns:a16="http://schemas.microsoft.com/office/drawing/2014/main" id="{D8F0AC7B-075C-7980-BBA1-601A847BF0D8}"/>
              </a:ext>
            </a:extLst>
          </p:cNvPr>
          <p:cNvSpPr/>
          <p:nvPr/>
        </p:nvSpPr>
        <p:spPr>
          <a:xfrm>
            <a:off x="7320743" y="2067696"/>
            <a:ext cx="2287270" cy="378734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NOVEMBER 10</a:t>
            </a:r>
          </a:p>
          <a:p>
            <a:pPr algn="ctr"/>
            <a:endParaRPr lang="en-US" sz="2600" b="1" dirty="0">
              <a:solidFill>
                <a:schemeClr val="tx1"/>
              </a:solidFill>
            </a:endParaRPr>
          </a:p>
          <a:p>
            <a:pPr algn="ctr"/>
            <a:r>
              <a:rPr lang="en-US" sz="2600" b="1" dirty="0">
                <a:solidFill>
                  <a:schemeClr val="tx1"/>
                </a:solidFill>
              </a:rPr>
              <a:t>INVESTING &amp; TAXES: </a:t>
            </a:r>
            <a:br>
              <a:rPr lang="en-US" sz="2600" b="1" dirty="0">
                <a:solidFill>
                  <a:schemeClr val="tx1"/>
                </a:solidFill>
              </a:rPr>
            </a:br>
            <a:r>
              <a:rPr lang="en-US" sz="2600" b="1" dirty="0">
                <a:solidFill>
                  <a:schemeClr val="tx1"/>
                </a:solidFill>
              </a:rPr>
              <a:t>OPENING YOUR OWN ROTH IRA</a:t>
            </a:r>
          </a:p>
        </p:txBody>
      </p:sp>
    </p:spTree>
    <p:extLst>
      <p:ext uri="{BB962C8B-B14F-4D97-AF65-F5344CB8AC3E}">
        <p14:creationId xmlns:p14="http://schemas.microsoft.com/office/powerpoint/2010/main" val="1028686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866040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17049</TotalTime>
  <Words>4787</Words>
  <Application>Microsoft Macintosh PowerPoint</Application>
  <PresentationFormat>Widescreen</PresentationFormat>
  <Paragraphs>441</Paragraphs>
  <Slides>54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139</cp:revision>
  <dcterms:created xsi:type="dcterms:W3CDTF">2019-08-26T13:43:19Z</dcterms:created>
  <dcterms:modified xsi:type="dcterms:W3CDTF">2022-11-29T14:48:13Z</dcterms:modified>
  <cp:category/>
</cp:coreProperties>
</file>