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123" r:id="rId2"/>
    <p:sldId id="310" r:id="rId3"/>
    <p:sldId id="1989" r:id="rId4"/>
    <p:sldId id="1242" r:id="rId5"/>
    <p:sldId id="1961" r:id="rId6"/>
    <p:sldId id="2066" r:id="rId7"/>
    <p:sldId id="2065" r:id="rId8"/>
    <p:sldId id="2122" r:id="rId9"/>
    <p:sldId id="2101" r:id="rId10"/>
    <p:sldId id="2085" r:id="rId11"/>
    <p:sldId id="2124" r:id="rId12"/>
    <p:sldId id="2099" r:id="rId13"/>
    <p:sldId id="2103" r:id="rId14"/>
    <p:sldId id="2126" r:id="rId15"/>
    <p:sldId id="2129" r:id="rId16"/>
    <p:sldId id="2128" r:id="rId17"/>
    <p:sldId id="2130" r:id="rId18"/>
    <p:sldId id="2127" r:id="rId19"/>
    <p:sldId id="2125" r:id="rId20"/>
    <p:sldId id="2104" r:id="rId21"/>
    <p:sldId id="2105" r:id="rId22"/>
    <p:sldId id="2106" r:id="rId23"/>
    <p:sldId id="2107" r:id="rId24"/>
    <p:sldId id="2108" r:id="rId25"/>
    <p:sldId id="2109" r:id="rId26"/>
    <p:sldId id="2112" r:id="rId27"/>
    <p:sldId id="2110" r:id="rId28"/>
    <p:sldId id="2114" r:id="rId29"/>
    <p:sldId id="2116" r:id="rId30"/>
    <p:sldId id="2111" r:id="rId31"/>
    <p:sldId id="2113" r:id="rId32"/>
    <p:sldId id="2115" r:id="rId33"/>
    <p:sldId id="2120" r:id="rId34"/>
    <p:sldId id="2117" r:id="rId35"/>
    <p:sldId id="2118" r:id="rId36"/>
    <p:sldId id="2119" r:id="rId37"/>
    <p:sldId id="1262" r:id="rId38"/>
    <p:sldId id="1263" r:id="rId39"/>
    <p:sldId id="1264" r:id="rId40"/>
    <p:sldId id="1278" r:id="rId41"/>
    <p:sldId id="2012" r:id="rId42"/>
    <p:sldId id="2013" r:id="rId43"/>
    <p:sldId id="1258" r:id="rId44"/>
    <p:sldId id="2014" r:id="rId45"/>
    <p:sldId id="2015" r:id="rId46"/>
    <p:sldId id="1831" r:id="rId47"/>
    <p:sldId id="1993" r:id="rId48"/>
    <p:sldId id="2088" r:id="rId49"/>
    <p:sldId id="2121" r:id="rId50"/>
    <p:sldId id="2035" r:id="rId51"/>
    <p:sldId id="20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4"/>
    <p:restoredTop sz="94712"/>
  </p:normalViewPr>
  <p:slideViewPr>
    <p:cSldViewPr snapToGrid="0" snapToObjects="1">
      <p:cViewPr varScale="1">
        <p:scale>
          <a:sx n="211" d="100"/>
          <a:sy n="211"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873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764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224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11/10/22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pic>
        <p:nvPicPr>
          <p:cNvPr id="3" name="Picture 2">
            <a:extLst>
              <a:ext uri="{FF2B5EF4-FFF2-40B4-BE49-F238E27FC236}">
                <a16:creationId xmlns:a16="http://schemas.microsoft.com/office/drawing/2014/main" id="{C10F1F9C-6834-8972-86B8-9ED055060B47}"/>
              </a:ext>
            </a:extLst>
          </p:cNvPr>
          <p:cNvPicPr>
            <a:picLocks noChangeAspect="1"/>
          </p:cNvPicPr>
          <p:nvPr/>
        </p:nvPicPr>
        <p:blipFill>
          <a:blip r:embed="rId2"/>
          <a:stretch>
            <a:fillRect/>
          </a:stretch>
        </p:blipFill>
        <p:spPr>
          <a:xfrm>
            <a:off x="1102612" y="1943766"/>
            <a:ext cx="9986775" cy="3645579"/>
          </a:xfrm>
          <a:prstGeom prst="rect">
            <a:avLst/>
          </a:prstGeom>
          <a:ln w="57150">
            <a:solidFill>
              <a:srgbClr val="C00000"/>
            </a:solidFill>
          </a:ln>
        </p:spPr>
      </p:pic>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A74E2C8E-1C0B-CE85-AD24-13AA7E33D157}"/>
              </a:ext>
            </a:extLst>
          </p:cNvPr>
          <p:cNvSpPr/>
          <p:nvPr/>
        </p:nvSpPr>
        <p:spPr>
          <a:xfrm>
            <a:off x="623729" y="3421426"/>
            <a:ext cx="3481987"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3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Most of you should be eligible to do everything that we will introduce today.</a:t>
            </a:r>
          </a:p>
          <a:p>
            <a:pPr lvl="1"/>
            <a:r>
              <a:rPr lang="en-US" sz="3600" dirty="0"/>
              <a:t>The U.S. government may prohibit students from certain countries from investing in the U.S.</a:t>
            </a:r>
          </a:p>
          <a:p>
            <a:pPr lvl="1"/>
            <a:r>
              <a:rPr lang="en-US" sz="3600" dirty="0"/>
              <a:t>Your visa status may prohibit you from opening an investment or bank account in the U.S.</a:t>
            </a:r>
          </a:p>
          <a:p>
            <a:pPr lvl="1"/>
            <a:r>
              <a:rPr lang="en-US" sz="3600" dirty="0"/>
              <a:t>But, most of you can invest exactly as any U.S. citizen can</a:t>
            </a:r>
            <a:br>
              <a:rPr lang="en-US" sz="3600" dirty="0"/>
            </a:br>
            <a:endParaRPr lang="en-US" sz="3600" dirty="0"/>
          </a:p>
          <a:p>
            <a:r>
              <a:rPr lang="en-US" sz="4000" dirty="0"/>
              <a:t>The fine print:</a:t>
            </a:r>
          </a:p>
          <a:p>
            <a:pPr lvl="1"/>
            <a:r>
              <a:rPr lang="en-US" sz="3600" dirty="0"/>
              <a:t>If you return home following graduation, you do not have to close the account.</a:t>
            </a:r>
          </a:p>
          <a:p>
            <a:pPr lvl="2"/>
            <a:r>
              <a:rPr lang="en-US" sz="3200" dirty="0"/>
              <a:t>The money still belongs to you and only you can access it.</a:t>
            </a:r>
          </a:p>
          <a:p>
            <a:pPr lvl="2"/>
            <a:r>
              <a:rPr lang="en-US" sz="3200" dirty="0"/>
              <a:t>However, you are also still subject to the rules of the account. With a Roth IRA, you cannot access the funds until you turn 59 ½ years old or you will pay a 10% penalty.</a:t>
            </a:r>
          </a:p>
          <a:p>
            <a:pPr lvl="2"/>
            <a:r>
              <a:rPr lang="en-US" sz="3200" dirty="0"/>
              <a:t>There are not any future tax implications with a Roth IRA in the U.S. Whether you pay taxes in your home country depends on that country’s policies.</a:t>
            </a:r>
            <a:br>
              <a:rPr lang="en-US" sz="3200" dirty="0"/>
            </a:br>
            <a:endParaRPr lang="en-US" sz="3200" dirty="0"/>
          </a:p>
          <a:p>
            <a:pPr lvl="1"/>
            <a:r>
              <a:rPr lang="en-US" sz="3600" dirty="0"/>
              <a:t>If you stay in the U.S. following graduation, then nothing changes – the account is yours and you can keep contributing to it and changing your investments just as anyone else can.</a:t>
            </a:r>
            <a:br>
              <a:rPr lang="en-US" sz="3600" dirty="0"/>
            </a:br>
            <a:endParaRPr lang="en-US" sz="3600" dirty="0"/>
          </a:p>
          <a:p>
            <a:r>
              <a:rPr lang="en-US" sz="4000" dirty="0">
                <a:solidFill>
                  <a:srgbClr val="C00000"/>
                </a:solidFill>
              </a:rPr>
              <a:t>To me, the financial planning decision comes down to this: You may not want to lock-up some of your precious cash flow in a U.S. retirement account given that you may need that precious cash flow to navigate your future career and home uncertainty.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Note to INTERNATIONAL STUDENTS</a:t>
            </a:r>
          </a:p>
        </p:txBody>
      </p:sp>
    </p:spTree>
    <p:extLst>
      <p:ext uri="{BB962C8B-B14F-4D97-AF65-F5344CB8AC3E}">
        <p14:creationId xmlns:p14="http://schemas.microsoft.com/office/powerpoint/2010/main" val="494739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7"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$6,000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some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864695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as far as managing your account and investments, they are going to be similar.</a:t>
            </a:r>
          </a:p>
          <a:p>
            <a:pPr lvl="3"/>
            <a:r>
              <a:rPr lang="en-US" sz="3000" dirty="0"/>
              <a:t>However, the user interfaces will be different…including how you use the account and resources available.</a:t>
            </a:r>
          </a:p>
          <a:p>
            <a:pPr lvl="3"/>
            <a:r>
              <a:rPr lang="en-US" sz="3000" dirty="0"/>
              <a:t>And, some brokerages may not offer certain types of accounts. For example, Robinhood does not (yet) allow  you to open a Roth IRA.</a:t>
            </a:r>
            <a:br>
              <a:rPr lang="en-US" sz="3000" dirty="0"/>
            </a:br>
            <a:endParaRPr lang="en-US" sz="3000" dirty="0"/>
          </a:p>
          <a:p>
            <a:pPr lvl="3"/>
            <a:r>
              <a:rPr lang="en-US" sz="3000" dirty="0"/>
              <a:t>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 the investing roadmap we created back in Session #3</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579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7718964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62500" lnSpcReduction="20000"/>
          </a:bodyPr>
          <a:lstStyle/>
          <a:p>
            <a:r>
              <a:rPr lang="en-US" sz="4000" dirty="0"/>
              <a:t>Let’s revisit what we did in Session #3: Creating an Investing Roadman</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6801622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#5</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November 10,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416320"/>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OPENING A ROTH IRA</a:t>
            </a:r>
          </a:p>
          <a:p>
            <a:pPr algn="ctr"/>
            <a:r>
              <a:rPr lang="en-US" sz="2000" b="1" dirty="0">
                <a:latin typeface="Calibri" panose="020F0502020204030204" pitchFamily="34" charset="0"/>
                <a:ea typeface="Times New Roman" panose="02020603050405020304" pitchFamily="18" charset="0"/>
                <a:cs typeface="Calibri" panose="020F0502020204030204" pitchFamily="34" charset="0"/>
              </a:rPr>
              <a:t>(An Individual Retirement Account with Special Features)</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Let’s get started investing towards your long-term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Once you complete this worksheet….</a:t>
            </a:r>
            <a:br>
              <a:rPr lang="en-US" sz="4000" dirty="0"/>
            </a:br>
            <a:br>
              <a:rPr lang="en-US" sz="4000" dirty="0"/>
            </a:br>
            <a:r>
              <a:rPr lang="en-US" sz="4000" dirty="0"/>
              <a:t>And once you open your Roth IRA account…</a:t>
            </a:r>
            <a:br>
              <a:rPr lang="en-US" sz="4000" dirty="0"/>
            </a:br>
            <a:br>
              <a:rPr lang="en-US" sz="4000" dirty="0"/>
            </a:br>
            <a:r>
              <a:rPr lang="en-US" sz="4000" dirty="0"/>
              <a:t>You are ready to begin investing. Now you just have to decide which of the 10,000+ securities to invest in.</a:t>
            </a:r>
          </a:p>
          <a:p>
            <a:endParaRPr lang="en-US" sz="4000" dirty="0"/>
          </a:p>
          <a:p>
            <a:r>
              <a:rPr lang="en-US" sz="4000" dirty="0"/>
              <a:t>Work on this with your spouse or family.</a:t>
            </a:r>
          </a:p>
          <a:p>
            <a:r>
              <a:rPr lang="en-US" sz="4000" dirty="0"/>
              <a:t>Revise and update it after you graduate.</a:t>
            </a:r>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27</a:t>
            </a:r>
          </a:p>
          <a:p>
            <a:pPr algn="ctr"/>
            <a:endParaRPr lang="en-US" sz="2600" b="1" dirty="0">
              <a:solidFill>
                <a:schemeClr val="tx1"/>
              </a:solidFill>
            </a:endParaRPr>
          </a:p>
          <a:p>
            <a:pPr algn="ctr"/>
            <a:r>
              <a:rPr lang="en-US" sz="2400" b="1" dirty="0">
                <a:solidFill>
                  <a:schemeClr val="tx1"/>
                </a:solidFill>
              </a:rPr>
              <a:t>DEBT MANGEMENT: </a:t>
            </a:r>
            <a:r>
              <a:rPr lang="en-US" sz="2600" b="1" dirty="0">
                <a:solidFill>
                  <a:schemeClr val="tx1"/>
                </a:solidFill>
              </a:rPr>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27</a:t>
            </a:r>
          </a:p>
          <a:p>
            <a:pPr algn="ctr"/>
            <a:endParaRPr lang="en-US" sz="2600" b="1" dirty="0">
              <a:solidFill>
                <a:schemeClr val="tx1"/>
              </a:solidFill>
            </a:endParaRPr>
          </a:p>
          <a:p>
            <a:pPr algn="ctr"/>
            <a:r>
              <a:rPr lang="en-US" sz="2400" b="1" dirty="0">
                <a:solidFill>
                  <a:schemeClr val="tx1"/>
                </a:solidFill>
              </a:rPr>
              <a:t>DEBT MANGEMENT: </a:t>
            </a:r>
            <a:r>
              <a:rPr lang="en-US" sz="2600" b="1" dirty="0">
                <a:solidFill>
                  <a:schemeClr val="tx1"/>
                </a:solidFill>
              </a:rPr>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10</a:t>
            </a:r>
          </a:p>
          <a:p>
            <a:pPr algn="ctr"/>
            <a:endParaRPr lang="en-US" sz="2600" b="1" dirty="0">
              <a:solidFill>
                <a:schemeClr val="tx1"/>
              </a:solidFill>
            </a:endParaRPr>
          </a:p>
          <a:p>
            <a:pPr algn="ctr"/>
            <a:r>
              <a:rPr lang="en-US" sz="2600" b="1" dirty="0">
                <a:solidFill>
                  <a:schemeClr val="tx1"/>
                </a:solidFill>
              </a:rPr>
              <a:t>INVESTING &amp; TAXES: </a:t>
            </a:r>
            <a:br>
              <a:rPr lang="en-US" sz="2600" b="1" dirty="0">
                <a:solidFill>
                  <a:schemeClr val="tx1"/>
                </a:solidFill>
              </a:rPr>
            </a:br>
            <a:r>
              <a:rPr lang="en-US" sz="2600" b="1" dirty="0">
                <a:solidFill>
                  <a:schemeClr val="tx1"/>
                </a:solidFill>
              </a:rPr>
              <a:t>OPENING YOUR OWN ROTH IRA</a:t>
            </a:r>
          </a:p>
        </p:txBody>
      </p:sp>
    </p:spTree>
    <p:extLst>
      <p:ext uri="{BB962C8B-B14F-4D97-AF65-F5344CB8AC3E}">
        <p14:creationId xmlns:p14="http://schemas.microsoft.com/office/powerpoint/2010/main" val="102868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3BA4C4EA-981C-87CA-7A8C-F75F7B8D9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0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No structural updates since program announced in August</a:t>
            </a:r>
          </a:p>
          <a:p>
            <a:r>
              <a:rPr lang="en-US" sz="4000" dirty="0"/>
              <a:t>Key Dates:</a:t>
            </a:r>
            <a:br>
              <a:rPr lang="en-US" sz="4000" dirty="0"/>
            </a:br>
            <a:endParaRPr lang="en-US" sz="4000" dirty="0"/>
          </a:p>
          <a:p>
            <a:pPr lvl="1"/>
            <a:r>
              <a:rPr lang="en-US" sz="3200" dirty="0"/>
              <a:t>Application portal to apply for loan forgiveness should open anytime</a:t>
            </a:r>
          </a:p>
          <a:p>
            <a:pPr lvl="2"/>
            <a:endParaRPr lang="en-US" sz="3200" dirty="0"/>
          </a:p>
          <a:p>
            <a:pPr lvl="2"/>
            <a:r>
              <a:rPr lang="en-US" sz="3200" dirty="0"/>
              <a:t>Application portal to apply for loan forgiveness is expected to close December 31, 2023</a:t>
            </a:r>
          </a:p>
          <a:p>
            <a:pPr lvl="2"/>
            <a:r>
              <a:rPr lang="en-US" sz="3200" dirty="0"/>
              <a:t>Loan forgiveness is still on hold due to a court order, but </a:t>
            </a:r>
            <a:r>
              <a:rPr lang="en-US" sz="3200" dirty="0" err="1"/>
              <a:t>studentaid.gov</a:t>
            </a:r>
            <a:r>
              <a:rPr lang="en-US" sz="3200" dirty="0"/>
              <a:t> is still accepting and processing application</a:t>
            </a:r>
            <a:br>
              <a:rPr lang="en-US" sz="3200" dirty="0"/>
            </a:br>
            <a:endParaRPr lang="en-US" sz="3200" dirty="0"/>
          </a:p>
          <a:p>
            <a:pPr marL="457200" lvl="1" indent="0">
              <a:buNone/>
            </a:pPr>
            <a:endParaRPr lang="en-US" sz="3200" dirty="0"/>
          </a:p>
          <a:p>
            <a:pPr lvl="1"/>
            <a:r>
              <a:rPr lang="en-US" sz="3200" dirty="0"/>
              <a:t>Student loan interest accrual and payment pause ends December 31, 2022</a:t>
            </a:r>
          </a:p>
          <a:p>
            <a:pPr lvl="2"/>
            <a:r>
              <a:rPr lang="en-US" sz="3200" dirty="0"/>
              <a:t>And…payments resume in January 2023 for many borrowers (but probably not for those of you who are currently full-time students)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FORGIVENESS UPDATE</a:t>
            </a:r>
          </a:p>
        </p:txBody>
      </p:sp>
    </p:spTree>
    <p:extLst>
      <p:ext uri="{BB962C8B-B14F-4D97-AF65-F5344CB8AC3E}">
        <p14:creationId xmlns:p14="http://schemas.microsoft.com/office/powerpoint/2010/main" val="143479540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17025</TotalTime>
  <Words>3525</Words>
  <Application>Microsoft Macintosh PowerPoint</Application>
  <PresentationFormat>Widescreen</PresentationFormat>
  <Paragraphs>342</Paragraphs>
  <Slides>51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137</cp:revision>
  <dcterms:created xsi:type="dcterms:W3CDTF">2019-08-26T13:43:19Z</dcterms:created>
  <dcterms:modified xsi:type="dcterms:W3CDTF">2022-11-10T15:50:15Z</dcterms:modified>
  <cp:category/>
</cp:coreProperties>
</file>