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123" r:id="rId2"/>
    <p:sldId id="310" r:id="rId3"/>
    <p:sldId id="1989" r:id="rId4"/>
    <p:sldId id="1242" r:id="rId5"/>
    <p:sldId id="1961" r:id="rId6"/>
    <p:sldId id="2066" r:id="rId7"/>
    <p:sldId id="2065" r:id="rId8"/>
    <p:sldId id="2100" r:id="rId9"/>
    <p:sldId id="1260" r:id="rId10"/>
    <p:sldId id="1311" r:id="rId11"/>
    <p:sldId id="2122" r:id="rId12"/>
    <p:sldId id="2101" r:id="rId13"/>
    <p:sldId id="2102" r:id="rId14"/>
    <p:sldId id="2055" r:id="rId15"/>
    <p:sldId id="2214" r:id="rId16"/>
    <p:sldId id="2215" r:id="rId17"/>
    <p:sldId id="2216" r:id="rId18"/>
    <p:sldId id="2217" r:id="rId19"/>
    <p:sldId id="2099" r:id="rId20"/>
    <p:sldId id="2085" r:id="rId21"/>
    <p:sldId id="2218" r:id="rId22"/>
    <p:sldId id="1291" r:id="rId23"/>
    <p:sldId id="1322" r:id="rId24"/>
    <p:sldId id="1958" r:id="rId25"/>
    <p:sldId id="2223" r:id="rId26"/>
    <p:sldId id="2224" r:id="rId27"/>
    <p:sldId id="2225" r:id="rId28"/>
    <p:sldId id="2226" r:id="rId29"/>
    <p:sldId id="2227" r:id="rId30"/>
    <p:sldId id="2228" r:id="rId31"/>
    <p:sldId id="2229" r:id="rId32"/>
    <p:sldId id="2230" r:id="rId33"/>
    <p:sldId id="2005" r:id="rId34"/>
    <p:sldId id="2006" r:id="rId35"/>
    <p:sldId id="2007" r:id="rId36"/>
    <p:sldId id="2008" r:id="rId37"/>
    <p:sldId id="2009" r:id="rId38"/>
    <p:sldId id="2010" r:id="rId39"/>
    <p:sldId id="1940" r:id="rId40"/>
    <p:sldId id="2062" r:id="rId41"/>
    <p:sldId id="2221" r:id="rId42"/>
    <p:sldId id="2222" r:id="rId43"/>
    <p:sldId id="2063" r:id="rId44"/>
    <p:sldId id="2004" r:id="rId45"/>
    <p:sldId id="1941" r:id="rId46"/>
    <p:sldId id="1942" r:id="rId47"/>
    <p:sldId id="1943" r:id="rId48"/>
    <p:sldId id="1944" r:id="rId49"/>
    <p:sldId id="1945" r:id="rId50"/>
    <p:sldId id="1946" r:id="rId51"/>
    <p:sldId id="1947" r:id="rId52"/>
    <p:sldId id="1948" r:id="rId53"/>
    <p:sldId id="1949" r:id="rId54"/>
    <p:sldId id="1950" r:id="rId55"/>
    <p:sldId id="1953" r:id="rId56"/>
    <p:sldId id="1951" r:id="rId57"/>
    <p:sldId id="1321" r:id="rId58"/>
    <p:sldId id="1323" r:id="rId59"/>
    <p:sldId id="1324" r:id="rId60"/>
    <p:sldId id="1312" r:id="rId61"/>
    <p:sldId id="1325" r:id="rId62"/>
    <p:sldId id="1326" r:id="rId63"/>
    <p:sldId id="1327" r:id="rId64"/>
    <p:sldId id="1929" r:id="rId65"/>
    <p:sldId id="1930" r:id="rId66"/>
    <p:sldId id="1931" r:id="rId67"/>
    <p:sldId id="1328" r:id="rId68"/>
    <p:sldId id="1970" r:id="rId69"/>
    <p:sldId id="1971" r:id="rId70"/>
    <p:sldId id="1932" r:id="rId71"/>
    <p:sldId id="1933" r:id="rId72"/>
    <p:sldId id="1934" r:id="rId73"/>
    <p:sldId id="1935" r:id="rId74"/>
    <p:sldId id="1329" r:id="rId75"/>
    <p:sldId id="1920" r:id="rId76"/>
    <p:sldId id="1921" r:id="rId77"/>
    <p:sldId id="2002" r:id="rId78"/>
    <p:sldId id="1922" r:id="rId79"/>
    <p:sldId id="1923" r:id="rId80"/>
    <p:sldId id="1925" r:id="rId81"/>
    <p:sldId id="1926" r:id="rId82"/>
    <p:sldId id="1955" r:id="rId83"/>
    <p:sldId id="1266" r:id="rId84"/>
    <p:sldId id="1957" r:id="rId85"/>
    <p:sldId id="2219" r:id="rId86"/>
    <p:sldId id="2220" r:id="rId87"/>
    <p:sldId id="1993" r:id="rId88"/>
    <p:sldId id="2088" r:id="rId89"/>
    <p:sldId id="2121" r:id="rId90"/>
    <p:sldId id="2035" r:id="rId91"/>
    <p:sldId id="2064"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4"/>
    <p:restoredTop sz="94712"/>
  </p:normalViewPr>
  <p:slideViewPr>
    <p:cSldViewPr snapToGrid="0" snapToObjects="1">
      <p:cViewPr varScale="1">
        <p:scale>
          <a:sx n="211" d="100"/>
          <a:sy n="211" d="100"/>
        </p:scale>
        <p:origin x="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873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5691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10/26/22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tudentaid.gov/debt-relief/applicatio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6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jpeg"/></Relationships>
</file>

<file path=ppt/slides/_rels/slide6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AEDA03-BC35-3C11-8F49-1D5042CE7897}"/>
              </a:ext>
            </a:extLst>
          </p:cNvPr>
          <p:cNvSpPr/>
          <p:nvPr/>
        </p:nvSpPr>
        <p:spPr>
          <a:xfrm>
            <a:off x="43513" y="5837627"/>
            <a:ext cx="12104973" cy="96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F0DA53-B744-53D3-69D2-3B9A1BEE9955}"/>
              </a:ext>
            </a:extLst>
          </p:cNvPr>
          <p:cNvPicPr>
            <a:picLocks noChangeAspect="1"/>
          </p:cNvPicPr>
          <p:nvPr/>
        </p:nvPicPr>
        <p:blipFill>
          <a:blip r:embed="rId2"/>
          <a:stretch>
            <a:fillRect/>
          </a:stretch>
        </p:blipFill>
        <p:spPr>
          <a:xfrm>
            <a:off x="71335" y="732732"/>
            <a:ext cx="12104973" cy="6110130"/>
          </a:xfrm>
          <a:prstGeom prst="rect">
            <a:avLst/>
          </a:prstGeom>
        </p:spPr>
      </p:pic>
      <p:sp>
        <p:nvSpPr>
          <p:cNvPr id="9" name="TextBox 8">
            <a:extLst>
              <a:ext uri="{FF2B5EF4-FFF2-40B4-BE49-F238E27FC236}">
                <a16:creationId xmlns:a16="http://schemas.microsoft.com/office/drawing/2014/main" id="{CD1D2BBC-4D2D-1EED-DC58-4527934070D5}"/>
              </a:ext>
            </a:extLst>
          </p:cNvPr>
          <p:cNvSpPr txBox="1"/>
          <p:nvPr/>
        </p:nvSpPr>
        <p:spPr>
          <a:xfrm>
            <a:off x="43513" y="39346"/>
            <a:ext cx="12249414" cy="646331"/>
          </a:xfrm>
          <a:prstGeom prst="rect">
            <a:avLst/>
          </a:prstGeom>
          <a:noFill/>
        </p:spPr>
        <p:txBody>
          <a:bodyPr wrap="square" rtlCol="0">
            <a:spAutoFit/>
          </a:bodyPr>
          <a:lstStyle/>
          <a:p>
            <a:pPr marL="0" marR="0" algn="ctr">
              <a:spcBef>
                <a:spcPts val="0"/>
              </a:spcBef>
              <a:spcAft>
                <a:spcPts val="0"/>
              </a:spcAft>
            </a:pPr>
            <a:r>
              <a:rPr lang="en-US"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Financial Planning Sudoku!</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tables below are debt payoff schedules. Your job is to find the missing numbers that belong in the shaded ovals.  Good luck!</a:t>
            </a:r>
            <a:endParaRPr lang="en-US" dirty="0">
              <a:solidFill>
                <a:srgbClr val="C00000"/>
              </a:solidFill>
            </a:endParaRPr>
          </a:p>
        </p:txBody>
      </p:sp>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3BA4C4EA-981C-87CA-7A8C-F75F7B8D9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0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670628" cy="5011639"/>
          </a:xfrm>
        </p:spPr>
        <p:txBody>
          <a:bodyPr>
            <a:normAutofit fontScale="92500" lnSpcReduction="20000"/>
          </a:bodyPr>
          <a:lstStyle/>
          <a:p>
            <a:r>
              <a:rPr lang="en-US" sz="3600" dirty="0"/>
              <a:t>Application to apply for loan forgiveness is now open </a:t>
            </a:r>
            <a:r>
              <a:rPr lang="en-US" sz="1700" dirty="0"/>
              <a:t>(kind of)</a:t>
            </a:r>
          </a:p>
          <a:p>
            <a:pPr lvl="1"/>
            <a:r>
              <a:rPr lang="en-US" sz="3200" dirty="0"/>
              <a:t>You can apply, but a court order has paused loan forgiveness</a:t>
            </a:r>
          </a:p>
          <a:p>
            <a:pPr lvl="1"/>
            <a:r>
              <a:rPr lang="en-US" sz="3200" dirty="0"/>
              <a:t>Application portal to apply for loan forgiveness is expected to close December 31, 2023</a:t>
            </a:r>
            <a:br>
              <a:rPr lang="en-US" sz="3600" dirty="0"/>
            </a:br>
            <a:endParaRPr lang="en-US" sz="3600" dirty="0"/>
          </a:p>
          <a:p>
            <a:r>
              <a:rPr lang="en-US" sz="3600" dirty="0"/>
              <a:t>Opportunity to enroll in enhanced Public Service Loan Forgiveness program closes October 31, 2022</a:t>
            </a:r>
            <a:br>
              <a:rPr lang="en-US" sz="3600" dirty="0"/>
            </a:br>
            <a:endParaRPr lang="en-US" sz="3600" dirty="0"/>
          </a:p>
          <a:p>
            <a:r>
              <a:rPr lang="en-US" sz="3600" dirty="0"/>
              <a:t>Student loan interest accrual and payment pause ends December 31, 2022</a:t>
            </a:r>
          </a:p>
          <a:p>
            <a:pPr lvl="2"/>
            <a:r>
              <a:rPr lang="en-US" sz="3200" dirty="0"/>
              <a:t>And…payments resume in January 2023 for many borrowers </a:t>
            </a:r>
            <a:br>
              <a:rPr lang="en-US" sz="3200" dirty="0"/>
            </a:br>
            <a:r>
              <a:rPr lang="en-US" sz="2600" dirty="0"/>
              <a:t>(But probably not for those of you who are currently full-time students)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FORGIVENESS UPDATE</a:t>
            </a:r>
          </a:p>
        </p:txBody>
      </p:sp>
    </p:spTree>
    <p:extLst>
      <p:ext uri="{BB962C8B-B14F-4D97-AF65-F5344CB8AC3E}">
        <p14:creationId xmlns:p14="http://schemas.microsoft.com/office/powerpoint/2010/main" val="14347954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625107" cy="5011639"/>
          </a:xfrm>
        </p:spPr>
        <p:txBody>
          <a:bodyPr>
            <a:normAutofit fontScale="77500" lnSpcReduction="20000"/>
          </a:bodyPr>
          <a:lstStyle/>
          <a:p>
            <a:r>
              <a:rPr lang="en-US" sz="4000" dirty="0"/>
              <a:t>What you can do now:</a:t>
            </a:r>
            <a:br>
              <a:rPr lang="en-US" sz="4000" dirty="0"/>
            </a:br>
            <a:endParaRPr lang="en-US" sz="4000" dirty="0"/>
          </a:p>
          <a:p>
            <a:pPr lvl="1"/>
            <a:r>
              <a:rPr lang="en-US" sz="3200" dirty="0"/>
              <a:t>Subscribe to Department of Education updates at </a:t>
            </a:r>
            <a:r>
              <a:rPr lang="en-US" sz="3200" dirty="0">
                <a:hlinkClick r:id="rId3"/>
              </a:rPr>
              <a:t>www.studentaid.gov</a:t>
            </a:r>
            <a:r>
              <a:rPr lang="en-US" sz="3200" dirty="0"/>
              <a:t> </a:t>
            </a:r>
            <a:br>
              <a:rPr lang="en-US" sz="3200" dirty="0"/>
            </a:br>
            <a:endParaRPr lang="en-US" sz="3200" dirty="0"/>
          </a:p>
          <a:p>
            <a:pPr lvl="1"/>
            <a:r>
              <a:rPr lang="en-US" sz="3200" dirty="0"/>
              <a:t>Check your student loan account at </a:t>
            </a:r>
            <a:r>
              <a:rPr lang="en-US" sz="3200" dirty="0">
                <a:hlinkClick r:id="rId3"/>
              </a:rPr>
              <a:t>www.studentaid.gov</a:t>
            </a:r>
            <a:r>
              <a:rPr lang="en-US" sz="3200" dirty="0"/>
              <a:t> to confirm status, balance, eligibility and servicer</a:t>
            </a:r>
            <a:br>
              <a:rPr lang="en-US" sz="3200" dirty="0"/>
            </a:br>
            <a:endParaRPr lang="en-US" sz="3200" dirty="0"/>
          </a:p>
          <a:p>
            <a:pPr lvl="1"/>
            <a:r>
              <a:rPr lang="en-US" sz="3200" dirty="0"/>
              <a:t>Contact your servicer to confirm status, eligibility and process</a:t>
            </a:r>
            <a:br>
              <a:rPr lang="en-US" sz="3200" dirty="0"/>
            </a:br>
            <a:endParaRPr lang="en-US" sz="3200" dirty="0"/>
          </a:p>
          <a:p>
            <a:pPr lvl="1"/>
            <a:r>
              <a:rPr lang="en-US" sz="3200" dirty="0"/>
              <a:t>Get your 2020/2021 income and employment information ready to provide for either PSLF or loan forgiveness</a:t>
            </a:r>
            <a:br>
              <a:rPr lang="en-US" sz="3200" dirty="0"/>
            </a:br>
            <a:endParaRPr lang="en-US" sz="3200" dirty="0"/>
          </a:p>
          <a:p>
            <a:r>
              <a:rPr lang="en-US" sz="3600" dirty="0"/>
              <a:t>The application should take you 3 minutes. It’s very easy.</a:t>
            </a:r>
          </a:p>
          <a:p>
            <a:pPr lvl="1"/>
            <a:r>
              <a:rPr lang="en-US" sz="3200" dirty="0"/>
              <a:t>The Department of Education is still processing applications, and expects to continue discharging debt if the court order is lifted.</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FORGIVENESS UPDATE</a:t>
            </a:r>
          </a:p>
        </p:txBody>
      </p:sp>
    </p:spTree>
    <p:extLst>
      <p:ext uri="{BB962C8B-B14F-4D97-AF65-F5344CB8AC3E}">
        <p14:creationId xmlns:p14="http://schemas.microsoft.com/office/powerpoint/2010/main" val="27986848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APPLICATION</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hlinkClick r:id="rId2"/>
              </a:rPr>
              <a:t>https://studentaid.gov/debt-relief/application</a:t>
            </a:r>
            <a:r>
              <a:rPr lang="en-US" dirty="0"/>
              <a:t> </a:t>
            </a:r>
          </a:p>
          <a:p>
            <a:pPr marL="0" indent="0">
              <a:buNone/>
            </a:pPr>
            <a:endParaRPr lang="en-US" sz="800" dirty="0"/>
          </a:p>
          <a:p>
            <a:r>
              <a:rPr lang="en-US" dirty="0"/>
              <a:t>The application form is now available. It is short and simple.</a:t>
            </a:r>
          </a:p>
          <a:p>
            <a:pPr lvl="1"/>
            <a:r>
              <a:rPr lang="en-US" dirty="0"/>
              <a:t>Even though debt relief is paused, the system is still processing applications.</a:t>
            </a:r>
            <a:br>
              <a:rPr lang="en-US" dirty="0"/>
            </a:br>
            <a:endParaRPr lang="en-US" dirty="0"/>
          </a:p>
          <a:p>
            <a:r>
              <a:rPr lang="en-US" dirty="0"/>
              <a:t>The Department of Education has loan balance, Pell grant history and income information for some people….but it does not have income information for everyone. </a:t>
            </a:r>
          </a:p>
          <a:p>
            <a:pPr lvl="1"/>
            <a:r>
              <a:rPr lang="en-US" dirty="0"/>
              <a:t>These people will receive forgiveness automatically, without filing.</a:t>
            </a:r>
          </a:p>
          <a:p>
            <a:pPr lvl="1"/>
            <a:r>
              <a:rPr lang="en-US" dirty="0"/>
              <a:t>But most of you do not know if you are one of these people.</a:t>
            </a:r>
          </a:p>
          <a:p>
            <a:pPr lvl="1"/>
            <a:r>
              <a:rPr lang="en-US" dirty="0"/>
              <a:t>So, complete the application as soon as you can just to be sure.</a:t>
            </a:r>
          </a:p>
        </p:txBody>
      </p:sp>
    </p:spTree>
    <p:extLst>
      <p:ext uri="{BB962C8B-B14F-4D97-AF65-F5344CB8AC3E}">
        <p14:creationId xmlns:p14="http://schemas.microsoft.com/office/powerpoint/2010/main" val="379932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0A415-15AA-DBD6-F4AA-380251E2A8E0}"/>
              </a:ext>
            </a:extLst>
          </p:cNvPr>
          <p:cNvPicPr>
            <a:picLocks noChangeAspect="1"/>
          </p:cNvPicPr>
          <p:nvPr/>
        </p:nvPicPr>
        <p:blipFill>
          <a:blip r:embed="rId2"/>
          <a:stretch>
            <a:fillRect/>
          </a:stretch>
        </p:blipFill>
        <p:spPr>
          <a:xfrm>
            <a:off x="2618797" y="1096065"/>
            <a:ext cx="7357347" cy="5573747"/>
          </a:xfrm>
          <a:prstGeom prst="rect">
            <a:avLst/>
          </a:prstGeom>
        </p:spPr>
      </p:pic>
      <p:sp>
        <p:nvSpPr>
          <p:cNvPr id="5" name="Rectangle 2">
            <a:extLst>
              <a:ext uri="{FF2B5EF4-FFF2-40B4-BE49-F238E27FC236}">
                <a16:creationId xmlns:a16="http://schemas.microsoft.com/office/drawing/2014/main" id="{B2627F2A-DCE4-B965-681D-40A3A3FF62E4}"/>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APPLICATION</a:t>
            </a:r>
          </a:p>
        </p:txBody>
      </p:sp>
    </p:spTree>
    <p:extLst>
      <p:ext uri="{BB962C8B-B14F-4D97-AF65-F5344CB8AC3E}">
        <p14:creationId xmlns:p14="http://schemas.microsoft.com/office/powerpoint/2010/main" val="385486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82846-C0B7-52E7-C5D2-E32D2DAD5CE2}"/>
              </a:ext>
            </a:extLst>
          </p:cNvPr>
          <p:cNvPicPr>
            <a:picLocks noChangeAspect="1"/>
          </p:cNvPicPr>
          <p:nvPr/>
        </p:nvPicPr>
        <p:blipFill>
          <a:blip r:embed="rId2"/>
          <a:stretch>
            <a:fillRect/>
          </a:stretch>
        </p:blipFill>
        <p:spPr>
          <a:xfrm>
            <a:off x="6173514" y="1832750"/>
            <a:ext cx="4418566" cy="3951886"/>
          </a:xfrm>
          <a:prstGeom prst="rect">
            <a:avLst/>
          </a:prstGeom>
        </p:spPr>
      </p:pic>
      <p:pic>
        <p:nvPicPr>
          <p:cNvPr id="6" name="Picture 5">
            <a:extLst>
              <a:ext uri="{FF2B5EF4-FFF2-40B4-BE49-F238E27FC236}">
                <a16:creationId xmlns:a16="http://schemas.microsoft.com/office/drawing/2014/main" id="{7E9927FF-C666-ABBA-FD1B-A3DCAECAF533}"/>
              </a:ext>
            </a:extLst>
          </p:cNvPr>
          <p:cNvPicPr>
            <a:picLocks noChangeAspect="1"/>
          </p:cNvPicPr>
          <p:nvPr/>
        </p:nvPicPr>
        <p:blipFill>
          <a:blip r:embed="rId3"/>
          <a:stretch>
            <a:fillRect/>
          </a:stretch>
        </p:blipFill>
        <p:spPr>
          <a:xfrm>
            <a:off x="2585754" y="1073364"/>
            <a:ext cx="3808020" cy="5747454"/>
          </a:xfrm>
          <a:prstGeom prst="rect">
            <a:avLst/>
          </a:prstGeom>
        </p:spPr>
      </p:pic>
      <p:sp>
        <p:nvSpPr>
          <p:cNvPr id="7" name="Rectangle 2">
            <a:extLst>
              <a:ext uri="{FF2B5EF4-FFF2-40B4-BE49-F238E27FC236}">
                <a16:creationId xmlns:a16="http://schemas.microsoft.com/office/drawing/2014/main" id="{B7D0E014-A059-3B4F-7B9A-F80A7A99520F}"/>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APPLICATION</a:t>
            </a:r>
          </a:p>
        </p:txBody>
      </p:sp>
    </p:spTree>
    <p:extLst>
      <p:ext uri="{BB962C8B-B14F-4D97-AF65-F5344CB8AC3E}">
        <p14:creationId xmlns:p14="http://schemas.microsoft.com/office/powerpoint/2010/main" val="419588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84EF0-7806-D466-BC73-5693C7992126}"/>
              </a:ext>
            </a:extLst>
          </p:cNvPr>
          <p:cNvPicPr>
            <a:picLocks noChangeAspect="1"/>
          </p:cNvPicPr>
          <p:nvPr/>
        </p:nvPicPr>
        <p:blipFill>
          <a:blip r:embed="rId2"/>
          <a:stretch>
            <a:fillRect/>
          </a:stretch>
        </p:blipFill>
        <p:spPr>
          <a:xfrm>
            <a:off x="2561534" y="1060794"/>
            <a:ext cx="7333363" cy="5721634"/>
          </a:xfrm>
          <a:prstGeom prst="rect">
            <a:avLst/>
          </a:prstGeom>
        </p:spPr>
      </p:pic>
      <p:sp>
        <p:nvSpPr>
          <p:cNvPr id="3" name="Rectangle 2">
            <a:extLst>
              <a:ext uri="{FF2B5EF4-FFF2-40B4-BE49-F238E27FC236}">
                <a16:creationId xmlns:a16="http://schemas.microsoft.com/office/drawing/2014/main" id="{33A7520A-8742-1FEE-F61D-8F2A921545F5}"/>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APPLICATION</a:t>
            </a:r>
          </a:p>
        </p:txBody>
      </p:sp>
    </p:spTree>
    <p:extLst>
      <p:ext uri="{BB962C8B-B14F-4D97-AF65-F5344CB8AC3E}">
        <p14:creationId xmlns:p14="http://schemas.microsoft.com/office/powerpoint/2010/main" val="327399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84EF0-7806-D466-BC73-5693C7992126}"/>
              </a:ext>
            </a:extLst>
          </p:cNvPr>
          <p:cNvPicPr>
            <a:picLocks noChangeAspect="1"/>
          </p:cNvPicPr>
          <p:nvPr/>
        </p:nvPicPr>
        <p:blipFill>
          <a:blip r:embed="rId2"/>
          <a:stretch>
            <a:fillRect/>
          </a:stretch>
        </p:blipFill>
        <p:spPr>
          <a:xfrm>
            <a:off x="484455" y="1345409"/>
            <a:ext cx="3708612" cy="2893532"/>
          </a:xfrm>
          <a:prstGeom prst="rect">
            <a:avLst/>
          </a:prstGeom>
        </p:spPr>
      </p:pic>
      <p:pic>
        <p:nvPicPr>
          <p:cNvPr id="3" name="Picture 2">
            <a:extLst>
              <a:ext uri="{FF2B5EF4-FFF2-40B4-BE49-F238E27FC236}">
                <a16:creationId xmlns:a16="http://schemas.microsoft.com/office/drawing/2014/main" id="{A673F739-8BC3-5C20-528E-C11D7D5AAEA0}"/>
              </a:ext>
            </a:extLst>
          </p:cNvPr>
          <p:cNvPicPr>
            <a:picLocks noChangeAspect="1"/>
          </p:cNvPicPr>
          <p:nvPr/>
        </p:nvPicPr>
        <p:blipFill>
          <a:blip r:embed="rId3"/>
          <a:stretch>
            <a:fillRect/>
          </a:stretch>
        </p:blipFill>
        <p:spPr>
          <a:xfrm>
            <a:off x="4493276" y="1197250"/>
            <a:ext cx="7608393" cy="4741051"/>
          </a:xfrm>
          <a:prstGeom prst="rect">
            <a:avLst/>
          </a:prstGeom>
        </p:spPr>
      </p:pic>
      <p:sp>
        <p:nvSpPr>
          <p:cNvPr id="4" name="Rectangle 2">
            <a:extLst>
              <a:ext uri="{FF2B5EF4-FFF2-40B4-BE49-F238E27FC236}">
                <a16:creationId xmlns:a16="http://schemas.microsoft.com/office/drawing/2014/main" id="{E786B1F8-E14E-A522-488B-01B6E1F60C9E}"/>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APPLICATION</a:t>
            </a:r>
          </a:p>
        </p:txBody>
      </p:sp>
    </p:spTree>
    <p:extLst>
      <p:ext uri="{BB962C8B-B14F-4D97-AF65-F5344CB8AC3E}">
        <p14:creationId xmlns:p14="http://schemas.microsoft.com/office/powerpoint/2010/main" val="383270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#4</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October 27,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046988"/>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PRIORITIZING &amp; MANAGING DEBT</a:t>
            </a:r>
          </a:p>
          <a:p>
            <a:pPr algn="ctr"/>
            <a:r>
              <a:rPr lang="en-US" sz="2600" i="1" dirty="0">
                <a:latin typeface="Calibri" panose="020F0502020204030204" pitchFamily="34" charset="0"/>
                <a:ea typeface="Times New Roman" panose="02020603050405020304" pitchFamily="18" charset="0"/>
                <a:cs typeface="Calibri" panose="020F0502020204030204" pitchFamily="34" charset="0"/>
              </a:rPr>
              <a:t>Using loans and debt to empower your future, rather than to be an anchor on your future.</a:t>
            </a:r>
            <a:endParaRPr lang="en-US" sz="26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90CEDAA9-5916-D5AA-B7E2-2212ACF113AB}"/>
              </a:ext>
            </a:extLst>
          </p:cNvPr>
          <p:cNvSpPr/>
          <p:nvPr/>
        </p:nvSpPr>
        <p:spPr>
          <a:xfrm>
            <a:off x="6176742" y="1047624"/>
            <a:ext cx="2924869"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62FB28B-99D4-6551-438C-3CD764121A5D}"/>
              </a:ext>
            </a:extLst>
          </p:cNvPr>
          <p:cNvSpPr/>
          <p:nvPr/>
        </p:nvSpPr>
        <p:spPr>
          <a:xfrm>
            <a:off x="8053478" y="3336651"/>
            <a:ext cx="3549107"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32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341397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AEDA03-BC35-3C11-8F49-1D5042CE7897}"/>
              </a:ext>
            </a:extLst>
          </p:cNvPr>
          <p:cNvSpPr/>
          <p:nvPr/>
        </p:nvSpPr>
        <p:spPr>
          <a:xfrm>
            <a:off x="43513" y="5837627"/>
            <a:ext cx="12104973" cy="96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F0DA53-B744-53D3-69D2-3B9A1BEE9955}"/>
              </a:ext>
            </a:extLst>
          </p:cNvPr>
          <p:cNvPicPr>
            <a:picLocks noChangeAspect="1"/>
          </p:cNvPicPr>
          <p:nvPr/>
        </p:nvPicPr>
        <p:blipFill>
          <a:blip r:embed="rId2"/>
          <a:stretch>
            <a:fillRect/>
          </a:stretch>
        </p:blipFill>
        <p:spPr>
          <a:xfrm>
            <a:off x="71335" y="732732"/>
            <a:ext cx="12104973" cy="6110130"/>
          </a:xfrm>
          <a:prstGeom prst="rect">
            <a:avLst/>
          </a:prstGeom>
        </p:spPr>
      </p:pic>
      <p:sp>
        <p:nvSpPr>
          <p:cNvPr id="9" name="TextBox 8">
            <a:extLst>
              <a:ext uri="{FF2B5EF4-FFF2-40B4-BE49-F238E27FC236}">
                <a16:creationId xmlns:a16="http://schemas.microsoft.com/office/drawing/2014/main" id="{CD1D2BBC-4D2D-1EED-DC58-4527934070D5}"/>
              </a:ext>
            </a:extLst>
          </p:cNvPr>
          <p:cNvSpPr txBox="1"/>
          <p:nvPr/>
        </p:nvSpPr>
        <p:spPr>
          <a:xfrm>
            <a:off x="43513" y="39346"/>
            <a:ext cx="12249414" cy="646331"/>
          </a:xfrm>
          <a:prstGeom prst="rect">
            <a:avLst/>
          </a:prstGeom>
          <a:noFill/>
        </p:spPr>
        <p:txBody>
          <a:bodyPr wrap="square" rtlCol="0">
            <a:spAutoFit/>
          </a:bodyPr>
          <a:lstStyle/>
          <a:p>
            <a:pPr marL="0" marR="0" algn="ctr">
              <a:spcBef>
                <a:spcPts val="0"/>
              </a:spcBef>
              <a:spcAft>
                <a:spcPts val="0"/>
              </a:spcAft>
            </a:pPr>
            <a:r>
              <a:rPr lang="en-US"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Financial Planning Sudoku!</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tables below are debt payoff schedules. Your job is to find the missing numbers that belong in the shaded ovals.  Good luck!</a:t>
            </a:r>
            <a:endParaRPr lang="en-US" dirty="0">
              <a:solidFill>
                <a:srgbClr val="C00000"/>
              </a:solidFill>
            </a:endParaRPr>
          </a:p>
        </p:txBody>
      </p:sp>
    </p:spTree>
    <p:extLst>
      <p:ext uri="{BB962C8B-B14F-4D97-AF65-F5344CB8AC3E}">
        <p14:creationId xmlns:p14="http://schemas.microsoft.com/office/powerpoint/2010/main" val="198270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AEDA03-BC35-3C11-8F49-1D5042CE7897}"/>
              </a:ext>
            </a:extLst>
          </p:cNvPr>
          <p:cNvSpPr/>
          <p:nvPr/>
        </p:nvSpPr>
        <p:spPr>
          <a:xfrm>
            <a:off x="43513" y="5837627"/>
            <a:ext cx="12104973" cy="96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1D2BBC-4D2D-1EED-DC58-4527934070D5}"/>
              </a:ext>
            </a:extLst>
          </p:cNvPr>
          <p:cNvSpPr txBox="1"/>
          <p:nvPr/>
        </p:nvSpPr>
        <p:spPr>
          <a:xfrm>
            <a:off x="43513" y="39346"/>
            <a:ext cx="12249414" cy="646331"/>
          </a:xfrm>
          <a:prstGeom prst="rect">
            <a:avLst/>
          </a:prstGeom>
          <a:noFill/>
        </p:spPr>
        <p:txBody>
          <a:bodyPr wrap="square" rtlCol="0">
            <a:spAutoFit/>
          </a:bodyPr>
          <a:lstStyle/>
          <a:p>
            <a:pPr marL="0" marR="0" algn="ctr">
              <a:spcBef>
                <a:spcPts val="0"/>
              </a:spcBef>
              <a:spcAft>
                <a:spcPts val="0"/>
              </a:spcAft>
            </a:pPr>
            <a:r>
              <a:rPr lang="en-US"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Financial Planning Sudoku!</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tables below are debt payoff schedules. Your job is to find the missing numbers that belong in the shaded ovals.  Good luck!</a:t>
            </a:r>
            <a:endParaRPr lang="en-US" dirty="0">
              <a:solidFill>
                <a:srgbClr val="C00000"/>
              </a:solidFill>
            </a:endParaRPr>
          </a:p>
        </p:txBody>
      </p:sp>
      <p:pic>
        <p:nvPicPr>
          <p:cNvPr id="3" name="Picture 2">
            <a:extLst>
              <a:ext uri="{FF2B5EF4-FFF2-40B4-BE49-F238E27FC236}">
                <a16:creationId xmlns:a16="http://schemas.microsoft.com/office/drawing/2014/main" id="{4DE2F007-F236-2FED-F190-1C77DE4CF78E}"/>
              </a:ext>
            </a:extLst>
          </p:cNvPr>
          <p:cNvPicPr>
            <a:picLocks noChangeAspect="1"/>
          </p:cNvPicPr>
          <p:nvPr/>
        </p:nvPicPr>
        <p:blipFill>
          <a:blip r:embed="rId2"/>
          <a:stretch>
            <a:fillRect/>
          </a:stretch>
        </p:blipFill>
        <p:spPr>
          <a:xfrm>
            <a:off x="2904131" y="685677"/>
            <a:ext cx="6528178" cy="6064364"/>
          </a:xfrm>
          <a:prstGeom prst="rect">
            <a:avLst/>
          </a:prstGeom>
        </p:spPr>
      </p:pic>
      <p:sp>
        <p:nvSpPr>
          <p:cNvPr id="4" name="TextBox 3">
            <a:extLst>
              <a:ext uri="{FF2B5EF4-FFF2-40B4-BE49-F238E27FC236}">
                <a16:creationId xmlns:a16="http://schemas.microsoft.com/office/drawing/2014/main" id="{226815D2-8BE0-1B11-26F8-D3BD36E57D31}"/>
              </a:ext>
            </a:extLst>
          </p:cNvPr>
          <p:cNvSpPr txBox="1"/>
          <p:nvPr/>
        </p:nvSpPr>
        <p:spPr>
          <a:xfrm>
            <a:off x="10016010" y="3960382"/>
            <a:ext cx="1816689" cy="1938992"/>
          </a:xfrm>
          <a:prstGeom prst="rect">
            <a:avLst/>
          </a:prstGeom>
          <a:solidFill>
            <a:srgbClr val="006600"/>
          </a:solidFill>
        </p:spPr>
        <p:txBody>
          <a:bodyPr wrap="square" rtlCol="0">
            <a:spAutoFit/>
          </a:bodyPr>
          <a:lstStyle/>
          <a:p>
            <a:pPr algn="ctr"/>
            <a:r>
              <a:rPr lang="en-US" sz="1500" b="1" i="1" dirty="0">
                <a:solidFill>
                  <a:schemeClr val="bg1"/>
                </a:solidFill>
              </a:rPr>
              <a:t>With the relatively low interest rate and the relatively high annual payments, we are able to fully pay off our $10,000 debt after 10 years.</a:t>
            </a:r>
          </a:p>
        </p:txBody>
      </p:sp>
      <p:cxnSp>
        <p:nvCxnSpPr>
          <p:cNvPr id="8" name="Straight Arrow Connector 7">
            <a:extLst>
              <a:ext uri="{FF2B5EF4-FFF2-40B4-BE49-F238E27FC236}">
                <a16:creationId xmlns:a16="http://schemas.microsoft.com/office/drawing/2014/main" id="{628F65F9-BC3B-1593-AFFB-299E684C5802}"/>
              </a:ext>
            </a:extLst>
          </p:cNvPr>
          <p:cNvCxnSpPr>
            <a:cxnSpLocks/>
          </p:cNvCxnSpPr>
          <p:nvPr/>
        </p:nvCxnSpPr>
        <p:spPr>
          <a:xfrm flipH="1">
            <a:off x="9525505" y="5789181"/>
            <a:ext cx="611618" cy="647953"/>
          </a:xfrm>
          <a:prstGeom prst="straightConnector1">
            <a:avLst/>
          </a:prstGeom>
          <a:ln w="889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16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AEDA03-BC35-3C11-8F49-1D5042CE7897}"/>
              </a:ext>
            </a:extLst>
          </p:cNvPr>
          <p:cNvSpPr/>
          <p:nvPr/>
        </p:nvSpPr>
        <p:spPr>
          <a:xfrm>
            <a:off x="43513" y="5837627"/>
            <a:ext cx="12104973" cy="96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1D2BBC-4D2D-1EED-DC58-4527934070D5}"/>
              </a:ext>
            </a:extLst>
          </p:cNvPr>
          <p:cNvSpPr txBox="1"/>
          <p:nvPr/>
        </p:nvSpPr>
        <p:spPr>
          <a:xfrm>
            <a:off x="43513" y="39346"/>
            <a:ext cx="12249414" cy="646331"/>
          </a:xfrm>
          <a:prstGeom prst="rect">
            <a:avLst/>
          </a:prstGeom>
          <a:noFill/>
        </p:spPr>
        <p:txBody>
          <a:bodyPr wrap="square" rtlCol="0">
            <a:spAutoFit/>
          </a:bodyPr>
          <a:lstStyle/>
          <a:p>
            <a:pPr marL="0" marR="0" algn="ctr">
              <a:spcBef>
                <a:spcPts val="0"/>
              </a:spcBef>
              <a:spcAft>
                <a:spcPts val="0"/>
              </a:spcAft>
            </a:pPr>
            <a:r>
              <a:rPr lang="en-US"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Financial Planning Sudoku!</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tables below are debt payoff schedules. Your job is to find the missing numbers that belong in the shaded ovals.  Good luck!</a:t>
            </a:r>
            <a:endParaRPr lang="en-US" dirty="0">
              <a:solidFill>
                <a:srgbClr val="C00000"/>
              </a:solidFill>
            </a:endParaRPr>
          </a:p>
        </p:txBody>
      </p:sp>
      <p:sp>
        <p:nvSpPr>
          <p:cNvPr id="4" name="TextBox 3">
            <a:extLst>
              <a:ext uri="{FF2B5EF4-FFF2-40B4-BE49-F238E27FC236}">
                <a16:creationId xmlns:a16="http://schemas.microsoft.com/office/drawing/2014/main" id="{226815D2-8BE0-1B11-26F8-D3BD36E57D31}"/>
              </a:ext>
            </a:extLst>
          </p:cNvPr>
          <p:cNvSpPr txBox="1"/>
          <p:nvPr/>
        </p:nvSpPr>
        <p:spPr>
          <a:xfrm>
            <a:off x="10016010" y="2549415"/>
            <a:ext cx="1816689" cy="4016484"/>
          </a:xfrm>
          <a:prstGeom prst="rect">
            <a:avLst/>
          </a:prstGeom>
          <a:solidFill>
            <a:srgbClr val="FF0000"/>
          </a:solidFill>
          <a:ln>
            <a:solidFill>
              <a:srgbClr val="FF0000"/>
            </a:solidFill>
          </a:ln>
        </p:spPr>
        <p:txBody>
          <a:bodyPr wrap="square" rtlCol="0">
            <a:spAutoFit/>
          </a:bodyPr>
          <a:lstStyle/>
          <a:p>
            <a:pPr algn="ctr"/>
            <a:r>
              <a:rPr lang="en-US" sz="1500" b="1" i="1" dirty="0">
                <a:solidFill>
                  <a:schemeClr val="bg1"/>
                </a:solidFill>
              </a:rPr>
              <a:t>With the VERY HIGH interest rate and RELATIVELY LOW annual payments, our debt continues to grow and grow. Our $10,000 grows to $76,506, which includes $66,506 of accrued interest. The banks </a:t>
            </a:r>
            <a:r>
              <a:rPr lang="en-US" sz="1500" b="1" i="1" dirty="0" err="1">
                <a:solidFill>
                  <a:schemeClr val="bg1"/>
                </a:solidFill>
              </a:rPr>
              <a:t>loooove</a:t>
            </a:r>
            <a:r>
              <a:rPr lang="en-US" sz="1500" b="1" i="1" dirty="0">
                <a:solidFill>
                  <a:schemeClr val="bg1"/>
                </a:solidFill>
              </a:rPr>
              <a:t> this, so they are going to let this happen. It’s up to you to take control of your debt so this never happens.</a:t>
            </a:r>
          </a:p>
        </p:txBody>
      </p:sp>
      <p:cxnSp>
        <p:nvCxnSpPr>
          <p:cNvPr id="8" name="Straight Arrow Connector 7">
            <a:extLst>
              <a:ext uri="{FF2B5EF4-FFF2-40B4-BE49-F238E27FC236}">
                <a16:creationId xmlns:a16="http://schemas.microsoft.com/office/drawing/2014/main" id="{628F65F9-BC3B-1593-AFFB-299E684C5802}"/>
              </a:ext>
            </a:extLst>
          </p:cNvPr>
          <p:cNvCxnSpPr>
            <a:cxnSpLocks/>
          </p:cNvCxnSpPr>
          <p:nvPr/>
        </p:nvCxnSpPr>
        <p:spPr>
          <a:xfrm flipH="1">
            <a:off x="9525505" y="5789181"/>
            <a:ext cx="611618" cy="647953"/>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E79F606-AA86-0235-3898-EE0C240E890F}"/>
              </a:ext>
            </a:extLst>
          </p:cNvPr>
          <p:cNvPicPr>
            <a:picLocks noChangeAspect="1"/>
          </p:cNvPicPr>
          <p:nvPr/>
        </p:nvPicPr>
        <p:blipFill>
          <a:blip r:embed="rId2"/>
          <a:stretch>
            <a:fillRect/>
          </a:stretch>
        </p:blipFill>
        <p:spPr>
          <a:xfrm>
            <a:off x="2907792" y="685800"/>
            <a:ext cx="6528816" cy="6064957"/>
          </a:xfrm>
          <a:prstGeom prst="rect">
            <a:avLst/>
          </a:prstGeom>
        </p:spPr>
      </p:pic>
    </p:spTree>
    <p:extLst>
      <p:ext uri="{BB962C8B-B14F-4D97-AF65-F5344CB8AC3E}">
        <p14:creationId xmlns:p14="http://schemas.microsoft.com/office/powerpoint/2010/main" val="82071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The first step to taking control of your debt is to identify all of your debt and understand you’re your responsibilities are with respect to each loan or debt.</a:t>
            </a:r>
          </a:p>
          <a:p>
            <a:r>
              <a:rPr lang="en-US" sz="2700" b="1" dirty="0">
                <a:solidFill>
                  <a:srgbClr val="0000CC"/>
                </a:solidFill>
              </a:rPr>
              <a:t>Today, tomorrow or anytime in the near future, take the time to complete the information below, paying specific attention to the interest rates and any special features related to the debt (e.g. variable rates, prepayment penalties, restructuring fees, ability to negotiate or refinance).</a:t>
            </a:r>
          </a:p>
          <a:p>
            <a:r>
              <a:rPr lang="en-US" sz="2700" b="1" dirty="0">
                <a:solidFill>
                  <a:srgbClr val="0000CC"/>
                </a:solidFill>
              </a:rPr>
              <a:t>Taking control of your financial situation begins with looking in the mirror and knowing you’re your situation is. This is not always fun, but it is the key to you being in control of your financial situation, instead of your money financial situation being in control of you. </a:t>
            </a:r>
          </a:p>
        </p:txBody>
      </p:sp>
    </p:spTree>
    <p:extLst>
      <p:ext uri="{BB962C8B-B14F-4D97-AF65-F5344CB8AC3E}">
        <p14:creationId xmlns:p14="http://schemas.microsoft.com/office/powerpoint/2010/main" val="56318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pic>
        <p:nvPicPr>
          <p:cNvPr id="2" name="Picture 1">
            <a:extLst>
              <a:ext uri="{FF2B5EF4-FFF2-40B4-BE49-F238E27FC236}">
                <a16:creationId xmlns:a16="http://schemas.microsoft.com/office/drawing/2014/main" id="{804EDE52-196A-9DAA-3EB3-79C9F36DC922}"/>
              </a:ext>
            </a:extLst>
          </p:cNvPr>
          <p:cNvPicPr>
            <a:picLocks noChangeAspect="1"/>
          </p:cNvPicPr>
          <p:nvPr/>
        </p:nvPicPr>
        <p:blipFill>
          <a:blip r:embed="rId2"/>
          <a:stretch>
            <a:fillRect/>
          </a:stretch>
        </p:blipFill>
        <p:spPr>
          <a:xfrm>
            <a:off x="1259686" y="1168736"/>
            <a:ext cx="9672628" cy="5022326"/>
          </a:xfrm>
          <a:prstGeom prst="rect">
            <a:avLst/>
          </a:prstGeom>
        </p:spPr>
      </p:pic>
    </p:spTree>
    <p:extLst>
      <p:ext uri="{BB962C8B-B14F-4D97-AF65-F5344CB8AC3E}">
        <p14:creationId xmlns:p14="http://schemas.microsoft.com/office/powerpoint/2010/main" val="155414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Which debt is most costly?</a:t>
            </a:r>
          </a:p>
          <a:p>
            <a:pPr lvl="1"/>
            <a:r>
              <a:rPr lang="en-US" sz="2300" b="1" dirty="0">
                <a:solidFill>
                  <a:srgbClr val="0000CC"/>
                </a:solidFill>
              </a:rPr>
              <a:t>Maybe this is due to the interest rate being very high.</a:t>
            </a:r>
          </a:p>
          <a:p>
            <a:pPr lvl="1"/>
            <a:r>
              <a:rPr lang="en-US" sz="2300" b="1" dirty="0">
                <a:solidFill>
                  <a:srgbClr val="0000CC"/>
                </a:solidFill>
              </a:rPr>
              <a:t>Maybe this is due to certain restrictions – you cannot prepay or there are fees.</a:t>
            </a:r>
          </a:p>
          <a:p>
            <a:pPr lvl="1"/>
            <a:r>
              <a:rPr lang="en-US" sz="2300" b="1" dirty="0">
                <a:solidFill>
                  <a:srgbClr val="0000CC"/>
                </a:solidFill>
              </a:rPr>
              <a:t>Or maybe this is due to the repayment term being very long.</a:t>
            </a:r>
            <a:br>
              <a:rPr lang="en-US" sz="2300" b="1" dirty="0">
                <a:solidFill>
                  <a:srgbClr val="0000CC"/>
                </a:solidFill>
              </a:rPr>
            </a:br>
            <a:endParaRPr lang="en-US" sz="2300" b="1" dirty="0">
              <a:solidFill>
                <a:srgbClr val="0000CC"/>
              </a:solidFill>
            </a:endParaRPr>
          </a:p>
          <a:p>
            <a:r>
              <a:rPr lang="en-US" sz="2700" b="1" dirty="0">
                <a:solidFill>
                  <a:srgbClr val="0000CC"/>
                </a:solidFill>
              </a:rPr>
              <a:t>Which debt is most flexible?</a:t>
            </a:r>
          </a:p>
          <a:p>
            <a:pPr lvl="1"/>
            <a:r>
              <a:rPr lang="en-US" sz="2300" b="1" dirty="0">
                <a:solidFill>
                  <a:srgbClr val="0000CC"/>
                </a:solidFill>
              </a:rPr>
              <a:t>Which debt can you prepay anytime?</a:t>
            </a:r>
          </a:p>
          <a:p>
            <a:pPr lvl="1"/>
            <a:r>
              <a:rPr lang="en-US" sz="2300" b="1" dirty="0">
                <a:solidFill>
                  <a:srgbClr val="0000CC"/>
                </a:solidFill>
              </a:rPr>
              <a:t>Which debt can you renegotiate to different terms without cost?</a:t>
            </a:r>
          </a:p>
          <a:p>
            <a:pPr lvl="1"/>
            <a:endParaRPr lang="en-US" sz="2300" b="1" dirty="0">
              <a:solidFill>
                <a:srgbClr val="0000CC"/>
              </a:solidFill>
            </a:endParaRPr>
          </a:p>
          <a:p>
            <a:r>
              <a:rPr lang="en-US" sz="2700" b="1" dirty="0">
                <a:solidFill>
                  <a:srgbClr val="0000CC"/>
                </a:solidFill>
              </a:rPr>
              <a:t>Which debt helps your credit score? </a:t>
            </a:r>
            <a:br>
              <a:rPr lang="en-US" sz="2700" b="1" dirty="0">
                <a:solidFill>
                  <a:srgbClr val="0000CC"/>
                </a:solidFill>
              </a:rPr>
            </a:br>
            <a:r>
              <a:rPr lang="en-US" sz="2700" b="1" dirty="0">
                <a:solidFill>
                  <a:srgbClr val="0000CC"/>
                </a:solidFill>
              </a:rPr>
              <a:t>Which debt hurts your credit score?</a:t>
            </a:r>
          </a:p>
        </p:txBody>
      </p:sp>
    </p:spTree>
    <p:extLst>
      <p:ext uri="{BB962C8B-B14F-4D97-AF65-F5344CB8AC3E}">
        <p14:creationId xmlns:p14="http://schemas.microsoft.com/office/powerpoint/2010/main" val="323370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Which debt is essential to you achieving your goals?</a:t>
            </a:r>
            <a:br>
              <a:rPr lang="en-US" sz="2700" b="1" dirty="0">
                <a:solidFill>
                  <a:srgbClr val="0000CC"/>
                </a:solidFill>
              </a:rPr>
            </a:br>
            <a:endParaRPr lang="en-US" sz="2700" b="1" dirty="0">
              <a:solidFill>
                <a:srgbClr val="0000CC"/>
              </a:solidFill>
            </a:endParaRPr>
          </a:p>
          <a:p>
            <a:r>
              <a:rPr lang="en-US" sz="2700" b="1" dirty="0">
                <a:solidFill>
                  <a:srgbClr val="0000CC"/>
                </a:solidFill>
              </a:rPr>
              <a:t>Which debt keeps you up at night?</a:t>
            </a:r>
            <a:br>
              <a:rPr lang="en-US" sz="2700" b="1" dirty="0">
                <a:solidFill>
                  <a:srgbClr val="0000CC"/>
                </a:solidFill>
              </a:rPr>
            </a:br>
            <a:endParaRPr lang="en-US" sz="2700" b="1" dirty="0">
              <a:solidFill>
                <a:srgbClr val="0000CC"/>
              </a:solidFill>
            </a:endParaRPr>
          </a:p>
          <a:p>
            <a:r>
              <a:rPr lang="en-US" sz="2700" b="1" dirty="0">
                <a:solidFill>
                  <a:srgbClr val="0000CC"/>
                </a:solidFill>
              </a:rPr>
              <a:t>Can you retire any debt – even if it’s good debt, low interest and flexible – to create a psychological victory to see it gone?</a:t>
            </a:r>
            <a:br>
              <a:rPr lang="en-US" sz="2700" b="1" dirty="0">
                <a:solidFill>
                  <a:srgbClr val="0000CC"/>
                </a:solidFill>
              </a:rPr>
            </a:br>
            <a:endParaRPr lang="en-US" sz="2700" b="1" dirty="0">
              <a:solidFill>
                <a:srgbClr val="0000CC"/>
              </a:solidFill>
            </a:endParaRPr>
          </a:p>
          <a:p>
            <a:r>
              <a:rPr lang="en-US" sz="2700" b="1" dirty="0">
                <a:solidFill>
                  <a:srgbClr val="0000CC"/>
                </a:solidFill>
              </a:rPr>
              <a:t>Do you want to keep any debt – even if it’s bad debt – to act as a psychological constraint so you do not build even more debt?</a:t>
            </a:r>
          </a:p>
          <a:p>
            <a:pPr lvl="1"/>
            <a:r>
              <a:rPr lang="en-US" sz="2300" b="1" dirty="0">
                <a:solidFill>
                  <a:srgbClr val="0000CC"/>
                </a:solidFill>
              </a:rPr>
              <a:t>For example, maybe you keep a $500 balance on a credit card because you are worried that you might use it more if you actually retired the full balance.</a:t>
            </a:r>
            <a:endParaRPr lang="en-US" sz="2700" b="1" dirty="0">
              <a:solidFill>
                <a:srgbClr val="0000CC"/>
              </a:solidFill>
            </a:endParaRPr>
          </a:p>
        </p:txBody>
      </p:sp>
    </p:spTree>
    <p:extLst>
      <p:ext uri="{BB962C8B-B14F-4D97-AF65-F5344CB8AC3E}">
        <p14:creationId xmlns:p14="http://schemas.microsoft.com/office/powerpoint/2010/main" val="65444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789401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Making a plan to pay off your debt:</a:t>
            </a:r>
          </a:p>
          <a:p>
            <a:pPr lvl="1"/>
            <a:r>
              <a:rPr lang="en-US" sz="2000" dirty="0">
                <a:solidFill>
                  <a:srgbClr val="0000CC"/>
                </a:solidFill>
              </a:rPr>
              <a:t>Which debt can be retired?</a:t>
            </a:r>
          </a:p>
          <a:p>
            <a:pPr lvl="1"/>
            <a:r>
              <a:rPr lang="en-US" sz="2000" dirty="0">
                <a:solidFill>
                  <a:srgbClr val="0000CC"/>
                </a:solidFill>
              </a:rPr>
              <a:t>Which debt is most costly?</a:t>
            </a:r>
          </a:p>
          <a:p>
            <a:pPr lvl="1"/>
            <a:r>
              <a:rPr lang="en-US" sz="2000" dirty="0">
                <a:solidFill>
                  <a:srgbClr val="0000CC"/>
                </a:solidFill>
              </a:rPr>
              <a:t>Which debt is most flexible?</a:t>
            </a:r>
          </a:p>
          <a:p>
            <a:pPr lvl="1"/>
            <a:r>
              <a:rPr lang="en-US" sz="2000" dirty="0">
                <a:solidFill>
                  <a:srgbClr val="0000CC"/>
                </a:solidFill>
              </a:rPr>
              <a:t>What income or savings will you use?</a:t>
            </a:r>
            <a:br>
              <a:rPr lang="en-US" sz="2000" dirty="0">
                <a:solidFill>
                  <a:srgbClr val="0000CC"/>
                </a:solidFill>
              </a:rPr>
            </a:br>
            <a:endParaRPr lang="en-US" sz="2000" dirty="0">
              <a:solidFill>
                <a:srgbClr val="0000CC"/>
              </a:solidFill>
            </a:endParaRPr>
          </a:p>
          <a:p>
            <a:pPr lvl="1"/>
            <a:r>
              <a:rPr lang="en-US" sz="2000" dirty="0">
                <a:solidFill>
                  <a:srgbClr val="0000CC"/>
                </a:solidFill>
              </a:rPr>
              <a:t>Make plans for different points in time:</a:t>
            </a:r>
            <a:br>
              <a:rPr lang="en-US" sz="2000" dirty="0">
                <a:solidFill>
                  <a:srgbClr val="0000CC"/>
                </a:solidFill>
              </a:rPr>
            </a:br>
            <a:r>
              <a:rPr lang="en-US" sz="2000" dirty="0">
                <a:solidFill>
                  <a:srgbClr val="0000CC"/>
                </a:solidFill>
              </a:rPr>
              <a:t>        This year – The Next 2 Years – The Next 5 Years</a:t>
            </a:r>
            <a:br>
              <a:rPr lang="en-US" sz="2300" b="1" dirty="0">
                <a:solidFill>
                  <a:srgbClr val="0000CC"/>
                </a:solidFill>
              </a:rPr>
            </a:br>
            <a:endParaRPr lang="en-US" sz="2300" b="1" dirty="0">
              <a:solidFill>
                <a:srgbClr val="0000CC"/>
              </a:solidFill>
            </a:endParaRPr>
          </a:p>
          <a:p>
            <a:r>
              <a:rPr lang="en-US" sz="2700" b="1" dirty="0">
                <a:solidFill>
                  <a:srgbClr val="0000CC"/>
                </a:solidFill>
              </a:rPr>
              <a:t>Paying off all of your bad debt:</a:t>
            </a:r>
          </a:p>
          <a:p>
            <a:pPr lvl="1"/>
            <a:r>
              <a:rPr lang="en-US" sz="2000" dirty="0">
                <a:solidFill>
                  <a:srgbClr val="0000CC"/>
                </a:solidFill>
              </a:rPr>
              <a:t>Maybe it takes 5 years, maybe it takes 10 years. </a:t>
            </a:r>
          </a:p>
          <a:p>
            <a:pPr lvl="1"/>
            <a:r>
              <a:rPr lang="en-US" sz="2000" dirty="0">
                <a:solidFill>
                  <a:srgbClr val="0000CC"/>
                </a:solidFill>
              </a:rPr>
              <a:t>But begin thinking about how and when you will get rid of the debt that is the biggest burden to you.</a:t>
            </a:r>
          </a:p>
        </p:txBody>
      </p:sp>
      <p:sp>
        <p:nvSpPr>
          <p:cNvPr id="2" name="Rounded Rectangle 1">
            <a:extLst>
              <a:ext uri="{FF2B5EF4-FFF2-40B4-BE49-F238E27FC236}">
                <a16:creationId xmlns:a16="http://schemas.microsoft.com/office/drawing/2014/main" id="{F0800404-6CD2-E896-0318-02E771715733}"/>
              </a:ext>
            </a:extLst>
          </p:cNvPr>
          <p:cNvSpPr/>
          <p:nvPr/>
        </p:nvSpPr>
        <p:spPr>
          <a:xfrm>
            <a:off x="7072978" y="1489688"/>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4" name="Rounded Rectangle 3">
            <a:extLst>
              <a:ext uri="{FF2B5EF4-FFF2-40B4-BE49-F238E27FC236}">
                <a16:creationId xmlns:a16="http://schemas.microsoft.com/office/drawing/2014/main" id="{5BCF4668-D0A4-845B-A561-861D19273AC6}"/>
              </a:ext>
            </a:extLst>
          </p:cNvPr>
          <p:cNvSpPr/>
          <p:nvPr/>
        </p:nvSpPr>
        <p:spPr>
          <a:xfrm>
            <a:off x="8817000" y="4095803"/>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534395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There are 2 ways to address this:</a:t>
            </a:r>
          </a:p>
          <a:p>
            <a:pPr marL="0" indent="0" algn="ctr">
              <a:buNone/>
            </a:pPr>
            <a:endParaRPr lang="en-US" b="1" i="1" dirty="0">
              <a:solidFill>
                <a:srgbClr val="C00000"/>
              </a:solidFill>
            </a:endParaRPr>
          </a:p>
          <a:p>
            <a:pPr marL="514350" indent="-514350" algn="ctr">
              <a:buAutoNum type="arabicParenBoth"/>
            </a:pPr>
            <a:r>
              <a:rPr lang="en-US" b="1" i="1" dirty="0">
                <a:solidFill>
                  <a:srgbClr val="C00000"/>
                </a:solidFill>
              </a:rPr>
              <a:t>From a lender’s perspective.</a:t>
            </a:r>
          </a:p>
          <a:p>
            <a:pPr marL="514350" indent="-514350" algn="ctr">
              <a:buAutoNum type="arabicParenBoth"/>
            </a:pPr>
            <a:r>
              <a:rPr lang="en-US" b="1" i="1" dirty="0">
                <a:solidFill>
                  <a:srgbClr val="C00000"/>
                </a:solidFill>
              </a:rPr>
              <a:t>From your own, personal perspective.</a:t>
            </a:r>
            <a:endParaRPr lang="en-US" sz="2600" b="1" i="1" dirty="0">
              <a:solidFill>
                <a:srgbClr val="C00000"/>
              </a:solidFill>
            </a:endParaRPr>
          </a:p>
        </p:txBody>
      </p:sp>
    </p:spTree>
    <p:extLst>
      <p:ext uri="{BB962C8B-B14F-4D97-AF65-F5344CB8AC3E}">
        <p14:creationId xmlns:p14="http://schemas.microsoft.com/office/powerpoint/2010/main" val="488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 lender’s perspective:</a:t>
            </a:r>
          </a:p>
          <a:p>
            <a:pPr marL="0" indent="0" algn="ctr">
              <a:buNone/>
            </a:pPr>
            <a:r>
              <a:rPr lang="en-US" b="1" i="1" dirty="0">
                <a:solidFill>
                  <a:srgbClr val="C00000"/>
                </a:solidFill>
              </a:rPr>
              <a:t>28% of your gross income should go to housing payments (at most)</a:t>
            </a:r>
            <a:br>
              <a:rPr lang="en-US" b="1" i="1" dirty="0">
                <a:solidFill>
                  <a:srgbClr val="C00000"/>
                </a:solidFill>
              </a:rPr>
            </a:br>
            <a:r>
              <a:rPr lang="en-US" sz="2500" i="1" dirty="0">
                <a:solidFill>
                  <a:srgbClr val="C00000"/>
                </a:solidFill>
              </a:rPr>
              <a:t>(including rent, mortgage, taxes, insurance…but not maintenance or utilities)</a:t>
            </a:r>
          </a:p>
          <a:p>
            <a:pPr marL="0" indent="0" algn="ctr">
              <a:buNone/>
            </a:pPr>
            <a:endParaRPr lang="en-US" b="1" i="1" dirty="0">
              <a:solidFill>
                <a:srgbClr val="C00000"/>
              </a:solidFill>
            </a:endParaRPr>
          </a:p>
          <a:p>
            <a:pPr marL="0" indent="0" algn="ctr">
              <a:buNone/>
            </a:pPr>
            <a:r>
              <a:rPr lang="en-US" b="1" i="1" dirty="0">
                <a:solidFill>
                  <a:srgbClr val="C00000"/>
                </a:solidFill>
              </a:rPr>
              <a:t>36% of your gross income should go to all debt payments (at most)</a:t>
            </a:r>
          </a:p>
          <a:p>
            <a:pPr marL="0" indent="0" algn="ctr">
              <a:buNone/>
            </a:pPr>
            <a:r>
              <a:rPr lang="en-US" sz="2500" i="1" dirty="0">
                <a:solidFill>
                  <a:srgbClr val="C00000"/>
                </a:solidFill>
              </a:rPr>
              <a:t>(including housing, credit cards, student loans, auto loans…)</a:t>
            </a:r>
          </a:p>
        </p:txBody>
      </p:sp>
    </p:spTree>
    <p:extLst>
      <p:ext uri="{BB962C8B-B14F-4D97-AF65-F5344CB8AC3E}">
        <p14:creationId xmlns:p14="http://schemas.microsoft.com/office/powerpoint/2010/main" val="35421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800" b="1" i="1" dirty="0">
                <a:solidFill>
                  <a:srgbClr val="C00000"/>
                </a:solidFill>
              </a:rPr>
              <a:t>28% of your gross income should go to housing payments (at most)</a:t>
            </a:r>
            <a:br>
              <a:rPr lang="en-US" sz="1800" b="1" i="1" dirty="0">
                <a:solidFill>
                  <a:srgbClr val="C00000"/>
                </a:solidFill>
              </a:rPr>
            </a:br>
            <a:r>
              <a:rPr lang="en-US" sz="1800" i="1" dirty="0">
                <a:solidFill>
                  <a:srgbClr val="C00000"/>
                </a:solidFill>
              </a:rPr>
              <a:t>(including rent, mortgage, taxes, insurance…but not maintenance or utilities)</a:t>
            </a:r>
          </a:p>
          <a:p>
            <a:pPr marL="0" indent="0" algn="ctr">
              <a:buNone/>
            </a:pPr>
            <a:r>
              <a:rPr lang="en-US" sz="1800" b="1" i="1" dirty="0">
                <a:solidFill>
                  <a:srgbClr val="C00000"/>
                </a:solidFill>
              </a:rPr>
              <a:t>36% of your gross income should go to all debt payments (at most)</a:t>
            </a:r>
          </a:p>
          <a:p>
            <a:pPr marL="0" indent="0" algn="ctr">
              <a:buNone/>
            </a:pPr>
            <a:r>
              <a:rPr lang="en-US" sz="1800" i="1" dirty="0">
                <a:solidFill>
                  <a:srgbClr val="C00000"/>
                </a:solidFill>
              </a:rPr>
              <a:t>(including housing, credit cards, student loans, auto loans…)</a:t>
            </a:r>
          </a:p>
          <a:p>
            <a:pPr marL="0" indent="0" algn="ctr">
              <a:buNone/>
            </a:pPr>
            <a:endParaRPr lang="en-US" sz="2500" i="1" dirty="0">
              <a:solidFill>
                <a:srgbClr val="C00000"/>
              </a:solidFill>
            </a:endParaRPr>
          </a:p>
          <a:p>
            <a:pPr marL="0" indent="0" algn="ctr">
              <a:buNone/>
            </a:pPr>
            <a:r>
              <a:rPr lang="en-US" sz="2500" i="1" dirty="0">
                <a:solidFill>
                  <a:srgbClr val="C00000"/>
                </a:solidFill>
              </a:rPr>
              <a:t>Be very careful: 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p:txBody>
      </p:sp>
    </p:spTree>
    <p:extLst>
      <p:ext uri="{BB962C8B-B14F-4D97-AF65-F5344CB8AC3E}">
        <p14:creationId xmlns:p14="http://schemas.microsoft.com/office/powerpoint/2010/main" val="17056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600" i="1" dirty="0">
                <a:solidFill>
                  <a:srgbClr val="C00000"/>
                </a:solidFill>
              </a:rPr>
              <a:t>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a:p>
            <a:pPr marL="0" indent="0" algn="ctr">
              <a:buNone/>
            </a:pPr>
            <a:endParaRPr lang="en-US" sz="2500" i="1" dirty="0">
              <a:solidFill>
                <a:srgbClr val="C00000"/>
              </a:solidFill>
            </a:endParaRPr>
          </a:p>
          <a:p>
            <a:pPr marL="0" indent="0" algn="ctr">
              <a:buNone/>
            </a:pPr>
            <a:r>
              <a:rPr lang="en-US" sz="2500" i="1" dirty="0">
                <a:solidFill>
                  <a:srgbClr val="C00000"/>
                </a:solidFill>
              </a:rPr>
              <a:t>You generally want to repay your debt as soon as possible.</a:t>
            </a:r>
          </a:p>
          <a:p>
            <a:pPr algn="ctr"/>
            <a:r>
              <a:rPr lang="en-US" sz="2500" i="1" dirty="0">
                <a:solidFill>
                  <a:srgbClr val="C00000"/>
                </a:solidFill>
              </a:rPr>
              <a:t>Longer term = More interest paid = More cash out of your pocket</a:t>
            </a:r>
          </a:p>
          <a:p>
            <a:pPr algn="ctr"/>
            <a:r>
              <a:rPr lang="en-US" sz="2500" i="1" dirty="0">
                <a:solidFill>
                  <a:srgbClr val="C00000"/>
                </a:solidFill>
              </a:rPr>
              <a:t>The biggest exception is student loan debt…where rates are generally the lowest, some interest can be tax deductible, and you have maximum flexibility in repayment plans (and, if you are on track for public service forgiveness, you need to make 10 years of payments).</a:t>
            </a:r>
          </a:p>
        </p:txBody>
      </p:sp>
    </p:spTree>
    <p:extLst>
      <p:ext uri="{BB962C8B-B14F-4D97-AF65-F5344CB8AC3E}">
        <p14:creationId xmlns:p14="http://schemas.microsoft.com/office/powerpoint/2010/main" val="7889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r>
              <a:rPr lang="en-US" sz="2400" i="1" dirty="0">
                <a:solidFill>
                  <a:srgbClr val="C00000"/>
                </a:solidFill>
              </a:rPr>
              <a:t>If you buy a home, you will increase your debt.</a:t>
            </a:r>
          </a:p>
          <a:p>
            <a:pPr algn="ctr"/>
            <a:r>
              <a:rPr lang="en-US" sz="2400" i="1" dirty="0">
                <a:solidFill>
                  <a:srgbClr val="C00000"/>
                </a:solidFill>
              </a:rPr>
              <a:t>If you have children, you may increase your debt as you save for their education or incur other expenses.</a:t>
            </a:r>
          </a:p>
          <a:p>
            <a:pPr algn="ctr"/>
            <a:r>
              <a:rPr lang="en-US" sz="2400" i="1" dirty="0">
                <a:solidFill>
                  <a:srgbClr val="C00000"/>
                </a:solidFill>
              </a:rPr>
              <a:t>You can offset this by having a lower auto loan or reducing your student loans.</a:t>
            </a:r>
          </a:p>
          <a:p>
            <a:pPr algn="ctr"/>
            <a:r>
              <a:rPr lang="en-US" sz="2400" i="1" dirty="0">
                <a:solidFill>
                  <a:srgbClr val="C00000"/>
                </a:solidFill>
              </a:rPr>
              <a:t>Always, always, always pay off your credit card balances as soon as you are able.</a:t>
            </a:r>
          </a:p>
        </p:txBody>
      </p:sp>
    </p:spTree>
    <p:extLst>
      <p:ext uri="{BB962C8B-B14F-4D97-AF65-F5344CB8AC3E}">
        <p14:creationId xmlns:p14="http://schemas.microsoft.com/office/powerpoint/2010/main" val="7339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endParaRPr lang="en-US" sz="2500" i="1" dirty="0">
              <a:solidFill>
                <a:srgbClr val="C00000"/>
              </a:solidFill>
            </a:endParaRPr>
          </a:p>
          <a:p>
            <a:pPr algn="ctr"/>
            <a:r>
              <a:rPr lang="en-US" sz="2300" i="1" dirty="0">
                <a:solidFill>
                  <a:srgbClr val="C00000"/>
                </a:solidFill>
              </a:rPr>
              <a:t>If your debt payments are over 40% of your income, </a:t>
            </a:r>
            <a:br>
              <a:rPr lang="en-US" sz="2300" i="1" dirty="0">
                <a:solidFill>
                  <a:srgbClr val="C00000"/>
                </a:solidFill>
              </a:rPr>
            </a:br>
            <a:r>
              <a:rPr lang="en-US" sz="2300" i="1" dirty="0">
                <a:solidFill>
                  <a:srgbClr val="C00000"/>
                </a:solidFill>
              </a:rPr>
              <a:t>make a plan to change this and to get your payments lower. </a:t>
            </a:r>
          </a:p>
          <a:p>
            <a:pPr algn="ctr"/>
            <a:r>
              <a:rPr lang="en-US" sz="2300" i="1" dirty="0">
                <a:solidFill>
                  <a:srgbClr val="C00000"/>
                </a:solidFill>
              </a:rPr>
              <a:t>This will help your credit score, it will help you access more debt in the future, it will free up income to invest in your other goals…and it will help you sleep at night.</a:t>
            </a:r>
          </a:p>
        </p:txBody>
      </p:sp>
    </p:spTree>
    <p:extLst>
      <p:ext uri="{BB962C8B-B14F-4D97-AF65-F5344CB8AC3E}">
        <p14:creationId xmlns:p14="http://schemas.microsoft.com/office/powerpoint/2010/main" val="29350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does Income-Driven Repayment of student loans work? </a:t>
            </a:r>
          </a:p>
          <a:p>
            <a:pPr marL="0" indent="0" algn="ctr">
              <a:buNone/>
            </a:pPr>
            <a:endParaRPr lang="en-US" sz="1500" b="1" i="1" dirty="0">
              <a:solidFill>
                <a:srgbClr val="C00000"/>
              </a:solidFill>
            </a:endParaRPr>
          </a:p>
          <a:p>
            <a:pPr marL="0" indent="0">
              <a:buNone/>
            </a:pPr>
            <a:r>
              <a:rPr lang="en-US" sz="2300" b="1" i="1" dirty="0">
                <a:solidFill>
                  <a:srgbClr val="C00000"/>
                </a:solidFill>
              </a:rPr>
              <a:t>There are several income-based payment plans, so these responses will be generic.</a:t>
            </a:r>
          </a:p>
          <a:p>
            <a:r>
              <a:rPr lang="en-US" sz="2300" b="1" i="1" dirty="0">
                <a:solidFill>
                  <a:srgbClr val="C00000"/>
                </a:solidFill>
              </a:rPr>
              <a:t>You choose 1 of 4 repayment plans</a:t>
            </a:r>
          </a:p>
          <a:p>
            <a:r>
              <a:rPr lang="en-US" sz="2300" b="1" i="1" dirty="0">
                <a:solidFill>
                  <a:srgbClr val="C00000"/>
                </a:solidFill>
              </a:rPr>
              <a:t>You make monthly payments based on your discretionary income.</a:t>
            </a:r>
          </a:p>
          <a:p>
            <a:pPr lvl="1"/>
            <a:r>
              <a:rPr lang="en-US" sz="2300" b="1" i="1" dirty="0"/>
              <a:t>The payments range from 10-20% of your income.</a:t>
            </a:r>
          </a:p>
          <a:p>
            <a:pPr lvl="1"/>
            <a:r>
              <a:rPr lang="en-US" sz="2300" b="1" i="1" dirty="0"/>
              <a:t>The new proposal reduces this to 5% of your income. That’s good.</a:t>
            </a:r>
          </a:p>
          <a:p>
            <a:r>
              <a:rPr lang="en-US" sz="2300" b="1" i="1" dirty="0">
                <a:solidFill>
                  <a:srgbClr val="C00000"/>
                </a:solidFill>
              </a:rPr>
              <a:t>You have flexibility if you lose your job or move to a lower paying job.</a:t>
            </a:r>
          </a:p>
          <a:p>
            <a:r>
              <a:rPr lang="en-US" sz="2300" b="1" i="1" dirty="0">
                <a:solidFill>
                  <a:srgbClr val="C00000"/>
                </a:solidFill>
              </a:rPr>
              <a:t>If you make payments for 20-25 years, your loan will be forgiven.</a:t>
            </a:r>
          </a:p>
          <a:p>
            <a:r>
              <a:rPr lang="en-US" sz="2300" b="1" i="1" dirty="0">
                <a:solidFill>
                  <a:srgbClr val="C00000"/>
                </a:solidFill>
              </a:rPr>
              <a:t>Income-Driven Repayment is generally required if you are going to eventually seek public service loan forgiveness (after 10 years of working in public service and making on-time payments).</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23237"/>
            <a:ext cx="10515600" cy="4953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Income Driven Repayment (IDR) itself is not new. </a:t>
            </a:r>
          </a:p>
          <a:p>
            <a:r>
              <a:rPr lang="en-US" sz="2500" dirty="0"/>
              <a:t>IDR allows borrowers to repay federal student loan debt based on what their income is, ostensibly to allow students who go into lower-paying careers more flexibility in how they repay their student loans.</a:t>
            </a:r>
          </a:p>
          <a:p>
            <a:pPr lvl="1"/>
            <a:r>
              <a:rPr lang="en-US" sz="2100" dirty="0"/>
              <a:t>Instead of making monthly payments based on some set formula – like a car loan or a mortgage – the monthly payment amounts are based on borrower annual income.</a:t>
            </a:r>
          </a:p>
          <a:p>
            <a:pPr lvl="1"/>
            <a:r>
              <a:rPr lang="en-US" sz="2100" dirty="0"/>
              <a:t>You still owe the entire amount, but IDR adjusts both the monthly payments and the loan term, as appropriate.</a:t>
            </a:r>
            <a:br>
              <a:rPr lang="en-US" sz="2100" dirty="0"/>
            </a:br>
            <a:endParaRPr lang="en-US" sz="1200" dirty="0"/>
          </a:p>
          <a:p>
            <a:pPr lvl="1"/>
            <a:r>
              <a:rPr lang="en-US" sz="2100" dirty="0"/>
              <a:t>Public Service Loan Forgiveness is a special kind of IDR. Many people in academia will be in both programs and take advantage of PSLF if they qualify.</a:t>
            </a:r>
            <a:br>
              <a:rPr lang="en-US" sz="2100" dirty="0"/>
            </a:br>
            <a:endParaRPr lang="en-US" sz="1200" dirty="0"/>
          </a:p>
          <a:p>
            <a:r>
              <a:rPr lang="en-US" sz="2400" dirty="0"/>
              <a:t>The proposed adjustments to Income-Driven Repayment will substantially reduce future monthly payments for lower- and middle-income borrowers.</a:t>
            </a:r>
          </a:p>
        </p:txBody>
      </p:sp>
      <p:sp>
        <p:nvSpPr>
          <p:cNvPr id="3" name="Rectangle 2">
            <a:extLst>
              <a:ext uri="{FF2B5EF4-FFF2-40B4-BE49-F238E27FC236}">
                <a16:creationId xmlns:a16="http://schemas.microsoft.com/office/drawing/2014/main" id="{1D89503D-32DC-15B8-65AB-F3D05639AF79}"/>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 available under the most recent income-driven repayment plan.</a:t>
            </a:r>
          </a:p>
          <a:p>
            <a:pPr lvl="1"/>
            <a:r>
              <a:rPr lang="en-US" sz="2100" dirty="0"/>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
        <p:nvSpPr>
          <p:cNvPr id="3" name="Rectangle 2">
            <a:extLst>
              <a:ext uri="{FF2B5EF4-FFF2-40B4-BE49-F238E27FC236}">
                <a16:creationId xmlns:a16="http://schemas.microsoft.com/office/drawing/2014/main" id="{05A02824-1AC6-868C-33B2-88DED8B31908}"/>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13442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Why should you consider Income Driven Repayment as an option?</a:t>
            </a:r>
            <a:br>
              <a:rPr lang="en-US" sz="2500" dirty="0"/>
            </a:br>
            <a:endParaRPr lang="en-US" sz="2500" dirty="0"/>
          </a:p>
          <a:p>
            <a:pPr marL="914400" lvl="1" indent="-457200">
              <a:buFont typeface="+mj-lt"/>
              <a:buAutoNum type="arabicPeriod"/>
            </a:pPr>
            <a:r>
              <a:rPr lang="en-US" sz="2100" dirty="0"/>
              <a:t>It does give you some flexibility in how much of your debt you repay each month, affording you the ability to choose careers based on reasons unrelated to how much student loan debt you owe. </a:t>
            </a:r>
            <a:br>
              <a:rPr lang="en-US" sz="2100" dirty="0"/>
            </a:br>
            <a:endParaRPr lang="en-US" sz="2100" dirty="0"/>
          </a:p>
          <a:p>
            <a:pPr marL="914400" lvl="1" indent="-457200">
              <a:buFont typeface="+mj-lt"/>
              <a:buAutoNum type="arabicPeriod"/>
            </a:pPr>
            <a:r>
              <a:rPr lang="en-US" sz="2100" dirty="0"/>
              <a:t>You can still decide to pay more than what is required, thereby reducing your loan balance and potentially retiring your debt sooner.</a:t>
            </a:r>
            <a:br>
              <a:rPr lang="en-US" sz="2100" dirty="0"/>
            </a:br>
            <a:endParaRPr lang="en-US" sz="2100" dirty="0"/>
          </a:p>
          <a:p>
            <a:pPr marL="914400" lvl="1" indent="-457200">
              <a:buFont typeface="+mj-lt"/>
              <a:buAutoNum type="arabicPeriod"/>
            </a:pPr>
            <a:r>
              <a:rPr lang="en-US" sz="2100" dirty="0"/>
              <a:t>If you make on-time payments for 20 years through IDR, your entire remaining balance of UNDERGRADUATE debt may be completely forgiven.</a:t>
            </a:r>
            <a:br>
              <a:rPr lang="en-US" sz="2100" dirty="0"/>
            </a:br>
            <a:r>
              <a:rPr lang="en-US" sz="2100" dirty="0"/>
              <a:t>If you make on-time payments for 25 years through IDR, your entire remaining balance of GRADUATE debt may be completely forgiven.</a:t>
            </a:r>
            <a:br>
              <a:rPr lang="en-US" sz="2100" dirty="0"/>
            </a:br>
            <a:br>
              <a:rPr lang="en-US" sz="2100" dirty="0"/>
            </a:br>
            <a:r>
              <a:rPr lang="en-US" sz="1800" dirty="0"/>
              <a:t>(Note: If your loan balance is less than $12,000, the 20 years might be reduced to 10 years.)</a:t>
            </a:r>
            <a:endParaRPr lang="en-US" dirty="0"/>
          </a:p>
        </p:txBody>
      </p:sp>
      <p:sp>
        <p:nvSpPr>
          <p:cNvPr id="3" name="Rectangle 2">
            <a:extLst>
              <a:ext uri="{FF2B5EF4-FFF2-40B4-BE49-F238E27FC236}">
                <a16:creationId xmlns:a16="http://schemas.microsoft.com/office/drawing/2014/main" id="{2904814B-0357-C615-A808-69CE587BBBDF}"/>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157688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477875"/>
          </a:xfrm>
          <a:prstGeom prst="rect">
            <a:avLst/>
          </a:prstGeom>
          <a:solidFill>
            <a:srgbClr val="7030A0"/>
          </a:solidFill>
        </p:spPr>
        <p:txBody>
          <a:bodyPr wrap="square" rtlCol="0">
            <a:spAutoFit/>
          </a:bodyPr>
          <a:lstStyle/>
          <a:p>
            <a:pPr algn="ctr"/>
            <a:r>
              <a:rPr lang="en-US" sz="2000" b="1" dirty="0">
                <a:solidFill>
                  <a:schemeClr val="bg1"/>
                </a:solidFill>
              </a:rPr>
              <a:t>These proposed changes to Income-Driven Repayment is different from </a:t>
            </a:r>
            <a:br>
              <a:rPr lang="en-US" sz="2000" b="1" dirty="0">
                <a:solidFill>
                  <a:schemeClr val="bg1"/>
                </a:solidFill>
              </a:rPr>
            </a:br>
            <a:r>
              <a:rPr lang="en-US" sz="2000" b="1" dirty="0">
                <a:solidFill>
                  <a:schemeClr val="bg1"/>
                </a:solidFill>
              </a:rPr>
              <a:t>the Public Service Loan Forgiveness information on the previous slides.</a:t>
            </a:r>
          </a:p>
          <a:p>
            <a:pPr algn="ctr"/>
            <a:endParaRPr lang="en-US" sz="2000" b="1" dirty="0">
              <a:solidFill>
                <a:schemeClr val="bg1"/>
              </a:solidFill>
            </a:endParaRPr>
          </a:p>
          <a:p>
            <a:pPr algn="ctr"/>
            <a:r>
              <a:rPr lang="en-US" sz="2000" b="1" dirty="0">
                <a:solidFill>
                  <a:schemeClr val="bg1"/>
                </a:solidFill>
              </a:rPr>
              <a:t>These proposed changes are only for undergraduate loans </a:t>
            </a:r>
            <a:br>
              <a:rPr lang="en-US" sz="2000" b="1" dirty="0">
                <a:solidFill>
                  <a:schemeClr val="bg1"/>
                </a:solidFill>
              </a:rPr>
            </a:br>
            <a:r>
              <a:rPr lang="en-US" sz="2000" b="1" dirty="0">
                <a:solidFill>
                  <a:schemeClr val="bg1"/>
                </a:solidFill>
              </a:rPr>
              <a:t>(no changes for 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a:t>
            </a:r>
            <a:br>
              <a:rPr lang="en-US" sz="2000" b="1" dirty="0">
                <a:solidFill>
                  <a:schemeClr val="bg1"/>
                </a:solidFill>
              </a:rPr>
            </a:br>
            <a:r>
              <a:rPr lang="en-US" sz="2000" b="1" dirty="0">
                <a:solidFill>
                  <a:schemeClr val="bg1"/>
                </a:solidFill>
              </a:rPr>
              <a:t> you should use IDR when it is time to repay your student loans.</a:t>
            </a:r>
          </a:p>
        </p:txBody>
      </p:sp>
      <p:sp>
        <p:nvSpPr>
          <p:cNvPr id="5" name="Rectangle 2">
            <a:extLst>
              <a:ext uri="{FF2B5EF4-FFF2-40B4-BE49-F238E27FC236}">
                <a16:creationId xmlns:a16="http://schemas.microsoft.com/office/drawing/2014/main" id="{BAB3B455-E253-88D7-B3E9-A58FB5D52DBB}"/>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3253793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lgn="ctr">
              <a:buNone/>
            </a:pPr>
            <a:r>
              <a:rPr lang="en-US" sz="2600" b="1" i="1" dirty="0">
                <a:solidFill>
                  <a:srgbClr val="C00000"/>
                </a:solidFill>
              </a:rPr>
              <a:t>If I were you, I would not be in a hurry to repay the $16k of student debt.</a:t>
            </a:r>
          </a:p>
        </p:txBody>
      </p:sp>
    </p:spTree>
    <p:extLst>
      <p:ext uri="{BB962C8B-B14F-4D97-AF65-F5344CB8AC3E}">
        <p14:creationId xmlns:p14="http://schemas.microsoft.com/office/powerpoint/2010/main" val="27943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If I were you, I would not be in a hurry to repay the $16k of student debt.</a:t>
            </a:r>
          </a:p>
          <a:p>
            <a:r>
              <a:rPr lang="en-US" sz="2600" b="1" i="1" dirty="0">
                <a:solidFill>
                  <a:srgbClr val="C00000"/>
                </a:solidFill>
              </a:rPr>
              <a:t>Yes, you could pay off the debt with your savings. </a:t>
            </a:r>
          </a:p>
          <a:p>
            <a:r>
              <a:rPr lang="en-US" sz="2600" b="1" i="1" dirty="0">
                <a:solidFill>
                  <a:srgbClr val="C00000"/>
                </a:solidFill>
              </a:rPr>
              <a:t>But is there something else you could be using the savings for?</a:t>
            </a:r>
          </a:p>
          <a:p>
            <a:pPr lvl="1"/>
            <a:r>
              <a:rPr lang="en-US" sz="2200" b="1" i="1" dirty="0">
                <a:solidFill>
                  <a:srgbClr val="C00000"/>
                </a:solidFill>
              </a:rPr>
              <a:t>Buying a new house?</a:t>
            </a:r>
          </a:p>
          <a:p>
            <a:pPr lvl="1"/>
            <a:r>
              <a:rPr lang="en-US" sz="2200" b="1" i="1" dirty="0">
                <a:solidFill>
                  <a:srgbClr val="C00000"/>
                </a:solidFill>
              </a:rPr>
              <a:t>Building up a retirement account?</a:t>
            </a:r>
          </a:p>
          <a:p>
            <a:pPr lvl="1"/>
            <a:r>
              <a:rPr lang="en-US" sz="2200" b="1" i="1" dirty="0">
                <a:solidFill>
                  <a:srgbClr val="C00000"/>
                </a:solidFill>
              </a:rPr>
              <a:t>Setting money aside for kids?</a:t>
            </a:r>
          </a:p>
          <a:p>
            <a:pPr lvl="1"/>
            <a:r>
              <a:rPr lang="en-US" sz="2200" b="1" i="1" dirty="0">
                <a:solidFill>
                  <a:srgbClr val="C00000"/>
                </a:solidFill>
              </a:rPr>
              <a:t>Do you have other debt to repay?</a:t>
            </a:r>
          </a:p>
          <a:p>
            <a:pPr lvl="1"/>
            <a:r>
              <a:rPr lang="en-US" sz="2200" b="1" i="1" dirty="0">
                <a:solidFill>
                  <a:srgbClr val="C00000"/>
                </a:solidFill>
              </a:rPr>
              <a:t>Does having the debt cause you stress?</a:t>
            </a:r>
          </a:p>
        </p:txBody>
      </p:sp>
    </p:spTree>
    <p:extLst>
      <p:ext uri="{BB962C8B-B14F-4D97-AF65-F5344CB8AC3E}">
        <p14:creationId xmlns:p14="http://schemas.microsoft.com/office/powerpoint/2010/main" val="372347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Do you have any other debt to repay?</a:t>
            </a:r>
          </a:p>
          <a:p>
            <a:pPr marL="0" indent="0">
              <a:buNone/>
            </a:pPr>
            <a:r>
              <a:rPr lang="en-US" sz="2600" b="1" i="1" dirty="0">
                <a:solidFill>
                  <a:srgbClr val="C00000"/>
                </a:solidFill>
              </a:rPr>
              <a:t>As a general rule, student loan debt should be the last debt you pay off.</a:t>
            </a:r>
          </a:p>
          <a:p>
            <a:r>
              <a:rPr lang="en-US" sz="2600" b="1" i="1" dirty="0">
                <a:solidFill>
                  <a:srgbClr val="C00000"/>
                </a:solidFill>
              </a:rPr>
              <a:t>Your interest rate is very low - lower than you’ll get on just about any other loan.</a:t>
            </a:r>
          </a:p>
          <a:p>
            <a:r>
              <a:rPr lang="en-US" sz="2600" b="1" i="1" dirty="0">
                <a:solidFill>
                  <a:srgbClr val="C00000"/>
                </a:solidFill>
              </a:rPr>
              <a:t>You generally have the most flexibility with repayment.</a:t>
            </a:r>
          </a:p>
          <a:p>
            <a:pPr lvl="1"/>
            <a:r>
              <a:rPr lang="en-US" sz="2200" b="1" i="1" dirty="0">
                <a:solidFill>
                  <a:srgbClr val="C00000"/>
                </a:solidFill>
              </a:rPr>
              <a:t>If you quit or lose your job next year, after paying off your student loan debt, that money is gone and you may now have to borrow at a much higher rate.</a:t>
            </a:r>
          </a:p>
          <a:p>
            <a:pPr lvl="1"/>
            <a:r>
              <a:rPr lang="en-US" sz="2200" b="1" i="1" dirty="0">
                <a:solidFill>
                  <a:srgbClr val="C00000"/>
                </a:solidFill>
              </a:rPr>
              <a:t>But if that $16k is still in savings, you can use it as necessary next year.</a:t>
            </a:r>
          </a:p>
        </p:txBody>
      </p:sp>
    </p:spTree>
    <p:extLst>
      <p:ext uri="{BB962C8B-B14F-4D97-AF65-F5344CB8AC3E}">
        <p14:creationId xmlns:p14="http://schemas.microsoft.com/office/powerpoint/2010/main" val="1734759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129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What else could you be doing with the $16k of savings?</a:t>
            </a:r>
          </a:p>
          <a:p>
            <a:r>
              <a:rPr lang="en-US" sz="2600" b="1" i="1" dirty="0">
                <a:solidFill>
                  <a:srgbClr val="C00000"/>
                </a:solidFill>
              </a:rPr>
              <a:t>If you are only going to earn 0.25% on your savings, and you don’t have anything else to do with it, maybe pay off the 2-4% student loans at 2-4%.</a:t>
            </a:r>
          </a:p>
          <a:p>
            <a:r>
              <a:rPr lang="en-US" sz="2600" b="1" i="1" dirty="0">
                <a:solidFill>
                  <a:srgbClr val="C00000"/>
                </a:solidFill>
              </a:rPr>
              <a:t>The S&amp;P 500 Index has averaged 12.1% annual return over the past 100 years. What if you invest $10,000 into an S&amp;P 500 Fund and use the growth in that to pay off your student loan over time?</a:t>
            </a:r>
            <a:br>
              <a:rPr lang="en-US" sz="2600" b="1" i="1" dirty="0">
                <a:solidFill>
                  <a:srgbClr val="C00000"/>
                </a:solidFill>
              </a:rPr>
            </a:br>
            <a:endParaRPr lang="en-US" sz="2600" i="1" dirty="0">
              <a:solidFill>
                <a:srgbClr val="C00000"/>
              </a:solidFill>
            </a:endParaRPr>
          </a:p>
          <a:p>
            <a:pPr lvl="1"/>
            <a:r>
              <a:rPr lang="en-US" sz="1800" i="1" dirty="0">
                <a:solidFill>
                  <a:srgbClr val="C00000"/>
                </a:solidFill>
              </a:rPr>
              <a:t>Note – This is just an example, not a recommendation. There is no guarantee of getting this return, certainly not every single year. There are other investments you could make that might</a:t>
            </a:r>
            <a:br>
              <a:rPr lang="en-US" sz="1800" i="1" dirty="0">
                <a:solidFill>
                  <a:srgbClr val="C00000"/>
                </a:solidFill>
              </a:rPr>
            </a:br>
            <a:r>
              <a:rPr lang="en-US" sz="1800" i="1" dirty="0">
                <a:solidFill>
                  <a:srgbClr val="C00000"/>
                </a:solidFill>
              </a:rPr>
              <a:t>have less risk and uncertainty (or more risk and uncertainty).</a:t>
            </a:r>
          </a:p>
        </p:txBody>
      </p:sp>
    </p:spTree>
    <p:extLst>
      <p:ext uri="{BB962C8B-B14F-4D97-AF65-F5344CB8AC3E}">
        <p14:creationId xmlns:p14="http://schemas.microsoft.com/office/powerpoint/2010/main" val="1541824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pic>
        <p:nvPicPr>
          <p:cNvPr id="2" name="Picture 1">
            <a:extLst>
              <a:ext uri="{FF2B5EF4-FFF2-40B4-BE49-F238E27FC236}">
                <a16:creationId xmlns:a16="http://schemas.microsoft.com/office/drawing/2014/main" id="{991234CB-02D5-BD40-B745-EBE618AE9119}"/>
              </a:ext>
            </a:extLst>
          </p:cNvPr>
          <p:cNvPicPr>
            <a:picLocks noChangeAspect="1"/>
          </p:cNvPicPr>
          <p:nvPr/>
        </p:nvPicPr>
        <p:blipFill>
          <a:blip r:embed="rId2"/>
          <a:stretch>
            <a:fillRect/>
          </a:stretch>
        </p:blipFill>
        <p:spPr>
          <a:xfrm>
            <a:off x="1193499" y="1172559"/>
            <a:ext cx="8944347" cy="5446240"/>
          </a:xfrm>
          <a:prstGeom prst="rect">
            <a:avLst/>
          </a:prstGeom>
        </p:spPr>
      </p:pic>
    </p:spTree>
    <p:extLst>
      <p:ext uri="{BB962C8B-B14F-4D97-AF65-F5344CB8AC3E}">
        <p14:creationId xmlns:p14="http://schemas.microsoft.com/office/powerpoint/2010/main" val="554655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pic>
        <p:nvPicPr>
          <p:cNvPr id="3" name="Picture 2">
            <a:extLst>
              <a:ext uri="{FF2B5EF4-FFF2-40B4-BE49-F238E27FC236}">
                <a16:creationId xmlns:a16="http://schemas.microsoft.com/office/drawing/2014/main" id="{19B141A0-2FF3-254D-A973-9510744ECEAA}"/>
              </a:ext>
            </a:extLst>
          </p:cNvPr>
          <p:cNvPicPr>
            <a:picLocks noChangeAspect="1"/>
          </p:cNvPicPr>
          <p:nvPr/>
        </p:nvPicPr>
        <p:blipFill>
          <a:blip r:embed="rId2"/>
          <a:stretch>
            <a:fillRect/>
          </a:stretch>
        </p:blipFill>
        <p:spPr>
          <a:xfrm>
            <a:off x="1060281" y="1301077"/>
            <a:ext cx="9965304" cy="4039988"/>
          </a:xfrm>
          <a:prstGeom prst="rect">
            <a:avLst/>
          </a:prstGeom>
        </p:spPr>
      </p:pic>
    </p:spTree>
    <p:extLst>
      <p:ext uri="{BB962C8B-B14F-4D97-AF65-F5344CB8AC3E}">
        <p14:creationId xmlns:p14="http://schemas.microsoft.com/office/powerpoint/2010/main" val="350386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pic>
        <p:nvPicPr>
          <p:cNvPr id="2" name="Picture 1">
            <a:extLst>
              <a:ext uri="{FF2B5EF4-FFF2-40B4-BE49-F238E27FC236}">
                <a16:creationId xmlns:a16="http://schemas.microsoft.com/office/drawing/2014/main" id="{3AF8A8ED-82A6-A645-8019-13B5F9337ED4}"/>
              </a:ext>
            </a:extLst>
          </p:cNvPr>
          <p:cNvPicPr>
            <a:picLocks noChangeAspect="1"/>
          </p:cNvPicPr>
          <p:nvPr/>
        </p:nvPicPr>
        <p:blipFill>
          <a:blip r:embed="rId2"/>
          <a:stretch>
            <a:fillRect/>
          </a:stretch>
        </p:blipFill>
        <p:spPr>
          <a:xfrm>
            <a:off x="838200" y="1400658"/>
            <a:ext cx="10673206" cy="2426500"/>
          </a:xfrm>
          <a:prstGeom prst="rect">
            <a:avLst/>
          </a:prstGeom>
        </p:spPr>
      </p:pic>
    </p:spTree>
    <p:extLst>
      <p:ext uri="{BB962C8B-B14F-4D97-AF65-F5344CB8AC3E}">
        <p14:creationId xmlns:p14="http://schemas.microsoft.com/office/powerpoint/2010/main" val="2372251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Only YOU can decide what best aligns with:</a:t>
            </a:r>
          </a:p>
          <a:p>
            <a:pPr marL="514350" indent="-514350">
              <a:buAutoNum type="arabicParenBoth"/>
            </a:pPr>
            <a:r>
              <a:rPr lang="en-US" sz="2600" b="1" i="1" dirty="0">
                <a:solidFill>
                  <a:srgbClr val="C00000"/>
                </a:solidFill>
              </a:rPr>
              <a:t>Your short-term and long-term goals.</a:t>
            </a:r>
          </a:p>
          <a:p>
            <a:pPr marL="514350" indent="-514350">
              <a:buAutoNum type="arabicParenBoth"/>
            </a:pPr>
            <a:r>
              <a:rPr lang="en-US" sz="2600" b="1" i="1" dirty="0">
                <a:solidFill>
                  <a:srgbClr val="C00000"/>
                </a:solidFill>
              </a:rPr>
              <a:t>Your mental health. What helps you sleep better at night.</a:t>
            </a:r>
            <a:br>
              <a:rPr lang="en-US" sz="2600" b="1" i="1" dirty="0">
                <a:solidFill>
                  <a:srgbClr val="C00000"/>
                </a:solidFill>
              </a:rPr>
            </a:br>
            <a:endParaRPr lang="en-US" sz="2600" b="1" i="1" dirty="0">
              <a:solidFill>
                <a:srgbClr val="C00000"/>
              </a:solidFill>
            </a:endParaRPr>
          </a:p>
          <a:p>
            <a:r>
              <a:rPr lang="en-US" sz="1900" i="1" dirty="0">
                <a:solidFill>
                  <a:srgbClr val="C00000"/>
                </a:solidFill>
              </a:rPr>
              <a:t>I finished my MBA in a similar situation. I had about the same debt but less in savings. I paid close to the minimum payments for the first 1-2 years after graduation.  Then, as my income became more comfortable and my plans become more clear, I was able to make larger one-time payments. </a:t>
            </a:r>
          </a:p>
          <a:p>
            <a:r>
              <a:rPr lang="en-US" sz="1900" i="1" dirty="0">
                <a:solidFill>
                  <a:srgbClr val="C00000"/>
                </a:solidFill>
              </a:rPr>
              <a:t>I ended up paying off the debt 4.5 years after graduation. Even then, it wasn’t a financial decision; it was an “I’m ready to get rid of this and stop having to think about this decision.”</a:t>
            </a:r>
          </a:p>
        </p:txBody>
      </p:sp>
    </p:spTree>
    <p:extLst>
      <p:ext uri="{BB962C8B-B14F-4D97-AF65-F5344CB8AC3E}">
        <p14:creationId xmlns:p14="http://schemas.microsoft.com/office/powerpoint/2010/main" val="3311574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I don't have any loans personally, but I'm expecting to marry someone who will and I want to be as prepared as possible. </a:t>
            </a:r>
          </a:p>
          <a:p>
            <a:pPr marL="0" indent="0" algn="ctr">
              <a:buNone/>
            </a:pPr>
            <a:r>
              <a:rPr lang="en-US" sz="1900" b="1" i="1" dirty="0">
                <a:solidFill>
                  <a:srgbClr val="006600"/>
                </a:solidFill>
              </a:rPr>
              <a:t>How might their debt affect my credit score, if any, and how much should be allocated to paying off debt? 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C00000"/>
                </a:solidFill>
              </a:rPr>
              <a:t>Initially….there is no affect on your credit score:</a:t>
            </a:r>
          </a:p>
          <a:p>
            <a:r>
              <a:rPr lang="en-US" sz="2600" b="1" i="1" dirty="0">
                <a:solidFill>
                  <a:srgbClr val="C00000"/>
                </a:solidFill>
              </a:rPr>
              <a:t>Your existing debt and credit score belong to you.</a:t>
            </a:r>
          </a:p>
          <a:p>
            <a:r>
              <a:rPr lang="en-US" sz="2600" b="1" i="1" dirty="0">
                <a:solidFill>
                  <a:srgbClr val="C00000"/>
                </a:solidFill>
              </a:rPr>
              <a:t>Your spouse’s existing debt and credit score below to them.</a:t>
            </a:r>
          </a:p>
          <a:p>
            <a:r>
              <a:rPr lang="en-US" sz="2600" b="1" i="1" dirty="0">
                <a:solidFill>
                  <a:srgbClr val="C00000"/>
                </a:solidFill>
              </a:rPr>
              <a:t>Credit rating firms will NOT re-calculate your score based on your partner’s situation.</a:t>
            </a:r>
            <a:br>
              <a:rPr lang="en-US" sz="2600" b="1" i="1" dirty="0">
                <a:solidFill>
                  <a:srgbClr val="C00000"/>
                </a:solidFill>
              </a:rPr>
            </a:br>
            <a:br>
              <a:rPr lang="en-US" sz="2600" b="1" i="1" dirty="0">
                <a:solidFill>
                  <a:srgbClr val="C00000"/>
                </a:solidFill>
              </a:rPr>
            </a:br>
            <a:r>
              <a:rPr lang="en-US" sz="2600" b="1" i="1" dirty="0">
                <a:solidFill>
                  <a:srgbClr val="C00000"/>
                </a:solidFill>
              </a:rPr>
              <a:t>                    That’s the good news….</a:t>
            </a:r>
            <a:endParaRPr lang="en-US" sz="1900" i="1" dirty="0">
              <a:solidFill>
                <a:srgbClr val="C00000"/>
              </a:solidFill>
            </a:endParaRPr>
          </a:p>
        </p:txBody>
      </p:sp>
    </p:spTree>
    <p:extLst>
      <p:ext uri="{BB962C8B-B14F-4D97-AF65-F5344CB8AC3E}">
        <p14:creationId xmlns:p14="http://schemas.microsoft.com/office/powerpoint/2010/main" val="31153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C00000"/>
                </a:solidFill>
              </a:rPr>
              <a:t>The concern is if you two apply for a loan together – perhaps on a mortgage or car loan or credit card.</a:t>
            </a:r>
          </a:p>
          <a:p>
            <a:r>
              <a:rPr lang="en-US" sz="2600" b="1" i="1" dirty="0">
                <a:solidFill>
                  <a:srgbClr val="C00000"/>
                </a:solidFill>
              </a:rPr>
              <a:t>Lenders will see both credit scores and will get to decide what rate to charge – or whether to lend to you at all.</a:t>
            </a:r>
          </a:p>
          <a:p>
            <a:r>
              <a:rPr lang="en-US" sz="2600" b="1" i="1" dirty="0">
                <a:solidFill>
                  <a:srgbClr val="C00000"/>
                </a:solidFill>
              </a:rPr>
              <a:t>Lenders may choose to use a rate based on the worse credit score, causing you both to make higher payments.</a:t>
            </a:r>
            <a:endParaRPr lang="en-US" sz="1900" i="1" dirty="0">
              <a:solidFill>
                <a:srgbClr val="C00000"/>
              </a:solidFill>
            </a:endParaRPr>
          </a:p>
        </p:txBody>
      </p:sp>
    </p:spTree>
    <p:extLst>
      <p:ext uri="{BB962C8B-B14F-4D97-AF65-F5344CB8AC3E}">
        <p14:creationId xmlns:p14="http://schemas.microsoft.com/office/powerpoint/2010/main" val="1252180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C00000"/>
                </a:solidFill>
              </a:rPr>
              <a:t>The concern is if you two apply for a loan together – perhaps on a mortgage or car loan or credit card.</a:t>
            </a:r>
          </a:p>
          <a:p>
            <a:r>
              <a:rPr lang="en-US" sz="2600" b="1" i="1" dirty="0">
                <a:solidFill>
                  <a:srgbClr val="C00000"/>
                </a:solidFill>
              </a:rPr>
              <a:t>A strategy might be to co-sign on a loan, possibly getting better terms because of your credit score, and then to use this to improve your spouse’s credit score and situation.</a:t>
            </a:r>
          </a:p>
          <a:p>
            <a:pPr lvl="1"/>
            <a:r>
              <a:rPr lang="en-US" sz="2200" b="1" i="1" dirty="0">
                <a:solidFill>
                  <a:srgbClr val="C00000"/>
                </a:solidFill>
              </a:rPr>
              <a:t>Of course, you may not get better terms and you may not even get the loan.</a:t>
            </a:r>
          </a:p>
          <a:p>
            <a:r>
              <a:rPr lang="en-US" sz="2600" b="1" i="1" dirty="0">
                <a:solidFill>
                  <a:srgbClr val="C00000"/>
                </a:solidFill>
              </a:rPr>
              <a:t>Having joint debt will only affect your individual credit score if you miss payments or default</a:t>
            </a:r>
            <a:r>
              <a:rPr lang="en-US" sz="2200" i="1" dirty="0">
                <a:solidFill>
                  <a:srgbClr val="C00000"/>
                </a:solidFill>
              </a:rPr>
              <a:t> (marital status is not a variable in calculating a credit score)</a:t>
            </a:r>
            <a:r>
              <a:rPr lang="en-US" sz="2600" b="1" i="1" dirty="0">
                <a:solidFill>
                  <a:srgbClr val="C00000"/>
                </a:solidFill>
              </a:rPr>
              <a:t>.</a:t>
            </a:r>
            <a:endParaRPr lang="en-US" sz="1900" i="1" dirty="0">
              <a:solidFill>
                <a:srgbClr val="C00000"/>
              </a:solidFill>
            </a:endParaRPr>
          </a:p>
        </p:txBody>
      </p:sp>
    </p:spTree>
    <p:extLst>
      <p:ext uri="{BB962C8B-B14F-4D97-AF65-F5344CB8AC3E}">
        <p14:creationId xmlns:p14="http://schemas.microsoft.com/office/powerpoint/2010/main" val="1439178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a:t>
            </a:r>
            <a:r>
              <a:rPr lang="en-US" sz="1900" b="1" i="1" dirty="0">
                <a:solidFill>
                  <a:srgbClr val="C00000"/>
                </a:solidFill>
              </a:rPr>
              <a:t>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006600"/>
                </a:solidFill>
              </a:rPr>
              <a:t>If the spouse-to-</a:t>
            </a:r>
            <a:r>
              <a:rPr lang="en-US" sz="2600" b="1" i="1" dirty="0" err="1">
                <a:solidFill>
                  <a:srgbClr val="006600"/>
                </a:solidFill>
              </a:rPr>
              <a:t>be’s</a:t>
            </a:r>
            <a:r>
              <a:rPr lang="en-US" sz="2600" b="1" i="1" dirty="0">
                <a:solidFill>
                  <a:srgbClr val="006600"/>
                </a:solidFill>
              </a:rPr>
              <a:t> debt it at very high interest rates, then being as aggressive as possible in paying it off could be a very good strategy to increase your net cash flow (by decreasing your interest expenses).</a:t>
            </a:r>
            <a:br>
              <a:rPr lang="en-US" sz="2600" b="1" i="1" dirty="0">
                <a:solidFill>
                  <a:srgbClr val="006600"/>
                </a:solidFill>
              </a:rPr>
            </a:br>
            <a:endParaRPr lang="en-US" sz="2600" b="1" i="1" dirty="0">
              <a:solidFill>
                <a:srgbClr val="006600"/>
              </a:solidFill>
            </a:endParaRPr>
          </a:p>
          <a:p>
            <a:pPr marL="0" indent="0">
              <a:buNone/>
            </a:pPr>
            <a:r>
              <a:rPr lang="en-US" sz="2600" b="1" i="1" dirty="0">
                <a:solidFill>
                  <a:srgbClr val="006600"/>
                </a:solidFill>
              </a:rPr>
              <a:t>And…of course, it should improve your peace of mind and how you think about your financial futures.</a:t>
            </a:r>
          </a:p>
          <a:p>
            <a:r>
              <a:rPr lang="en-US" sz="2600" b="1" i="1" dirty="0">
                <a:solidFill>
                  <a:srgbClr val="006600"/>
                </a:solidFill>
              </a:rPr>
              <a:t>My favorite cliché is “own your financial future.” To me, getting rid of high-interest debt can be the most powerful form of taking ownership of your financial future.</a:t>
            </a:r>
            <a:endParaRPr lang="en-US" sz="1900" i="1" dirty="0">
              <a:solidFill>
                <a:srgbClr val="006600"/>
              </a:solidFill>
            </a:endParaRPr>
          </a:p>
        </p:txBody>
      </p:sp>
    </p:spTree>
    <p:extLst>
      <p:ext uri="{BB962C8B-B14F-4D97-AF65-F5344CB8AC3E}">
        <p14:creationId xmlns:p14="http://schemas.microsoft.com/office/powerpoint/2010/main" val="41180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i="1" dirty="0">
                <a:solidFill>
                  <a:srgbClr val="006600"/>
                </a:solidFill>
              </a:rPr>
              <a:t>How might their debt affect my credit score, if any, and how much should be allocated to paying off debt? </a:t>
            </a:r>
            <a:r>
              <a:rPr lang="en-US" sz="1900" b="1" i="1" dirty="0">
                <a:solidFill>
                  <a:srgbClr val="C00000"/>
                </a:solidFill>
              </a:rPr>
              <a:t>Should it be a top priority to pay off immediately or should it be set as a 5 to 10 year plan sort of thing so that I can use money to also build my present and future in small increments as well.</a:t>
            </a:r>
          </a:p>
          <a:p>
            <a:pPr marL="0" indent="0" algn="ctr">
              <a:buNone/>
            </a:pPr>
            <a:endParaRPr lang="en-US" sz="2000" b="1" i="1" dirty="0">
              <a:solidFill>
                <a:srgbClr val="0000CC"/>
              </a:solidFill>
            </a:endParaRPr>
          </a:p>
          <a:p>
            <a:pPr marL="0" indent="0">
              <a:buNone/>
            </a:pPr>
            <a:r>
              <a:rPr lang="en-US" sz="2600" b="1" i="1" dirty="0">
                <a:solidFill>
                  <a:srgbClr val="006600"/>
                </a:solidFill>
              </a:rPr>
              <a:t>I kind of like the 5-to-10 year plan thinking, if you are comfortable with it.</a:t>
            </a:r>
          </a:p>
          <a:p>
            <a:r>
              <a:rPr lang="en-US" sz="2600" b="1" i="1" dirty="0">
                <a:solidFill>
                  <a:srgbClr val="006600"/>
                </a:solidFill>
              </a:rPr>
              <a:t>Paying off all of the spouse’s debt immediately WILL NOT immediately correct their credit score. That takes years, regardless.</a:t>
            </a:r>
          </a:p>
          <a:p>
            <a:pPr lvl="1"/>
            <a:r>
              <a:rPr lang="en-US" sz="2200" b="1" i="1" dirty="0">
                <a:solidFill>
                  <a:srgbClr val="006600"/>
                </a:solidFill>
              </a:rPr>
              <a:t>And the best way to improve it is to prove that they can repay their debt…and this only happens by having debt and by making all required payments.</a:t>
            </a:r>
          </a:p>
          <a:p>
            <a:r>
              <a:rPr lang="en-US" sz="2600" b="1" i="1" dirty="0">
                <a:solidFill>
                  <a:srgbClr val="006600"/>
                </a:solidFill>
              </a:rPr>
              <a:t>Methodically paying off the spouse’s debt, thoughtfully borrowing together (and making required payments) and strategically building up your own portfolio – or your combined portfolio with your assets – may be the most balanced and beneficial plan.</a:t>
            </a:r>
            <a:endParaRPr lang="en-US" sz="1900" i="1" dirty="0">
              <a:solidFill>
                <a:srgbClr val="006600"/>
              </a:solidFill>
            </a:endParaRPr>
          </a:p>
        </p:txBody>
      </p:sp>
    </p:spTree>
    <p:extLst>
      <p:ext uri="{BB962C8B-B14F-4D97-AF65-F5344CB8AC3E}">
        <p14:creationId xmlns:p14="http://schemas.microsoft.com/office/powerpoint/2010/main" val="22709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927001" y="0"/>
            <a:ext cx="8135529" cy="6691470"/>
          </a:xfrm>
          <a:prstGeom prst="rect">
            <a:avLst/>
          </a:prstGeom>
        </p:spPr>
      </p:pic>
    </p:spTree>
    <p:extLst>
      <p:ext uri="{BB962C8B-B14F-4D97-AF65-F5344CB8AC3E}">
        <p14:creationId xmlns:p14="http://schemas.microsoft.com/office/powerpoint/2010/main" val="1597040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3267207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5556306-E991-A64D-B1F7-429302B7494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Free Money…for you or for your bank.</a:t>
            </a:r>
          </a:p>
        </p:txBody>
      </p:sp>
      <p:pic>
        <p:nvPicPr>
          <p:cNvPr id="6" name="Picture 5">
            <a:extLst>
              <a:ext uri="{FF2B5EF4-FFF2-40B4-BE49-F238E27FC236}">
                <a16:creationId xmlns:a16="http://schemas.microsoft.com/office/drawing/2014/main" id="{CF648A04-B22A-2C48-8CC9-0DE8DB7E5745}"/>
              </a:ext>
            </a:extLst>
          </p:cNvPr>
          <p:cNvPicPr>
            <a:picLocks noChangeAspect="1"/>
          </p:cNvPicPr>
          <p:nvPr/>
        </p:nvPicPr>
        <p:blipFill>
          <a:blip r:embed="rId2"/>
          <a:stretch>
            <a:fillRect/>
          </a:stretch>
        </p:blipFill>
        <p:spPr>
          <a:xfrm>
            <a:off x="3054799" y="1201679"/>
            <a:ext cx="6237429" cy="3756241"/>
          </a:xfrm>
          <a:prstGeom prst="rect">
            <a:avLst/>
          </a:prstGeom>
        </p:spPr>
      </p:pic>
      <p:sp>
        <p:nvSpPr>
          <p:cNvPr id="7" name="TextBox 6">
            <a:extLst>
              <a:ext uri="{FF2B5EF4-FFF2-40B4-BE49-F238E27FC236}">
                <a16:creationId xmlns:a16="http://schemas.microsoft.com/office/drawing/2014/main" id="{5AC2814B-CEE9-7542-9722-97BCFE365350}"/>
              </a:ext>
            </a:extLst>
          </p:cNvPr>
          <p:cNvSpPr txBox="1"/>
          <p:nvPr/>
        </p:nvSpPr>
        <p:spPr>
          <a:xfrm>
            <a:off x="3377326" y="5071777"/>
            <a:ext cx="5592374" cy="1754326"/>
          </a:xfrm>
          <a:prstGeom prst="rect">
            <a:avLst/>
          </a:prstGeom>
          <a:noFill/>
        </p:spPr>
        <p:txBody>
          <a:bodyPr wrap="square">
            <a:spAutoFit/>
          </a:bodyPr>
          <a:lstStyle/>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Borrowing $100,000</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15% Interest</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Repaying over 20 years.</a:t>
            </a:r>
          </a:p>
          <a:p>
            <a:pPr marL="914400" indent="-457200" algn="ct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You Borrow $100,000</a:t>
            </a:r>
          </a:p>
          <a:p>
            <a:pPr marL="914400" indent="-457200" algn="ctr"/>
            <a:r>
              <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You Repay $316,030</a:t>
            </a:r>
          </a:p>
        </p:txBody>
      </p:sp>
    </p:spTree>
    <p:extLst>
      <p:ext uri="{BB962C8B-B14F-4D97-AF65-F5344CB8AC3E}">
        <p14:creationId xmlns:p14="http://schemas.microsoft.com/office/powerpoint/2010/main" val="3543072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648A04-B22A-2C48-8CC9-0DE8DB7E5745}"/>
              </a:ext>
            </a:extLst>
          </p:cNvPr>
          <p:cNvPicPr>
            <a:picLocks noChangeAspect="1"/>
          </p:cNvPicPr>
          <p:nvPr/>
        </p:nvPicPr>
        <p:blipFill>
          <a:blip r:embed="rId2"/>
          <a:stretch>
            <a:fillRect/>
          </a:stretch>
        </p:blipFill>
        <p:spPr>
          <a:xfrm>
            <a:off x="209230" y="1267433"/>
            <a:ext cx="3215094" cy="1936161"/>
          </a:xfrm>
          <a:prstGeom prst="rect">
            <a:avLst/>
          </a:prstGeom>
        </p:spPr>
      </p:pic>
      <p:sp>
        <p:nvSpPr>
          <p:cNvPr id="7" name="TextBox 6">
            <a:extLst>
              <a:ext uri="{FF2B5EF4-FFF2-40B4-BE49-F238E27FC236}">
                <a16:creationId xmlns:a16="http://schemas.microsoft.com/office/drawing/2014/main" id="{5AC2814B-CEE9-7542-9722-97BCFE365350}"/>
              </a:ext>
            </a:extLst>
          </p:cNvPr>
          <p:cNvSpPr txBox="1"/>
          <p:nvPr/>
        </p:nvSpPr>
        <p:spPr>
          <a:xfrm>
            <a:off x="209230" y="3279310"/>
            <a:ext cx="2873700" cy="1754326"/>
          </a:xfrm>
          <a:prstGeom prst="rect">
            <a:avLst/>
          </a:prstGeom>
          <a:noFill/>
        </p:spPr>
        <p:txBody>
          <a:bodyPr wrap="square">
            <a:spAutoFit/>
          </a:bodyPr>
          <a:lstStyle/>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Borrowing $100,000</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15% Interest</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Repaying over 20 years.</a:t>
            </a:r>
          </a:p>
          <a:p>
            <a:pPr marL="914400" indent="-457200" algn="ct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You Borrow $100,000</a:t>
            </a:r>
          </a:p>
          <a:p>
            <a:pPr marL="914400" indent="-457200" algn="ctr"/>
            <a:r>
              <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You Repay $316,030</a:t>
            </a:r>
          </a:p>
        </p:txBody>
      </p:sp>
      <p:sp>
        <p:nvSpPr>
          <p:cNvPr id="8" name="TextBox 7">
            <a:extLst>
              <a:ext uri="{FF2B5EF4-FFF2-40B4-BE49-F238E27FC236}">
                <a16:creationId xmlns:a16="http://schemas.microsoft.com/office/drawing/2014/main" id="{D23CA2EB-9D0E-C542-BC3D-020FA0E5925C}"/>
              </a:ext>
            </a:extLst>
          </p:cNvPr>
          <p:cNvSpPr txBox="1"/>
          <p:nvPr/>
        </p:nvSpPr>
        <p:spPr>
          <a:xfrm>
            <a:off x="5781418" y="4915339"/>
            <a:ext cx="2873700" cy="1754326"/>
          </a:xfrm>
          <a:prstGeom prst="rect">
            <a:avLst/>
          </a:prstGeom>
          <a:noFill/>
        </p:spPr>
        <p:txBody>
          <a:bodyPr wrap="square">
            <a:spAutoFit/>
          </a:bodyPr>
          <a:lstStyle/>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Investing $50 a month</a:t>
            </a:r>
          </a:p>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At 10% interest</a:t>
            </a:r>
          </a:p>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For 20 years</a:t>
            </a:r>
          </a:p>
          <a:p>
            <a:pPr marL="914400" indent="-457200" algn="ctr"/>
            <a:endParaRPr lang="en-US"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You Invest $12,000</a:t>
            </a:r>
          </a:p>
          <a:p>
            <a:pPr marL="914400" indent="-457200" algn="ctr"/>
            <a:r>
              <a:rPr lang="en-US"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You Have $38,285</a:t>
            </a:r>
          </a:p>
        </p:txBody>
      </p:sp>
      <p:pic>
        <p:nvPicPr>
          <p:cNvPr id="2" name="Picture 1">
            <a:extLst>
              <a:ext uri="{FF2B5EF4-FFF2-40B4-BE49-F238E27FC236}">
                <a16:creationId xmlns:a16="http://schemas.microsoft.com/office/drawing/2014/main" id="{0D0C521D-934C-F745-984F-7190A61DCF98}"/>
              </a:ext>
            </a:extLst>
          </p:cNvPr>
          <p:cNvPicPr>
            <a:picLocks noChangeAspect="1"/>
          </p:cNvPicPr>
          <p:nvPr/>
        </p:nvPicPr>
        <p:blipFill>
          <a:blip r:embed="rId3"/>
          <a:stretch>
            <a:fillRect/>
          </a:stretch>
        </p:blipFill>
        <p:spPr>
          <a:xfrm>
            <a:off x="3956260" y="1221133"/>
            <a:ext cx="6744466" cy="3694205"/>
          </a:xfrm>
          <a:prstGeom prst="rect">
            <a:avLst/>
          </a:prstGeom>
        </p:spPr>
      </p:pic>
      <p:sp>
        <p:nvSpPr>
          <p:cNvPr id="9" name="Rectangle 2">
            <a:extLst>
              <a:ext uri="{FF2B5EF4-FFF2-40B4-BE49-F238E27FC236}">
                <a16:creationId xmlns:a16="http://schemas.microsoft.com/office/drawing/2014/main" id="{B4941F8A-D381-644A-AE40-B558B7331138}"/>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Free Money…for you or for your bank.</a:t>
            </a:r>
          </a:p>
        </p:txBody>
      </p:sp>
    </p:spTree>
    <p:extLst>
      <p:ext uri="{BB962C8B-B14F-4D97-AF65-F5344CB8AC3E}">
        <p14:creationId xmlns:p14="http://schemas.microsoft.com/office/powerpoint/2010/main" val="144654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i="1" dirty="0">
                <a:solidFill>
                  <a:srgbClr val="C00000"/>
                </a:solidFill>
              </a:rPr>
              <a:t>#1	Mental Budgeting: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i="1" dirty="0">
                <a:solidFill>
                  <a:srgbClr val="0000CC"/>
                </a:solidFill>
              </a:rPr>
              <a:t>#2	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Daily Inspiration</a:t>
            </a:r>
          </a:p>
        </p:txBody>
      </p:sp>
      <p:pic>
        <p:nvPicPr>
          <p:cNvPr id="2" name="Picture 1">
            <a:extLst>
              <a:ext uri="{FF2B5EF4-FFF2-40B4-BE49-F238E27FC236}">
                <a16:creationId xmlns:a16="http://schemas.microsoft.com/office/drawing/2014/main" id="{6068CD53-9E36-4035-8A15-3163FAB334D1}"/>
              </a:ext>
            </a:extLst>
          </p:cNvPr>
          <p:cNvPicPr>
            <a:picLocks noChangeAspect="1"/>
          </p:cNvPicPr>
          <p:nvPr/>
        </p:nvPicPr>
        <p:blipFill>
          <a:blip r:embed="rId2"/>
          <a:stretch>
            <a:fillRect/>
          </a:stretch>
        </p:blipFill>
        <p:spPr>
          <a:xfrm>
            <a:off x="3260706" y="1131897"/>
            <a:ext cx="5670588" cy="5670588"/>
          </a:xfrm>
          <a:prstGeom prst="rect">
            <a:avLst/>
          </a:prstGeom>
        </p:spPr>
      </p:pic>
    </p:spTree>
    <p:extLst>
      <p:ext uri="{BB962C8B-B14F-4D97-AF65-F5344CB8AC3E}">
        <p14:creationId xmlns:p14="http://schemas.microsoft.com/office/powerpoint/2010/main" val="37409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628817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308458" y="2135828"/>
            <a:ext cx="5592374"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A232F1C0-CB36-5C4B-95D2-9D5E936EE565}"/>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2695909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15794704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27</a:t>
            </a:r>
          </a:p>
          <a:p>
            <a:pPr algn="ctr"/>
            <a:endParaRPr lang="en-US" sz="2600" b="1" dirty="0">
              <a:solidFill>
                <a:schemeClr val="tx1"/>
              </a:solidFill>
            </a:endParaRPr>
          </a:p>
          <a:p>
            <a:pPr algn="ctr"/>
            <a:r>
              <a:rPr lang="en-US" sz="2400" b="1" dirty="0">
                <a:solidFill>
                  <a:schemeClr val="tx1"/>
                </a:solidFill>
              </a:rPr>
              <a:t>DEBT MANGEMENT: </a:t>
            </a:r>
            <a:r>
              <a:rPr lang="en-US" sz="2600" b="1" dirty="0">
                <a:solidFill>
                  <a:schemeClr val="tx1"/>
                </a:solidFill>
              </a:rPr>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102868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16968</TotalTime>
  <Words>7349</Words>
  <Application>Microsoft Macintosh PowerPoint</Application>
  <PresentationFormat>Widescreen</PresentationFormat>
  <Paragraphs>611</Paragraphs>
  <Slides>91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138</cp:revision>
  <dcterms:created xsi:type="dcterms:W3CDTF">2019-08-26T13:43:19Z</dcterms:created>
  <dcterms:modified xsi:type="dcterms:W3CDTF">2022-10-26T16:12:28Z</dcterms:modified>
  <cp:category/>
</cp:coreProperties>
</file>