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041" r:id="rId2"/>
    <p:sldId id="2067" r:id="rId3"/>
    <p:sldId id="2068" r:id="rId4"/>
    <p:sldId id="2042" r:id="rId5"/>
    <p:sldId id="2043" r:id="rId6"/>
    <p:sldId id="2044" r:id="rId7"/>
    <p:sldId id="2046" r:id="rId8"/>
    <p:sldId id="2045" r:id="rId9"/>
    <p:sldId id="2054" r:id="rId10"/>
    <p:sldId id="1995" r:id="rId11"/>
    <p:sldId id="2065" r:id="rId12"/>
    <p:sldId id="2055" r:id="rId13"/>
    <p:sldId id="2048" r:id="rId14"/>
    <p:sldId id="2056" r:id="rId15"/>
    <p:sldId id="2057" r:id="rId16"/>
    <p:sldId id="2058" r:id="rId17"/>
    <p:sldId id="2070" r:id="rId18"/>
    <p:sldId id="2049" r:id="rId19"/>
    <p:sldId id="2059" r:id="rId20"/>
    <p:sldId id="2066" r:id="rId21"/>
    <p:sldId id="2069" r:id="rId22"/>
    <p:sldId id="2060" r:id="rId23"/>
    <p:sldId id="2061" r:id="rId24"/>
    <p:sldId id="2062" r:id="rId25"/>
    <p:sldId id="2063" r:id="rId26"/>
    <p:sldId id="2047" r:id="rId27"/>
    <p:sldId id="2052" r:id="rId28"/>
    <p:sldId id="2053" r:id="rId29"/>
    <p:sldId id="2051" r:id="rId30"/>
    <p:sldId id="1242" r:id="rId31"/>
    <p:sldId id="2035" r:id="rId32"/>
    <p:sldId id="20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10/24/22</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hyperlink" Target="https://www.ed.gov/subscription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hyperlink" Target="https://www.ed.gov/subscript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own Hall 2">
            <a:extLst>
              <a:ext uri="{FF2B5EF4-FFF2-40B4-BE49-F238E27FC236}">
                <a16:creationId xmlns:a16="http://schemas.microsoft.com/office/drawing/2014/main" id="{C5982EEB-90E0-DD5E-19CE-7E1CC48AA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365" y="357282"/>
            <a:ext cx="7513270" cy="500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9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issued by the U.S. Department of Education (Federal Loans, not private loans).</a:t>
            </a:r>
          </a:p>
        </p:txBody>
      </p:sp>
      <p:pic>
        <p:nvPicPr>
          <p:cNvPr id="15364" name="Picture 4" descr="16,841 College Student Illustrations &amp; Clip Art - iStock">
            <a:extLst>
              <a:ext uri="{FF2B5EF4-FFF2-40B4-BE49-F238E27FC236}">
                <a16:creationId xmlns:a16="http://schemas.microsoft.com/office/drawing/2014/main" id="{D8C502CE-1B0D-791D-D369-0A8478B01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5" y="2259233"/>
            <a:ext cx="2118669" cy="169493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ree Bank Cliparts, Download Free Bank Cliparts png images, Free ClipArts  on Clipart Library">
            <a:extLst>
              <a:ext uri="{FF2B5EF4-FFF2-40B4-BE49-F238E27FC236}">
                <a16:creationId xmlns:a16="http://schemas.microsoft.com/office/drawing/2014/main" id="{F415025D-5EBA-C888-138F-0731063F8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830" y="2354997"/>
            <a:ext cx="1641389" cy="16413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Free Bank Cliparts, Download Free Bank Cliparts png images, Free ClipArts  on Clipart Library">
            <a:extLst>
              <a:ext uri="{FF2B5EF4-FFF2-40B4-BE49-F238E27FC236}">
                <a16:creationId xmlns:a16="http://schemas.microsoft.com/office/drawing/2014/main" id="{1A2C4371-6C2B-B3B0-BA82-FC3D73361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046" y="4332079"/>
            <a:ext cx="1641389" cy="1641389"/>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student clipart university - Clip Art Library">
            <a:extLst>
              <a:ext uri="{FF2B5EF4-FFF2-40B4-BE49-F238E27FC236}">
                <a16:creationId xmlns:a16="http://schemas.microsoft.com/office/drawing/2014/main" id="{F71F7F8D-4381-57EB-8EF9-7E06A6E1A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574" y="2461457"/>
            <a:ext cx="2263345" cy="1175198"/>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Treasury Clipart Free Download | 6 Treasury free illustrations">
            <a:extLst>
              <a:ext uri="{FF2B5EF4-FFF2-40B4-BE49-F238E27FC236}">
                <a16:creationId xmlns:a16="http://schemas.microsoft.com/office/drawing/2014/main" id="{71E26021-29E7-3C71-7932-070A49DEC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7644" y="4200072"/>
            <a:ext cx="1953395" cy="1723584"/>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ere's How to Make Money Investing in Pre-IPO Stocks">
            <a:extLst>
              <a:ext uri="{FF2B5EF4-FFF2-40B4-BE49-F238E27FC236}">
                <a16:creationId xmlns:a16="http://schemas.microsoft.com/office/drawing/2014/main" id="{C6DA3A8C-F02F-053C-B25D-4C0CD3D57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522" y="4268893"/>
            <a:ext cx="2815281" cy="158594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BB06346A-1615-197E-257B-DA005EB518AC}"/>
              </a:ext>
            </a:extLst>
          </p:cNvPr>
          <p:cNvSpPr/>
          <p:nvPr/>
        </p:nvSpPr>
        <p:spPr>
          <a:xfrm>
            <a:off x="2221385" y="3049056"/>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595994A4-0DAA-61D6-EEB3-649A71723254}"/>
              </a:ext>
            </a:extLst>
          </p:cNvPr>
          <p:cNvSpPr/>
          <p:nvPr/>
        </p:nvSpPr>
        <p:spPr>
          <a:xfrm>
            <a:off x="5731992" y="3049056"/>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65F3D1F4-377E-23BD-F79D-88C6235964CF}"/>
              </a:ext>
            </a:extLst>
          </p:cNvPr>
          <p:cNvSpPr/>
          <p:nvPr/>
        </p:nvSpPr>
        <p:spPr>
          <a:xfrm>
            <a:off x="8751159" y="3082503"/>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8AEC8066-82A5-FD1C-4622-C26C7AB3B720}"/>
              </a:ext>
            </a:extLst>
          </p:cNvPr>
          <p:cNvSpPr/>
          <p:nvPr/>
        </p:nvSpPr>
        <p:spPr>
          <a:xfrm>
            <a:off x="1329639" y="5140604"/>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F205B1EF-23B4-7002-CC43-279D462CA9BE}"/>
              </a:ext>
            </a:extLst>
          </p:cNvPr>
          <p:cNvSpPr/>
          <p:nvPr/>
        </p:nvSpPr>
        <p:spPr>
          <a:xfrm>
            <a:off x="4411879" y="5080863"/>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19AD56A0-07ED-40F9-F008-632740DA5FBC}"/>
              </a:ext>
            </a:extLst>
          </p:cNvPr>
          <p:cNvSpPr/>
          <p:nvPr/>
        </p:nvSpPr>
        <p:spPr>
          <a:xfrm>
            <a:off x="7797630" y="5174051"/>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D6289B3-1B8C-C349-7F85-7200FFA511ED}"/>
              </a:ext>
            </a:extLst>
          </p:cNvPr>
          <p:cNvSpPr txBox="1"/>
          <p:nvPr/>
        </p:nvSpPr>
        <p:spPr>
          <a:xfrm>
            <a:off x="270947" y="3843640"/>
            <a:ext cx="1836263" cy="369332"/>
          </a:xfrm>
          <a:prstGeom prst="rect">
            <a:avLst/>
          </a:prstGeom>
          <a:solidFill>
            <a:srgbClr val="C00000"/>
          </a:solidFill>
        </p:spPr>
        <p:txBody>
          <a:bodyPr wrap="square" rtlCol="0">
            <a:spAutoFit/>
          </a:bodyPr>
          <a:lstStyle/>
          <a:p>
            <a:pPr algn="ctr"/>
            <a:r>
              <a:rPr lang="en-US" b="1" dirty="0">
                <a:solidFill>
                  <a:schemeClr val="bg1"/>
                </a:solidFill>
              </a:rPr>
              <a:t>YOU</a:t>
            </a:r>
          </a:p>
        </p:txBody>
      </p:sp>
      <p:sp>
        <p:nvSpPr>
          <p:cNvPr id="14" name="TextBox 13">
            <a:extLst>
              <a:ext uri="{FF2B5EF4-FFF2-40B4-BE49-F238E27FC236}">
                <a16:creationId xmlns:a16="http://schemas.microsoft.com/office/drawing/2014/main" id="{2C9AEF68-2C9A-6F1E-E994-97B3627C276D}"/>
              </a:ext>
            </a:extLst>
          </p:cNvPr>
          <p:cNvSpPr txBox="1"/>
          <p:nvPr/>
        </p:nvSpPr>
        <p:spPr>
          <a:xfrm>
            <a:off x="3486149" y="3843640"/>
            <a:ext cx="1975022" cy="369332"/>
          </a:xfrm>
          <a:prstGeom prst="rect">
            <a:avLst/>
          </a:prstGeom>
          <a:solidFill>
            <a:srgbClr val="C00000"/>
          </a:solidFill>
        </p:spPr>
        <p:txBody>
          <a:bodyPr wrap="square" rtlCol="0">
            <a:spAutoFit/>
          </a:bodyPr>
          <a:lstStyle/>
          <a:p>
            <a:pPr algn="ctr"/>
            <a:r>
              <a:rPr lang="en-US" b="1" dirty="0">
                <a:solidFill>
                  <a:schemeClr val="bg1"/>
                </a:solidFill>
              </a:rPr>
              <a:t>YOUR COLLEGE</a:t>
            </a:r>
          </a:p>
        </p:txBody>
      </p:sp>
      <p:sp>
        <p:nvSpPr>
          <p:cNvPr id="15" name="TextBox 14">
            <a:extLst>
              <a:ext uri="{FF2B5EF4-FFF2-40B4-BE49-F238E27FC236}">
                <a16:creationId xmlns:a16="http://schemas.microsoft.com/office/drawing/2014/main" id="{47FDAC5B-BE7D-7AA7-8088-4BA390DE0C8F}"/>
              </a:ext>
            </a:extLst>
          </p:cNvPr>
          <p:cNvSpPr txBox="1"/>
          <p:nvPr/>
        </p:nvSpPr>
        <p:spPr>
          <a:xfrm>
            <a:off x="6437614" y="3848623"/>
            <a:ext cx="2392831" cy="369332"/>
          </a:xfrm>
          <a:prstGeom prst="rect">
            <a:avLst/>
          </a:prstGeom>
          <a:solidFill>
            <a:srgbClr val="C00000"/>
          </a:solidFill>
        </p:spPr>
        <p:txBody>
          <a:bodyPr wrap="square" rtlCol="0">
            <a:spAutoFit/>
          </a:bodyPr>
          <a:lstStyle/>
          <a:p>
            <a:pPr algn="ctr"/>
            <a:r>
              <a:rPr lang="en-US" b="1" dirty="0">
                <a:solidFill>
                  <a:schemeClr val="bg1"/>
                </a:solidFill>
              </a:rPr>
              <a:t>YOUR LOAN SERVICER</a:t>
            </a:r>
          </a:p>
        </p:txBody>
      </p:sp>
      <p:sp>
        <p:nvSpPr>
          <p:cNvPr id="18" name="TextBox 17">
            <a:extLst>
              <a:ext uri="{FF2B5EF4-FFF2-40B4-BE49-F238E27FC236}">
                <a16:creationId xmlns:a16="http://schemas.microsoft.com/office/drawing/2014/main" id="{3ECC05A2-FDBE-64A0-4E7F-84761576BB4F}"/>
              </a:ext>
            </a:extLst>
          </p:cNvPr>
          <p:cNvSpPr txBox="1"/>
          <p:nvPr/>
        </p:nvSpPr>
        <p:spPr>
          <a:xfrm>
            <a:off x="2461442" y="6011923"/>
            <a:ext cx="1836263" cy="369332"/>
          </a:xfrm>
          <a:prstGeom prst="rect">
            <a:avLst/>
          </a:prstGeom>
          <a:solidFill>
            <a:srgbClr val="C00000"/>
          </a:solidFill>
        </p:spPr>
        <p:txBody>
          <a:bodyPr wrap="square" rtlCol="0">
            <a:spAutoFit/>
          </a:bodyPr>
          <a:lstStyle/>
          <a:p>
            <a:pPr algn="ctr"/>
            <a:r>
              <a:rPr lang="en-US" b="1" dirty="0">
                <a:solidFill>
                  <a:schemeClr val="bg1"/>
                </a:solidFill>
              </a:rPr>
              <a:t>MAYBE A BANK</a:t>
            </a:r>
          </a:p>
        </p:txBody>
      </p:sp>
      <p:sp>
        <p:nvSpPr>
          <p:cNvPr id="19" name="TextBox 18">
            <a:extLst>
              <a:ext uri="{FF2B5EF4-FFF2-40B4-BE49-F238E27FC236}">
                <a16:creationId xmlns:a16="http://schemas.microsoft.com/office/drawing/2014/main" id="{E92D6174-A972-4D89-512B-9E5587864CBA}"/>
              </a:ext>
            </a:extLst>
          </p:cNvPr>
          <p:cNvSpPr txBox="1"/>
          <p:nvPr/>
        </p:nvSpPr>
        <p:spPr>
          <a:xfrm>
            <a:off x="5298409" y="5998408"/>
            <a:ext cx="2645506" cy="369332"/>
          </a:xfrm>
          <a:prstGeom prst="rect">
            <a:avLst/>
          </a:prstGeom>
          <a:solidFill>
            <a:srgbClr val="C00000"/>
          </a:solidFill>
        </p:spPr>
        <p:txBody>
          <a:bodyPr wrap="square" rtlCol="0">
            <a:spAutoFit/>
          </a:bodyPr>
          <a:lstStyle/>
          <a:p>
            <a:pPr algn="ctr"/>
            <a:r>
              <a:rPr lang="en-US" b="1" dirty="0">
                <a:solidFill>
                  <a:schemeClr val="bg1"/>
                </a:solidFill>
              </a:rPr>
              <a:t>MAYBE SOME INVESTORS</a:t>
            </a:r>
          </a:p>
        </p:txBody>
      </p:sp>
      <p:sp>
        <p:nvSpPr>
          <p:cNvPr id="21" name="Rectangle 20">
            <a:extLst>
              <a:ext uri="{FF2B5EF4-FFF2-40B4-BE49-F238E27FC236}">
                <a16:creationId xmlns:a16="http://schemas.microsoft.com/office/drawing/2014/main" id="{13D648FB-8090-F6E6-1AB7-5D3E647DC333}"/>
              </a:ext>
            </a:extLst>
          </p:cNvPr>
          <p:cNvSpPr/>
          <p:nvPr/>
        </p:nvSpPr>
        <p:spPr>
          <a:xfrm>
            <a:off x="10100104" y="5973468"/>
            <a:ext cx="1962151" cy="717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774FF41-D170-D95A-DFD1-785B13A5B8EB}"/>
              </a:ext>
            </a:extLst>
          </p:cNvPr>
          <p:cNvSpPr txBox="1"/>
          <p:nvPr/>
        </p:nvSpPr>
        <p:spPr>
          <a:xfrm>
            <a:off x="8807925" y="5984999"/>
            <a:ext cx="2392831" cy="646331"/>
          </a:xfrm>
          <a:prstGeom prst="rect">
            <a:avLst/>
          </a:prstGeom>
          <a:solidFill>
            <a:srgbClr val="006600"/>
          </a:solidFill>
        </p:spPr>
        <p:txBody>
          <a:bodyPr wrap="square" rtlCol="0">
            <a:spAutoFit/>
          </a:bodyPr>
          <a:lstStyle/>
          <a:p>
            <a:pPr algn="ctr"/>
            <a:r>
              <a:rPr lang="en-US" b="1" dirty="0">
                <a:solidFill>
                  <a:schemeClr val="bg1"/>
                </a:solidFill>
              </a:rPr>
              <a:t>U.S. DEPARTMEMT OF EDUCATION</a:t>
            </a:r>
          </a:p>
        </p:txBody>
      </p:sp>
    </p:spTree>
    <p:extLst>
      <p:ext uri="{BB962C8B-B14F-4D97-AF65-F5344CB8AC3E}">
        <p14:creationId xmlns:p14="http://schemas.microsoft.com/office/powerpoint/2010/main" val="207635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transition="in" filter="blinds(horizontal)">
                                      <p:cBhvr>
                                        <p:cTn id="10" dur="500"/>
                                        <p:tgtEl>
                                          <p:spTgt spid="153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blinds(horizontal)">
                                      <p:cBhvr>
                                        <p:cTn id="21" dur="500"/>
                                        <p:tgtEl>
                                          <p:spTgt spid="1536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par>
                                <p:cTn id="44" presetID="3" presetClass="entr" presetSubtype="10" fill="hold" nodeType="withEffect">
                                  <p:stCondLst>
                                    <p:cond delay="0"/>
                                  </p:stCondLst>
                                  <p:childTnLst>
                                    <p:set>
                                      <p:cBhvr>
                                        <p:cTn id="45" dur="1" fill="hold">
                                          <p:stCondLst>
                                            <p:cond delay="0"/>
                                          </p:stCondLst>
                                        </p:cTn>
                                        <p:tgtEl>
                                          <p:spTgt spid="15374"/>
                                        </p:tgtEl>
                                        <p:attrNameLst>
                                          <p:attrName>style.visibility</p:attrName>
                                        </p:attrNameLst>
                                      </p:cBhvr>
                                      <p:to>
                                        <p:strVal val="visible"/>
                                      </p:to>
                                    </p:set>
                                    <p:animEffect transition="in" filter="blinds(horizontal)">
                                      <p:cBhvr>
                                        <p:cTn id="46" dur="500"/>
                                        <p:tgtEl>
                                          <p:spTgt spid="1537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par>
                                <p:cTn id="55" presetID="3" presetClass="entr" presetSubtype="10" fill="hold" nodeType="withEffect">
                                  <p:stCondLst>
                                    <p:cond delay="0"/>
                                  </p:stCondLst>
                                  <p:childTnLst>
                                    <p:set>
                                      <p:cBhvr>
                                        <p:cTn id="56" dur="1" fill="hold">
                                          <p:stCondLst>
                                            <p:cond delay="0"/>
                                          </p:stCondLst>
                                        </p:cTn>
                                        <p:tgtEl>
                                          <p:spTgt spid="15372"/>
                                        </p:tgtEl>
                                        <p:attrNameLst>
                                          <p:attrName>style.visibility</p:attrName>
                                        </p:attrNameLst>
                                      </p:cBhvr>
                                      <p:to>
                                        <p:strVal val="visible"/>
                                      </p:to>
                                    </p:set>
                                    <p:animEffect transition="in" filter="blinds(horizontal)">
                                      <p:cBhvr>
                                        <p:cTn id="57" dur="500"/>
                                        <p:tgtEl>
                                          <p:spTgt spid="1537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4" grpId="0" animBg="1"/>
      <p:bldP spid="15"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issued by the U.S. Department of Education (Federal Loans, not private loans).</a:t>
            </a:r>
            <a:br>
              <a:rPr lang="en-US" dirty="0"/>
            </a:br>
            <a:endParaRPr lang="en-US" dirty="0"/>
          </a:p>
          <a:p>
            <a:r>
              <a:rPr lang="en-US" dirty="0"/>
              <a:t>Forgiveness is only available if annual income is less than $125,000 for individuals or less than $250,000 married couples (filing jointly) </a:t>
            </a:r>
            <a:br>
              <a:rPr lang="en-US" dirty="0"/>
            </a:br>
            <a:r>
              <a:rPr lang="en-US" dirty="0"/>
              <a:t>or for heads of households.</a:t>
            </a:r>
          </a:p>
          <a:p>
            <a:pPr lvl="1"/>
            <a:r>
              <a:rPr lang="en-US" dirty="0"/>
              <a:t>Not sure if this is based on 2021 or 2020…use whichever is lower.</a:t>
            </a:r>
            <a:br>
              <a:rPr lang="en-US" dirty="0"/>
            </a:br>
            <a:endParaRPr lang="en-US" dirty="0"/>
          </a:p>
          <a:p>
            <a:r>
              <a:rPr lang="en-US" dirty="0"/>
              <a:t>You should be eligible regardless of when you file the application. </a:t>
            </a:r>
            <a:br>
              <a:rPr lang="en-US" dirty="0"/>
            </a:br>
            <a:r>
              <a:rPr lang="en-US" dirty="0"/>
              <a:t>The relief window is expected to close on December 31, 2023.</a:t>
            </a:r>
          </a:p>
          <a:p>
            <a:pPr lvl="1"/>
            <a:r>
              <a:rPr lang="en-US" dirty="0"/>
              <a:t>File as soon as possible for several reasons.</a:t>
            </a:r>
            <a:br>
              <a:rPr lang="en-US" dirty="0"/>
            </a:br>
            <a:endParaRPr lang="en-US" dirty="0"/>
          </a:p>
          <a:p>
            <a:endParaRPr lang="en-US" dirty="0"/>
          </a:p>
        </p:txBody>
      </p:sp>
    </p:spTree>
    <p:extLst>
      <p:ext uri="{BB962C8B-B14F-4D97-AF65-F5344CB8AC3E}">
        <p14:creationId xmlns:p14="http://schemas.microsoft.com/office/powerpoint/2010/main" val="150062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NEED TO FILE ANYTHING?</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YES!</a:t>
            </a:r>
            <a:br>
              <a:rPr lang="en-US" dirty="0"/>
            </a:br>
            <a:endParaRPr lang="en-US" dirty="0"/>
          </a:p>
          <a:p>
            <a:r>
              <a:rPr lang="en-US" dirty="0"/>
              <a:t>The application form should be available online in early October.</a:t>
            </a:r>
          </a:p>
          <a:p>
            <a:pPr lvl="1"/>
            <a:r>
              <a:rPr lang="en-US" dirty="0"/>
              <a:t>The main piece of information you need to provide is your income.</a:t>
            </a:r>
            <a:br>
              <a:rPr lang="en-US" dirty="0"/>
            </a:br>
            <a:endParaRPr lang="en-US" dirty="0"/>
          </a:p>
          <a:p>
            <a:r>
              <a:rPr lang="en-US" dirty="0"/>
              <a:t>The Department of Education has loan balance, grant history and income information for some people….but it does not have income information for everyone. </a:t>
            </a:r>
          </a:p>
          <a:p>
            <a:pPr lvl="1"/>
            <a:r>
              <a:rPr lang="en-US" dirty="0"/>
              <a:t>These people will receive forgiveness automatically, without filing.</a:t>
            </a:r>
          </a:p>
          <a:p>
            <a:pPr lvl="1"/>
            <a:r>
              <a:rPr lang="en-US" dirty="0"/>
              <a:t>But most of you do not know if you are one of these people.</a:t>
            </a:r>
          </a:p>
          <a:p>
            <a:pPr lvl="1"/>
            <a:r>
              <a:rPr lang="en-US" dirty="0"/>
              <a:t>So, complete the application as soon as you can just to be sure.</a:t>
            </a:r>
          </a:p>
        </p:txBody>
      </p:sp>
    </p:spTree>
    <p:extLst>
      <p:ext uri="{BB962C8B-B14F-4D97-AF65-F5344CB8AC3E}">
        <p14:creationId xmlns:p14="http://schemas.microsoft.com/office/powerpoint/2010/main" val="379932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739" y="1145010"/>
            <a:ext cx="8642521" cy="485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97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t>Since March 2020…</a:t>
            </a:r>
          </a:p>
          <a:p>
            <a:pPr lvl="1"/>
            <a:r>
              <a:rPr lang="en-US" sz="3400" dirty="0"/>
              <a:t>You have not had to make payments on your outstanding debt.</a:t>
            </a:r>
          </a:p>
          <a:p>
            <a:pPr lvl="1"/>
            <a:r>
              <a:rPr lang="en-US" sz="3400" dirty="0"/>
              <a:t>Interest has not been accruing on your outstanding debt.</a:t>
            </a:r>
            <a:br>
              <a:rPr lang="en-US" sz="3400" dirty="0"/>
            </a:br>
            <a:endParaRPr lang="en-US" sz="3400" dirty="0"/>
          </a:p>
          <a:p>
            <a:r>
              <a:rPr lang="en-US" sz="3400" b="1" dirty="0">
                <a:solidFill>
                  <a:srgbClr val="C00000"/>
                </a:solidFill>
              </a:rPr>
              <a:t>ALL THAT ENDS ON DECEMBER 31, 2022</a:t>
            </a:r>
            <a:br>
              <a:rPr lang="en-US" sz="3400" b="1" dirty="0">
                <a:solidFill>
                  <a:srgbClr val="C00000"/>
                </a:solidFill>
              </a:rPr>
            </a:br>
            <a:br>
              <a:rPr lang="en-US" sz="3400" b="1" dirty="0">
                <a:solidFill>
                  <a:srgbClr val="C00000"/>
                </a:solidFill>
              </a:rPr>
            </a:br>
            <a:r>
              <a:rPr lang="en-US" sz="1800" b="1" dirty="0">
                <a:solidFill>
                  <a:srgbClr val="C00000"/>
                </a:solidFill>
              </a:rPr>
              <a:t>  	* Maybe…depending on your loan and status as a student</a:t>
            </a:r>
            <a:br>
              <a:rPr lang="en-US" b="1" dirty="0">
                <a:solidFill>
                  <a:srgbClr val="C00000"/>
                </a:solidFill>
              </a:rPr>
            </a:br>
            <a:endParaRPr lang="en-US" b="1" dirty="0">
              <a:solidFill>
                <a:srgbClr val="C00000"/>
              </a:solidFill>
            </a:endParaRPr>
          </a:p>
          <a:p>
            <a:endParaRPr lang="en-US" dirty="0"/>
          </a:p>
        </p:txBody>
      </p:sp>
    </p:spTree>
    <p:extLst>
      <p:ext uri="{BB962C8B-B14F-4D97-AF65-F5344CB8AC3E}">
        <p14:creationId xmlns:p14="http://schemas.microsoft.com/office/powerpoint/2010/main" val="11332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March 2020…</a:t>
            </a:r>
          </a:p>
          <a:p>
            <a:pPr lvl="1"/>
            <a:r>
              <a:rPr lang="en-US" dirty="0"/>
              <a:t>You have not had to make payments on your debt.</a:t>
            </a:r>
          </a:p>
          <a:p>
            <a:pPr lvl="1"/>
            <a:r>
              <a:rPr lang="en-US" dirty="0"/>
              <a:t>Interest has not been accruing on your debt.</a:t>
            </a:r>
            <a:br>
              <a:rPr lang="en-US" dirty="0"/>
            </a:br>
            <a:endParaRPr lang="en-US" dirty="0"/>
          </a:p>
          <a:p>
            <a:r>
              <a:rPr lang="en-US" sz="2400" b="1" dirty="0">
                <a:solidFill>
                  <a:srgbClr val="C00000"/>
                </a:solidFill>
              </a:rPr>
              <a:t>ALL THAT ENDS ON DECEMBER 31, 2022</a:t>
            </a:r>
            <a:br>
              <a:rPr lang="en-US" sz="2400" b="1" dirty="0">
                <a:solidFill>
                  <a:srgbClr val="C00000"/>
                </a:solidFill>
              </a:rPr>
            </a:br>
            <a:endParaRPr lang="en-US" sz="2400" b="1" dirty="0">
              <a:solidFill>
                <a:srgbClr val="C00000"/>
              </a:solidFill>
            </a:endParaRPr>
          </a:p>
          <a:p>
            <a:r>
              <a:rPr lang="en-US" sz="2400" b="1" dirty="0">
                <a:solidFill>
                  <a:srgbClr val="0000CC"/>
                </a:solidFill>
              </a:rPr>
              <a:t>SO, WHAT SHOULD YOU DO:</a:t>
            </a:r>
          </a:p>
          <a:p>
            <a:pPr lvl="1"/>
            <a:r>
              <a:rPr lang="en-US" sz="2000" b="1" dirty="0">
                <a:solidFill>
                  <a:srgbClr val="0000CC"/>
                </a:solidFill>
              </a:rPr>
              <a:t>Check with your servicer to know if you will have payments due in January, 2023</a:t>
            </a:r>
          </a:p>
          <a:p>
            <a:pPr lvl="1"/>
            <a:r>
              <a:rPr lang="en-US" sz="2000" b="1" dirty="0">
                <a:solidFill>
                  <a:srgbClr val="0000CC"/>
                </a:solidFill>
              </a:rPr>
              <a:t>Check with your servicer to know if interest will begin accruing in January, 2023</a:t>
            </a:r>
          </a:p>
          <a:p>
            <a:pPr lvl="1"/>
            <a:r>
              <a:rPr lang="en-US" sz="2000" b="1" dirty="0">
                <a:solidFill>
                  <a:srgbClr val="0000CC"/>
                </a:solidFill>
              </a:rPr>
              <a:t>Make a plan to begin making payments when you have to and when you are able to do so</a:t>
            </a:r>
            <a:br>
              <a:rPr lang="en-US" sz="2000" b="1" dirty="0">
                <a:solidFill>
                  <a:srgbClr val="C00000"/>
                </a:solidFill>
              </a:rPr>
            </a:br>
            <a:endParaRPr lang="en-US" sz="2000" b="1" dirty="0">
              <a:solidFill>
                <a:srgbClr val="C00000"/>
              </a:solidFill>
            </a:endParaRPr>
          </a:p>
          <a:p>
            <a:endParaRPr lang="en-US" sz="2400" dirty="0"/>
          </a:p>
        </p:txBody>
      </p:sp>
    </p:spTree>
    <p:extLst>
      <p:ext uri="{BB962C8B-B14F-4D97-AF65-F5344CB8AC3E}">
        <p14:creationId xmlns:p14="http://schemas.microsoft.com/office/powerpoint/2010/main" val="32314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linds(horizontal)">
                                      <p:cBhvr>
                                        <p:cTn id="10" dur="500"/>
                                        <p:tgtEl>
                                          <p:spTgt spid="2">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linds(horizontal)">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March 2020…</a:t>
            </a:r>
          </a:p>
          <a:p>
            <a:pPr lvl="1"/>
            <a:r>
              <a:rPr lang="en-US" dirty="0"/>
              <a:t>You have not had to make payments on your debt.</a:t>
            </a:r>
          </a:p>
          <a:p>
            <a:pPr lvl="1"/>
            <a:r>
              <a:rPr lang="en-US" dirty="0"/>
              <a:t>Interest has not been accruing on your debt.</a:t>
            </a:r>
            <a:br>
              <a:rPr lang="en-US" dirty="0"/>
            </a:br>
            <a:endParaRPr lang="en-US" dirty="0"/>
          </a:p>
          <a:p>
            <a:r>
              <a:rPr lang="en-US" sz="2400" b="1" dirty="0">
                <a:solidFill>
                  <a:srgbClr val="C00000"/>
                </a:solidFill>
              </a:rPr>
              <a:t>ALL THAT ENDS ON DECEMBER 31, 2022</a:t>
            </a:r>
            <a:br>
              <a:rPr lang="en-US" sz="2400" b="1" dirty="0">
                <a:solidFill>
                  <a:srgbClr val="C00000"/>
                </a:solidFill>
              </a:rPr>
            </a:br>
            <a:endParaRPr lang="en-US" sz="2400" b="1" dirty="0">
              <a:solidFill>
                <a:srgbClr val="C00000"/>
              </a:solidFill>
            </a:endParaRPr>
          </a:p>
          <a:p>
            <a:r>
              <a:rPr lang="en-US" sz="2400" b="1" dirty="0">
                <a:solidFill>
                  <a:srgbClr val="0000CC"/>
                </a:solidFill>
              </a:rPr>
              <a:t>SO, WHAT SHOULD YOU DO:</a:t>
            </a:r>
            <a:br>
              <a:rPr lang="en-US" sz="2400" b="1" dirty="0">
                <a:solidFill>
                  <a:srgbClr val="0000CC"/>
                </a:solidFill>
              </a:rPr>
            </a:br>
            <a:endParaRPr lang="en-US" sz="2400" b="1" dirty="0">
              <a:solidFill>
                <a:srgbClr val="0000CC"/>
              </a:solidFill>
            </a:endParaRPr>
          </a:p>
          <a:p>
            <a:pPr lvl="1"/>
            <a:r>
              <a:rPr lang="en-US" sz="2000" b="1" dirty="0">
                <a:solidFill>
                  <a:srgbClr val="0000CC"/>
                </a:solidFill>
              </a:rPr>
              <a:t>CLAIM YOUR LOAN FORGIVENESS AS SOON AS POSSIBLE SO THAT YOUR OUTSTANDING BALANCE IS $10,000 OR $20,000 LOWER WHEN INTEREST BEGINS ACCRUING AGAIN</a:t>
            </a:r>
            <a:br>
              <a:rPr lang="en-US" sz="2000" b="1" dirty="0">
                <a:solidFill>
                  <a:srgbClr val="0000CC"/>
                </a:solidFill>
              </a:rPr>
            </a:br>
            <a:br>
              <a:rPr lang="en-US" sz="2000" b="1" dirty="0">
                <a:solidFill>
                  <a:srgbClr val="0000CC"/>
                </a:solidFill>
              </a:rPr>
            </a:br>
            <a:r>
              <a:rPr lang="en-US" sz="2000" b="1" dirty="0">
                <a:solidFill>
                  <a:srgbClr val="0000CC"/>
                </a:solidFill>
              </a:rPr>
              <a:t>(You must apply for forgiveness by December 31, 2023)</a:t>
            </a:r>
            <a:endParaRPr lang="en-US" sz="2400" dirty="0"/>
          </a:p>
        </p:txBody>
      </p:sp>
    </p:spTree>
    <p:extLst>
      <p:ext uri="{BB962C8B-B14F-4D97-AF65-F5344CB8AC3E}">
        <p14:creationId xmlns:p14="http://schemas.microsoft.com/office/powerpoint/2010/main" val="843395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838200" y="1285103"/>
            <a:ext cx="1067062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Assume your balance is </a:t>
            </a:r>
            <a:r>
              <a:rPr lang="en-US" sz="2400" dirty="0">
                <a:solidFill>
                  <a:srgbClr val="0000CC"/>
                </a:solidFill>
              </a:rPr>
              <a:t>$30,000 </a:t>
            </a:r>
            <a:r>
              <a:rPr lang="en-US" sz="2400" dirty="0"/>
              <a:t>and your interest rate is 6% per year.</a:t>
            </a:r>
            <a:br>
              <a:rPr lang="en-US" sz="2400" dirty="0"/>
            </a:br>
            <a:endParaRPr lang="en-US" sz="2000" dirty="0"/>
          </a:p>
          <a:p>
            <a:pPr lvl="1"/>
            <a:r>
              <a:rPr lang="en-US" sz="2000" dirty="0"/>
              <a:t>You will accrue </a:t>
            </a:r>
            <a:r>
              <a:rPr lang="en-US" sz="2000" dirty="0">
                <a:solidFill>
                  <a:srgbClr val="0000CC"/>
                </a:solidFill>
              </a:rPr>
              <a:t>$1,800 </a:t>
            </a:r>
            <a:r>
              <a:rPr lang="en-US" sz="2000" dirty="0"/>
              <a:t>in the first year</a:t>
            </a:r>
          </a:p>
          <a:p>
            <a:pPr lvl="1"/>
            <a:r>
              <a:rPr lang="en-US" sz="2000" dirty="0"/>
              <a:t>You will accrue </a:t>
            </a:r>
            <a:r>
              <a:rPr lang="en-US" sz="2000" dirty="0">
                <a:solidFill>
                  <a:srgbClr val="0000CC"/>
                </a:solidFill>
              </a:rPr>
              <a:t>$1,909 </a:t>
            </a:r>
            <a:r>
              <a:rPr lang="en-US" sz="2000" dirty="0"/>
              <a:t>in the second year</a:t>
            </a:r>
          </a:p>
          <a:p>
            <a:pPr lvl="1"/>
            <a:r>
              <a:rPr lang="en-US" sz="2000" dirty="0"/>
              <a:t>Your balance may be as high as </a:t>
            </a:r>
            <a:r>
              <a:rPr lang="en-US" sz="2000" dirty="0">
                <a:solidFill>
                  <a:srgbClr val="0000CC"/>
                </a:solidFill>
              </a:rPr>
              <a:t>$40,202 </a:t>
            </a:r>
            <a:r>
              <a:rPr lang="en-US" sz="2000" dirty="0"/>
              <a:t>after 5 years (with no payments made)</a:t>
            </a:r>
          </a:p>
          <a:p>
            <a:pPr marL="457200" lvl="1" indent="0">
              <a:buNone/>
            </a:pPr>
            <a:endParaRPr lang="en-US" sz="2400" dirty="0"/>
          </a:p>
          <a:p>
            <a:r>
              <a:rPr lang="en-US" sz="2400" dirty="0"/>
              <a:t>Assume your balance is </a:t>
            </a:r>
            <a:r>
              <a:rPr lang="en-US" sz="2400" dirty="0">
                <a:solidFill>
                  <a:srgbClr val="FF0000"/>
                </a:solidFill>
              </a:rPr>
              <a:t>$20,000 </a:t>
            </a:r>
            <a:r>
              <a:rPr lang="en-US" sz="2400" dirty="0"/>
              <a:t>and your interest rate is 6% per year.</a:t>
            </a:r>
            <a:br>
              <a:rPr lang="en-US" sz="2400" dirty="0"/>
            </a:br>
            <a:endParaRPr lang="en-US" sz="2000" dirty="0"/>
          </a:p>
          <a:p>
            <a:pPr lvl="1"/>
            <a:r>
              <a:rPr lang="en-US" sz="2000" dirty="0"/>
              <a:t>You will accrue </a:t>
            </a:r>
            <a:r>
              <a:rPr lang="en-US" sz="2000" dirty="0">
                <a:solidFill>
                  <a:srgbClr val="FF0000"/>
                </a:solidFill>
              </a:rPr>
              <a:t>$1,200 </a:t>
            </a:r>
            <a:r>
              <a:rPr lang="en-US" sz="2000" dirty="0"/>
              <a:t>in the first year</a:t>
            </a:r>
          </a:p>
          <a:p>
            <a:pPr lvl="1"/>
            <a:r>
              <a:rPr lang="en-US" sz="2000" dirty="0"/>
              <a:t>You will accrue </a:t>
            </a:r>
            <a:r>
              <a:rPr lang="en-US" sz="2000" dirty="0">
                <a:solidFill>
                  <a:srgbClr val="FF0000"/>
                </a:solidFill>
              </a:rPr>
              <a:t>$1,272 </a:t>
            </a:r>
            <a:r>
              <a:rPr lang="en-US" sz="2000" dirty="0"/>
              <a:t>in the second year</a:t>
            </a:r>
          </a:p>
          <a:p>
            <a:pPr lvl="1"/>
            <a:r>
              <a:rPr lang="en-US" sz="2000" dirty="0"/>
              <a:t>Your balance may be as high as </a:t>
            </a:r>
            <a:r>
              <a:rPr lang="en-US" sz="2000" dirty="0">
                <a:solidFill>
                  <a:srgbClr val="FF0000"/>
                </a:solidFill>
              </a:rPr>
              <a:t>$26,765 </a:t>
            </a:r>
            <a:r>
              <a:rPr lang="en-US" sz="2000" dirty="0"/>
              <a:t>after 5 years (with no payments made)</a:t>
            </a:r>
            <a:br>
              <a:rPr lang="en-US" sz="2000" dirty="0"/>
            </a:br>
            <a:endParaRPr lang="en-US" sz="2000" dirty="0"/>
          </a:p>
          <a:p>
            <a:pPr lvl="1"/>
            <a:r>
              <a:rPr lang="en-US" sz="2000" dirty="0">
                <a:solidFill>
                  <a:srgbClr val="FF0000"/>
                </a:solidFill>
              </a:rPr>
              <a:t>That’s $3,437 LESS interest accrued over 5 years, simply by claiming the $10,000 forgiveness.</a:t>
            </a:r>
          </a:p>
          <a:p>
            <a:endParaRPr lang="en-US" sz="2400" dirty="0"/>
          </a:p>
        </p:txBody>
      </p:sp>
    </p:spTree>
    <p:extLst>
      <p:ext uri="{BB962C8B-B14F-4D97-AF65-F5344CB8AC3E}">
        <p14:creationId xmlns:p14="http://schemas.microsoft.com/office/powerpoint/2010/main" val="33733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blinds(horizontal)">
                                      <p:cBhvr>
                                        <p:cTn id="26" dur="500"/>
                                        <p:tgtEl>
                                          <p:spTgt spid="2">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linds(horizontal)">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452792" y="1432267"/>
            <a:ext cx="9286415" cy="2911134"/>
          </a:xfrm>
          <a:prstGeom prst="rect">
            <a:avLst/>
          </a:prstGeom>
        </p:spPr>
      </p:pic>
    </p:spTree>
    <p:extLst>
      <p:ext uri="{BB962C8B-B14F-4D97-AF65-F5344CB8AC3E}">
        <p14:creationId xmlns:p14="http://schemas.microsoft.com/office/powerpoint/2010/main" val="55737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This is the headline feature of the proposal. </a:t>
            </a:r>
            <a:br>
              <a:rPr lang="en-US" sz="2100" dirty="0"/>
            </a:br>
            <a:endParaRPr lang="en-US" sz="2100" dirty="0"/>
          </a:p>
          <a:p>
            <a:r>
              <a:rPr lang="en-US" sz="2100" dirty="0"/>
              <a:t>If you do not know if you received a Pell Grant, you should be able to confirm this through your FAFSA account at </a:t>
            </a:r>
            <a:r>
              <a:rPr lang="en-US" sz="2100" dirty="0" err="1"/>
              <a:t>studentaid.gov</a:t>
            </a:r>
            <a:r>
              <a:rPr lang="en-US" sz="2100" dirty="0"/>
              <a:t> or with your servicer.</a:t>
            </a:r>
          </a:p>
          <a:p>
            <a:pPr lvl="1"/>
            <a:r>
              <a:rPr lang="en-US" sz="1900" dirty="0"/>
              <a:t>You should just need to apply through the normal process; the Department of Education knows if you received a Pell, you might like to know just to be sure.</a:t>
            </a:r>
            <a:br>
              <a:rPr lang="en-US" sz="2100" dirty="0"/>
            </a:br>
            <a:endParaRPr lang="en-US" sz="2100" dirty="0"/>
          </a:p>
          <a:p>
            <a:r>
              <a:rPr lang="en-US" sz="2100" dirty="0"/>
              <a:t>Once you complete the forgiveness application, your outstanding balance should be reduced by $10,000 or $20,000 within 4-6 weeks.</a:t>
            </a:r>
            <a:br>
              <a:rPr lang="en-US" sz="2100" dirty="0"/>
            </a:br>
            <a:endParaRPr lang="en-US" sz="2100" dirty="0"/>
          </a:p>
          <a:p>
            <a:r>
              <a:rPr lang="en-US" sz="2100" dirty="0"/>
              <a:t>You have until December 31, 2023 to apply.</a:t>
            </a:r>
          </a:p>
        </p:txBody>
      </p:sp>
    </p:spTree>
    <p:extLst>
      <p:ext uri="{BB962C8B-B14F-4D97-AF65-F5344CB8AC3E}">
        <p14:creationId xmlns:p14="http://schemas.microsoft.com/office/powerpoint/2010/main" val="28835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27</a:t>
            </a:r>
          </a:p>
          <a:p>
            <a:pPr algn="ctr"/>
            <a:endParaRPr lang="en-US" sz="2600" b="1" dirty="0"/>
          </a:p>
          <a:p>
            <a:pPr algn="ctr"/>
            <a:r>
              <a:rPr lang="en-US" sz="2400" b="1" dirty="0"/>
              <a:t>DEBT MANGEMENT: </a:t>
            </a:r>
            <a:r>
              <a:rPr lang="en-US" sz="2600" b="1" dirty="0"/>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5</a:t>
            </a:r>
          </a:p>
          <a:p>
            <a:pPr algn="ctr"/>
            <a:endParaRPr lang="en-US" sz="2600" b="1" dirty="0"/>
          </a:p>
          <a:p>
            <a:pPr algn="ctr"/>
            <a:r>
              <a:rPr lang="en-US" sz="2600" b="1" dirty="0"/>
              <a:t>INVESTING:</a:t>
            </a:r>
          </a:p>
          <a:p>
            <a:pPr algn="ctr"/>
            <a:r>
              <a:rPr lang="en-US" sz="2600" b="1" dirty="0"/>
              <a:t>CREATING YOUR OWN INVESTING ROAD 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SEPTEMBER</a:t>
            </a:r>
            <a:br>
              <a:rPr lang="en-US" sz="2600" b="1" dirty="0"/>
            </a:br>
            <a:r>
              <a:rPr lang="en-US" sz="2600" b="1" dirty="0"/>
              <a:t>7</a:t>
            </a:r>
          </a:p>
          <a:p>
            <a:pPr algn="ctr"/>
            <a:endParaRPr lang="en-US" sz="2600" b="1" dirty="0"/>
          </a:p>
          <a:p>
            <a:pPr algn="ctr"/>
            <a:r>
              <a:rPr lang="en-US" sz="2600" b="1" dirty="0"/>
              <a:t>BUDGETING:</a:t>
            </a:r>
          </a:p>
          <a:p>
            <a:pPr algn="ctr"/>
            <a:r>
              <a:rPr lang="en-US" sz="2600" b="1" dirty="0"/>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17786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a:p>
            <a:r>
              <a:rPr lang="en-US" sz="2200" dirty="0">
                <a:solidFill>
                  <a:srgbClr val="006600"/>
                </a:solidFill>
              </a:rPr>
              <a:t>If you have made payments and reduced your outstanding loan balance since the pause began in March 2020, you are eligible to get that money refunded.</a:t>
            </a:r>
            <a:br>
              <a:rPr lang="en-US" sz="2200" dirty="0">
                <a:solidFill>
                  <a:srgbClr val="006600"/>
                </a:solidFill>
              </a:rPr>
            </a:br>
            <a:endParaRPr lang="en-US" sz="2200" dirty="0">
              <a:solidFill>
                <a:srgbClr val="006600"/>
              </a:solidFill>
            </a:endParaRPr>
          </a:p>
          <a:p>
            <a:pPr lvl="1"/>
            <a:r>
              <a:rPr lang="en-US" sz="2000" dirty="0">
                <a:solidFill>
                  <a:srgbClr val="006600"/>
                </a:solidFill>
              </a:rPr>
              <a:t>Contact your servicer to request your refund.</a:t>
            </a:r>
          </a:p>
          <a:p>
            <a:pPr lvl="1"/>
            <a:r>
              <a:rPr lang="en-US" sz="2000" dirty="0">
                <a:solidFill>
                  <a:srgbClr val="006600"/>
                </a:solidFill>
              </a:rPr>
              <a:t>The refund will effectively increase your loan balance back to where it was in March 2020.</a:t>
            </a:r>
          </a:p>
          <a:p>
            <a:pPr lvl="1"/>
            <a:r>
              <a:rPr lang="en-US" sz="2000" dirty="0">
                <a:solidFill>
                  <a:srgbClr val="006600"/>
                </a:solidFill>
              </a:rPr>
              <a:t>Get your refund before applying for loan forgiveness because your eligible loan forgiveness is limited to the outstanding loan balance, so you want that to be as high as possible.</a:t>
            </a:r>
            <a:br>
              <a:rPr lang="en-US" sz="2000" dirty="0">
                <a:solidFill>
                  <a:srgbClr val="006600"/>
                </a:solidFill>
              </a:rPr>
            </a:br>
            <a:endParaRPr lang="en-US" sz="800" dirty="0">
              <a:solidFill>
                <a:srgbClr val="006600"/>
              </a:solidFill>
            </a:endParaRPr>
          </a:p>
          <a:p>
            <a:pPr lvl="1"/>
            <a:r>
              <a:rPr lang="en-US" sz="1400" dirty="0">
                <a:solidFill>
                  <a:srgbClr val="006600"/>
                </a:solidFill>
              </a:rPr>
              <a:t>(Note: </a:t>
            </a:r>
            <a:r>
              <a:rPr lang="en-US" sz="1400" dirty="0" err="1">
                <a:solidFill>
                  <a:srgbClr val="006600"/>
                </a:solidFill>
              </a:rPr>
              <a:t>studentaid.gov</a:t>
            </a:r>
            <a:r>
              <a:rPr lang="en-US" sz="1400" dirty="0">
                <a:solidFill>
                  <a:srgbClr val="006600"/>
                </a:solidFill>
              </a:rPr>
              <a:t> is saying that your payments will be refunded automatically. But, to be safe, it might not hurt if you request it directly.)</a:t>
            </a:r>
          </a:p>
        </p:txBody>
      </p:sp>
    </p:spTree>
    <p:extLst>
      <p:ext uri="{BB962C8B-B14F-4D97-AF65-F5344CB8AC3E}">
        <p14:creationId xmlns:p14="http://schemas.microsoft.com/office/powerpoint/2010/main" val="1027201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a:p>
            <a:r>
              <a:rPr lang="en-US" sz="2400" dirty="0">
                <a:solidFill>
                  <a:srgbClr val="006600"/>
                </a:solidFill>
              </a:rPr>
              <a:t>Note: </a:t>
            </a:r>
            <a:r>
              <a:rPr lang="en-US" sz="2400" dirty="0" err="1">
                <a:solidFill>
                  <a:srgbClr val="006600"/>
                </a:solidFill>
              </a:rPr>
              <a:t>studentaid.gov</a:t>
            </a:r>
            <a:r>
              <a:rPr lang="en-US" sz="2400" dirty="0">
                <a:solidFill>
                  <a:srgbClr val="006600"/>
                </a:solidFill>
              </a:rPr>
              <a:t> is saying that your payments will be refunded automatically. But, to be safe, it might not hurt if you request it directly.</a:t>
            </a:r>
          </a:p>
          <a:p>
            <a:pPr marL="0" indent="0">
              <a:buNone/>
            </a:pPr>
            <a:endParaRPr lang="en-US" sz="2200" dirty="0">
              <a:solidFill>
                <a:srgbClr val="006600"/>
              </a:solidFill>
            </a:endParaRPr>
          </a:p>
          <a:p>
            <a:r>
              <a:rPr lang="en-US" sz="2200" dirty="0">
                <a:solidFill>
                  <a:srgbClr val="006600"/>
                </a:solidFill>
              </a:rPr>
              <a:t>If you have multiple federal loans with outstanding debt, </a:t>
            </a:r>
            <a:r>
              <a:rPr lang="en-US" sz="2200" dirty="0" err="1">
                <a:solidFill>
                  <a:srgbClr val="006600"/>
                </a:solidFill>
              </a:rPr>
              <a:t>studentaid.gov</a:t>
            </a:r>
            <a:r>
              <a:rPr lang="en-US" sz="2200" dirty="0">
                <a:solidFill>
                  <a:srgbClr val="006600"/>
                </a:solidFill>
              </a:rPr>
              <a:t> is saying that the Department of Education will determine which loans receive the forgiveness…with the highest priority to loans that have defaulted and/or have the highest interest rates (to benefit you the most).</a:t>
            </a:r>
            <a:endParaRPr lang="en-US" sz="2000" dirty="0">
              <a:solidFill>
                <a:srgbClr val="006600"/>
              </a:solidFill>
            </a:endParaRPr>
          </a:p>
        </p:txBody>
      </p:sp>
    </p:spTree>
    <p:extLst>
      <p:ext uri="{BB962C8B-B14F-4D97-AF65-F5344CB8AC3E}">
        <p14:creationId xmlns:p14="http://schemas.microsoft.com/office/powerpoint/2010/main" val="54235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022428" cy="902043"/>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WHAT ARE THE TAX IMPLICATIONS </a:t>
            </a:r>
            <a:br>
              <a:rPr lang="en-US" b="1" dirty="0">
                <a:solidFill>
                  <a:schemeClr val="bg1"/>
                </a:solidFill>
              </a:rPr>
            </a:br>
            <a:r>
              <a:rPr lang="en-US" b="1" dirty="0">
                <a:solidFill>
                  <a:schemeClr val="bg1"/>
                </a:solidFill>
              </a:rPr>
              <a:t>WHEN YOUR DEBT IS FORGIVEN?</a:t>
            </a:r>
            <a:endParaRPr lang="en-US" sz="2400" b="1" dirty="0">
              <a:solidFill>
                <a:schemeClr val="bg1"/>
              </a:solidFill>
            </a:endParaRPr>
          </a:p>
        </p:txBody>
      </p:sp>
      <p:sp>
        <p:nvSpPr>
          <p:cNvPr id="4" name="Content Placeholder 2">
            <a:extLst>
              <a:ext uri="{FF2B5EF4-FFF2-40B4-BE49-F238E27FC236}">
                <a16:creationId xmlns:a16="http://schemas.microsoft.com/office/drawing/2014/main" id="{7367E544-020F-1AD8-5221-FF96058EEF93}"/>
              </a:ext>
            </a:extLst>
          </p:cNvPr>
          <p:cNvSpPr txBox="1">
            <a:spLocks/>
          </p:cNvSpPr>
          <p:nvPr/>
        </p:nvSpPr>
        <p:spPr>
          <a:xfrm>
            <a:off x="5486400" y="2308333"/>
            <a:ext cx="602242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r>
              <a:rPr lang="en-US" sz="2400" dirty="0"/>
              <a:t>NONE…at the federal level.</a:t>
            </a:r>
          </a:p>
          <a:p>
            <a:pPr lvl="1"/>
            <a:r>
              <a:rPr lang="en-US" sz="2000" dirty="0"/>
              <a:t>This exclusion was part of the 2021 American Rescue Plan (from 2021-2025).</a:t>
            </a:r>
            <a:br>
              <a:rPr lang="en-US" sz="2000" dirty="0"/>
            </a:br>
            <a:endParaRPr lang="en-US" sz="2000" dirty="0"/>
          </a:p>
          <a:p>
            <a:r>
              <a:rPr lang="en-US" sz="2400" dirty="0"/>
              <a:t>NONE….at the state level (probably)</a:t>
            </a:r>
          </a:p>
          <a:p>
            <a:pPr lvl="1"/>
            <a:r>
              <a:rPr lang="en-US" sz="2000" dirty="0"/>
              <a:t>As of now, Louisiana is not expected to impose state income taxes on forgiven student loan debt.</a:t>
            </a:r>
          </a:p>
          <a:p>
            <a:pPr lvl="1"/>
            <a:r>
              <a:rPr lang="en-US" sz="2000" dirty="0"/>
              <a:t>We think there are 13 states where it will be taxed…but Louisiana is not one of them.</a:t>
            </a:r>
          </a:p>
          <a:p>
            <a:pPr lvl="1"/>
            <a:r>
              <a:rPr lang="en-US" sz="2000" dirty="0"/>
              <a:t>Confirm this before you file your 2022 or 2023 state income taxes.</a:t>
            </a:r>
            <a:endParaRPr lang="en-US" sz="2400" dirty="0"/>
          </a:p>
        </p:txBody>
      </p:sp>
    </p:spTree>
    <p:extLst>
      <p:ext uri="{BB962C8B-B14F-4D97-AF65-F5344CB8AC3E}">
        <p14:creationId xmlns:p14="http://schemas.microsoft.com/office/powerpoint/2010/main" val="9935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828799"/>
            <a:ext cx="10670628" cy="4348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Borrowers who are employed by non-profits, the military, or federal, state, Tribal, or local government may be eligible to have all of their student loans forgiven through the Public Service Loan Forgiveness (PSLF) program. </a:t>
            </a:r>
            <a:br>
              <a:rPr lang="en-US" sz="2500" dirty="0"/>
            </a:br>
            <a:endParaRPr lang="en-US" sz="2500" dirty="0"/>
          </a:p>
          <a:p>
            <a:r>
              <a:rPr lang="en-US" sz="2500" dirty="0"/>
              <a:t>Temporary changes, ending on October 31, 2022, provide flexibility that makes it easier than ever to receive forgiveness by allowing borrowers to receive credit for past periods of repayment that would otherwise not qualify for PSLF.</a:t>
            </a:r>
          </a:p>
          <a:p>
            <a:pPr lvl="1"/>
            <a:r>
              <a:rPr lang="en-US" sz="2200" dirty="0"/>
              <a:t>Enrollments on or after November 1, 2022 will not be eligible for this treatment. </a:t>
            </a:r>
            <a:br>
              <a:rPr lang="en-US" sz="2500" dirty="0"/>
            </a:br>
            <a:endParaRPr lang="en-US" sz="2500" dirty="0"/>
          </a:p>
          <a:p>
            <a:r>
              <a:rPr lang="en-US" sz="2500" dirty="0"/>
              <a:t>For more information on eligibility and requirements, go to </a:t>
            </a:r>
            <a:r>
              <a:rPr lang="en-US" sz="2500" dirty="0" err="1"/>
              <a:t>PSLF.gov</a:t>
            </a:r>
            <a:r>
              <a:rPr lang="en-US" sz="2500" dirty="0"/>
              <a:t>.</a:t>
            </a:r>
          </a:p>
          <a:p>
            <a:endParaRPr lang="en-US" dirty="0"/>
          </a:p>
        </p:txBody>
      </p:sp>
      <p:sp>
        <p:nvSpPr>
          <p:cNvPr id="3" name="Rectangle 2">
            <a:extLst>
              <a:ext uri="{FF2B5EF4-FFF2-40B4-BE49-F238E27FC236}">
                <a16:creationId xmlns:a16="http://schemas.microsoft.com/office/drawing/2014/main" id="{20F7AFAD-C378-1480-8280-A50700971D19}"/>
              </a:ext>
            </a:extLst>
          </p:cNvPr>
          <p:cNvSpPr txBox="1">
            <a:spLocks noChangeArrowheads="1"/>
          </p:cNvSpPr>
          <p:nvPr/>
        </p:nvSpPr>
        <p:spPr bwMode="auto">
          <a:xfrm>
            <a:off x="838200" y="1045253"/>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Public Service Loan Forgiveness</a:t>
            </a:r>
          </a:p>
        </p:txBody>
      </p:sp>
    </p:spTree>
    <p:extLst>
      <p:ext uri="{BB962C8B-B14F-4D97-AF65-F5344CB8AC3E}">
        <p14:creationId xmlns:p14="http://schemas.microsoft.com/office/powerpoint/2010/main" val="20745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an Income-Driven Repayment plan will substantially reduce future monthly payments for lower- and middle-income borrowers.</a:t>
            </a:r>
            <a:br>
              <a:rPr lang="en-US" sz="2500" dirty="0"/>
            </a:br>
            <a:endParaRPr lang="en-US" sz="2500" dirty="0"/>
          </a:p>
          <a:p>
            <a:pPr lvl="1"/>
            <a:r>
              <a:rPr lang="en-US" sz="2100" dirty="0"/>
              <a:t>Require borrowers to pay no more than 5% of their discretionary income monthly on undergraduate loans. </a:t>
            </a:r>
          </a:p>
          <a:p>
            <a:pPr lvl="2"/>
            <a:r>
              <a:rPr lang="en-US" sz="1700" dirty="0"/>
              <a:t>This is down from the 10% available under the most recent income-driven repayment plan.</a:t>
            </a:r>
          </a:p>
          <a:p>
            <a:pPr lvl="1"/>
            <a:r>
              <a:rPr lang="en-US" sz="2100" dirty="0"/>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t>Forgive loan balances after 10 years of payments, instead of 20 years, for borrowers with loan balances of $12,000 or less.</a:t>
            </a:r>
          </a:p>
          <a:p>
            <a:pPr lvl="1"/>
            <a:r>
              <a:rPr lang="en-US" sz="2100" dirty="0"/>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p>
        </p:txBody>
      </p:sp>
    </p:spTree>
    <p:extLst>
      <p:ext uri="{BB962C8B-B14F-4D97-AF65-F5344CB8AC3E}">
        <p14:creationId xmlns:p14="http://schemas.microsoft.com/office/powerpoint/2010/main" val="4813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an Income-Driven Repayment plan will substantially reduce future monthly payments for lower- and middle-income borrowers.</a:t>
            </a:r>
            <a:br>
              <a:rPr lang="en-US" sz="2500" dirty="0"/>
            </a:br>
            <a:endParaRPr lang="en-US" sz="2500" dirty="0">
              <a:solidFill>
                <a:schemeClr val="bg1"/>
              </a:solidFill>
            </a:endParaRPr>
          </a:p>
          <a:p>
            <a:pPr lvl="1"/>
            <a:r>
              <a:rPr lang="en-US" sz="2100" dirty="0">
                <a:solidFill>
                  <a:schemeClr val="bg1"/>
                </a:solidFill>
              </a:rPr>
              <a:t>Require borrowers to pay no more than 5% of their discretionary income monthly on undergraduate loans. </a:t>
            </a:r>
          </a:p>
          <a:p>
            <a:pPr lvl="2"/>
            <a:r>
              <a:rPr lang="en-US" sz="1700" dirty="0">
                <a:solidFill>
                  <a:schemeClr val="bg1"/>
                </a:solidFill>
              </a:rPr>
              <a:t>This is down from the 10% available under the most recent income-driven repayment plan.</a:t>
            </a:r>
          </a:p>
          <a:p>
            <a:pPr lvl="1"/>
            <a:r>
              <a:rPr lang="en-US" sz="2100" dirty="0">
                <a:solidFill>
                  <a:schemeClr val="bg1"/>
                </a:solidFill>
              </a:rPr>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solidFill>
                  <a:schemeClr val="bg1"/>
                </a:solidFill>
              </a:rPr>
              <a:t>Forgive loan balances after 10 years of payments, instead of 20 years, for borrowers with loan balances of $12,000 or less.</a:t>
            </a:r>
          </a:p>
          <a:p>
            <a:pPr lvl="1"/>
            <a:r>
              <a:rPr lang="en-US" sz="2100" dirty="0">
                <a:solidFill>
                  <a:schemeClr val="bg1"/>
                </a:solidFill>
              </a:rPr>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solidFill>
                <a:schemeClr val="bg1"/>
              </a:solidFill>
            </a:endParaRPr>
          </a:p>
        </p:txBody>
      </p:sp>
      <p:sp>
        <p:nvSpPr>
          <p:cNvPr id="3" name="TextBox 2">
            <a:extLst>
              <a:ext uri="{FF2B5EF4-FFF2-40B4-BE49-F238E27FC236}">
                <a16:creationId xmlns:a16="http://schemas.microsoft.com/office/drawing/2014/main" id="{AA1A5BA1-AF5B-B41A-6255-1B8EF2B9BEFD}"/>
              </a:ext>
            </a:extLst>
          </p:cNvPr>
          <p:cNvSpPr txBox="1"/>
          <p:nvPr/>
        </p:nvSpPr>
        <p:spPr>
          <a:xfrm>
            <a:off x="838200" y="2384854"/>
            <a:ext cx="10670628" cy="3524042"/>
          </a:xfrm>
          <a:prstGeom prst="rect">
            <a:avLst/>
          </a:prstGeom>
          <a:solidFill>
            <a:srgbClr val="002060"/>
          </a:solidFill>
        </p:spPr>
        <p:txBody>
          <a:bodyPr wrap="square" rtlCol="0">
            <a:spAutoFit/>
          </a:bodyPr>
          <a:lstStyle/>
          <a:p>
            <a:pPr algn="ctr"/>
            <a:r>
              <a:rPr lang="en-US" sz="2300" b="1" dirty="0">
                <a:solidFill>
                  <a:schemeClr val="bg1"/>
                </a:solidFill>
              </a:rPr>
              <a:t>NOTE:</a:t>
            </a:r>
          </a:p>
          <a:p>
            <a:pPr algn="ctr"/>
            <a:r>
              <a:rPr lang="en-US" sz="2000" b="1" dirty="0">
                <a:solidFill>
                  <a:schemeClr val="bg1"/>
                </a:solidFill>
              </a:rPr>
              <a:t>This proposed Income-Driven Plan is different from </a:t>
            </a:r>
            <a:br>
              <a:rPr lang="en-US" sz="2000" b="1" dirty="0">
                <a:solidFill>
                  <a:schemeClr val="bg1"/>
                </a:solidFill>
              </a:rPr>
            </a:br>
            <a:r>
              <a:rPr lang="en-US" sz="2000" b="1" dirty="0">
                <a:solidFill>
                  <a:schemeClr val="bg1"/>
                </a:solidFill>
              </a:rPr>
              <a:t>the Public Service Loan Forgiveness information on the previous slide.</a:t>
            </a:r>
          </a:p>
          <a:p>
            <a:pPr algn="ctr"/>
            <a:endParaRPr lang="en-US" sz="2000" b="1" dirty="0">
              <a:solidFill>
                <a:schemeClr val="bg1"/>
              </a:solidFill>
            </a:endParaRPr>
          </a:p>
          <a:p>
            <a:pPr algn="ctr"/>
            <a:r>
              <a:rPr lang="en-US" sz="2000" b="1" dirty="0">
                <a:solidFill>
                  <a:schemeClr val="bg1"/>
                </a:solidFill>
              </a:rPr>
              <a:t>This proposed Plan is only for undergraduate loans.</a:t>
            </a:r>
          </a:p>
          <a:p>
            <a:pPr algn="ctr"/>
            <a:endParaRPr lang="en-US" sz="2000" b="1" dirty="0">
              <a:solidFill>
                <a:schemeClr val="bg1"/>
              </a:solidFill>
            </a:endParaRPr>
          </a:p>
          <a:p>
            <a:pPr algn="ctr"/>
            <a:r>
              <a:rPr lang="en-US" sz="2000" b="1" dirty="0">
                <a:solidFill>
                  <a:schemeClr val="bg1"/>
                </a:solidFill>
              </a:rPr>
              <a:t>These proposed changes are designed to encourage more borrowers to pursue </a:t>
            </a:r>
            <a:br>
              <a:rPr lang="en-US" sz="2000" b="1" dirty="0">
                <a:solidFill>
                  <a:schemeClr val="bg1"/>
                </a:solidFill>
              </a:rPr>
            </a:br>
            <a:r>
              <a:rPr lang="en-US" sz="2000" b="1" dirty="0">
                <a:solidFill>
                  <a:schemeClr val="bg1"/>
                </a:solidFill>
              </a:rPr>
              <a:t>Income-Driven Repayment…because more people will benefit from IDR.</a:t>
            </a:r>
          </a:p>
          <a:p>
            <a:pPr algn="ctr"/>
            <a:endParaRPr lang="en-US" sz="2000" b="1" dirty="0">
              <a:solidFill>
                <a:schemeClr val="bg1"/>
              </a:solidFill>
            </a:endParaRPr>
          </a:p>
          <a:p>
            <a:pPr algn="ctr"/>
            <a:r>
              <a:rPr lang="en-US" sz="2000" b="1" dirty="0">
                <a:solidFill>
                  <a:schemeClr val="bg1"/>
                </a:solidFill>
              </a:rPr>
              <a:t>You may not need to do anything now…beyond considering whether you should use IDR when it is time to repay your student loans.</a:t>
            </a:r>
          </a:p>
        </p:txBody>
      </p:sp>
    </p:spTree>
    <p:extLst>
      <p:ext uri="{BB962C8B-B14F-4D97-AF65-F5344CB8AC3E}">
        <p14:creationId xmlns:p14="http://schemas.microsoft.com/office/powerpoint/2010/main" val="325379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KEY DATES</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20"/>
            <a:ext cx="10515600" cy="4769708"/>
          </a:xfrm>
        </p:spPr>
        <p:txBody>
          <a:bodyPr>
            <a:normAutofit fontScale="92500" lnSpcReduction="20000"/>
          </a:bodyPr>
          <a:lstStyle/>
          <a:p>
            <a:r>
              <a:rPr lang="en-US" dirty="0"/>
              <a:t>EARLY OCTOBER – The application for loan forgiveness should become available, presumably at </a:t>
            </a:r>
            <a:r>
              <a:rPr lang="en-US" dirty="0" err="1"/>
              <a:t>studentaid.gov</a:t>
            </a:r>
            <a:r>
              <a:rPr lang="en-US" dirty="0"/>
              <a:t>.</a:t>
            </a:r>
            <a:br>
              <a:rPr lang="en-US" dirty="0"/>
            </a:br>
            <a:endParaRPr lang="en-US" dirty="0"/>
          </a:p>
          <a:p>
            <a:r>
              <a:rPr lang="en-US" dirty="0"/>
              <a:t>4-6 WEEKS AFTER YOU APPLY – The debt forgiveness should be processed and applied.</a:t>
            </a:r>
          </a:p>
          <a:p>
            <a:pPr lvl="1"/>
            <a:r>
              <a:rPr lang="en-US" dirty="0"/>
              <a:t>Nothing like this has ever been done. And there are many stakeholders involved in the process. Do not be surprised if it takes more than 4-6 weeks.</a:t>
            </a:r>
            <a:br>
              <a:rPr lang="en-US" dirty="0"/>
            </a:br>
            <a:endParaRPr lang="en-US" dirty="0"/>
          </a:p>
          <a:p>
            <a:r>
              <a:rPr lang="en-US" dirty="0"/>
              <a:t>DECEMBER 31, 2022– </a:t>
            </a:r>
            <a:r>
              <a:rPr lang="en-US" sz="2600" dirty="0"/>
              <a:t>The window to apply for forgiveness is expected to close</a:t>
            </a:r>
            <a:r>
              <a:rPr lang="en-US" dirty="0"/>
              <a:t>.</a:t>
            </a:r>
            <a:br>
              <a:rPr lang="en-US" dirty="0"/>
            </a:br>
            <a:endParaRPr lang="en-US" dirty="0"/>
          </a:p>
          <a:p>
            <a:r>
              <a:rPr lang="en-US" dirty="0"/>
              <a:t>DECEMBER 31 – The student loan pause ends.</a:t>
            </a:r>
          </a:p>
          <a:p>
            <a:r>
              <a:rPr lang="en-US" dirty="0"/>
              <a:t>JANUARY 1 – Any outstanding student loan debt may begin accruing </a:t>
            </a:r>
            <a:br>
              <a:rPr lang="en-US" dirty="0"/>
            </a:br>
            <a:r>
              <a:rPr lang="en-US" dirty="0"/>
              <a:t> 	interest…get your forgiveness before the end of 2022.</a:t>
            </a:r>
          </a:p>
          <a:p>
            <a:pPr lvl="2"/>
            <a:r>
              <a:rPr lang="en-US" dirty="0"/>
              <a:t>Apply by November 15 to have your outstanding balance reduced before December 31.</a:t>
            </a:r>
          </a:p>
        </p:txBody>
      </p:sp>
    </p:spTree>
    <p:extLst>
      <p:ext uri="{BB962C8B-B14F-4D97-AF65-F5344CB8AC3E}">
        <p14:creationId xmlns:p14="http://schemas.microsoft.com/office/powerpoint/2010/main" val="12589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CAN DO NOW</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19"/>
            <a:ext cx="10515600" cy="4725044"/>
          </a:xfrm>
        </p:spPr>
        <p:txBody>
          <a:bodyPr/>
          <a:lstStyle/>
          <a:p>
            <a:r>
              <a:rPr lang="en-US" dirty="0"/>
              <a:t>Sign up for updates with the Department of Education</a:t>
            </a:r>
          </a:p>
          <a:p>
            <a:pPr lvl="1"/>
            <a:r>
              <a:rPr lang="en-US" dirty="0">
                <a:hlinkClick r:id="rId2"/>
              </a:rPr>
              <a:t>https://www.ed.gov/subscriptions</a:t>
            </a:r>
            <a:endParaRPr lang="en-US" dirty="0"/>
          </a:p>
          <a:p>
            <a:r>
              <a:rPr lang="en-US" dirty="0"/>
              <a:t>Check your FAFSA account to determine your eligibility</a:t>
            </a:r>
          </a:p>
          <a:p>
            <a:pPr lvl="1"/>
            <a:r>
              <a:rPr lang="en-US" dirty="0">
                <a:hlinkClick r:id="rId3"/>
              </a:rPr>
              <a:t>https://studentaid.gov/fsa-id/sign-in/landing</a:t>
            </a:r>
            <a:r>
              <a:rPr lang="en-US" dirty="0"/>
              <a:t> </a:t>
            </a:r>
          </a:p>
        </p:txBody>
      </p:sp>
      <p:pic>
        <p:nvPicPr>
          <p:cNvPr id="2" name="Picture 1">
            <a:extLst>
              <a:ext uri="{FF2B5EF4-FFF2-40B4-BE49-F238E27FC236}">
                <a16:creationId xmlns:a16="http://schemas.microsoft.com/office/drawing/2014/main" id="{DBA1B141-D22F-7657-3F19-48431A932B9A}"/>
              </a:ext>
            </a:extLst>
          </p:cNvPr>
          <p:cNvPicPr>
            <a:picLocks noChangeAspect="1"/>
          </p:cNvPicPr>
          <p:nvPr/>
        </p:nvPicPr>
        <p:blipFill>
          <a:blip r:embed="rId4"/>
          <a:stretch>
            <a:fillRect/>
          </a:stretch>
        </p:blipFill>
        <p:spPr>
          <a:xfrm>
            <a:off x="2288745" y="3428999"/>
            <a:ext cx="7333101" cy="3148451"/>
          </a:xfrm>
          <a:prstGeom prst="rect">
            <a:avLst/>
          </a:prstGeom>
        </p:spPr>
      </p:pic>
    </p:spTree>
    <p:extLst>
      <p:ext uri="{BB962C8B-B14F-4D97-AF65-F5344CB8AC3E}">
        <p14:creationId xmlns:p14="http://schemas.microsoft.com/office/powerpoint/2010/main" val="3426554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CAN DO NOW</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19"/>
            <a:ext cx="10515600" cy="4725044"/>
          </a:xfrm>
        </p:spPr>
        <p:txBody>
          <a:bodyPr/>
          <a:lstStyle/>
          <a:p>
            <a:r>
              <a:rPr lang="en-US" dirty="0"/>
              <a:t>Sign up for updates with the Department of Education</a:t>
            </a:r>
          </a:p>
          <a:p>
            <a:pPr lvl="1"/>
            <a:r>
              <a:rPr lang="en-US" dirty="0">
                <a:hlinkClick r:id="rId2"/>
              </a:rPr>
              <a:t>https://www.ed.gov/subscriptions</a:t>
            </a:r>
            <a:endParaRPr lang="en-US" dirty="0"/>
          </a:p>
          <a:p>
            <a:r>
              <a:rPr lang="en-US" dirty="0"/>
              <a:t>Check your FAFSA account to determine your eligibility</a:t>
            </a:r>
          </a:p>
          <a:p>
            <a:pPr lvl="1"/>
            <a:r>
              <a:rPr lang="en-US" dirty="0">
                <a:hlinkClick r:id="rId3"/>
              </a:rPr>
              <a:t>https://studentaid.gov/fsa-id/sign-in/landing</a:t>
            </a:r>
            <a:r>
              <a:rPr lang="en-US" dirty="0"/>
              <a:t> </a:t>
            </a:r>
          </a:p>
          <a:p>
            <a:r>
              <a:rPr lang="en-US" dirty="0"/>
              <a:t>Collect your 2020 and 2021 Tax Returns to confirm income</a:t>
            </a:r>
          </a:p>
          <a:p>
            <a:r>
              <a:rPr lang="en-US" dirty="0"/>
              <a:t>Contact your servicer to confirm communication preferences and that you know who is your servicer.</a:t>
            </a:r>
          </a:p>
          <a:p>
            <a:pPr lvl="1"/>
            <a:r>
              <a:rPr lang="en-US" dirty="0"/>
              <a:t>This might be a little bit of a scavenger hunt. </a:t>
            </a:r>
            <a:br>
              <a:rPr lang="en-US" dirty="0"/>
            </a:br>
            <a:r>
              <a:rPr lang="en-US" dirty="0"/>
              <a:t>Start with your university and with </a:t>
            </a:r>
            <a:r>
              <a:rPr lang="en-US" dirty="0" err="1"/>
              <a:t>studentaid.gov</a:t>
            </a:r>
            <a:r>
              <a:rPr lang="en-US" dirty="0"/>
              <a:t> and go from there.</a:t>
            </a:r>
          </a:p>
          <a:p>
            <a:r>
              <a:rPr lang="en-US" dirty="0"/>
              <a:t>Begin thinking about what you need to do in January 2023.</a:t>
            </a:r>
          </a:p>
        </p:txBody>
      </p:sp>
    </p:spTree>
    <p:extLst>
      <p:ext uri="{BB962C8B-B14F-4D97-AF65-F5344CB8AC3E}">
        <p14:creationId xmlns:p14="http://schemas.microsoft.com/office/powerpoint/2010/main" val="120753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WATCH OUT FOR SCAMS</a:t>
            </a:r>
          </a:p>
        </p:txBody>
      </p:sp>
      <p:sp>
        <p:nvSpPr>
          <p:cNvPr id="2" name="Content Placeholder 2">
            <a:extLst>
              <a:ext uri="{FF2B5EF4-FFF2-40B4-BE49-F238E27FC236}">
                <a16:creationId xmlns:a16="http://schemas.microsoft.com/office/drawing/2014/main" id="{058FA0A0-0EAC-5B12-6290-717A369D6C8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Nobody should call you to gather any personal information</a:t>
            </a:r>
          </a:p>
          <a:p>
            <a:pPr lvl="1"/>
            <a:r>
              <a:rPr lang="en-US" dirty="0"/>
              <a:t>If anyone does, hang up or ignore them and look for necessary information or process on your own.</a:t>
            </a:r>
            <a:br>
              <a:rPr lang="en-US" dirty="0"/>
            </a:br>
            <a:endParaRPr lang="en-US" dirty="0"/>
          </a:p>
          <a:p>
            <a:r>
              <a:rPr lang="en-US" dirty="0"/>
              <a:t>You should not have to pay any fees for the application or for processing or for collecting.</a:t>
            </a:r>
          </a:p>
          <a:p>
            <a:pPr lvl="1"/>
            <a:r>
              <a:rPr lang="en-US" dirty="0"/>
              <a:t>You might have legitimate outstanding fees related to your debt (e.g. late payments). Verify that they are real. And they should not prevent you from obtaining any loan forgiveness you are eligible for.</a:t>
            </a:r>
            <a:br>
              <a:rPr lang="en-US" dirty="0"/>
            </a:br>
            <a:endParaRPr lang="en-US" dirty="0"/>
          </a:p>
          <a:p>
            <a:r>
              <a:rPr lang="en-US" dirty="0"/>
              <a:t>Nobody can get you to the front of the line. Be patient.</a:t>
            </a:r>
          </a:p>
        </p:txBody>
      </p:sp>
    </p:spTree>
    <p:extLst>
      <p:ext uri="{BB962C8B-B14F-4D97-AF65-F5344CB8AC3E}">
        <p14:creationId xmlns:p14="http://schemas.microsoft.com/office/powerpoint/2010/main" val="89227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30743" y="2998171"/>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27</a:t>
            </a:r>
          </a:p>
          <a:p>
            <a:pPr algn="ctr"/>
            <a:endParaRPr lang="en-US" sz="2600" b="1" dirty="0"/>
          </a:p>
          <a:p>
            <a:pPr algn="ctr"/>
            <a:r>
              <a:rPr lang="en-US" sz="2400" b="1" dirty="0"/>
              <a:t>DEBT MANGEMENT: </a:t>
            </a:r>
            <a:r>
              <a:rPr lang="en-US" sz="2600" b="1" dirty="0"/>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27758" y="2998171"/>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5</a:t>
            </a:r>
          </a:p>
          <a:p>
            <a:pPr algn="ctr"/>
            <a:endParaRPr lang="en-US" sz="2600" b="1" dirty="0"/>
          </a:p>
          <a:p>
            <a:pPr algn="ctr"/>
            <a:r>
              <a:rPr lang="en-US" sz="2600" b="1" dirty="0"/>
              <a:t>INVESTING:</a:t>
            </a:r>
          </a:p>
          <a:p>
            <a:pPr algn="ctr"/>
            <a:r>
              <a:rPr lang="en-US" sz="2600" b="1" dirty="0"/>
              <a:t>CREATING YOUR OWN INVESTING ROAD 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24773" y="2991798"/>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SEPTEMBER</a:t>
            </a:r>
            <a:br>
              <a:rPr lang="en-US" sz="2600" b="1" dirty="0"/>
            </a:br>
            <a:r>
              <a:rPr lang="en-US" sz="2600" b="1" dirty="0"/>
              <a:t>7</a:t>
            </a:r>
          </a:p>
          <a:p>
            <a:pPr algn="ctr"/>
            <a:endParaRPr lang="en-US" sz="2600" b="1" dirty="0"/>
          </a:p>
          <a:p>
            <a:pPr algn="ctr"/>
            <a:r>
              <a:rPr lang="en-US" sz="2600" b="1" dirty="0"/>
              <a:t>BUDGETING:</a:t>
            </a:r>
          </a:p>
          <a:p>
            <a:pPr algn="ctr"/>
            <a:r>
              <a:rPr lang="en-US" sz="2600" b="1" dirty="0"/>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736713" y="2991798"/>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33728" y="2998171"/>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
        <p:nvSpPr>
          <p:cNvPr id="3" name="TextBox 2">
            <a:extLst>
              <a:ext uri="{FF2B5EF4-FFF2-40B4-BE49-F238E27FC236}">
                <a16:creationId xmlns:a16="http://schemas.microsoft.com/office/drawing/2014/main" id="{9E3212D8-B2FD-4521-85B6-CF3B9136E12D}"/>
              </a:ext>
            </a:extLst>
          </p:cNvPr>
          <p:cNvSpPr txBox="1"/>
          <p:nvPr/>
        </p:nvSpPr>
        <p:spPr>
          <a:xfrm>
            <a:off x="884122" y="1253516"/>
            <a:ext cx="10624706" cy="1446550"/>
          </a:xfrm>
          <a:prstGeom prst="rect">
            <a:avLst/>
          </a:prstGeom>
          <a:noFill/>
          <a:ln w="57150">
            <a:solidFill>
              <a:schemeClr val="tx1"/>
            </a:solidFill>
          </a:ln>
        </p:spPr>
        <p:txBody>
          <a:bodyPr wrap="square" rtlCol="0">
            <a:spAutoFit/>
          </a:bodyPr>
          <a:lstStyle/>
          <a:p>
            <a:pPr algn="ctr"/>
            <a:r>
              <a:rPr lang="en-US" sz="2000" b="1" u="sng" dirty="0"/>
              <a:t>Other Topics We Will Have in Spring 2023 or Might Add to Fall 2022:</a:t>
            </a:r>
          </a:p>
          <a:p>
            <a:pPr marL="800100" lvl="1"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solidFill>
                  <a:srgbClr val="0000CC"/>
                </a:solidFill>
              </a:rPr>
              <a:t>Financial Planning for International Students</a:t>
            </a:r>
          </a:p>
          <a:p>
            <a:pPr marL="342900" indent="-342900">
              <a:buFont typeface="Arial" panose="020B0604020202020204" pitchFamily="34" charset="0"/>
              <a:buChar char="•"/>
            </a:pPr>
            <a:r>
              <a:rPr lang="en-US" sz="2000" b="1" dirty="0">
                <a:solidFill>
                  <a:srgbClr val="0000CC"/>
                </a:solidFill>
              </a:rPr>
              <a:t>So, You Think You Want To Go To Graduate School?</a:t>
            </a:r>
          </a:p>
          <a:p>
            <a:pPr lvl="1"/>
            <a:endParaRPr lang="en-US" sz="800" b="1" dirty="0">
              <a:solidFill>
                <a:srgbClr val="C00000"/>
              </a:solidFill>
            </a:endParaRPr>
          </a:p>
        </p:txBody>
      </p:sp>
      <p:sp>
        <p:nvSpPr>
          <p:cNvPr id="4" name="TextBox 3">
            <a:extLst>
              <a:ext uri="{FF2B5EF4-FFF2-40B4-BE49-F238E27FC236}">
                <a16:creationId xmlns:a16="http://schemas.microsoft.com/office/drawing/2014/main" id="{B86133F2-B94D-9094-B8BD-8B795CFCE166}"/>
              </a:ext>
            </a:extLst>
          </p:cNvPr>
          <p:cNvSpPr txBox="1"/>
          <p:nvPr/>
        </p:nvSpPr>
        <p:spPr>
          <a:xfrm>
            <a:off x="6271613" y="1869069"/>
            <a:ext cx="10624706" cy="1077218"/>
          </a:xfrm>
          <a:prstGeom prst="rect">
            <a:avLst/>
          </a:prstGeom>
          <a:noFill/>
          <a:ln w="57150">
            <a:noFill/>
          </a:ln>
        </p:spPr>
        <p:txBody>
          <a:bodyPr wrap="square" rtlCol="0">
            <a:spAutoFit/>
          </a:bodyPr>
          <a:lstStyle/>
          <a:p>
            <a:pPr marL="800100" lvl="1" indent="-342900">
              <a:buFont typeface="Arial" panose="020B0604020202020204" pitchFamily="34" charset="0"/>
              <a:buChar char="•"/>
            </a:pPr>
            <a:r>
              <a:rPr lang="en-US" sz="2000" b="1" dirty="0">
                <a:solidFill>
                  <a:srgbClr val="0000CC"/>
                </a:solidFill>
              </a:rPr>
              <a:t>Investing: Making Your First Investment </a:t>
            </a:r>
          </a:p>
          <a:p>
            <a:pPr marL="800100" lvl="1" indent="-342900">
              <a:buFont typeface="Arial" panose="020B0604020202020204" pitchFamily="34" charset="0"/>
              <a:buChar char="•"/>
            </a:pPr>
            <a:r>
              <a:rPr lang="en-US" sz="2000" b="1" dirty="0">
                <a:solidFill>
                  <a:srgbClr val="0000CC"/>
                </a:solidFill>
              </a:rPr>
              <a:t>Tax Planning for All Students</a:t>
            </a:r>
          </a:p>
          <a:p>
            <a:pPr marL="800100" lvl="1" indent="-342900">
              <a:buFont typeface="Arial" panose="020B0604020202020204" pitchFamily="34" charset="0"/>
              <a:buChar char="•"/>
            </a:pPr>
            <a:endParaRPr lang="en-US" sz="2400" b="1" dirty="0">
              <a:solidFill>
                <a:srgbClr val="C00000"/>
              </a:solidFill>
            </a:endParaRPr>
          </a:p>
        </p:txBody>
      </p:sp>
    </p:spTree>
    <p:extLst>
      <p:ext uri="{BB962C8B-B14F-4D97-AF65-F5344CB8AC3E}">
        <p14:creationId xmlns:p14="http://schemas.microsoft.com/office/powerpoint/2010/main" val="31928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27</a:t>
            </a:r>
          </a:p>
          <a:p>
            <a:pPr algn="ctr"/>
            <a:endParaRPr lang="en-US" sz="2600" b="1" dirty="0"/>
          </a:p>
          <a:p>
            <a:pPr algn="ctr"/>
            <a:r>
              <a:rPr lang="en-US" sz="2400" b="1" dirty="0"/>
              <a:t>DEBT MANGEMENT: </a:t>
            </a:r>
            <a:r>
              <a:rPr lang="en-US" sz="2600" b="1" dirty="0"/>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5</a:t>
            </a:r>
          </a:p>
          <a:p>
            <a:pPr algn="ctr"/>
            <a:endParaRPr lang="en-US" sz="2600" b="1" dirty="0"/>
          </a:p>
          <a:p>
            <a:pPr algn="ctr"/>
            <a:r>
              <a:rPr lang="en-US" sz="2600" b="1" dirty="0"/>
              <a:t>INVESTING:</a:t>
            </a:r>
          </a:p>
          <a:p>
            <a:pPr algn="ctr"/>
            <a:r>
              <a:rPr lang="en-US" sz="2600" b="1" dirty="0"/>
              <a:t>CREATING YOUR OWN INVESTING ROAD 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SEPTEMBER</a:t>
            </a:r>
            <a:br>
              <a:rPr lang="en-US" sz="2600" b="1" dirty="0"/>
            </a:br>
            <a:r>
              <a:rPr lang="en-US" sz="2600" b="1" dirty="0"/>
              <a:t>7</a:t>
            </a:r>
          </a:p>
          <a:p>
            <a:pPr algn="ctr"/>
            <a:endParaRPr lang="en-US" sz="2600" b="1" dirty="0"/>
          </a:p>
          <a:p>
            <a:pPr algn="ctr"/>
            <a:r>
              <a:rPr lang="en-US" sz="2600" b="1" dirty="0"/>
              <a:t>BUDGETING:</a:t>
            </a:r>
          </a:p>
          <a:p>
            <a:pPr algn="ctr"/>
            <a:r>
              <a:rPr lang="en-US" sz="2600" b="1" dirty="0"/>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a:t>
            </a:r>
            <a:r>
              <a:rPr lang="en-US" sz="4800" dirty="0" err="1"/>
              <a:t>business.louisiana.edu</a:t>
            </a:r>
            <a:r>
              <a:rPr lang="en-US" sz="4800" dirty="0"/>
              <a:t>/</a:t>
            </a:r>
            <a:r>
              <a:rPr lang="en-US" sz="4800" dirty="0" err="1"/>
              <a:t>financeispersonal</a:t>
            </a:r>
            <a:endParaRPr lang="en-US" sz="4800" dirty="0"/>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err="1"/>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655930" y="2148040"/>
            <a:ext cx="6880139" cy="43839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60453"/>
            <a:ext cx="5702644" cy="4031873"/>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4400" b="1" dirty="0">
                <a:solidFill>
                  <a:srgbClr val="C00000"/>
                </a:solidFill>
              </a:rPr>
              <a:t>We are NOT here to discuss Student Loan Forgiveness as a policy.</a:t>
            </a:r>
          </a:p>
          <a:p>
            <a:pPr algn="ctr"/>
            <a:endParaRPr lang="en-US" sz="2400" b="1" dirty="0">
              <a:solidFill>
                <a:srgbClr val="C00000"/>
              </a:solidFill>
            </a:endParaRPr>
          </a:p>
        </p:txBody>
      </p:sp>
      <p:pic>
        <p:nvPicPr>
          <p:cNvPr id="2050" name="Picture 2" descr="Town Hall 2">
            <a:extLst>
              <a:ext uri="{FF2B5EF4-FFF2-40B4-BE49-F238E27FC236}">
                <a16:creationId xmlns:a16="http://schemas.microsoft.com/office/drawing/2014/main" id="{3DAEC8D9-96F1-FD10-CE05-969D643FE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10" y="487647"/>
            <a:ext cx="4704718" cy="313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1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9492"/>
            <a:ext cx="5702644" cy="3847207"/>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4000" b="1" dirty="0">
                <a:solidFill>
                  <a:srgbClr val="006600"/>
                </a:solidFill>
              </a:rPr>
              <a:t>We are here to discuss how this policy is likely to affect YOU, grad students.</a:t>
            </a:r>
          </a:p>
          <a:p>
            <a:pPr algn="ctr"/>
            <a:endParaRPr lang="en-US" sz="2400" b="1" dirty="0">
              <a:solidFill>
                <a:srgbClr val="C00000"/>
              </a:solidFill>
            </a:endParaRPr>
          </a:p>
        </p:txBody>
      </p:sp>
      <p:pic>
        <p:nvPicPr>
          <p:cNvPr id="3" name="Picture 2" descr="Town Hall 2">
            <a:extLst>
              <a:ext uri="{FF2B5EF4-FFF2-40B4-BE49-F238E27FC236}">
                <a16:creationId xmlns:a16="http://schemas.microsoft.com/office/drawing/2014/main" id="{12D31442-7459-5D94-0CE8-AC5CFAAA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10" y="487647"/>
            <a:ext cx="4704718" cy="313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7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5" y="259492"/>
            <a:ext cx="5702644" cy="4955203"/>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3200" b="1" dirty="0">
                <a:solidFill>
                  <a:srgbClr val="006600"/>
                </a:solidFill>
              </a:rPr>
              <a:t>We are here to help you understand the proposed policy changes and how it might affect your financial planning and your financial wellness during grad school and after grad school.</a:t>
            </a:r>
          </a:p>
          <a:p>
            <a:pPr algn="ctr"/>
            <a:endParaRPr lang="en-US" sz="2400" b="1" dirty="0">
              <a:solidFill>
                <a:srgbClr val="C00000"/>
              </a:solidFill>
            </a:endParaRPr>
          </a:p>
        </p:txBody>
      </p:sp>
      <p:pic>
        <p:nvPicPr>
          <p:cNvPr id="3" name="Picture 2" descr="Town Hall 2">
            <a:extLst>
              <a:ext uri="{FF2B5EF4-FFF2-40B4-BE49-F238E27FC236}">
                <a16:creationId xmlns:a16="http://schemas.microsoft.com/office/drawing/2014/main" id="{E3CAE721-249E-38DA-F6FC-915F7E091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10" y="487647"/>
            <a:ext cx="4704718" cy="313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5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5423"/>
            <a:ext cx="5702644" cy="4462760"/>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solidFill>
                  <a:srgbClr val="0000CC"/>
                </a:solidFill>
              </a:rPr>
              <a:t>Let’s assume that the policy proposed on August 24</a:t>
            </a:r>
            <a:r>
              <a:rPr lang="en-US" sz="4000" b="1" baseline="30000" dirty="0">
                <a:solidFill>
                  <a:srgbClr val="0000CC"/>
                </a:solidFill>
              </a:rPr>
              <a:t>th</a:t>
            </a:r>
            <a:r>
              <a:rPr lang="en-US" sz="4000" b="1" dirty="0">
                <a:solidFill>
                  <a:srgbClr val="0000CC"/>
                </a:solidFill>
              </a:rPr>
              <a:t> will become official policy.</a:t>
            </a:r>
          </a:p>
          <a:p>
            <a:pPr algn="ctr"/>
            <a:endParaRPr lang="en-US" sz="4000" b="1" dirty="0">
              <a:solidFill>
                <a:srgbClr val="0000CC"/>
              </a:solidFill>
            </a:endParaRPr>
          </a:p>
          <a:p>
            <a:pPr algn="ctr"/>
            <a:r>
              <a:rPr lang="en-US" sz="2000" b="1" dirty="0">
                <a:solidFill>
                  <a:srgbClr val="0000CC"/>
                </a:solidFill>
              </a:rPr>
              <a:t>The 2003 HEROES Act and the 2021 American Rescue Plan seem to provide precedent.</a:t>
            </a:r>
          </a:p>
          <a:p>
            <a:pPr algn="ctr"/>
            <a:endParaRPr lang="en-US" sz="2400" b="1" dirty="0">
              <a:solidFill>
                <a:srgbClr val="C00000"/>
              </a:solidFill>
            </a:endParaRPr>
          </a:p>
        </p:txBody>
      </p:sp>
      <p:pic>
        <p:nvPicPr>
          <p:cNvPr id="3" name="Picture 2" descr="Town Hall 2">
            <a:extLst>
              <a:ext uri="{FF2B5EF4-FFF2-40B4-BE49-F238E27FC236}">
                <a16:creationId xmlns:a16="http://schemas.microsoft.com/office/drawing/2014/main" id="{D2B4BB28-6B5D-7F7B-A9CA-066A51F5E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10" y="487647"/>
            <a:ext cx="4704718" cy="313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9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0358DD4E-8E8A-8037-F3FE-6137984C4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3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issued by the U.S. Department of Education (Federal Loans, not private loans).</a:t>
            </a:r>
            <a:br>
              <a:rPr lang="en-US" dirty="0"/>
            </a:br>
            <a:endParaRPr lang="en-US" dirty="0"/>
          </a:p>
          <a:p>
            <a:r>
              <a:rPr lang="en-US" b="1" dirty="0">
                <a:solidFill>
                  <a:srgbClr val="C00000"/>
                </a:solidFill>
              </a:rPr>
              <a:t>You are probably NOT eligible for student loan forgiveness if…</a:t>
            </a:r>
          </a:p>
          <a:p>
            <a:pPr lvl="1"/>
            <a:r>
              <a:rPr lang="en-US" b="1" dirty="0">
                <a:solidFill>
                  <a:srgbClr val="C00000"/>
                </a:solidFill>
              </a:rPr>
              <a:t>You obtained your loan from a private lender, not the DoE.</a:t>
            </a:r>
          </a:p>
          <a:p>
            <a:pPr lvl="1"/>
            <a:r>
              <a:rPr lang="en-US" b="1" dirty="0">
                <a:solidFill>
                  <a:srgbClr val="C00000"/>
                </a:solidFill>
              </a:rPr>
              <a:t>You refinanced your federal loan into a private loan.</a:t>
            </a:r>
          </a:p>
          <a:p>
            <a:pPr lvl="1"/>
            <a:r>
              <a:rPr lang="en-US" b="1" dirty="0">
                <a:solidFill>
                  <a:srgbClr val="C00000"/>
                </a:solidFill>
              </a:rPr>
              <a:t>You consolidated or combined federal loans and private loans into a single loan repayment package.</a:t>
            </a:r>
            <a:br>
              <a:rPr lang="en-US" b="1" dirty="0">
                <a:solidFill>
                  <a:srgbClr val="C00000"/>
                </a:solidFill>
              </a:rPr>
            </a:br>
            <a:endParaRPr lang="en-US" b="1" dirty="0">
              <a:solidFill>
                <a:srgbClr val="C00000"/>
              </a:solidFill>
            </a:endParaRPr>
          </a:p>
          <a:p>
            <a:pPr lvl="1"/>
            <a:r>
              <a:rPr lang="en-US" b="1" dirty="0">
                <a:solidFill>
                  <a:srgbClr val="C00000"/>
                </a:solidFill>
              </a:rPr>
              <a:t>A federal loan can be converted into a private loan, but a private loan cannot be converted into a federal loan.</a:t>
            </a:r>
          </a:p>
        </p:txBody>
      </p:sp>
    </p:spTree>
    <p:extLst>
      <p:ext uri="{BB962C8B-B14F-4D97-AF65-F5344CB8AC3E}">
        <p14:creationId xmlns:p14="http://schemas.microsoft.com/office/powerpoint/2010/main" val="398647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16764</TotalTime>
  <Words>2508</Words>
  <Application>Microsoft Macintosh PowerPoint</Application>
  <PresentationFormat>Widescreen</PresentationFormat>
  <Paragraphs>224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120</cp:revision>
  <dcterms:created xsi:type="dcterms:W3CDTF">2019-08-26T13:43:19Z</dcterms:created>
  <dcterms:modified xsi:type="dcterms:W3CDTF">2022-10-24T17:56:47Z</dcterms:modified>
  <cp:category/>
</cp:coreProperties>
</file>