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10" r:id="rId2"/>
    <p:sldId id="1245" r:id="rId3"/>
    <p:sldId id="1285" r:id="rId4"/>
    <p:sldId id="1286" r:id="rId5"/>
    <p:sldId id="1287" r:id="rId6"/>
    <p:sldId id="1288" r:id="rId7"/>
    <p:sldId id="1242" r:id="rId8"/>
    <p:sldId id="1246" r:id="rId9"/>
    <p:sldId id="1247" r:id="rId10"/>
    <p:sldId id="1244" r:id="rId11"/>
    <p:sldId id="1283" r:id="rId12"/>
    <p:sldId id="1279" r:id="rId13"/>
    <p:sldId id="1248" r:id="rId14"/>
    <p:sldId id="1249" r:id="rId15"/>
    <p:sldId id="1250" r:id="rId16"/>
    <p:sldId id="1251" r:id="rId17"/>
    <p:sldId id="1284" r:id="rId18"/>
    <p:sldId id="1252" r:id="rId19"/>
    <p:sldId id="1253" r:id="rId20"/>
    <p:sldId id="1257" r:id="rId21"/>
    <p:sldId id="1254" r:id="rId22"/>
    <p:sldId id="1255" r:id="rId23"/>
    <p:sldId id="1256" r:id="rId24"/>
    <p:sldId id="1258" r:id="rId25"/>
    <p:sldId id="1259" r:id="rId26"/>
    <p:sldId id="1260" r:id="rId27"/>
    <p:sldId id="1261" r:id="rId28"/>
    <p:sldId id="1262" r:id="rId29"/>
    <p:sldId id="1263" r:id="rId30"/>
    <p:sldId id="1264" r:id="rId31"/>
    <p:sldId id="1265" r:id="rId32"/>
    <p:sldId id="1266" r:id="rId33"/>
    <p:sldId id="1270" r:id="rId34"/>
    <p:sldId id="1268" r:id="rId35"/>
    <p:sldId id="1269" r:id="rId36"/>
    <p:sldId id="1271" r:id="rId37"/>
    <p:sldId id="1267" r:id="rId38"/>
    <p:sldId id="1273" r:id="rId39"/>
    <p:sldId id="1274" r:id="rId40"/>
    <p:sldId id="1276" r:id="rId41"/>
    <p:sldId id="1277" r:id="rId42"/>
    <p:sldId id="1278" r:id="rId43"/>
    <p:sldId id="1280" r:id="rId44"/>
    <p:sldId id="1281" r:id="rId45"/>
    <p:sldId id="1282" r:id="rId46"/>
    <p:sldId id="92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87"/>
    <p:restoredTop sz="94712"/>
  </p:normalViewPr>
  <p:slideViewPr>
    <p:cSldViewPr snapToGrid="0" snapToObjects="1">
      <p:cViewPr varScale="1">
        <p:scale>
          <a:sx n="211" d="100"/>
          <a:sy n="211" d="100"/>
        </p:scale>
        <p:origin x="3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285DB-F12F-784C-8F56-B3283CC1D16E}" type="doc">
      <dgm:prSet loTypeId="urn:microsoft.com/office/officeart/2005/8/layout/pyramid2" loCatId="" qsTypeId="urn:microsoft.com/office/officeart/2005/8/quickstyle/simple3" qsCatId="simple" csTypeId="urn:microsoft.com/office/officeart/2005/8/colors/accent1_2" csCatId="accent1" phldr="1"/>
      <dgm:spPr/>
    </dgm:pt>
    <dgm:pt modelId="{4818478C-2E07-864F-B38F-90A24B617F8C}">
      <dgm:prSet phldrT="[Tex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want to summer in Paris and winter in Hawaii</a:t>
          </a:r>
        </a:p>
      </dgm:t>
    </dgm:pt>
    <dgm:pt modelId="{C3FC1501-43FA-4944-82E7-E71C8CCA41D8}" type="parTrans" cxnId="{395AD7FF-C081-6E4F-BABA-0E7C6FA0F07E}">
      <dgm:prSet/>
      <dgm:spPr/>
      <dgm:t>
        <a:bodyPr/>
        <a:lstStyle/>
        <a:p>
          <a:endParaRPr lang="en-US"/>
        </a:p>
      </dgm:t>
    </dgm:pt>
    <dgm:pt modelId="{ECA48112-194E-6C4A-9117-33C09342D524}" type="sibTrans" cxnId="{395AD7FF-C081-6E4F-BABA-0E7C6FA0F07E}">
      <dgm:prSet/>
      <dgm:spPr/>
      <dgm:t>
        <a:bodyPr/>
        <a:lstStyle/>
        <a:p>
          <a:endParaRPr lang="en-US"/>
        </a:p>
      </dgm:t>
    </dgm:pt>
    <dgm:pt modelId="{9A9E73E6-36DD-F445-9E8B-E42C5BE16C7C}">
      <dgm:prSet phldrT="[Text]" custT="1"/>
      <dgm:spPr>
        <a:solidFill>
          <a:schemeClr val="bg1"/>
        </a:solidFill>
        <a:ln w="19050">
          <a:solidFill>
            <a:schemeClr val="accent6">
              <a:lumMod val="50000"/>
            </a:schemeClr>
          </a:solidFill>
        </a:ln>
      </dgm:spPr>
      <dgm:t>
        <a:bodyPr/>
        <a:lstStyle/>
        <a:p>
          <a:pPr algn="ctr"/>
          <a:r>
            <a:rPr lang="en-US" sz="1200" b="1">
              <a:solidFill>
                <a:schemeClr val="accent6">
                  <a:lumMod val="50000"/>
                </a:schemeClr>
              </a:solidFill>
              <a:latin typeface="Garamond" panose="02020404030301010803" pitchFamily="18" charset="0"/>
            </a:rPr>
            <a:t>Medium-High Risk Attitude</a:t>
          </a:r>
          <a:br>
            <a:rPr lang="en-US" sz="1200" b="1">
              <a:solidFill>
                <a:schemeClr val="accent6">
                  <a:lumMod val="50000"/>
                </a:schemeClr>
              </a:solidFill>
              <a:latin typeface="Garamond" panose="02020404030301010803" pitchFamily="18" charset="0"/>
            </a:rPr>
          </a:br>
          <a:r>
            <a:rPr lang="en-US" sz="1100" b="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a:solidFill>
              <a:schemeClr val="accent6">
                <a:lumMod val="50000"/>
              </a:schemeClr>
            </a:solidFill>
            <a:latin typeface="Garamond" panose="02020404030301010803" pitchFamily="18" charset="0"/>
          </a:endParaRPr>
        </a:p>
      </dgm:t>
    </dgm:pt>
    <dgm:pt modelId="{E8ECB368-CF2F-334E-9907-25433C94C8D5}" type="parTrans" cxnId="{EB105EB0-6024-0442-B1EC-2DC398F9B626}">
      <dgm:prSet/>
      <dgm:spPr/>
      <dgm:t>
        <a:bodyPr/>
        <a:lstStyle/>
        <a:p>
          <a:endParaRPr lang="en-US"/>
        </a:p>
      </dgm:t>
    </dgm:pt>
    <dgm:pt modelId="{1E33B5A9-2297-EF4D-82D9-97B772FDE5B0}" type="sibTrans" cxnId="{EB105EB0-6024-0442-B1EC-2DC398F9B626}">
      <dgm:prSet/>
      <dgm:spPr/>
      <dgm:t>
        <a:bodyPr/>
        <a:lstStyle/>
        <a:p>
          <a:endParaRPr lang="en-US"/>
        </a:p>
      </dgm:t>
    </dgm:pt>
    <dgm:pt modelId="{EC9E3D45-8E39-7F4A-822F-D016ECB1ECAD}">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Medium-Low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my children to have a college education</a:t>
          </a:r>
          <a:endParaRPr lang="en-US" sz="1200" b="1">
            <a:solidFill>
              <a:schemeClr val="accent6">
                <a:lumMod val="50000"/>
              </a:schemeClr>
            </a:solidFill>
            <a:latin typeface="Garamond" panose="02020404030301010803" pitchFamily="18" charset="0"/>
          </a:endParaRPr>
        </a:p>
      </dgm:t>
    </dgm:pt>
    <dgm:pt modelId="{8AD1BE89-A3E6-7645-AC30-AD3067A0DE20}" type="parTrans" cxnId="{F2746879-7054-0E49-9BFB-DDD4F0C7A364}">
      <dgm:prSet/>
      <dgm:spPr/>
      <dgm:t>
        <a:bodyPr/>
        <a:lstStyle/>
        <a:p>
          <a:endParaRPr lang="en-US"/>
        </a:p>
      </dgm:t>
    </dgm:pt>
    <dgm:pt modelId="{BB5AFC90-18AB-7B48-AE35-D81425FBBE4D}" type="sibTrans" cxnId="{F2746879-7054-0E49-9BFB-DDD4F0C7A364}">
      <dgm:prSet/>
      <dgm:spPr/>
      <dgm:t>
        <a:bodyPr/>
        <a:lstStyle/>
        <a:p>
          <a:endParaRPr lang="en-US"/>
        </a:p>
      </dgm:t>
    </dgm:pt>
    <dgm:pt modelId="{53CBF308-32BF-7845-9A75-9370E2F870D8}">
      <dgm:prSet custT="1"/>
      <dgm:spPr>
        <a:solidFill>
          <a:schemeClr val="bg1"/>
        </a:solidFill>
        <a:ln w="19050">
          <a:solidFill>
            <a:schemeClr val="accent6">
              <a:lumMod val="50000"/>
            </a:schemeClr>
          </a:solidFill>
        </a:ln>
      </dgm:spPr>
      <dgm:t>
        <a:bodyPr/>
        <a:lstStyle/>
        <a:p>
          <a:r>
            <a:rPr lang="en-US" sz="1200" b="1">
              <a:solidFill>
                <a:schemeClr val="accent6">
                  <a:lumMod val="50000"/>
                </a:schemeClr>
              </a:solidFill>
              <a:latin typeface="Garamond" panose="02020404030301010803" pitchFamily="18" charset="0"/>
            </a:rPr>
            <a:t>Low Risk Attitude</a:t>
          </a:r>
          <a:br>
            <a:rPr lang="en-US" sz="1200" b="1">
              <a:solidFill>
                <a:schemeClr val="accent6">
                  <a:lumMod val="50000"/>
                </a:schemeClr>
              </a:solidFill>
              <a:latin typeface="Garamond" panose="02020404030301010803" pitchFamily="18" charset="0"/>
            </a:rPr>
          </a:br>
          <a:r>
            <a:rPr lang="en-US" sz="1200" b="0">
              <a:solidFill>
                <a:schemeClr val="accent6">
                  <a:lumMod val="50000"/>
                </a:schemeClr>
              </a:solidFill>
              <a:latin typeface="Garamond" panose="02020404030301010803" pitchFamily="18" charset="0"/>
            </a:rPr>
            <a:t>I want food on the table and a roof over my head</a:t>
          </a:r>
          <a:endParaRPr lang="en-US" sz="1200" b="1">
            <a:solidFill>
              <a:schemeClr val="accent6">
                <a:lumMod val="50000"/>
              </a:schemeClr>
            </a:solidFill>
            <a:latin typeface="Garamond" panose="02020404030301010803" pitchFamily="18" charset="0"/>
          </a:endParaRPr>
        </a:p>
      </dgm:t>
    </dgm:pt>
    <dgm:pt modelId="{BED85214-1E07-B240-84DB-2327F07E5379}" type="parTrans" cxnId="{69CDF9A0-5BEF-A847-A1E2-3EAA6DB2C858}">
      <dgm:prSet/>
      <dgm:spPr/>
      <dgm:t>
        <a:bodyPr/>
        <a:lstStyle/>
        <a:p>
          <a:endParaRPr lang="en-US"/>
        </a:p>
      </dgm:t>
    </dgm:pt>
    <dgm:pt modelId="{DD20CE2C-0DA8-2341-A7DA-0355AF5E7F16}" type="sibTrans" cxnId="{69CDF9A0-5BEF-A847-A1E2-3EAA6DB2C858}">
      <dgm:prSet/>
      <dgm:spPr/>
      <dgm:t>
        <a:bodyPr/>
        <a:lstStyle/>
        <a:p>
          <a:endParaRPr lang="en-US"/>
        </a:p>
      </dgm:t>
    </dgm:pt>
    <dgm:pt modelId="{641246F8-6673-614E-84C2-A95912EBFF1C}" type="pres">
      <dgm:prSet presAssocID="{CF7285DB-F12F-784C-8F56-B3283CC1D16E}" presName="compositeShape" presStyleCnt="0">
        <dgm:presLayoutVars>
          <dgm:dir/>
          <dgm:resizeHandles/>
        </dgm:presLayoutVars>
      </dgm:prSet>
      <dgm:spPr/>
    </dgm:pt>
    <dgm:pt modelId="{02DC899F-49CF-AA4D-909E-73348AF2E80B}" type="pres">
      <dgm:prSet presAssocID="{CF7285DB-F12F-784C-8F56-B3283CC1D16E}" presName="pyramid" presStyleLbl="node1" presStyleIdx="0" presStyleCnt="1" custScaleX="151309" custLinFactNeighborY="-3077"/>
      <dgm:spPr>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dgm:spPr>
    </dgm:pt>
    <dgm:pt modelId="{445333CB-CDB6-8F43-B882-46393C9D4F59}" type="pres">
      <dgm:prSet presAssocID="{CF7285DB-F12F-784C-8F56-B3283CC1D16E}" presName="theList" presStyleCnt="0"/>
      <dgm:spPr/>
    </dgm:pt>
    <dgm:pt modelId="{9005267D-7053-324B-926A-A9A5A3807375}" type="pres">
      <dgm:prSet presAssocID="{4818478C-2E07-864F-B38F-90A24B617F8C}" presName="aNode" presStyleLbl="fgAcc1" presStyleIdx="0" presStyleCnt="4" custScaleX="175236" custLinFactY="-3971" custLinFactNeighborX="-50081" custLinFactNeighborY="-100000">
        <dgm:presLayoutVars>
          <dgm:bulletEnabled val="1"/>
        </dgm:presLayoutVars>
      </dgm:prSet>
      <dgm:spPr/>
    </dgm:pt>
    <dgm:pt modelId="{0D6E22B8-3250-1B47-8179-015E57D7F2F2}" type="pres">
      <dgm:prSet presAssocID="{4818478C-2E07-864F-B38F-90A24B617F8C}" presName="aSpace" presStyleCnt="0"/>
      <dgm:spPr/>
    </dgm:pt>
    <dgm:pt modelId="{363100D5-A137-154E-B06B-F63A0E8503DB}" type="pres">
      <dgm:prSet presAssocID="{9A9E73E6-36DD-F445-9E8B-E42C5BE16C7C}" presName="aNode" presStyleLbl="fgAcc1" presStyleIdx="1" presStyleCnt="4" custScaleX="175393" custLinFactY="5619" custLinFactNeighborX="-50802" custLinFactNeighborY="100000">
        <dgm:presLayoutVars>
          <dgm:bulletEnabled val="1"/>
        </dgm:presLayoutVars>
      </dgm:prSet>
      <dgm:spPr/>
    </dgm:pt>
    <dgm:pt modelId="{999C9045-89B9-C040-BBA3-CE8CEEB54762}" type="pres">
      <dgm:prSet presAssocID="{9A9E73E6-36DD-F445-9E8B-E42C5BE16C7C}" presName="aSpace" presStyleCnt="0"/>
      <dgm:spPr/>
    </dgm:pt>
    <dgm:pt modelId="{FEEEF3AF-4A86-354B-A9A0-512F9C405DE5}" type="pres">
      <dgm:prSet presAssocID="{EC9E3D45-8E39-7F4A-822F-D016ECB1ECAD}" presName="aNode" presStyleLbl="fgAcc1" presStyleIdx="2" presStyleCnt="4" custScaleX="175956" custLinFactY="25383" custLinFactNeighborX="-49721" custLinFactNeighborY="100000">
        <dgm:presLayoutVars>
          <dgm:bulletEnabled val="1"/>
        </dgm:presLayoutVars>
      </dgm:prSet>
      <dgm:spPr/>
    </dgm:pt>
    <dgm:pt modelId="{7EFCDD66-4F51-DC4E-9C7B-A51AE3B3E19C}" type="pres">
      <dgm:prSet presAssocID="{EC9E3D45-8E39-7F4A-822F-D016ECB1ECAD}" presName="aSpace" presStyleCnt="0"/>
      <dgm:spPr/>
    </dgm:pt>
    <dgm:pt modelId="{14BEDAEC-23F3-4A41-A0AE-14705A54E4DA}" type="pres">
      <dgm:prSet presAssocID="{53CBF308-32BF-7845-9A75-9370E2F870D8}" presName="aNode" presStyleLbl="fgAcc1" presStyleIdx="3" presStyleCnt="4" custScaleX="175631" custLinFactY="48441" custLinFactNeighborX="-50081" custLinFactNeighborY="100000">
        <dgm:presLayoutVars>
          <dgm:bulletEnabled val="1"/>
        </dgm:presLayoutVars>
      </dgm:prSet>
      <dgm:spPr/>
    </dgm:pt>
    <dgm:pt modelId="{02986C3B-49F1-1C46-807B-EED8A59FA527}" type="pres">
      <dgm:prSet presAssocID="{53CBF308-32BF-7845-9A75-9370E2F870D8}" presName="aSpace" presStyleCnt="0"/>
      <dgm:spPr/>
    </dgm:pt>
  </dgm:ptLst>
  <dgm:cxnLst>
    <dgm:cxn modelId="{4AA71E25-7224-FD44-9A7A-12DC2643CEDB}" type="presOf" srcId="{CF7285DB-F12F-784C-8F56-B3283CC1D16E}" destId="{641246F8-6673-614E-84C2-A95912EBFF1C}" srcOrd="0" destOrd="0" presId="urn:microsoft.com/office/officeart/2005/8/layout/pyramid2"/>
    <dgm:cxn modelId="{7004332F-38D6-0B48-97B3-056A7692D338}" type="presOf" srcId="{53CBF308-32BF-7845-9A75-9370E2F870D8}" destId="{14BEDAEC-23F3-4A41-A0AE-14705A54E4DA}" srcOrd="0" destOrd="0" presId="urn:microsoft.com/office/officeart/2005/8/layout/pyramid2"/>
    <dgm:cxn modelId="{50ED0F44-DE40-E542-9706-B1CDCFB89186}" type="presOf" srcId="{EC9E3D45-8E39-7F4A-822F-D016ECB1ECAD}" destId="{FEEEF3AF-4A86-354B-A9A0-512F9C405DE5}" srcOrd="0" destOrd="0" presId="urn:microsoft.com/office/officeart/2005/8/layout/pyramid2"/>
    <dgm:cxn modelId="{F2746879-7054-0E49-9BFB-DDD4F0C7A364}" srcId="{CF7285DB-F12F-784C-8F56-B3283CC1D16E}" destId="{EC9E3D45-8E39-7F4A-822F-D016ECB1ECAD}" srcOrd="2" destOrd="0" parTransId="{8AD1BE89-A3E6-7645-AC30-AD3067A0DE20}" sibTransId="{BB5AFC90-18AB-7B48-AE35-D81425FBBE4D}"/>
    <dgm:cxn modelId="{B15B637E-89DB-0A42-8138-FAC23590CEED}" type="presOf" srcId="{9A9E73E6-36DD-F445-9E8B-E42C5BE16C7C}" destId="{363100D5-A137-154E-B06B-F63A0E8503DB}" srcOrd="0" destOrd="0" presId="urn:microsoft.com/office/officeart/2005/8/layout/pyramid2"/>
    <dgm:cxn modelId="{AB138497-50F5-C547-83D7-A755F457348C}" type="presOf" srcId="{4818478C-2E07-864F-B38F-90A24B617F8C}" destId="{9005267D-7053-324B-926A-A9A5A3807375}" srcOrd="0" destOrd="0" presId="urn:microsoft.com/office/officeart/2005/8/layout/pyramid2"/>
    <dgm:cxn modelId="{69CDF9A0-5BEF-A847-A1E2-3EAA6DB2C858}" srcId="{CF7285DB-F12F-784C-8F56-B3283CC1D16E}" destId="{53CBF308-32BF-7845-9A75-9370E2F870D8}" srcOrd="3" destOrd="0" parTransId="{BED85214-1E07-B240-84DB-2327F07E5379}" sibTransId="{DD20CE2C-0DA8-2341-A7DA-0355AF5E7F16}"/>
    <dgm:cxn modelId="{EB105EB0-6024-0442-B1EC-2DC398F9B626}" srcId="{CF7285DB-F12F-784C-8F56-B3283CC1D16E}" destId="{9A9E73E6-36DD-F445-9E8B-E42C5BE16C7C}" srcOrd="1" destOrd="0" parTransId="{E8ECB368-CF2F-334E-9907-25433C94C8D5}" sibTransId="{1E33B5A9-2297-EF4D-82D9-97B772FDE5B0}"/>
    <dgm:cxn modelId="{395AD7FF-C081-6E4F-BABA-0E7C6FA0F07E}" srcId="{CF7285DB-F12F-784C-8F56-B3283CC1D16E}" destId="{4818478C-2E07-864F-B38F-90A24B617F8C}" srcOrd="0" destOrd="0" parTransId="{C3FC1501-43FA-4944-82E7-E71C8CCA41D8}" sibTransId="{ECA48112-194E-6C4A-9117-33C09342D524}"/>
    <dgm:cxn modelId="{9F752F3E-3643-8F44-A479-91F2AB33FD81}" type="presParOf" srcId="{641246F8-6673-614E-84C2-A95912EBFF1C}" destId="{02DC899F-49CF-AA4D-909E-73348AF2E80B}" srcOrd="0" destOrd="0" presId="urn:microsoft.com/office/officeart/2005/8/layout/pyramid2"/>
    <dgm:cxn modelId="{6EFBDAE6-2DE6-A64A-B8EA-94FAB32BA584}" type="presParOf" srcId="{641246F8-6673-614E-84C2-A95912EBFF1C}" destId="{445333CB-CDB6-8F43-B882-46393C9D4F59}" srcOrd="1" destOrd="0" presId="urn:microsoft.com/office/officeart/2005/8/layout/pyramid2"/>
    <dgm:cxn modelId="{A44ED951-331D-F84E-960B-0FC7D258B987}" type="presParOf" srcId="{445333CB-CDB6-8F43-B882-46393C9D4F59}" destId="{9005267D-7053-324B-926A-A9A5A3807375}" srcOrd="0" destOrd="0" presId="urn:microsoft.com/office/officeart/2005/8/layout/pyramid2"/>
    <dgm:cxn modelId="{749C72C8-5055-A140-9238-DC3C1D29B35B}" type="presParOf" srcId="{445333CB-CDB6-8F43-B882-46393C9D4F59}" destId="{0D6E22B8-3250-1B47-8179-015E57D7F2F2}" srcOrd="1" destOrd="0" presId="urn:microsoft.com/office/officeart/2005/8/layout/pyramid2"/>
    <dgm:cxn modelId="{70FF2C98-5CA6-8646-9AAA-AB0888B3E629}" type="presParOf" srcId="{445333CB-CDB6-8F43-B882-46393C9D4F59}" destId="{363100D5-A137-154E-B06B-F63A0E8503DB}" srcOrd="2" destOrd="0" presId="urn:microsoft.com/office/officeart/2005/8/layout/pyramid2"/>
    <dgm:cxn modelId="{80517A45-2AC3-CB48-8B0E-B7156F9517D3}" type="presParOf" srcId="{445333CB-CDB6-8F43-B882-46393C9D4F59}" destId="{999C9045-89B9-C040-BBA3-CE8CEEB54762}" srcOrd="3" destOrd="0" presId="urn:microsoft.com/office/officeart/2005/8/layout/pyramid2"/>
    <dgm:cxn modelId="{5DA56C7A-9669-6741-8340-AD652BACCFAF}" type="presParOf" srcId="{445333CB-CDB6-8F43-B882-46393C9D4F59}" destId="{FEEEF3AF-4A86-354B-A9A0-512F9C405DE5}" srcOrd="4" destOrd="0" presId="urn:microsoft.com/office/officeart/2005/8/layout/pyramid2"/>
    <dgm:cxn modelId="{A8F51B25-187F-3F40-B269-566C760B2E0E}" type="presParOf" srcId="{445333CB-CDB6-8F43-B882-46393C9D4F59}" destId="{7EFCDD66-4F51-DC4E-9C7B-A51AE3B3E19C}" srcOrd="5" destOrd="0" presId="urn:microsoft.com/office/officeart/2005/8/layout/pyramid2"/>
    <dgm:cxn modelId="{C55EDD0C-B330-D446-AEE7-95D54531B2C6}" type="presParOf" srcId="{445333CB-CDB6-8F43-B882-46393C9D4F59}" destId="{14BEDAEC-23F3-4A41-A0AE-14705A54E4DA}" srcOrd="6" destOrd="0" presId="urn:microsoft.com/office/officeart/2005/8/layout/pyramid2"/>
    <dgm:cxn modelId="{2E628808-99B8-9642-83C2-91E53D9922D7}" type="presParOf" srcId="{445333CB-CDB6-8F43-B882-46393C9D4F59}" destId="{02986C3B-49F1-1C46-807B-EED8A59FA52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C899F-49CF-AA4D-909E-73348AF2E80B}">
      <dsp:nvSpPr>
        <dsp:cNvPr id="0" name=""/>
        <dsp:cNvSpPr/>
      </dsp:nvSpPr>
      <dsp:spPr>
        <a:xfrm>
          <a:off x="122609" y="0"/>
          <a:ext cx="7018635" cy="4638611"/>
        </a:xfrm>
        <a:prstGeom prst="triangle">
          <a:avLst/>
        </a:prstGeom>
        <a:gradFill flip="none" rotWithShape="0">
          <a:gsLst>
            <a:gs pos="0">
              <a:schemeClr val="accent6">
                <a:lumMod val="50000"/>
              </a:schemeClr>
            </a:gs>
            <a:gs pos="24000">
              <a:schemeClr val="accent6">
                <a:lumMod val="60000"/>
                <a:lumOff val="40000"/>
              </a:schemeClr>
            </a:gs>
            <a:gs pos="58000">
              <a:schemeClr val="accent6">
                <a:lumMod val="75000"/>
              </a:schemeClr>
            </a:gs>
            <a:gs pos="97000">
              <a:schemeClr val="accent6">
                <a:lumMod val="50000"/>
              </a:scheme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005267D-7053-324B-926A-A9A5A3807375}">
      <dsp:nvSpPr>
        <dsp:cNvPr id="0" name=""/>
        <dsp:cNvSpPr/>
      </dsp:nvSpPr>
      <dsp:spPr>
        <a:xfrm>
          <a:off x="987717" y="328520"/>
          <a:ext cx="528353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want to summer in Paris and winter in Hawaii</a:t>
          </a:r>
        </a:p>
      </dsp:txBody>
      <dsp:txXfrm>
        <a:off x="1027963" y="368766"/>
        <a:ext cx="5203043" cy="743948"/>
      </dsp:txXfrm>
    </dsp:sp>
    <dsp:sp modelId="{363100D5-A137-154E-B06B-F63A0E8503DB}">
      <dsp:nvSpPr>
        <dsp:cNvPr id="0" name=""/>
        <dsp:cNvSpPr/>
      </dsp:nvSpPr>
      <dsp:spPr>
        <a:xfrm>
          <a:off x="963611" y="1541190"/>
          <a:ext cx="5288269"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Medium-High Risk Attitude</a:t>
          </a:r>
          <a:br>
            <a:rPr lang="en-US" sz="1200" b="1" kern="1200">
              <a:solidFill>
                <a:schemeClr val="accent6">
                  <a:lumMod val="50000"/>
                </a:schemeClr>
              </a:solidFill>
              <a:latin typeface="Garamond" panose="02020404030301010803" pitchFamily="18" charset="0"/>
            </a:rPr>
          </a:br>
          <a:r>
            <a:rPr lang="en-US" sz="1100" b="0" kern="1200">
              <a:solidFill>
                <a:schemeClr val="accent6">
                  <a:lumMod val="50000"/>
                </a:schemeClr>
              </a:solidFill>
              <a:latin typeface="Garamond" panose="02020404030301010803" pitchFamily="18" charset="0"/>
            </a:rPr>
            <a:t>I will work through normal retirement age, but I want my spouse to retire early - and we want to visit Paris &amp; Hawaii</a:t>
          </a:r>
          <a:endParaRPr lang="en-US" sz="1100" b="1" kern="1200">
            <a:solidFill>
              <a:schemeClr val="accent6">
                <a:lumMod val="50000"/>
              </a:schemeClr>
            </a:solidFill>
            <a:latin typeface="Garamond" panose="02020404030301010803" pitchFamily="18" charset="0"/>
          </a:endParaRPr>
        </a:p>
      </dsp:txBody>
      <dsp:txXfrm>
        <a:off x="1003857" y="1581436"/>
        <a:ext cx="5207777" cy="743948"/>
      </dsp:txXfrm>
    </dsp:sp>
    <dsp:sp modelId="{FEEEF3AF-4A86-354B-A9A0-512F9C405DE5}">
      <dsp:nvSpPr>
        <dsp:cNvPr id="0" name=""/>
        <dsp:cNvSpPr/>
      </dsp:nvSpPr>
      <dsp:spPr>
        <a:xfrm>
          <a:off x="987717" y="2631628"/>
          <a:ext cx="5305244"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Medium-Low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my children to have a college education</a:t>
          </a:r>
          <a:endParaRPr lang="en-US" sz="1200" b="1" kern="1200">
            <a:solidFill>
              <a:schemeClr val="accent6">
                <a:lumMod val="50000"/>
              </a:schemeClr>
            </a:solidFill>
            <a:latin typeface="Garamond" panose="02020404030301010803" pitchFamily="18" charset="0"/>
          </a:endParaRPr>
        </a:p>
      </dsp:txBody>
      <dsp:txXfrm>
        <a:off x="1027963" y="2671874"/>
        <a:ext cx="5224752" cy="743948"/>
      </dsp:txXfrm>
    </dsp:sp>
    <dsp:sp modelId="{14BEDAEC-23F3-4A41-A0AE-14705A54E4DA}">
      <dsp:nvSpPr>
        <dsp:cNvPr id="0" name=""/>
        <dsp:cNvSpPr/>
      </dsp:nvSpPr>
      <dsp:spPr>
        <a:xfrm>
          <a:off x="981762" y="3749223"/>
          <a:ext cx="5295445" cy="824440"/>
        </a:xfrm>
        <a:prstGeom prst="roundRect">
          <a:avLst/>
        </a:prstGeom>
        <a:solidFill>
          <a:schemeClr val="bg1"/>
        </a:solidFill>
        <a:ln w="19050" cap="flat" cmpd="sng" algn="ctr">
          <a:solidFill>
            <a:schemeClr val="accent6">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accent6">
                  <a:lumMod val="50000"/>
                </a:schemeClr>
              </a:solidFill>
              <a:latin typeface="Garamond" panose="02020404030301010803" pitchFamily="18" charset="0"/>
            </a:rPr>
            <a:t>Low Risk Attitude</a:t>
          </a:r>
          <a:br>
            <a:rPr lang="en-US" sz="1200" b="1" kern="1200">
              <a:solidFill>
                <a:schemeClr val="accent6">
                  <a:lumMod val="50000"/>
                </a:schemeClr>
              </a:solidFill>
              <a:latin typeface="Garamond" panose="02020404030301010803" pitchFamily="18" charset="0"/>
            </a:rPr>
          </a:br>
          <a:r>
            <a:rPr lang="en-US" sz="1200" b="0" kern="1200">
              <a:solidFill>
                <a:schemeClr val="accent6">
                  <a:lumMod val="50000"/>
                </a:schemeClr>
              </a:solidFill>
              <a:latin typeface="Garamond" panose="02020404030301010803" pitchFamily="18" charset="0"/>
            </a:rPr>
            <a:t>I want food on the table and a roof over my head</a:t>
          </a:r>
          <a:endParaRPr lang="en-US" sz="1200" b="1" kern="1200">
            <a:solidFill>
              <a:schemeClr val="accent6">
                <a:lumMod val="50000"/>
              </a:schemeClr>
            </a:solidFill>
            <a:latin typeface="Garamond" panose="02020404030301010803" pitchFamily="18" charset="0"/>
          </a:endParaRPr>
        </a:p>
      </dsp:txBody>
      <dsp:txXfrm>
        <a:off x="1022008" y="3789469"/>
        <a:ext cx="5214953" cy="7439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9/6/21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45</a:t>
            </a:fld>
            <a:endParaRPr lang="en-US"/>
          </a:p>
        </p:txBody>
      </p:sp>
    </p:spTree>
    <p:extLst>
      <p:ext uri="{BB962C8B-B14F-4D97-AF65-F5344CB8AC3E}">
        <p14:creationId xmlns:p14="http://schemas.microsoft.com/office/powerpoint/2010/main" val="128822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9/6/21</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557118" y="508670"/>
            <a:ext cx="10466146" cy="560153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SESSION #1 – INVESTING</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Using different investment strategies and tools</a:t>
            </a:r>
            <a:b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to support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September 8, 2021</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a:t>
            </a:r>
          </a:p>
          <a:p>
            <a:pPr marL="0" indent="0" algn="ctr">
              <a:buNone/>
            </a:pPr>
            <a:r>
              <a:rPr lang="en-US" sz="3600" b="1" i="1" dirty="0">
                <a:solidFill>
                  <a:srgbClr val="C00000"/>
                </a:solidFill>
              </a:rPr>
              <a:t>Why Are You Investing?</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are your investing goals?</a:t>
            </a:r>
          </a:p>
          <a:p>
            <a:pPr marL="0" indent="0" algn="ctr">
              <a:buNone/>
            </a:pPr>
            <a:r>
              <a:rPr lang="en-US" sz="3600" b="1" i="1" dirty="0">
                <a:solidFill>
                  <a:srgbClr val="0000CC"/>
                </a:solidFill>
              </a:rPr>
              <a:t>To buy a house?</a:t>
            </a:r>
          </a:p>
          <a:p>
            <a:pPr marL="0" indent="0" algn="ctr">
              <a:buNone/>
            </a:pPr>
            <a:r>
              <a:rPr lang="en-US" sz="3600" b="1" i="1" dirty="0">
                <a:solidFill>
                  <a:srgbClr val="0000CC"/>
                </a:solidFill>
              </a:rPr>
              <a:t>To buy a car?</a:t>
            </a:r>
          </a:p>
          <a:p>
            <a:pPr marL="0" indent="0" algn="ctr">
              <a:buNone/>
            </a:pPr>
            <a:r>
              <a:rPr lang="en-US" sz="3600" b="1" i="1" dirty="0">
                <a:solidFill>
                  <a:srgbClr val="0000CC"/>
                </a:solidFill>
              </a:rPr>
              <a:t>To pay off debt?</a:t>
            </a:r>
          </a:p>
          <a:p>
            <a:pPr marL="0" indent="0" algn="ctr">
              <a:buNone/>
            </a:pPr>
            <a:r>
              <a:rPr lang="en-US" sz="3600" b="1" i="1" dirty="0">
                <a:solidFill>
                  <a:srgbClr val="0000CC"/>
                </a:solidFill>
              </a:rPr>
              <a:t>To retire?</a:t>
            </a:r>
          </a:p>
          <a:p>
            <a:pPr marL="0" indent="0">
              <a:buNone/>
            </a:pPr>
            <a:endParaRPr lang="en-US" b="1" i="1" dirty="0">
              <a:solidFill>
                <a:srgbClr val="C00000"/>
              </a:solidFill>
            </a:endParaRPr>
          </a:p>
        </p:txBody>
      </p:sp>
    </p:spTree>
    <p:extLst>
      <p:ext uri="{BB962C8B-B14F-4D97-AF65-F5344CB8AC3E}">
        <p14:creationId xmlns:p14="http://schemas.microsoft.com/office/powerpoint/2010/main" val="342894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My favorite exercise to do in workshops is the following:</a:t>
            </a:r>
          </a:p>
          <a:p>
            <a:pPr marL="0" indent="0" algn="ctr">
              <a:buNone/>
            </a:pPr>
            <a:endParaRPr lang="en-US" sz="3000" b="1" i="1" dirty="0">
              <a:solidFill>
                <a:srgbClr val="006600"/>
              </a:solidFill>
            </a:endParaRPr>
          </a:p>
          <a:p>
            <a:pPr marL="0" indent="0" algn="ctr">
              <a:buNone/>
            </a:pPr>
            <a:r>
              <a:rPr lang="en-US" sz="3000" b="1" i="1" dirty="0">
                <a:solidFill>
                  <a:srgbClr val="006600"/>
                </a:solidFill>
              </a:rPr>
              <a:t>Tell the story of your retirement.</a:t>
            </a:r>
          </a:p>
          <a:p>
            <a:pPr marL="0" indent="0" algn="ctr">
              <a:buNone/>
            </a:pPr>
            <a:r>
              <a:rPr lang="en-US" sz="2400" i="1" dirty="0">
                <a:solidFill>
                  <a:srgbClr val="006600"/>
                </a:solidFill>
              </a:rPr>
              <a:t>When does it happen?  How does it happen?</a:t>
            </a:r>
          </a:p>
          <a:p>
            <a:pPr marL="0" indent="0" algn="ctr">
              <a:buNone/>
            </a:pPr>
            <a:r>
              <a:rPr lang="en-US" sz="2400" i="1" dirty="0">
                <a:solidFill>
                  <a:srgbClr val="006600"/>
                </a:solidFill>
              </a:rPr>
              <a:t>What are you doing?  Where are you? Who are you with?</a:t>
            </a:r>
          </a:p>
          <a:p>
            <a:pPr marL="0" indent="0" algn="ctr">
              <a:buNone/>
            </a:pPr>
            <a:endParaRPr lang="en-US" sz="2400" i="1" dirty="0">
              <a:solidFill>
                <a:srgbClr val="006600"/>
              </a:solidFill>
            </a:endParaRPr>
          </a:p>
          <a:p>
            <a:pPr marL="0" indent="0" algn="ctr">
              <a:buNone/>
            </a:pPr>
            <a:r>
              <a:rPr lang="en-US" sz="2400" i="1" dirty="0">
                <a:solidFill>
                  <a:srgbClr val="006600"/>
                </a:solidFill>
              </a:rPr>
              <a:t>I like this for a couple reasons:</a:t>
            </a:r>
          </a:p>
          <a:p>
            <a:pPr marL="742950" indent="-742950" algn="ctr">
              <a:buAutoNum type="arabicParenBoth"/>
            </a:pPr>
            <a:r>
              <a:rPr lang="en-US" sz="2400" i="1" dirty="0">
                <a:solidFill>
                  <a:srgbClr val="006600"/>
                </a:solidFill>
              </a:rPr>
              <a:t>It helps you identify what it important for you.</a:t>
            </a:r>
          </a:p>
          <a:p>
            <a:pPr marL="742950" indent="-742950" algn="ctr">
              <a:buAutoNum type="arabicParenBoth"/>
            </a:pPr>
            <a:r>
              <a:rPr lang="en-US" sz="2400" i="1" dirty="0">
                <a:solidFill>
                  <a:srgbClr val="006600"/>
                </a:solidFill>
              </a:rPr>
              <a:t>Starting at the finish line helps us determine what it will take to get there.</a:t>
            </a:r>
          </a:p>
          <a:p>
            <a:pPr marL="0" indent="0">
              <a:buNone/>
            </a:pPr>
            <a:endParaRPr lang="en-US" sz="2400" i="1" dirty="0">
              <a:solidFill>
                <a:srgbClr val="006600"/>
              </a:solidFill>
            </a:endParaRPr>
          </a:p>
        </p:txBody>
      </p:sp>
    </p:spTree>
    <p:extLst>
      <p:ext uri="{BB962C8B-B14F-4D97-AF65-F5344CB8AC3E}">
        <p14:creationId xmlns:p14="http://schemas.microsoft.com/office/powerpoint/2010/main" val="391676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78860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Investing is about Trade-Offs. Using money today to get</a:t>
            </a:r>
            <a:r>
              <a:rPr lang="en-US" dirty="0"/>
              <a:t> </a:t>
            </a:r>
            <a:r>
              <a:rPr lang="en-US" sz="1000" dirty="0"/>
              <a:t>(hopefully more) </a:t>
            </a:r>
            <a:r>
              <a:rPr lang="en-US" sz="2400" dirty="0"/>
              <a:t>money in the future:</a:t>
            </a:r>
            <a:endParaRPr lang="en-US" dirty="0">
              <a:solidFill>
                <a:schemeClr val="bg1"/>
              </a:solidFill>
            </a:endParaRPr>
          </a:p>
        </p:txBody>
      </p:sp>
      <p:pic>
        <p:nvPicPr>
          <p:cNvPr id="4" name="Picture 3">
            <a:extLst>
              <a:ext uri="{FF2B5EF4-FFF2-40B4-BE49-F238E27FC236}">
                <a16:creationId xmlns:a16="http://schemas.microsoft.com/office/drawing/2014/main" id="{1DF1569B-E0EC-8545-9CE9-23D0F422684E}"/>
              </a:ext>
            </a:extLst>
          </p:cNvPr>
          <p:cNvPicPr>
            <a:picLocks noChangeAspect="1"/>
          </p:cNvPicPr>
          <p:nvPr/>
        </p:nvPicPr>
        <p:blipFill>
          <a:blip r:embed="rId2"/>
          <a:stretch>
            <a:fillRect/>
          </a:stretch>
        </p:blipFill>
        <p:spPr>
          <a:xfrm>
            <a:off x="2912758" y="1823900"/>
            <a:ext cx="6036850" cy="4955162"/>
          </a:xfrm>
          <a:prstGeom prst="rect">
            <a:avLst/>
          </a:prstGeom>
        </p:spPr>
      </p:pic>
    </p:spTree>
    <p:extLst>
      <p:ext uri="{BB962C8B-B14F-4D97-AF65-F5344CB8AC3E}">
        <p14:creationId xmlns:p14="http://schemas.microsoft.com/office/powerpoint/2010/main" val="17016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Risk matters. Know your risk tolerance.</a:t>
            </a:r>
          </a:p>
          <a:p>
            <a:r>
              <a:rPr lang="en-US" dirty="0">
                <a:solidFill>
                  <a:srgbClr val="0000CC"/>
                </a:solidFill>
              </a:rPr>
              <a:t>Goals matter. Be intentional about what you are saving for. </a:t>
            </a:r>
          </a:p>
          <a:p>
            <a:pPr lvl="1"/>
            <a:r>
              <a:rPr lang="en-US" dirty="0">
                <a:solidFill>
                  <a:srgbClr val="0000CC"/>
                </a:solidFill>
              </a:rPr>
              <a:t>Maybe create 3-5 different investment accounts for different goals.</a:t>
            </a:r>
          </a:p>
          <a:p>
            <a:r>
              <a:rPr lang="en-US" dirty="0"/>
              <a:t>Transaction costs matter. You can pay a lot of fees for not much benefit or service. Be careful.</a:t>
            </a:r>
          </a:p>
          <a:p>
            <a:r>
              <a:rPr lang="en-US" dirty="0">
                <a:solidFill>
                  <a:srgbClr val="0000CC"/>
                </a:solidFill>
              </a:rPr>
              <a:t>Experts rarely have tips or secret. Investing is about predicting the future, and none of us can predict the future (perfectly). Be careful.</a:t>
            </a:r>
          </a:p>
          <a:p>
            <a:pPr lvl="1"/>
            <a:r>
              <a:rPr lang="en-US" dirty="0">
                <a:solidFill>
                  <a:srgbClr val="0000CC"/>
                </a:solidFill>
              </a:rPr>
              <a:t>If there really were sure-things or get-rich-quick schemes, the experts would be using them themselves, not sharing them with you.</a:t>
            </a:r>
          </a:p>
          <a:p>
            <a:r>
              <a:rPr lang="en-US" dirty="0"/>
              <a:t>Communicate with your family. Achieving goals is a family affair.</a:t>
            </a:r>
          </a:p>
        </p:txBody>
      </p:sp>
    </p:spTree>
    <p:extLst>
      <p:ext uri="{BB962C8B-B14F-4D97-AF65-F5344CB8AC3E}">
        <p14:creationId xmlns:p14="http://schemas.microsoft.com/office/powerpoint/2010/main" val="174211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290442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6600"/>
                </a:solidFill>
              </a:rPr>
              <a:t>Invest $100 at 10% interest or growth:</a:t>
            </a:r>
            <a:br>
              <a:rPr lang="en-US" dirty="0">
                <a:solidFill>
                  <a:srgbClr val="006600"/>
                </a:solidFill>
              </a:rPr>
            </a:br>
            <a:endParaRPr lang="en-US" dirty="0">
              <a:solidFill>
                <a:srgbClr val="006600"/>
              </a:solidFill>
            </a:endParaRPr>
          </a:p>
          <a:p>
            <a:pPr lvl="1"/>
            <a:r>
              <a:rPr lang="en-US" dirty="0">
                <a:solidFill>
                  <a:srgbClr val="006600"/>
                </a:solidFill>
              </a:rPr>
              <a:t>Year 1:	$100 x (1 + 10%) 	= $110</a:t>
            </a:r>
            <a:br>
              <a:rPr lang="en-US" dirty="0">
                <a:solidFill>
                  <a:srgbClr val="006600"/>
                </a:solidFill>
              </a:rPr>
            </a:br>
            <a:endParaRPr lang="en-US" dirty="0">
              <a:solidFill>
                <a:srgbClr val="006600"/>
              </a:solidFill>
            </a:endParaRPr>
          </a:p>
          <a:p>
            <a:pPr lvl="1"/>
            <a:r>
              <a:rPr lang="en-US" dirty="0">
                <a:solidFill>
                  <a:srgbClr val="006600"/>
                </a:solidFill>
              </a:rPr>
              <a:t>Year 2:	$110 x (1 + 10%)	= $121</a:t>
            </a:r>
            <a:br>
              <a:rPr lang="en-US" dirty="0">
                <a:solidFill>
                  <a:srgbClr val="006600"/>
                </a:solidFill>
              </a:rPr>
            </a:br>
            <a:r>
              <a:rPr lang="en-US" dirty="0">
                <a:solidFill>
                  <a:srgbClr val="006600"/>
                </a:solidFill>
              </a:rPr>
              <a:t>		$100 x (1 + 10%)</a:t>
            </a:r>
            <a:r>
              <a:rPr lang="en-US" baseline="30000" dirty="0">
                <a:solidFill>
                  <a:srgbClr val="006600"/>
                </a:solidFill>
              </a:rPr>
              <a:t>2</a:t>
            </a:r>
            <a:r>
              <a:rPr lang="en-US" dirty="0">
                <a:solidFill>
                  <a:srgbClr val="006600"/>
                </a:solidFill>
              </a:rPr>
              <a:t>	= $121</a:t>
            </a:r>
            <a:br>
              <a:rPr lang="en-US" dirty="0">
                <a:solidFill>
                  <a:srgbClr val="006600"/>
                </a:solidFill>
              </a:rPr>
            </a:br>
            <a:endParaRPr lang="en-US" dirty="0">
              <a:solidFill>
                <a:srgbClr val="006600"/>
              </a:solidFill>
            </a:endParaRPr>
          </a:p>
          <a:p>
            <a:pPr lvl="1"/>
            <a:r>
              <a:rPr lang="en-US" dirty="0">
                <a:solidFill>
                  <a:srgbClr val="006600"/>
                </a:solidFill>
              </a:rPr>
              <a:t>Year 1: $10 of interest</a:t>
            </a:r>
          </a:p>
          <a:p>
            <a:pPr lvl="1"/>
            <a:r>
              <a:rPr lang="en-US" dirty="0">
                <a:solidFill>
                  <a:srgbClr val="006600"/>
                </a:solidFill>
              </a:rPr>
              <a:t>Year 2: $10 of interest on your original $100 + $1 of interest on year 1 interest</a:t>
            </a:r>
          </a:p>
        </p:txBody>
      </p:sp>
    </p:spTree>
    <p:extLst>
      <p:ext uri="{BB962C8B-B14F-4D97-AF65-F5344CB8AC3E}">
        <p14:creationId xmlns:p14="http://schemas.microsoft.com/office/powerpoint/2010/main" val="42873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FCA00-9165-774E-8AA6-9558D91CA410}"/>
              </a:ext>
            </a:extLst>
          </p:cNvPr>
          <p:cNvPicPr>
            <a:picLocks noChangeAspect="1"/>
          </p:cNvPicPr>
          <p:nvPr/>
        </p:nvPicPr>
        <p:blipFill>
          <a:blip r:embed="rId2"/>
          <a:stretch>
            <a:fillRect/>
          </a:stretch>
        </p:blipFill>
        <p:spPr>
          <a:xfrm>
            <a:off x="41771" y="133224"/>
            <a:ext cx="6023949" cy="2785834"/>
          </a:xfrm>
          <a:prstGeom prst="rect">
            <a:avLst/>
          </a:prstGeom>
        </p:spPr>
      </p:pic>
      <p:pic>
        <p:nvPicPr>
          <p:cNvPr id="4" name="Picture 3">
            <a:extLst>
              <a:ext uri="{FF2B5EF4-FFF2-40B4-BE49-F238E27FC236}">
                <a16:creationId xmlns:a16="http://schemas.microsoft.com/office/drawing/2014/main" id="{76D6551D-70A8-5E4B-8E53-A1AAE4BF3B4E}"/>
              </a:ext>
            </a:extLst>
          </p:cNvPr>
          <p:cNvPicPr>
            <a:picLocks noChangeAspect="1"/>
          </p:cNvPicPr>
          <p:nvPr/>
        </p:nvPicPr>
        <p:blipFill>
          <a:blip r:embed="rId3"/>
          <a:stretch>
            <a:fillRect/>
          </a:stretch>
        </p:blipFill>
        <p:spPr>
          <a:xfrm>
            <a:off x="6141274" y="133224"/>
            <a:ext cx="6014390" cy="2788920"/>
          </a:xfrm>
          <a:prstGeom prst="rect">
            <a:avLst/>
          </a:prstGeom>
        </p:spPr>
      </p:pic>
      <p:pic>
        <p:nvPicPr>
          <p:cNvPr id="5" name="Picture 4">
            <a:extLst>
              <a:ext uri="{FF2B5EF4-FFF2-40B4-BE49-F238E27FC236}">
                <a16:creationId xmlns:a16="http://schemas.microsoft.com/office/drawing/2014/main" id="{3966B5BC-F79D-0940-B9BA-FCFD641C69D9}"/>
              </a:ext>
            </a:extLst>
          </p:cNvPr>
          <p:cNvPicPr>
            <a:picLocks noChangeAspect="1"/>
          </p:cNvPicPr>
          <p:nvPr/>
        </p:nvPicPr>
        <p:blipFill>
          <a:blip r:embed="rId4"/>
          <a:stretch>
            <a:fillRect/>
          </a:stretch>
        </p:blipFill>
        <p:spPr>
          <a:xfrm>
            <a:off x="93403" y="2986408"/>
            <a:ext cx="5972317" cy="2788920"/>
          </a:xfrm>
          <a:prstGeom prst="rect">
            <a:avLst/>
          </a:prstGeom>
        </p:spPr>
      </p:pic>
      <p:pic>
        <p:nvPicPr>
          <p:cNvPr id="6" name="Picture 5">
            <a:extLst>
              <a:ext uri="{FF2B5EF4-FFF2-40B4-BE49-F238E27FC236}">
                <a16:creationId xmlns:a16="http://schemas.microsoft.com/office/drawing/2014/main" id="{BF219E26-5650-154E-982F-79E0BEA83903}"/>
              </a:ext>
            </a:extLst>
          </p:cNvPr>
          <p:cNvPicPr>
            <a:picLocks noChangeAspect="1"/>
          </p:cNvPicPr>
          <p:nvPr/>
        </p:nvPicPr>
        <p:blipFill>
          <a:blip r:embed="rId5"/>
          <a:stretch>
            <a:fillRect/>
          </a:stretch>
        </p:blipFill>
        <p:spPr>
          <a:xfrm>
            <a:off x="6141274" y="2986408"/>
            <a:ext cx="5983753" cy="2788920"/>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1350406" y="436595"/>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+100%</a:t>
            </a:r>
          </a:p>
        </p:txBody>
      </p:sp>
      <p:sp>
        <p:nvSpPr>
          <p:cNvPr id="9" name="Rounded Rectangle 8">
            <a:extLst>
              <a:ext uri="{FF2B5EF4-FFF2-40B4-BE49-F238E27FC236}">
                <a16:creationId xmlns:a16="http://schemas.microsoft.com/office/drawing/2014/main" id="{E8B42A95-8CB3-9F42-B8BB-D67FF9413E83}"/>
              </a:ext>
            </a:extLst>
          </p:cNvPr>
          <p:cNvSpPr/>
          <p:nvPr/>
        </p:nvSpPr>
        <p:spPr>
          <a:xfrm>
            <a:off x="10228968" y="3428999"/>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+300%</a:t>
            </a:r>
          </a:p>
        </p:txBody>
      </p:sp>
      <p:sp>
        <p:nvSpPr>
          <p:cNvPr id="10" name="Rounded Rectangle 9">
            <a:extLst>
              <a:ext uri="{FF2B5EF4-FFF2-40B4-BE49-F238E27FC236}">
                <a16:creationId xmlns:a16="http://schemas.microsoft.com/office/drawing/2014/main" id="{F512B38D-3B71-384A-BAD2-C4BEB6775961}"/>
              </a:ext>
            </a:extLst>
          </p:cNvPr>
          <p:cNvSpPr/>
          <p:nvPr/>
        </p:nvSpPr>
        <p:spPr>
          <a:xfrm>
            <a:off x="4168293" y="3429000"/>
            <a:ext cx="121869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-92%</a:t>
            </a:r>
          </a:p>
        </p:txBody>
      </p:sp>
      <p:sp>
        <p:nvSpPr>
          <p:cNvPr id="11" name="Rounded Rectangle 10">
            <a:extLst>
              <a:ext uri="{FF2B5EF4-FFF2-40B4-BE49-F238E27FC236}">
                <a16:creationId xmlns:a16="http://schemas.microsoft.com/office/drawing/2014/main" id="{ECCFD3BA-A07E-2A48-8BDE-BF3A20B70194}"/>
              </a:ext>
            </a:extLst>
          </p:cNvPr>
          <p:cNvSpPr/>
          <p:nvPr/>
        </p:nvSpPr>
        <p:spPr>
          <a:xfrm>
            <a:off x="7374355" y="436594"/>
            <a:ext cx="1327584" cy="646077"/>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+3120%</a:t>
            </a:r>
          </a:p>
        </p:txBody>
      </p:sp>
    </p:spTree>
    <p:extLst>
      <p:ext uri="{BB962C8B-B14F-4D97-AF65-F5344CB8AC3E}">
        <p14:creationId xmlns:p14="http://schemas.microsoft.com/office/powerpoint/2010/main" val="26617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FCA00-9165-774E-8AA6-9558D91CA410}"/>
              </a:ext>
            </a:extLst>
          </p:cNvPr>
          <p:cNvPicPr>
            <a:picLocks noChangeAspect="1"/>
          </p:cNvPicPr>
          <p:nvPr/>
        </p:nvPicPr>
        <p:blipFill>
          <a:blip r:embed="rId2"/>
          <a:stretch>
            <a:fillRect/>
          </a:stretch>
        </p:blipFill>
        <p:spPr>
          <a:xfrm>
            <a:off x="41771" y="133224"/>
            <a:ext cx="6023949" cy="2785834"/>
          </a:xfrm>
          <a:prstGeom prst="rect">
            <a:avLst/>
          </a:prstGeom>
        </p:spPr>
      </p:pic>
      <p:pic>
        <p:nvPicPr>
          <p:cNvPr id="4" name="Picture 3">
            <a:extLst>
              <a:ext uri="{FF2B5EF4-FFF2-40B4-BE49-F238E27FC236}">
                <a16:creationId xmlns:a16="http://schemas.microsoft.com/office/drawing/2014/main" id="{76D6551D-70A8-5E4B-8E53-A1AAE4BF3B4E}"/>
              </a:ext>
            </a:extLst>
          </p:cNvPr>
          <p:cNvPicPr>
            <a:picLocks noChangeAspect="1"/>
          </p:cNvPicPr>
          <p:nvPr/>
        </p:nvPicPr>
        <p:blipFill>
          <a:blip r:embed="rId3"/>
          <a:stretch>
            <a:fillRect/>
          </a:stretch>
        </p:blipFill>
        <p:spPr>
          <a:xfrm>
            <a:off x="6141274" y="133224"/>
            <a:ext cx="6014390" cy="2788920"/>
          </a:xfrm>
          <a:prstGeom prst="rect">
            <a:avLst/>
          </a:prstGeom>
        </p:spPr>
      </p:pic>
      <p:pic>
        <p:nvPicPr>
          <p:cNvPr id="5" name="Picture 4">
            <a:extLst>
              <a:ext uri="{FF2B5EF4-FFF2-40B4-BE49-F238E27FC236}">
                <a16:creationId xmlns:a16="http://schemas.microsoft.com/office/drawing/2014/main" id="{3966B5BC-F79D-0940-B9BA-FCFD641C69D9}"/>
              </a:ext>
            </a:extLst>
          </p:cNvPr>
          <p:cNvPicPr>
            <a:picLocks noChangeAspect="1"/>
          </p:cNvPicPr>
          <p:nvPr/>
        </p:nvPicPr>
        <p:blipFill>
          <a:blip r:embed="rId4"/>
          <a:stretch>
            <a:fillRect/>
          </a:stretch>
        </p:blipFill>
        <p:spPr>
          <a:xfrm>
            <a:off x="93403" y="2986408"/>
            <a:ext cx="5972317" cy="2788920"/>
          </a:xfrm>
          <a:prstGeom prst="rect">
            <a:avLst/>
          </a:prstGeom>
        </p:spPr>
      </p:pic>
      <p:pic>
        <p:nvPicPr>
          <p:cNvPr id="6" name="Picture 5">
            <a:extLst>
              <a:ext uri="{FF2B5EF4-FFF2-40B4-BE49-F238E27FC236}">
                <a16:creationId xmlns:a16="http://schemas.microsoft.com/office/drawing/2014/main" id="{BF219E26-5650-154E-982F-79E0BEA83903}"/>
              </a:ext>
            </a:extLst>
          </p:cNvPr>
          <p:cNvPicPr>
            <a:picLocks noChangeAspect="1"/>
          </p:cNvPicPr>
          <p:nvPr/>
        </p:nvPicPr>
        <p:blipFill>
          <a:blip r:embed="rId5"/>
          <a:stretch>
            <a:fillRect/>
          </a:stretch>
        </p:blipFill>
        <p:spPr>
          <a:xfrm>
            <a:off x="6141274" y="2986408"/>
            <a:ext cx="5983753" cy="2788920"/>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3354820" y="2138227"/>
            <a:ext cx="5038282" cy="2536719"/>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dirty="0"/>
              <a:t>All 4 charts are for </a:t>
            </a:r>
            <a:r>
              <a:rPr lang="en-US" sz="2500" b="1" dirty="0" err="1"/>
              <a:t>Gamestop</a:t>
            </a:r>
            <a:r>
              <a:rPr lang="en-US" sz="2500" b="1" dirty="0"/>
              <a:t> – Just over different periods of time.</a:t>
            </a:r>
          </a:p>
          <a:p>
            <a:pPr marL="342900" indent="-342900">
              <a:buFont typeface="Arial" panose="020B0604020202020204" pitchFamily="34" charset="0"/>
              <a:buChar char="•"/>
            </a:pPr>
            <a:r>
              <a:rPr lang="en-US" sz="2500" b="1" dirty="0"/>
              <a:t>First 11 Months in 2020</a:t>
            </a:r>
          </a:p>
          <a:p>
            <a:pPr marL="342900" indent="-342900">
              <a:buFont typeface="Arial" panose="020B0604020202020204" pitchFamily="34" charset="0"/>
              <a:buChar char="•"/>
            </a:pPr>
            <a:r>
              <a:rPr lang="en-US" sz="2500" b="1" dirty="0"/>
              <a:t>December 2020 to January 27</a:t>
            </a:r>
          </a:p>
          <a:p>
            <a:pPr marL="342900" indent="-342900">
              <a:buFont typeface="Arial" panose="020B0604020202020204" pitchFamily="34" charset="0"/>
              <a:buChar char="•"/>
            </a:pPr>
            <a:r>
              <a:rPr lang="en-US" sz="2500" b="1" dirty="0"/>
              <a:t>January 27 to February 18</a:t>
            </a:r>
          </a:p>
          <a:p>
            <a:pPr marL="342900" indent="-342900">
              <a:buFont typeface="Arial" panose="020B0604020202020204" pitchFamily="34" charset="0"/>
              <a:buChar char="•"/>
            </a:pPr>
            <a:r>
              <a:rPr lang="en-US" sz="2500" b="1" dirty="0"/>
              <a:t>February 18 to today</a:t>
            </a:r>
          </a:p>
        </p:txBody>
      </p:sp>
    </p:spTree>
    <p:extLst>
      <p:ext uri="{BB962C8B-B14F-4D97-AF65-F5344CB8AC3E}">
        <p14:creationId xmlns:p14="http://schemas.microsoft.com/office/powerpoint/2010/main" val="93754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0ABEC-987F-BA46-B535-1D2DB25A006F}"/>
              </a:ext>
            </a:extLst>
          </p:cNvPr>
          <p:cNvPicPr>
            <a:picLocks noChangeAspect="1"/>
          </p:cNvPicPr>
          <p:nvPr/>
        </p:nvPicPr>
        <p:blipFill>
          <a:blip r:embed="rId2"/>
          <a:stretch>
            <a:fillRect/>
          </a:stretch>
        </p:blipFill>
        <p:spPr>
          <a:xfrm>
            <a:off x="121113" y="0"/>
            <a:ext cx="12192000" cy="5792453"/>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690341" y="376038"/>
            <a:ext cx="5940571" cy="348139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GAMESTOP</a:t>
            </a:r>
          </a:p>
          <a:p>
            <a:pPr algn="ctr"/>
            <a:r>
              <a:rPr lang="en-US" sz="2500" b="1" dirty="0"/>
              <a:t>From January 2020 to Today</a:t>
            </a:r>
          </a:p>
          <a:p>
            <a:pPr algn="ctr"/>
            <a:endParaRPr lang="en-US" sz="2500" b="1" dirty="0"/>
          </a:p>
          <a:p>
            <a:pPr algn="ctr"/>
            <a:r>
              <a:rPr lang="en-US" sz="2500" b="1" dirty="0"/>
              <a:t>+4000%</a:t>
            </a:r>
          </a:p>
          <a:p>
            <a:pPr algn="ctr"/>
            <a:endParaRPr lang="en-US" sz="2500" b="1" dirty="0"/>
          </a:p>
          <a:p>
            <a:pPr algn="ctr"/>
            <a:r>
              <a:rPr lang="en-US" sz="2500" b="1" dirty="0"/>
              <a:t>If you had invested $100 in </a:t>
            </a:r>
            <a:r>
              <a:rPr lang="en-US" sz="2500" b="1" dirty="0" err="1"/>
              <a:t>Gamestop</a:t>
            </a:r>
            <a:r>
              <a:rPr lang="en-US" sz="2500" b="1" dirty="0"/>
              <a:t> at the beginning of 2020, that investment would be worth $5000 today.</a:t>
            </a:r>
          </a:p>
        </p:txBody>
      </p:sp>
    </p:spTree>
    <p:extLst>
      <p:ext uri="{BB962C8B-B14F-4D97-AF65-F5344CB8AC3E}">
        <p14:creationId xmlns:p14="http://schemas.microsoft.com/office/powerpoint/2010/main" val="176865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E02BB3-4C76-134C-B9E5-7E535538F5B6}"/>
              </a:ext>
            </a:extLst>
          </p:cNvPr>
          <p:cNvPicPr>
            <a:picLocks noChangeAspect="1"/>
          </p:cNvPicPr>
          <p:nvPr/>
        </p:nvPicPr>
        <p:blipFill>
          <a:blip r:embed="rId2"/>
          <a:stretch>
            <a:fillRect/>
          </a:stretch>
        </p:blipFill>
        <p:spPr>
          <a:xfrm>
            <a:off x="0" y="111333"/>
            <a:ext cx="12192000" cy="5617988"/>
          </a:xfrm>
          <a:prstGeom prst="rect">
            <a:avLst/>
          </a:prstGeom>
        </p:spPr>
      </p:pic>
      <p:sp>
        <p:nvSpPr>
          <p:cNvPr id="8" name="Rounded Rectangle 7">
            <a:extLst>
              <a:ext uri="{FF2B5EF4-FFF2-40B4-BE49-F238E27FC236}">
                <a16:creationId xmlns:a16="http://schemas.microsoft.com/office/drawing/2014/main" id="{5FBE8265-1E56-2F40-8B33-D30542712B51}"/>
              </a:ext>
            </a:extLst>
          </p:cNvPr>
          <p:cNvSpPr/>
          <p:nvPr/>
        </p:nvSpPr>
        <p:spPr>
          <a:xfrm>
            <a:off x="3064148" y="4009415"/>
            <a:ext cx="8181153" cy="1967491"/>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GAMESTOP</a:t>
            </a:r>
          </a:p>
          <a:p>
            <a:pPr algn="ctr"/>
            <a:endParaRPr lang="en-US" sz="2500" b="1" dirty="0"/>
          </a:p>
          <a:p>
            <a:pPr algn="ctr"/>
            <a:r>
              <a:rPr lang="en-US" sz="2500" b="1" dirty="0"/>
              <a:t>If you had invested $100 in </a:t>
            </a:r>
            <a:r>
              <a:rPr lang="en-US" sz="2500" b="1" dirty="0" err="1"/>
              <a:t>Gamestop</a:t>
            </a:r>
            <a:r>
              <a:rPr lang="en-US" sz="2500" b="1" dirty="0"/>
              <a:t> on January 26, it would have been worth $8 three weeks later.</a:t>
            </a:r>
          </a:p>
          <a:p>
            <a:pPr algn="ctr"/>
            <a:r>
              <a:rPr lang="en-US" sz="2500" b="1" dirty="0"/>
              <a:t>It would be worth $45 today.</a:t>
            </a:r>
          </a:p>
        </p:txBody>
      </p:sp>
    </p:spTree>
    <p:extLst>
      <p:ext uri="{BB962C8B-B14F-4D97-AF65-F5344CB8AC3E}">
        <p14:creationId xmlns:p14="http://schemas.microsoft.com/office/powerpoint/2010/main" val="398932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Revisit Some 7</a:t>
            </a:r>
            <a:r>
              <a:rPr lang="en-US" b="1" baseline="30000" dirty="0">
                <a:solidFill>
                  <a:schemeClr val="bg1"/>
                </a:solidFill>
                <a:latin typeface="Calibri" panose="020F0502020204030204" pitchFamily="34" charset="0"/>
                <a:cs typeface="Calibri" panose="020F0502020204030204" pitchFamily="34" charset="0"/>
              </a:rPr>
              <a:t>th</a:t>
            </a:r>
            <a:r>
              <a:rPr lang="en-US" b="1" dirty="0">
                <a:solidFill>
                  <a:schemeClr val="bg1"/>
                </a:solidFill>
                <a:latin typeface="Calibri" panose="020F0502020204030204" pitchFamily="34" charset="0"/>
                <a:cs typeface="Calibri" panose="020F0502020204030204" pitchFamily="34" charset="0"/>
              </a:rPr>
              <a:t> Grade Math</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an investment gains 50%...and then subsequently loses 50%, you do NOT now have the same amount you started with – you have less.</a:t>
            </a:r>
            <a:br>
              <a:rPr lang="en-US" dirty="0"/>
            </a:br>
            <a:br>
              <a:rPr lang="en-US" dirty="0"/>
            </a:br>
            <a:r>
              <a:rPr lang="en-US" dirty="0"/>
              <a:t>		 	$100 + 50% = $150</a:t>
            </a:r>
            <a:br>
              <a:rPr lang="en-US" dirty="0"/>
            </a:br>
            <a:br>
              <a:rPr lang="en-US" dirty="0"/>
            </a:br>
            <a:r>
              <a:rPr lang="en-US" dirty="0"/>
              <a:t>			$150 – 50% = $75</a:t>
            </a:r>
            <a:br>
              <a:rPr lang="en-US" dirty="0"/>
            </a:br>
            <a:endParaRPr lang="en-US" dirty="0"/>
          </a:p>
          <a:p>
            <a:r>
              <a:rPr lang="en-US" dirty="0"/>
              <a:t>Moral: Do NOT get tricked into thinking that returns are summative.</a:t>
            </a:r>
          </a:p>
          <a:p>
            <a:endParaRPr lang="en-US" dirty="0"/>
          </a:p>
          <a:p>
            <a:r>
              <a:rPr lang="en-US" dirty="0"/>
              <a:t>We get the same result if you lose first and then gain.</a:t>
            </a:r>
            <a:br>
              <a:rPr lang="en-US" dirty="0"/>
            </a:br>
            <a:r>
              <a:rPr lang="en-US" dirty="0"/>
              <a:t> 	$100 – 50% = $50		$50 + 50% = $75</a:t>
            </a:r>
            <a:endParaRPr lang="en-US" dirty="0">
              <a:solidFill>
                <a:srgbClr val="006600"/>
              </a:solidFill>
            </a:endParaRPr>
          </a:p>
        </p:txBody>
      </p:sp>
    </p:spTree>
    <p:extLst>
      <p:ext uri="{BB962C8B-B14F-4D97-AF65-F5344CB8AC3E}">
        <p14:creationId xmlns:p14="http://schemas.microsoft.com/office/powerpoint/2010/main" val="286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Timing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could tell similar stories about ups-and-downs for Bitcoin, Tesla, Dogecoin, AMC, Viacom and many other investments</a:t>
            </a:r>
            <a:br>
              <a:rPr lang="en-US" dirty="0"/>
            </a:br>
            <a:endParaRPr lang="en-US" dirty="0"/>
          </a:p>
          <a:p>
            <a:r>
              <a:rPr lang="en-US" dirty="0">
                <a:solidFill>
                  <a:srgbClr val="C00000"/>
                </a:solidFill>
              </a:rPr>
              <a:t>It is very, very, very, very, very, very, very, very, very, very, difficult to consistently have perfect timing when making investments</a:t>
            </a:r>
          </a:p>
          <a:p>
            <a:pPr lvl="1"/>
            <a:r>
              <a:rPr lang="en-US" dirty="0">
                <a:solidFill>
                  <a:srgbClr val="C00000"/>
                </a:solidFill>
              </a:rPr>
              <a:t>People who research this phenomenon for a living will tell you it’s impossible</a:t>
            </a:r>
          </a:p>
          <a:p>
            <a:pPr lvl="1"/>
            <a:endParaRPr lang="en-US" dirty="0"/>
          </a:p>
          <a:p>
            <a:r>
              <a:rPr lang="en-US" dirty="0"/>
              <a:t>Do you think you’re unique and that you will be able to consistently time the market so  you gain from the up moves and never lose from the down moves?</a:t>
            </a:r>
            <a:endParaRPr lang="en-US" dirty="0">
              <a:solidFill>
                <a:srgbClr val="006600"/>
              </a:solidFill>
            </a:endParaRPr>
          </a:p>
        </p:txBody>
      </p:sp>
    </p:spTree>
    <p:extLst>
      <p:ext uri="{BB962C8B-B14F-4D97-AF65-F5344CB8AC3E}">
        <p14:creationId xmlns:p14="http://schemas.microsoft.com/office/powerpoint/2010/main" val="29237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Take a minute to think about the following question:</a:t>
            </a:r>
            <a:br>
              <a:rPr lang="en-US" dirty="0">
                <a:solidFill>
                  <a:srgbClr val="0000CC"/>
                </a:solidFill>
              </a:rPr>
            </a:br>
            <a:br>
              <a:rPr lang="en-US" dirty="0">
                <a:solidFill>
                  <a:srgbClr val="0000CC"/>
                </a:solidFill>
              </a:rPr>
            </a:br>
            <a:r>
              <a:rPr lang="en-US" dirty="0">
                <a:solidFill>
                  <a:srgbClr val="0000CC"/>
                </a:solidFill>
              </a:rPr>
              <a:t> 		What do YOU do better than 99.9% of humanity?</a:t>
            </a:r>
            <a:br>
              <a:rPr lang="en-US" dirty="0">
                <a:solidFill>
                  <a:srgbClr val="0000CC"/>
                </a:solidFill>
              </a:rPr>
            </a:br>
            <a:endParaRPr lang="en-US" dirty="0">
              <a:solidFill>
                <a:srgbClr val="0000CC"/>
              </a:solidFill>
            </a:endParaRPr>
          </a:p>
          <a:p>
            <a:r>
              <a:rPr lang="en-US" dirty="0">
                <a:solidFill>
                  <a:srgbClr val="0000CC"/>
                </a:solidFill>
              </a:rPr>
              <a:t>Think about what you’re studying. Think about what you’ve been working on for years. Think about what you know that I do not know.</a:t>
            </a:r>
            <a:br>
              <a:rPr lang="en-US" dirty="0">
                <a:solidFill>
                  <a:srgbClr val="0000CC"/>
                </a:solidFill>
              </a:rPr>
            </a:br>
            <a:endParaRPr lang="en-US" dirty="0">
              <a:solidFill>
                <a:srgbClr val="0000CC"/>
              </a:solidFill>
            </a:endParaRPr>
          </a:p>
          <a:p>
            <a:r>
              <a:rPr lang="en-US" dirty="0">
                <a:solidFill>
                  <a:srgbClr val="0000CC"/>
                </a:solidFill>
              </a:rPr>
              <a:t>I’ve probably only spent 1-2 hours studying what  you have dedicated your life to studying and becoming an expert in.</a:t>
            </a:r>
          </a:p>
          <a:p>
            <a:endParaRPr lang="en-US" dirty="0">
              <a:solidFill>
                <a:srgbClr val="0000CC"/>
              </a:solidFill>
            </a:endParaRPr>
          </a:p>
          <a:p>
            <a:pPr lvl="1"/>
            <a:r>
              <a:rPr lang="en-US" sz="3000" dirty="0">
                <a:solidFill>
                  <a:srgbClr val="0000CC"/>
                </a:solidFill>
              </a:rPr>
              <a:t>Could I do your job as well as you do it?</a:t>
            </a:r>
          </a:p>
        </p:txBody>
      </p:sp>
    </p:spTree>
    <p:extLst>
      <p:ext uri="{BB962C8B-B14F-4D97-AF65-F5344CB8AC3E}">
        <p14:creationId xmlns:p14="http://schemas.microsoft.com/office/powerpoint/2010/main" val="10363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Expertise Matters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Of course, I couldn’t do your job as well as you.</a:t>
            </a:r>
          </a:p>
          <a:p>
            <a:r>
              <a:rPr lang="en-US" dirty="0">
                <a:solidFill>
                  <a:srgbClr val="0000CC"/>
                </a:solidFill>
              </a:rPr>
              <a:t>Now connect this logic to investing: there are many professionals who have dedicated their lives to making investments. They are good.</a:t>
            </a:r>
          </a:p>
          <a:p>
            <a:pPr lvl="1"/>
            <a:r>
              <a:rPr lang="en-US" dirty="0">
                <a:solidFill>
                  <a:srgbClr val="0000CC"/>
                </a:solidFill>
              </a:rPr>
              <a:t>Yes, there are many amateurs involved in trading stocks – but they (usually) account for a very minor portion of the total money invested.</a:t>
            </a:r>
            <a:br>
              <a:rPr lang="en-US" dirty="0">
                <a:solidFill>
                  <a:srgbClr val="0000CC"/>
                </a:solidFill>
              </a:rPr>
            </a:br>
            <a:endParaRPr lang="en-US" dirty="0">
              <a:solidFill>
                <a:srgbClr val="0000CC"/>
              </a:solidFill>
            </a:endParaRPr>
          </a:p>
          <a:p>
            <a:r>
              <a:rPr lang="en-US" dirty="0">
                <a:solidFill>
                  <a:srgbClr val="C00000"/>
                </a:solidFill>
              </a:rPr>
              <a:t>Remind yourself of this old gambling maxim:</a:t>
            </a:r>
            <a:br>
              <a:rPr lang="en-US" dirty="0">
                <a:solidFill>
                  <a:srgbClr val="C00000"/>
                </a:solidFill>
              </a:rPr>
            </a:br>
            <a:br>
              <a:rPr lang="en-US" b="1" i="1" dirty="0">
                <a:solidFill>
                  <a:srgbClr val="C00000"/>
                </a:solidFill>
              </a:rPr>
            </a:br>
            <a:r>
              <a:rPr lang="en-US" b="1" i="1" dirty="0">
                <a:solidFill>
                  <a:srgbClr val="C00000"/>
                </a:solidFill>
              </a:rPr>
              <a:t>When you are sitting at the poker or gambling table, take a look around and see if you can figure out who the sucker is.  If you cannot identify who the sucker is, then the sucker is probably you.</a:t>
            </a:r>
            <a:endParaRPr lang="en-US" sz="3000" b="1" i="1" dirty="0">
              <a:solidFill>
                <a:srgbClr val="C00000"/>
              </a:solidFill>
            </a:endParaRPr>
          </a:p>
        </p:txBody>
      </p:sp>
    </p:spTree>
    <p:extLst>
      <p:ext uri="{BB962C8B-B14F-4D97-AF65-F5344CB8AC3E}">
        <p14:creationId xmlns:p14="http://schemas.microsoft.com/office/powerpoint/2010/main" val="64807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4154658"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4154660"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4154659"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4154658"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cxnSp>
        <p:nvCxnSpPr>
          <p:cNvPr id="21" name="Straight Arrow Connector 20">
            <a:extLst>
              <a:ext uri="{FF2B5EF4-FFF2-40B4-BE49-F238E27FC236}">
                <a16:creationId xmlns:a16="http://schemas.microsoft.com/office/drawing/2014/main" id="{5AC9FABA-AB10-3849-9910-477DFAF7C2D6}"/>
              </a:ext>
            </a:extLst>
          </p:cNvPr>
          <p:cNvCxnSpPr/>
          <p:nvPr/>
        </p:nvCxnSpPr>
        <p:spPr>
          <a:xfrm>
            <a:off x="3657600" y="3256753"/>
            <a:ext cx="0" cy="2411316"/>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ABFF73-1CF1-6E42-ACF4-DD0EA2168D56}"/>
              </a:ext>
            </a:extLst>
          </p:cNvPr>
          <p:cNvCxnSpPr>
            <a:cxnSpLocks/>
          </p:cNvCxnSpPr>
          <p:nvPr/>
        </p:nvCxnSpPr>
        <p:spPr>
          <a:xfrm flipV="1">
            <a:off x="7921772" y="3191317"/>
            <a:ext cx="0" cy="2476753"/>
          </a:xfrm>
          <a:prstGeom prst="straightConnector1">
            <a:avLst/>
          </a:prstGeom>
          <a:ln w="127000">
            <a:solidFill>
              <a:srgbClr val="0090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9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1411446"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11446"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11442"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11444"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11443"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11442"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76123" y="1185941"/>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76123" y="1980238"/>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76119" y="2846960"/>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76121" y="3680196"/>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76120" y="4510517"/>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76119" y="5340838"/>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a:t>
            </a:r>
            <a:r>
              <a:rPr lang="en-US" sz="2500" b="1">
                <a:solidFill>
                  <a:srgbClr val="006600"/>
                </a:solidFill>
              </a:rPr>
              <a:t>Your Progress &amp; Plan</a:t>
            </a:r>
            <a:endParaRPr lang="en-US" sz="2500" b="1" dirty="0">
              <a:solidFill>
                <a:srgbClr val="006600"/>
              </a:solidFill>
            </a:endParaRPr>
          </a:p>
        </p:txBody>
      </p:sp>
      <p:sp>
        <p:nvSpPr>
          <p:cNvPr id="18" name="Rounded Rectangle 17">
            <a:extLst>
              <a:ext uri="{FF2B5EF4-FFF2-40B4-BE49-F238E27FC236}">
                <a16:creationId xmlns:a16="http://schemas.microsoft.com/office/drawing/2014/main" id="{5633A1D9-611D-A049-9573-B8BBF81F08F7}"/>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Tree>
    <p:extLst>
      <p:ext uri="{BB962C8B-B14F-4D97-AF65-F5344CB8AC3E}">
        <p14:creationId xmlns:p14="http://schemas.microsoft.com/office/powerpoint/2010/main" val="331650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would be similar to the </a:t>
            </a:r>
            <a:r>
              <a:rPr lang="en-US" dirty="0" err="1">
                <a:solidFill>
                  <a:srgbClr val="0000CC"/>
                </a:solidFill>
              </a:rPr>
              <a:t>Gamestop</a:t>
            </a:r>
            <a:r>
              <a:rPr lang="en-US" dirty="0">
                <a:solidFill>
                  <a:srgbClr val="0000CC"/>
                </a:solidFill>
              </a:rPr>
              <a:t> example presented earlier.</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3719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169203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Tree>
    <p:extLst>
      <p:ext uri="{BB962C8B-B14F-4D97-AF65-F5344CB8AC3E}">
        <p14:creationId xmlns:p14="http://schemas.microsoft.com/office/powerpoint/2010/main" val="804355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62573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313627" y="1947902"/>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33477" y="2695168"/>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08552" y="2695168"/>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058402" y="2695168"/>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1187" y="3257666"/>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2909" y="4083472"/>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44640" y="4083472"/>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36371" y="4068234"/>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28102" y="406314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
        <p:nvSpPr>
          <p:cNvPr id="13" name="Rounded Rectangle 12">
            <a:extLst>
              <a:ext uri="{FF2B5EF4-FFF2-40B4-BE49-F238E27FC236}">
                <a16:creationId xmlns:a16="http://schemas.microsoft.com/office/drawing/2014/main" id="{5F8E6012-07D6-6048-9809-C55CBED52F6D}"/>
              </a:ext>
            </a:extLst>
          </p:cNvPr>
          <p:cNvSpPr/>
          <p:nvPr/>
        </p:nvSpPr>
        <p:spPr>
          <a:xfrm>
            <a:off x="1180848" y="5280509"/>
            <a:ext cx="8968385" cy="14858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 as grad students, are better wired and equipped to make long-term plans – education, career, financial &amp; otherwise – than 99% of humanity. </a:t>
            </a:r>
          </a:p>
          <a:p>
            <a:pPr algn="ctr"/>
            <a:endParaRPr lang="en-US" sz="2000" b="1" dirty="0"/>
          </a:p>
          <a:p>
            <a:pPr algn="ctr"/>
            <a:r>
              <a:rPr lang="en-US" sz="2000" b="1" dirty="0"/>
              <a:t>Be confident. Be intentional. Be diligent. Be awesome.</a:t>
            </a:r>
          </a:p>
        </p:txBody>
      </p:sp>
    </p:spTree>
    <p:extLst>
      <p:ext uri="{BB962C8B-B14F-4D97-AF65-F5344CB8AC3E}">
        <p14:creationId xmlns:p14="http://schemas.microsoft.com/office/powerpoint/2010/main" val="814621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graphicFrame>
        <p:nvGraphicFramePr>
          <p:cNvPr id="4" name="Diagram 3">
            <a:extLst>
              <a:ext uri="{FF2B5EF4-FFF2-40B4-BE49-F238E27FC236}">
                <a16:creationId xmlns:a16="http://schemas.microsoft.com/office/drawing/2014/main" id="{98775C7E-0D0D-7D41-965A-700C4902C3D1}"/>
              </a:ext>
            </a:extLst>
          </p:cNvPr>
          <p:cNvGraphicFramePr/>
          <p:nvPr>
            <p:extLst>
              <p:ext uri="{D42A27DB-BD31-4B8C-83A1-F6EECF244321}">
                <p14:modId xmlns:p14="http://schemas.microsoft.com/office/powerpoint/2010/main" val="256484647"/>
              </p:ext>
            </p:extLst>
          </p:nvPr>
        </p:nvGraphicFramePr>
        <p:xfrm>
          <a:off x="2362704" y="1253515"/>
          <a:ext cx="7914707" cy="4638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708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Determining Your Risk Tolerance</a:t>
            </a:r>
          </a:p>
        </p:txBody>
      </p:sp>
      <p:pic>
        <p:nvPicPr>
          <p:cNvPr id="3" name="Picture 2">
            <a:extLst>
              <a:ext uri="{FF2B5EF4-FFF2-40B4-BE49-F238E27FC236}">
                <a16:creationId xmlns:a16="http://schemas.microsoft.com/office/drawing/2014/main" id="{F7EC4C22-E2E9-574A-96ED-35356926AC8A}"/>
              </a:ext>
            </a:extLst>
          </p:cNvPr>
          <p:cNvPicPr>
            <a:picLocks noChangeAspect="1"/>
          </p:cNvPicPr>
          <p:nvPr/>
        </p:nvPicPr>
        <p:blipFill>
          <a:blip r:embed="rId2"/>
          <a:stretch>
            <a:fillRect/>
          </a:stretch>
        </p:blipFill>
        <p:spPr>
          <a:xfrm>
            <a:off x="2049344" y="1087822"/>
            <a:ext cx="8093312" cy="5652051"/>
          </a:xfrm>
          <a:prstGeom prst="rect">
            <a:avLst/>
          </a:prstGeom>
        </p:spPr>
      </p:pic>
    </p:spTree>
    <p:extLst>
      <p:ext uri="{BB962C8B-B14F-4D97-AF65-F5344CB8AC3E}">
        <p14:creationId xmlns:p14="http://schemas.microsoft.com/office/powerpoint/2010/main" val="3952228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5" name="Picture 4">
            <a:extLst>
              <a:ext uri="{FF2B5EF4-FFF2-40B4-BE49-F238E27FC236}">
                <a16:creationId xmlns:a16="http://schemas.microsoft.com/office/drawing/2014/main" id="{689DB016-BB60-9446-B17A-7D99B2B19722}"/>
              </a:ext>
            </a:extLst>
          </p:cNvPr>
          <p:cNvPicPr/>
          <p:nvPr/>
        </p:nvPicPr>
        <p:blipFill>
          <a:blip r:embed="rId2"/>
          <a:stretch>
            <a:fillRect/>
          </a:stretch>
        </p:blipFill>
        <p:spPr>
          <a:xfrm>
            <a:off x="1974135" y="1223238"/>
            <a:ext cx="8338601" cy="4723390"/>
          </a:xfrm>
          <a:prstGeom prst="rect">
            <a:avLst/>
          </a:prstGeom>
        </p:spPr>
      </p:pic>
    </p:spTree>
    <p:extLst>
      <p:ext uri="{BB962C8B-B14F-4D97-AF65-F5344CB8AC3E}">
        <p14:creationId xmlns:p14="http://schemas.microsoft.com/office/powerpoint/2010/main" val="404848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9D513B41-3043-8744-B2D5-5CA78AEA3C96}"/>
              </a:ext>
            </a:extLst>
          </p:cNvPr>
          <p:cNvPicPr/>
          <p:nvPr/>
        </p:nvPicPr>
        <p:blipFill>
          <a:blip r:embed="rId2"/>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444822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Comparing Different Investments</a:t>
            </a:r>
          </a:p>
        </p:txBody>
      </p:sp>
      <p:pic>
        <p:nvPicPr>
          <p:cNvPr id="4" name="Picture 3">
            <a:extLst>
              <a:ext uri="{FF2B5EF4-FFF2-40B4-BE49-F238E27FC236}">
                <a16:creationId xmlns:a16="http://schemas.microsoft.com/office/drawing/2014/main" id="{3761EB54-3A4C-9E43-B783-057A2155745D}"/>
              </a:ext>
            </a:extLst>
          </p:cNvPr>
          <p:cNvPicPr>
            <a:picLocks noChangeAspect="1"/>
          </p:cNvPicPr>
          <p:nvPr/>
        </p:nvPicPr>
        <p:blipFill>
          <a:blip r:embed="rId2"/>
          <a:stretch>
            <a:fillRect/>
          </a:stretch>
        </p:blipFill>
        <p:spPr>
          <a:xfrm>
            <a:off x="2004904" y="1112042"/>
            <a:ext cx="8182192" cy="5770178"/>
          </a:xfrm>
          <a:prstGeom prst="rect">
            <a:avLst/>
          </a:prstGeom>
        </p:spPr>
      </p:pic>
    </p:spTree>
    <p:extLst>
      <p:ext uri="{BB962C8B-B14F-4D97-AF65-F5344CB8AC3E}">
        <p14:creationId xmlns:p14="http://schemas.microsoft.com/office/powerpoint/2010/main" val="2284212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342851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358330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Tree>
    <p:extLst>
      <p:ext uri="{BB962C8B-B14F-4D97-AF65-F5344CB8AC3E}">
        <p14:creationId xmlns:p14="http://schemas.microsoft.com/office/powerpoint/2010/main" val="3068703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a:bodyPr>
          <a:lstStyle/>
          <a:p>
            <a:r>
              <a:rPr lang="en-US" dirty="0"/>
              <a:t>Quiz Question on Compound Returns:</a:t>
            </a:r>
            <a:br>
              <a:rPr lang="en-US" dirty="0"/>
            </a:br>
            <a:endParaRPr lang="en-US" dirty="0"/>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dirty="0"/>
              <a:t>Investing $100 per month from age 25-35</a:t>
            </a:r>
            <a:r>
              <a:rPr lang="en-US" sz="2000" dirty="0"/>
              <a:t> (and then nothing from 35-65)</a:t>
            </a:r>
            <a:br>
              <a:rPr lang="en-US" dirty="0"/>
            </a:br>
            <a:r>
              <a:rPr lang="en-US" dirty="0">
                <a:solidFill>
                  <a:schemeClr val="bg1"/>
                </a:solidFill>
              </a:rPr>
              <a:t>With an 8% return, you will have $185,000 accumulated at 65.</a:t>
            </a:r>
            <a:br>
              <a:rPr lang="en-US" dirty="0">
                <a:solidFill>
                  <a:schemeClr val="bg1"/>
                </a:solidFill>
              </a:rPr>
            </a:br>
            <a:endParaRPr lang="en-US" dirty="0">
              <a:solidFill>
                <a:schemeClr val="bg1"/>
              </a:solidFill>
            </a:endParaRPr>
          </a:p>
          <a:p>
            <a:pPr marL="514350" indent="-514350">
              <a:buAutoNum type="alphaUcParenBoth"/>
            </a:pPr>
            <a:r>
              <a:rPr lang="en-US" dirty="0"/>
              <a:t>Investing $100 per month from age 35-65</a:t>
            </a:r>
            <a:r>
              <a:rPr lang="en-US" sz="2000" dirty="0"/>
              <a:t> (but nothing from 25-35)</a:t>
            </a:r>
            <a:br>
              <a:rPr lang="en-US" sz="2000" dirty="0"/>
            </a:br>
            <a:r>
              <a:rPr lang="en-US"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200" dirty="0">
                <a:solidFill>
                  <a:schemeClr val="bg1"/>
                </a:solidFill>
              </a:rPr>
              <a:t>(Note: If the returns on your investments are less than 6%, (B) will lead to greater wealth)</a:t>
            </a:r>
          </a:p>
        </p:txBody>
      </p:sp>
    </p:spTree>
    <p:extLst>
      <p:ext uri="{BB962C8B-B14F-4D97-AF65-F5344CB8AC3E}">
        <p14:creationId xmlns:p14="http://schemas.microsoft.com/office/powerpoint/2010/main" val="1489163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a:bodyPr>
          <a:lstStyle/>
          <a:p>
            <a:r>
              <a:rPr lang="en-US" dirty="0"/>
              <a:t>Quiz Question on Compound Returns:</a:t>
            </a:r>
            <a:br>
              <a:rPr lang="en-US" dirty="0"/>
            </a:br>
            <a:endParaRPr lang="en-US" dirty="0"/>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dirty="0"/>
              <a:t>Investing $100 per month from age 25-35</a:t>
            </a:r>
            <a:r>
              <a:rPr lang="en-US" sz="2000" dirty="0"/>
              <a:t> (and then nothing from 35-65)</a:t>
            </a:r>
            <a:br>
              <a:rPr lang="en-US" dirty="0"/>
            </a:br>
            <a:r>
              <a:rPr lang="en-US" dirty="0">
                <a:solidFill>
                  <a:srgbClr val="C00000"/>
                </a:solidFill>
              </a:rPr>
              <a:t>With an 8% return, you will have $185,000 accumulated at 65.</a:t>
            </a:r>
            <a:br>
              <a:rPr lang="en-US" dirty="0"/>
            </a:br>
            <a:endParaRPr lang="en-US" dirty="0"/>
          </a:p>
          <a:p>
            <a:pPr marL="514350" indent="-514350">
              <a:buAutoNum type="alphaUcParenBoth"/>
            </a:pPr>
            <a:r>
              <a:rPr lang="en-US" dirty="0"/>
              <a:t>Investing $100 per month from age 35-65</a:t>
            </a:r>
            <a:r>
              <a:rPr lang="en-US" sz="2000" dirty="0"/>
              <a:t> (but nothing from 25-35)</a:t>
            </a:r>
            <a:br>
              <a:rPr lang="en-US" sz="2000" dirty="0"/>
            </a:br>
            <a:r>
              <a:rPr lang="en-US"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200" dirty="0">
                <a:solidFill>
                  <a:srgbClr val="006600"/>
                </a:solidFill>
              </a:rPr>
              <a:t>(Note: If the returns on your investments are less than 6%, (B) will lead to greater wealth)</a:t>
            </a:r>
          </a:p>
        </p:txBody>
      </p:sp>
    </p:spTree>
    <p:extLst>
      <p:ext uri="{BB962C8B-B14F-4D97-AF65-F5344CB8AC3E}">
        <p14:creationId xmlns:p14="http://schemas.microsoft.com/office/powerpoint/2010/main" val="1168882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couple approaches you can take:</a:t>
            </a:r>
          </a:p>
          <a:p>
            <a:pPr lvl="1"/>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a:p>
            <a:pPr lvl="1"/>
            <a:r>
              <a:rPr lang="en-US" dirty="0">
                <a:solidFill>
                  <a:srgbClr val="006600"/>
                </a:solidFill>
              </a:rPr>
              <a:t>Talk to a financial advisor. Note that they will not (or should not) tell you which specific investments to make, but they will work talk through your options with you and help you better understand the differences in the above table. This will help you be a little more confident when you’re staring out – but advisors are not free. You will pay them.</a:t>
            </a:r>
          </a:p>
          <a:p>
            <a:pPr lvl="2"/>
            <a:r>
              <a:rPr lang="en-US" dirty="0">
                <a:solidFill>
                  <a:srgbClr val="006600"/>
                </a:solidFill>
              </a:rPr>
              <a:t>Robinhood, </a:t>
            </a:r>
            <a:r>
              <a:rPr lang="en-US" dirty="0" err="1">
                <a:solidFill>
                  <a:srgbClr val="006600"/>
                </a:solidFill>
              </a:rPr>
              <a:t>Webull</a:t>
            </a:r>
            <a:r>
              <a:rPr lang="en-US" dirty="0">
                <a:solidFill>
                  <a:srgbClr val="006600"/>
                </a:solidFill>
              </a:rPr>
              <a:t>, </a:t>
            </a:r>
            <a:r>
              <a:rPr lang="en-US" dirty="0" err="1">
                <a:solidFill>
                  <a:srgbClr val="006600"/>
                </a:solidFill>
              </a:rPr>
              <a:t>SoFi</a:t>
            </a:r>
            <a:r>
              <a:rPr lang="en-US" dirty="0">
                <a:solidFill>
                  <a:srgbClr val="006600"/>
                </a:solidFill>
              </a:rPr>
              <a:t>, </a:t>
            </a:r>
            <a:r>
              <a:rPr lang="en-US" dirty="0" err="1">
                <a:solidFill>
                  <a:srgbClr val="006600"/>
                </a:solidFill>
              </a:rPr>
              <a:t>FirstTrade</a:t>
            </a:r>
            <a:endParaRPr lang="en-US" dirty="0">
              <a:solidFill>
                <a:srgbClr val="006600"/>
              </a:solidFill>
            </a:endParaRPr>
          </a:p>
          <a:p>
            <a:pPr lvl="2"/>
            <a:r>
              <a:rPr lang="en-US" dirty="0">
                <a:solidFill>
                  <a:srgbClr val="006600"/>
                </a:solidFill>
              </a:rPr>
              <a:t>Fidelity, Schwab, TD Ameritrade, Edward Jones, Raymond James</a:t>
            </a:r>
          </a:p>
          <a:p>
            <a:pPr lvl="2"/>
            <a:r>
              <a:rPr lang="en-US" dirty="0">
                <a:solidFill>
                  <a:srgbClr val="006600"/>
                </a:solidFill>
              </a:rPr>
              <a:t>Bank of America, JP Morgan Chase, Goldman Sachs, Wells Fargo</a:t>
            </a:r>
          </a:p>
        </p:txBody>
      </p:sp>
    </p:spTree>
    <p:extLst>
      <p:ext uri="{BB962C8B-B14F-4D97-AF65-F5344CB8AC3E}">
        <p14:creationId xmlns:p14="http://schemas.microsoft.com/office/powerpoint/2010/main" val="1354074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Perspective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I am biased because I am a finance professor. I study investing and I teach investing. My perspective on risk may be meaningless to you. </a:t>
            </a:r>
          </a:p>
          <a:p>
            <a:r>
              <a:rPr lang="en-US" dirty="0">
                <a:solidFill>
                  <a:srgbClr val="0000CC"/>
                </a:solidFill>
              </a:rPr>
              <a:t>Do not take my advice on what level of risk you should take. Be thoughtful, be prudent. </a:t>
            </a:r>
          </a:p>
          <a:p>
            <a:r>
              <a:rPr lang="en-US" dirty="0"/>
              <a:t>Avoid doing things that you know are stupid and that you know will cause you stress. </a:t>
            </a:r>
          </a:p>
          <a:p>
            <a:r>
              <a:rPr lang="en-US" dirty="0">
                <a:solidFill>
                  <a:srgbClr val="0000CC"/>
                </a:solidFill>
              </a:rPr>
              <a:t>But don’t be afraid of taking risks just because they scare you. You have already taken many, many risks in your life. Taking informed and measured risks will continue to open many doors and opportunities for you – in both your personal and financial lives.</a:t>
            </a:r>
          </a:p>
        </p:txBody>
      </p:sp>
    </p:spTree>
    <p:extLst>
      <p:ext uri="{BB962C8B-B14F-4D97-AF65-F5344CB8AC3E}">
        <p14:creationId xmlns:p14="http://schemas.microsoft.com/office/powerpoint/2010/main" val="1475584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investment accounts daily. I do not make changes daily (or even monthly). I just don’t want any surprises.</a:t>
            </a:r>
          </a:p>
        </p:txBody>
      </p:sp>
    </p:spTree>
    <p:extLst>
      <p:ext uri="{BB962C8B-B14F-4D97-AF65-F5344CB8AC3E}">
        <p14:creationId xmlns:p14="http://schemas.microsoft.com/office/powerpoint/2010/main" val="10418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a:t>
            </a:r>
            <a:br>
              <a:rPr lang="en-US" dirty="0"/>
            </a:br>
            <a:endParaRPr lang="en-US" dirty="0"/>
          </a:p>
          <a:p>
            <a:r>
              <a:rPr lang="en-US" dirty="0">
                <a:solidFill>
                  <a:srgbClr val="C00000"/>
                </a:solidFill>
              </a:rPr>
              <a:t>Be your own boss. Take control of your investments. Nobody else is going to do it for you. Own your financial future. </a:t>
            </a:r>
          </a:p>
        </p:txBody>
      </p:sp>
    </p:spTree>
    <p:extLst>
      <p:ext uri="{BB962C8B-B14F-4D97-AF65-F5344CB8AC3E}">
        <p14:creationId xmlns:p14="http://schemas.microsoft.com/office/powerpoint/2010/main" val="18905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t>brian.bolton@louisiana.edu</a:t>
            </a:r>
            <a:endParaRPr lang="en-US" sz="5400" dirty="0"/>
          </a:p>
        </p:txBody>
      </p:sp>
    </p:spTree>
    <p:extLst>
      <p:ext uri="{BB962C8B-B14F-4D97-AF65-F5344CB8AC3E}">
        <p14:creationId xmlns:p14="http://schemas.microsoft.com/office/powerpoint/2010/main" val="302137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Tree>
    <p:extLst>
      <p:ext uri="{BB962C8B-B14F-4D97-AF65-F5344CB8AC3E}">
        <p14:creationId xmlns:p14="http://schemas.microsoft.com/office/powerpoint/2010/main" val="207391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Tree>
    <p:extLst>
      <p:ext uri="{BB962C8B-B14F-4D97-AF65-F5344CB8AC3E}">
        <p14:creationId xmlns:p14="http://schemas.microsoft.com/office/powerpoint/2010/main" val="57094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1500"/>
                                  </p:stCondLst>
                                  <p:endCondLst>
                                    <p:cond evt="onNext" delay="0">
                                      <p:tgtEl>
                                        <p:sldTgt/>
                                      </p:tgtEl>
                                    </p:cond>
                                  </p:end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Tree>
    <p:extLst>
      <p:ext uri="{BB962C8B-B14F-4D97-AF65-F5344CB8AC3E}">
        <p14:creationId xmlns:p14="http://schemas.microsoft.com/office/powerpoint/2010/main" val="3925608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Investing is saving for the future.</a:t>
            </a:r>
          </a:p>
          <a:p>
            <a:r>
              <a:rPr lang="en-US" dirty="0"/>
              <a:t>We typically think of investing as long-term – anywhere from 1 or 2 years all the way through retirement.</a:t>
            </a:r>
          </a:p>
          <a:p>
            <a:r>
              <a:rPr lang="en-US" dirty="0"/>
              <a:t>Saving vs. Investing</a:t>
            </a:r>
          </a:p>
          <a:p>
            <a:pPr lvl="1"/>
            <a:r>
              <a:rPr lang="en-US" dirty="0">
                <a:solidFill>
                  <a:srgbClr val="0000CC"/>
                </a:solidFill>
              </a:rPr>
              <a:t>Saving can be short-term, Investing is typically long-term.</a:t>
            </a:r>
          </a:p>
          <a:p>
            <a:pPr lvl="1"/>
            <a:r>
              <a:rPr lang="en-US" dirty="0"/>
              <a:t>Saving is passive, Investing is dedicated…it could be relatively passive or extremely active.</a:t>
            </a:r>
          </a:p>
          <a:p>
            <a:pPr lvl="2"/>
            <a:r>
              <a:rPr lang="en-US" dirty="0"/>
              <a:t>Passive: Mutual funds.	Extremely Active: Owning an apartment complex.</a:t>
            </a:r>
          </a:p>
          <a:p>
            <a:pPr lvl="1"/>
            <a:r>
              <a:rPr lang="en-US" dirty="0">
                <a:solidFill>
                  <a:srgbClr val="0000CC"/>
                </a:solidFill>
              </a:rPr>
              <a:t>Saving is typically very low risk, Investing generally has more risk.</a:t>
            </a:r>
          </a:p>
          <a:p>
            <a:pPr lvl="1"/>
            <a:r>
              <a:rPr lang="en-US" dirty="0"/>
              <a:t>Saving provides low returns on investment (currently about 0.0%)</a:t>
            </a:r>
            <a:br>
              <a:rPr lang="en-US" dirty="0"/>
            </a:br>
            <a:r>
              <a:rPr lang="en-US" dirty="0"/>
              <a:t>Inflation is risky…You can lose 100% or realize huge positive returns.</a:t>
            </a:r>
          </a:p>
        </p:txBody>
      </p:sp>
      <p:sp>
        <p:nvSpPr>
          <p:cNvPr id="2" name="TextBox 1">
            <a:extLst>
              <a:ext uri="{FF2B5EF4-FFF2-40B4-BE49-F238E27FC236}">
                <a16:creationId xmlns:a16="http://schemas.microsoft.com/office/drawing/2014/main" id="{1BE1CE6C-FF17-DD47-AB42-6E3CDECD7B11}"/>
              </a:ext>
            </a:extLst>
          </p:cNvPr>
          <p:cNvSpPr txBox="1"/>
          <p:nvPr/>
        </p:nvSpPr>
        <p:spPr>
          <a:xfrm>
            <a:off x="2339896" y="1859339"/>
            <a:ext cx="7512208" cy="3139321"/>
          </a:xfrm>
          <a:prstGeom prst="rect">
            <a:avLst/>
          </a:prstGeom>
          <a:solidFill>
            <a:schemeClr val="accent5">
              <a:lumMod val="20000"/>
              <a:lumOff val="80000"/>
            </a:schemeClr>
          </a:solidFill>
          <a:ln w="63500">
            <a:solidFill>
              <a:srgbClr val="002060"/>
            </a:solidFill>
          </a:ln>
        </p:spPr>
        <p:txBody>
          <a:bodyPr wrap="square" rtlCol="0">
            <a:spAutoFit/>
          </a:bodyPr>
          <a:lstStyle/>
          <a:p>
            <a:pPr algn="ctr"/>
            <a:r>
              <a:rPr lang="en-US" sz="3000" b="1" u="sng" dirty="0"/>
              <a:t>OUR FOCUS TODAY:</a:t>
            </a:r>
          </a:p>
          <a:p>
            <a:pPr marL="457200" indent="-457200">
              <a:buFont typeface="Arial" panose="020B0604020202020204" pitchFamily="34" charset="0"/>
              <a:buChar char="•"/>
            </a:pPr>
            <a:r>
              <a:rPr lang="en-US" sz="3000" dirty="0"/>
              <a:t>Medium-to-Long-Term Investing Strategies</a:t>
            </a:r>
          </a:p>
          <a:p>
            <a:pPr marL="457200" indent="-457200">
              <a:buFont typeface="Arial" panose="020B0604020202020204" pitchFamily="34" charset="0"/>
              <a:buChar char="•"/>
            </a:pPr>
            <a:r>
              <a:rPr lang="en-US" sz="3000" dirty="0"/>
              <a:t>With Moderate Risks</a:t>
            </a:r>
          </a:p>
          <a:p>
            <a:pPr marL="457200" indent="-457200">
              <a:buFont typeface="Arial" panose="020B0604020202020204" pitchFamily="34" charset="0"/>
              <a:buChar char="•"/>
            </a:pPr>
            <a:r>
              <a:rPr lang="en-US" sz="3000" dirty="0"/>
              <a:t>That Anyone Can Do – Regardless of Your Goals, Your Income, Your Wealth, Anything.</a:t>
            </a:r>
          </a:p>
          <a:p>
            <a:endParaRPr lang="en-US" sz="3000" dirty="0"/>
          </a:p>
          <a:p>
            <a:pPr algn="ctr"/>
            <a:r>
              <a:rPr lang="en-US" dirty="0"/>
              <a:t>(If you are curious about other saving-investing issues, just ask)</a:t>
            </a:r>
          </a:p>
        </p:txBody>
      </p:sp>
    </p:spTree>
    <p:extLst>
      <p:ext uri="{BB962C8B-B14F-4D97-AF65-F5344CB8AC3E}">
        <p14:creationId xmlns:p14="http://schemas.microsoft.com/office/powerpoint/2010/main" val="3715434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14233</TotalTime>
  <Words>3109</Words>
  <Application>Microsoft Macintosh PowerPoint</Application>
  <PresentationFormat>Widescreen</PresentationFormat>
  <Paragraphs>310</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78</cp:revision>
  <dcterms:created xsi:type="dcterms:W3CDTF">2019-08-26T13:43:19Z</dcterms:created>
  <dcterms:modified xsi:type="dcterms:W3CDTF">2021-09-09T00:35:29Z</dcterms:modified>
  <cp:category/>
</cp:coreProperties>
</file>