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handoutMasterIdLst>
    <p:handoutMasterId r:id="rId94"/>
  </p:handoutMasterIdLst>
  <p:sldIdLst>
    <p:sldId id="521" r:id="rId2"/>
    <p:sldId id="991" r:id="rId3"/>
    <p:sldId id="837" r:id="rId4"/>
    <p:sldId id="996" r:id="rId5"/>
    <p:sldId id="805" r:id="rId6"/>
    <p:sldId id="933" r:id="rId7"/>
    <p:sldId id="997" r:id="rId8"/>
    <p:sldId id="999" r:id="rId9"/>
    <p:sldId id="1000" r:id="rId10"/>
    <p:sldId id="1002" r:id="rId11"/>
    <p:sldId id="1005" r:id="rId12"/>
    <p:sldId id="1007" r:id="rId13"/>
    <p:sldId id="1006" r:id="rId14"/>
    <p:sldId id="1003" r:id="rId15"/>
    <p:sldId id="1004" r:id="rId16"/>
    <p:sldId id="1011" r:id="rId17"/>
    <p:sldId id="992" r:id="rId18"/>
    <p:sldId id="993" r:id="rId19"/>
    <p:sldId id="994" r:id="rId20"/>
    <p:sldId id="995" r:id="rId21"/>
    <p:sldId id="928" r:id="rId22"/>
    <p:sldId id="944" r:id="rId23"/>
    <p:sldId id="945" r:id="rId24"/>
    <p:sldId id="946" r:id="rId25"/>
    <p:sldId id="947" r:id="rId26"/>
    <p:sldId id="948" r:id="rId27"/>
    <p:sldId id="949" r:id="rId28"/>
    <p:sldId id="950" r:id="rId29"/>
    <p:sldId id="1010" r:id="rId30"/>
    <p:sldId id="970" r:id="rId31"/>
    <p:sldId id="927" r:id="rId32"/>
    <p:sldId id="929" r:id="rId33"/>
    <p:sldId id="963" r:id="rId34"/>
    <p:sldId id="952" r:id="rId35"/>
    <p:sldId id="954" r:id="rId36"/>
    <p:sldId id="955" r:id="rId37"/>
    <p:sldId id="956" r:id="rId38"/>
    <p:sldId id="957" r:id="rId39"/>
    <p:sldId id="958" r:id="rId40"/>
    <p:sldId id="959" r:id="rId41"/>
    <p:sldId id="964" r:id="rId42"/>
    <p:sldId id="923" r:id="rId43"/>
    <p:sldId id="1009" r:id="rId44"/>
    <p:sldId id="605" r:id="rId45"/>
    <p:sldId id="583" r:id="rId46"/>
    <p:sldId id="584" r:id="rId47"/>
    <p:sldId id="567" r:id="rId48"/>
    <p:sldId id="642" r:id="rId49"/>
    <p:sldId id="826" r:id="rId50"/>
    <p:sldId id="898" r:id="rId51"/>
    <p:sldId id="930" r:id="rId52"/>
    <p:sldId id="672" r:id="rId53"/>
    <p:sldId id="673" r:id="rId54"/>
    <p:sldId id="674" r:id="rId55"/>
    <p:sldId id="676" r:id="rId56"/>
    <p:sldId id="677" r:id="rId57"/>
    <p:sldId id="678" r:id="rId58"/>
    <p:sldId id="681" r:id="rId59"/>
    <p:sldId id="688" r:id="rId60"/>
    <p:sldId id="687" r:id="rId61"/>
    <p:sldId id="774" r:id="rId62"/>
    <p:sldId id="568" r:id="rId63"/>
    <p:sldId id="972" r:id="rId64"/>
    <p:sldId id="973" r:id="rId65"/>
    <p:sldId id="974" r:id="rId66"/>
    <p:sldId id="978" r:id="rId67"/>
    <p:sldId id="979" r:id="rId68"/>
    <p:sldId id="980" r:id="rId69"/>
    <p:sldId id="981" r:id="rId70"/>
    <p:sldId id="982" r:id="rId71"/>
    <p:sldId id="977" r:id="rId72"/>
    <p:sldId id="976" r:id="rId73"/>
    <p:sldId id="983" r:id="rId74"/>
    <p:sldId id="998" r:id="rId75"/>
    <p:sldId id="1012" r:id="rId76"/>
    <p:sldId id="934" r:id="rId77"/>
    <p:sldId id="966" r:id="rId78"/>
    <p:sldId id="937" r:id="rId79"/>
    <p:sldId id="938" r:id="rId80"/>
    <p:sldId id="939" r:id="rId81"/>
    <p:sldId id="941" r:id="rId82"/>
    <p:sldId id="960" r:id="rId83"/>
    <p:sldId id="942" r:id="rId84"/>
    <p:sldId id="971" r:id="rId85"/>
    <p:sldId id="951" r:id="rId86"/>
    <p:sldId id="969" r:id="rId87"/>
    <p:sldId id="961" r:id="rId88"/>
    <p:sldId id="962" r:id="rId89"/>
    <p:sldId id="931" r:id="rId90"/>
    <p:sldId id="922" r:id="rId91"/>
    <p:sldId id="968"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33"/>
    <a:srgbClr val="1702B0"/>
    <a:srgbClr val="AFCBDC"/>
    <a:srgbClr val="AFE9FF"/>
    <a:srgbClr val="D0D6FF"/>
    <a:srgbClr val="86CFFF"/>
    <a:srgbClr val="FFFF66"/>
    <a:srgbClr val="96979B"/>
    <a:srgbClr val="CA1E27"/>
    <a:srgbClr val="C0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autoAdjust="0"/>
    <p:restoredTop sz="96320" autoAdjust="0"/>
  </p:normalViewPr>
  <p:slideViewPr>
    <p:cSldViewPr snapToGrid="0" snapToObjects="1">
      <p:cViewPr varScale="1">
        <p:scale>
          <a:sx n="215" d="100"/>
          <a:sy n="215" d="100"/>
        </p:scale>
        <p:origin x="1672" y="200"/>
      </p:cViewPr>
      <p:guideLst>
        <p:guide orient="horz" pos="4319"/>
        <p:guide pos="384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3/16/24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3/16/24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7</a:t>
            </a:fld>
            <a:endParaRPr lang="en-US" dirty="0"/>
          </a:p>
        </p:txBody>
      </p:sp>
    </p:spTree>
    <p:extLst>
      <p:ext uri="{BB962C8B-B14F-4D97-AF65-F5344CB8AC3E}">
        <p14:creationId xmlns:p14="http://schemas.microsoft.com/office/powerpoint/2010/main" val="394021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43</a:t>
            </a:fld>
            <a:endParaRPr lang="en-US" dirty="0"/>
          </a:p>
        </p:txBody>
      </p:sp>
    </p:spTree>
    <p:extLst>
      <p:ext uri="{BB962C8B-B14F-4D97-AF65-F5344CB8AC3E}">
        <p14:creationId xmlns:p14="http://schemas.microsoft.com/office/powerpoint/2010/main" val="339119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62</a:t>
            </a:fld>
            <a:endParaRPr lang="en-US" dirty="0"/>
          </a:p>
        </p:txBody>
      </p:sp>
    </p:spTree>
    <p:extLst>
      <p:ext uri="{BB962C8B-B14F-4D97-AF65-F5344CB8AC3E}">
        <p14:creationId xmlns:p14="http://schemas.microsoft.com/office/powerpoint/2010/main" val="1557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90</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12192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609600" y="1986733"/>
            <a:ext cx="109728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6585B54A-EF27-0EC9-7796-DF108984194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D00B33F9-A003-8024-2167-71C43336024E}"/>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039939"/>
            <a:ext cx="58928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0" y="794814"/>
            <a:ext cx="109728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6864356" y="2039940"/>
            <a:ext cx="4718049"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6864358" y="4191003"/>
            <a:ext cx="218933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9268183" y="4191003"/>
            <a:ext cx="231422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2" name="Picture 11">
            <a:extLst>
              <a:ext uri="{FF2B5EF4-FFF2-40B4-BE49-F238E27FC236}">
                <a16:creationId xmlns:a16="http://schemas.microsoft.com/office/drawing/2014/main" id="{226D1E76-05E8-1165-762E-4BDA04E241FD}"/>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5356576" y="0"/>
            <a:ext cx="6835424"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6" y="794814"/>
            <a:ext cx="5255260"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609600" y="491621"/>
            <a:ext cx="47752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0" name="Picture 9">
            <a:extLst>
              <a:ext uri="{FF2B5EF4-FFF2-40B4-BE49-F238E27FC236}">
                <a16:creationId xmlns:a16="http://schemas.microsoft.com/office/drawing/2014/main" id="{BD353359-204B-DEA7-1F71-DFF790537D22}"/>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9239485" y="18854"/>
            <a:ext cx="2952515"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609600" y="2039937"/>
            <a:ext cx="8315421"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609600" y="794814"/>
            <a:ext cx="8315421"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609600" y="491621"/>
            <a:ext cx="8315421"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9" name="Picture 8">
            <a:extLst>
              <a:ext uri="{FF2B5EF4-FFF2-40B4-BE49-F238E27FC236}">
                <a16:creationId xmlns:a16="http://schemas.microsoft.com/office/drawing/2014/main" id="{A857BDB6-5240-EDE5-1B75-FADB5FD8015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6373"/>
            <a:ext cx="109728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594107" y="0"/>
            <a:ext cx="3560781"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709338" y="2798758"/>
            <a:ext cx="8873065"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2220833" y="2132474"/>
            <a:ext cx="8878968"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1" y="2132474"/>
            <a:ext cx="736600" cy="1593851"/>
          </a:xfrm>
          <a:prstGeom prst="rect">
            <a:avLst/>
          </a:prstGeom>
        </p:spPr>
      </p:pic>
      <p:sp>
        <p:nvSpPr>
          <p:cNvPr id="15" name="Text Placeholder 41"/>
          <p:cNvSpPr>
            <a:spLocks noGrp="1"/>
          </p:cNvSpPr>
          <p:nvPr>
            <p:ph type="body" sz="quarter" idx="20" hasCustomPrompt="1"/>
          </p:nvPr>
        </p:nvSpPr>
        <p:spPr>
          <a:xfrm>
            <a:off x="2220833" y="3886200"/>
            <a:ext cx="8878968"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0833" y="2335673"/>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2335673"/>
            <a:ext cx="509197" cy="1101797"/>
          </a:xfrm>
          <a:prstGeom prst="rect">
            <a:avLst/>
          </a:prstGeom>
        </p:spPr>
      </p:pic>
      <p:sp>
        <p:nvSpPr>
          <p:cNvPr id="9" name="Text Placeholder 2"/>
          <p:cNvSpPr>
            <a:spLocks noGrp="1"/>
          </p:cNvSpPr>
          <p:nvPr>
            <p:ph type="body" idx="13"/>
          </p:nvPr>
        </p:nvSpPr>
        <p:spPr>
          <a:xfrm>
            <a:off x="2220833" y="762001"/>
            <a:ext cx="8398739"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2220833" y="4191001"/>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4191001"/>
            <a:ext cx="509197"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6" y="0"/>
            <a:ext cx="3795729"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4384438" y="1723294"/>
            <a:ext cx="8577585"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4384433" y="3552092"/>
            <a:ext cx="8577584"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438443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4384435" y="1672492"/>
            <a:ext cx="7579541"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4384435" y="3501290"/>
            <a:ext cx="7579541"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438443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438443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438443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5" name="Picture 4">
            <a:extLst>
              <a:ext uri="{FF2B5EF4-FFF2-40B4-BE49-F238E27FC236}">
                <a16:creationId xmlns:a16="http://schemas.microsoft.com/office/drawing/2014/main" id="{2DB7051A-D869-1E3F-0261-3C6438F39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4328" y="3627884"/>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8" y="0"/>
            <a:ext cx="1965329"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722592" y="1723294"/>
            <a:ext cx="9241384"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722598" y="3552090"/>
            <a:ext cx="9241383"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72259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72259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72259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72259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12192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5" y="0"/>
            <a:ext cx="1097031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609600" y="2039937"/>
            <a:ext cx="109728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8" name="Picture 7">
            <a:extLst>
              <a:ext uri="{FF2B5EF4-FFF2-40B4-BE49-F238E27FC236}">
                <a16:creationId xmlns:a16="http://schemas.microsoft.com/office/drawing/2014/main" id="{78AA0E06-4DB4-5CF0-1DB9-C3A8BD2812E6}"/>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7" name="Picture 6">
            <a:extLst>
              <a:ext uri="{FF2B5EF4-FFF2-40B4-BE49-F238E27FC236}">
                <a16:creationId xmlns:a16="http://schemas.microsoft.com/office/drawing/2014/main" id="{C33905E3-E5E0-4D92-A21D-3E29CCACAD71}"/>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6" y="2743202"/>
            <a:ext cx="5255260"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6339840" y="2743202"/>
            <a:ext cx="524256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609600" y="794818"/>
            <a:ext cx="109728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609600" y="1532469"/>
            <a:ext cx="109728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1B45D753-48BC-E5CD-F2F5-360D7F634885}"/>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7261"/>
            <a:ext cx="109728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609600" y="2039942"/>
            <a:ext cx="109728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0"/>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12" userDrawn="1">
          <p15:clr>
            <a:srgbClr val="F26B43"/>
          </p15:clr>
        </p15:guide>
        <p15:guide id="6" orient="horz" pos="3768" userDrawn="1">
          <p15:clr>
            <a:srgbClr val="F26B43"/>
          </p15:clr>
        </p15:guide>
        <p15:guide id="7" pos="776" userDrawn="1">
          <p15:clr>
            <a:srgbClr val="F26B43"/>
          </p15:clr>
        </p15:guide>
        <p15:guide id="8" pos="6912"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2025" userDrawn="1">
          <p15:clr>
            <a:srgbClr val="F26B43"/>
          </p15:clr>
        </p15:guide>
        <p15:guide id="13" pos="1480" userDrawn="1">
          <p15:clr>
            <a:srgbClr val="F26B43"/>
          </p15:clr>
        </p15:guide>
        <p15:guide id="14" orient="horz" pos="3147" userDrawn="1">
          <p15:clr>
            <a:srgbClr val="F26B43"/>
          </p15:clr>
        </p15:guide>
        <p15:guide id="15" pos="1324"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33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hyperlink" Target="https://www.think2perform.com/value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108DBFDD-8DAC-F549-A457-85F4EC683EB4}"/>
              </a:ext>
            </a:extLst>
          </p:cNvPr>
          <p:cNvSpPr txBox="1">
            <a:spLocks/>
          </p:cNvSpPr>
          <p:nvPr/>
        </p:nvSpPr>
        <p:spPr>
          <a:xfrm>
            <a:off x="1569720" y="476704"/>
            <a:ext cx="9098280" cy="1495246"/>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6000" dirty="0">
                <a:solidFill>
                  <a:srgbClr val="C00000"/>
                </a:solidFill>
              </a:rPr>
              <a:t>Accelerate </a:t>
            </a:r>
          </a:p>
          <a:p>
            <a:r>
              <a:rPr lang="en-US" sz="6000" dirty="0">
                <a:solidFill>
                  <a:srgbClr val="C00000"/>
                </a:solidFill>
              </a:rPr>
              <a:t>Women’s Entepreneurship</a:t>
            </a:r>
          </a:p>
        </p:txBody>
      </p:sp>
      <p:pic>
        <p:nvPicPr>
          <p:cNvPr id="1026" name="Picture 2">
            <a:extLst>
              <a:ext uri="{FF2B5EF4-FFF2-40B4-BE49-F238E27FC236}">
                <a16:creationId xmlns:a16="http://schemas.microsoft.com/office/drawing/2014/main" id="{B91EC397-87D0-C526-EC9A-602AE8AA2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8238"/>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759289"/>
            <a:ext cx="12172950" cy="1021541"/>
          </a:xfrm>
        </p:spPr>
        <p:txBody>
          <a:bodyPr/>
          <a:lstStyle/>
          <a:p>
            <a:r>
              <a:rPr lang="en-US" sz="7200" dirty="0">
                <a:solidFill>
                  <a:srgbClr val="C00000"/>
                </a:solidFill>
              </a:rPr>
              <a:t>Accelerate Northside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3"/>
          <a:stretch>
            <a:fillRect/>
          </a:stretch>
        </p:blipFill>
        <p:spPr>
          <a:xfrm>
            <a:off x="2533726" y="4528881"/>
            <a:ext cx="7124547" cy="1913144"/>
          </a:xfrm>
          <a:prstGeom prst="rect">
            <a:avLst/>
          </a:prstGeom>
        </p:spPr>
      </p:pic>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b="1" dirty="0">
                <a:solidFill>
                  <a:srgbClr val="1702B0"/>
                </a:solidFill>
              </a:rPr>
              <a:t>It means the investor will give you $100,00 cash today.</a:t>
            </a:r>
          </a:p>
          <a:p>
            <a:pPr lvl="1">
              <a:buFont typeface="Wingdings" panose="05000000000000000000" pitchFamily="2" charset="2"/>
              <a:buChar char="Ø"/>
            </a:pPr>
            <a:r>
              <a:rPr lang="en-US" sz="2400" b="1" dirty="0">
                <a:solidFill>
                  <a:srgbClr val="1702B0"/>
                </a:solidFill>
              </a:rPr>
              <a:t>You give the investor ownership of 25% of the cash flows.</a:t>
            </a:r>
          </a:p>
          <a:p>
            <a:pPr lvl="1">
              <a:buFont typeface="Wingdings" panose="05000000000000000000" pitchFamily="2" charset="2"/>
              <a:buChar char="Ø"/>
            </a:pPr>
            <a:r>
              <a:rPr lang="en-US" sz="2400" b="1" dirty="0">
                <a:solidFill>
                  <a:srgbClr val="1702B0"/>
                </a:solidFill>
              </a:rPr>
              <a:t>You give the investor 25% of the voting rights and control.</a:t>
            </a:r>
          </a:p>
          <a:p>
            <a:pPr lvl="1">
              <a:buFont typeface="Wingdings" panose="05000000000000000000" pitchFamily="2" charset="2"/>
              <a:buChar char="Ø"/>
            </a:pPr>
            <a:r>
              <a:rPr lang="en-US" sz="2400" b="1" dirty="0">
                <a:solidFill>
                  <a:srgbClr val="1702B0"/>
                </a:solidFill>
              </a:rPr>
              <a:t>You give the investor 25% of any proceeds if you sell the company.</a:t>
            </a:r>
          </a:p>
          <a:p>
            <a:pPr lvl="1">
              <a:buFont typeface="Wingdings" panose="05000000000000000000" pitchFamily="2" charset="2"/>
              <a:buChar char="Ø"/>
            </a:pPr>
            <a:endParaRPr lang="en-US" sz="2400" b="1" dirty="0">
              <a:solidFill>
                <a:srgbClr val="1702B0"/>
              </a:solidFill>
            </a:endParaRPr>
          </a:p>
          <a:p>
            <a:pPr lvl="1">
              <a:buFont typeface="Wingdings" panose="05000000000000000000" pitchFamily="2" charset="2"/>
              <a:buChar char="Ø"/>
            </a:pPr>
            <a:r>
              <a:rPr lang="en-US" sz="2400" b="1" dirty="0">
                <a:solidFill>
                  <a:srgbClr val="C00000"/>
                </a:solidFill>
              </a:rPr>
              <a:t>PROBABLY – Because all of the above is negotiable and flexible.</a:t>
            </a:r>
            <a:br>
              <a:rPr lang="en-US" sz="2400" b="1" dirty="0">
                <a:solidFill>
                  <a:srgbClr val="1702B0"/>
                </a:solidFill>
              </a:rPr>
            </a:br>
            <a:endParaRPr lang="en-US" sz="24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832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randombar(horizontal)">
                                      <p:cBhvr>
                                        <p:cTn id="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2999" y="1325880"/>
            <a:ext cx="10395065"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dirty="0">
                <a:solidFill>
                  <a:srgbClr val="C00000"/>
                </a:solidFill>
              </a:rPr>
              <a:t>Everything is negotiable and flexible.</a:t>
            </a:r>
          </a:p>
          <a:p>
            <a:pPr lvl="1">
              <a:buFont typeface="Wingdings" panose="05000000000000000000" pitchFamily="2" charset="2"/>
              <a:buChar char="Ø"/>
            </a:pPr>
            <a:r>
              <a:rPr lang="en-US" sz="2400" dirty="0">
                <a:solidFill>
                  <a:srgbClr val="C00000"/>
                </a:solidFill>
              </a:rPr>
              <a:t>They might not give you $100,000 in cash today…</a:t>
            </a:r>
          </a:p>
          <a:p>
            <a:pPr lvl="2">
              <a:buFont typeface="Wingdings" panose="05000000000000000000" pitchFamily="2" charset="2"/>
              <a:buChar char="Ø"/>
            </a:pPr>
            <a:r>
              <a:rPr lang="en-US" sz="2400" dirty="0">
                <a:solidFill>
                  <a:srgbClr val="C00000"/>
                </a:solidFill>
              </a:rPr>
              <a:t>They may give you $30,000 in cash today with an agreement to give you the other $70,000 when you meet certain milestones.</a:t>
            </a:r>
          </a:p>
          <a:p>
            <a:pPr lvl="2">
              <a:buFont typeface="Wingdings" panose="05000000000000000000" pitchFamily="2" charset="2"/>
              <a:buChar char="Ø"/>
            </a:pPr>
            <a:r>
              <a:rPr lang="en-US" sz="2400" dirty="0">
                <a:solidFill>
                  <a:srgbClr val="C00000"/>
                </a:solidFill>
              </a:rPr>
              <a:t>They may give you $50,000 in cash today with the promise to give you $50,000 worth of in-kind material or supply investments over time.</a:t>
            </a:r>
          </a:p>
          <a:p>
            <a:pPr lvl="2">
              <a:buFont typeface="Wingdings" panose="05000000000000000000" pitchFamily="2" charset="2"/>
              <a:buChar char="Ø"/>
            </a:pPr>
            <a:r>
              <a:rPr lang="en-US" sz="2400" dirty="0">
                <a:solidFill>
                  <a:srgbClr val="C00000"/>
                </a:solidFill>
              </a:rPr>
              <a:t>They may give you $150,000 today with preferred rights to your first $50,000 in profits (to become a net $100,000 investment).</a:t>
            </a:r>
            <a:endParaRPr lang="en-US" sz="22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999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dirty="0">
                <a:solidFill>
                  <a:srgbClr val="C00000"/>
                </a:solidFill>
              </a:rPr>
              <a:t>Everything is negotiable and flexible.</a:t>
            </a:r>
          </a:p>
          <a:p>
            <a:pPr lvl="1">
              <a:buFont typeface="Wingdings" panose="05000000000000000000" pitchFamily="2" charset="2"/>
              <a:buChar char="Ø"/>
            </a:pPr>
            <a:r>
              <a:rPr lang="en-US" sz="2400" dirty="0">
                <a:solidFill>
                  <a:srgbClr val="C00000"/>
                </a:solidFill>
              </a:rPr>
              <a:t>Even if the investor ‘buys’ 25% of the ownership, they can separate ownership into </a:t>
            </a:r>
            <a:r>
              <a:rPr lang="en-US" sz="2400" b="1" dirty="0">
                <a:solidFill>
                  <a:srgbClr val="C00000"/>
                </a:solidFill>
              </a:rPr>
              <a:t>“cash flow rights” </a:t>
            </a:r>
            <a:r>
              <a:rPr lang="en-US" sz="2400" dirty="0">
                <a:solidFill>
                  <a:srgbClr val="C00000"/>
                </a:solidFill>
              </a:rPr>
              <a:t>and </a:t>
            </a:r>
            <a:r>
              <a:rPr lang="en-US" sz="2400" b="1" dirty="0">
                <a:solidFill>
                  <a:srgbClr val="C00000"/>
                </a:solidFill>
              </a:rPr>
              <a:t>“voting or control rights.”</a:t>
            </a:r>
            <a:r>
              <a:rPr lang="en-US" sz="2400" dirty="0">
                <a:solidFill>
                  <a:srgbClr val="C00000"/>
                </a:solidFill>
              </a:rPr>
              <a:t> </a:t>
            </a:r>
          </a:p>
          <a:p>
            <a:pPr lvl="1">
              <a:buFont typeface="Wingdings" panose="05000000000000000000" pitchFamily="2" charset="2"/>
              <a:buChar char="Ø"/>
            </a:pPr>
            <a:r>
              <a:rPr lang="en-US" sz="2400" dirty="0">
                <a:solidFill>
                  <a:srgbClr val="C00000"/>
                </a:solidFill>
              </a:rPr>
              <a:t>When you accept an investment, the investor may require 51% of voting or control rights with 25% of the cash flow rights.</a:t>
            </a:r>
          </a:p>
          <a:p>
            <a:pPr lvl="3">
              <a:buFont typeface="Wingdings" panose="05000000000000000000" pitchFamily="2" charset="2"/>
              <a:buChar char="Ø"/>
            </a:pPr>
            <a:r>
              <a:rPr lang="en-US" sz="2200" dirty="0">
                <a:solidFill>
                  <a:srgbClr val="C00000"/>
                </a:solidFill>
              </a:rPr>
              <a:t>This means they can fire you. They can sell the company. They can vote to do anything….while still ‘only’ getting 25% of financial proceeds.</a:t>
            </a:r>
            <a:br>
              <a:rPr lang="en-US" sz="2200" b="1" dirty="0">
                <a:solidFill>
                  <a:srgbClr val="1702B0"/>
                </a:solidFill>
              </a:rPr>
            </a:br>
            <a:endParaRPr lang="en-US" sz="22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33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And should we do it?</a:t>
            </a:r>
            <a:br>
              <a:rPr lang="en-US" sz="2400" b="1" dirty="0">
                <a:solidFill>
                  <a:schemeClr val="accent2">
                    <a:lumMod val="75000"/>
                  </a:schemeClr>
                </a:solidFill>
              </a:rPr>
            </a:br>
            <a:endParaRPr lang="en-US" sz="2400" b="1" dirty="0">
              <a:solidFill>
                <a:schemeClr val="accent2">
                  <a:lumMod val="75000"/>
                </a:schemeClr>
              </a:solidFill>
            </a:endParaRPr>
          </a:p>
          <a:p>
            <a:pPr lvl="1">
              <a:buFont typeface="Wingdings" panose="05000000000000000000" pitchFamily="2" charset="2"/>
              <a:buChar char="Ø"/>
            </a:pPr>
            <a:r>
              <a:rPr lang="en-US" sz="2400" b="1" dirty="0">
                <a:solidFill>
                  <a:schemeClr val="accent2">
                    <a:lumMod val="75000"/>
                  </a:schemeClr>
                </a:solidFill>
              </a:rPr>
              <a:t> 	Should you do it?</a:t>
            </a:r>
          </a:p>
          <a:p>
            <a:pPr lvl="2">
              <a:buFont typeface="Wingdings" panose="05000000000000000000" pitchFamily="2" charset="2"/>
              <a:buChar char="Ø"/>
            </a:pPr>
            <a:r>
              <a:rPr lang="en-US" sz="2400" b="1" dirty="0">
                <a:solidFill>
                  <a:schemeClr val="accent2">
                    <a:lumMod val="75000"/>
                  </a:schemeClr>
                </a:solidFill>
              </a:rPr>
              <a:t> 	It depends on what your goals are.</a:t>
            </a:r>
          </a:p>
          <a:p>
            <a:pPr lvl="2">
              <a:buFont typeface="Wingdings" panose="05000000000000000000" pitchFamily="2" charset="2"/>
              <a:buChar char="Ø"/>
            </a:pPr>
            <a:r>
              <a:rPr lang="en-US" sz="2400" b="1" dirty="0">
                <a:solidFill>
                  <a:schemeClr val="accent2">
                    <a:lumMod val="75000"/>
                  </a:schemeClr>
                </a:solidFill>
              </a:rPr>
              <a:t> 	It depends on what your needs are.</a:t>
            </a:r>
          </a:p>
          <a:p>
            <a:pPr lvl="2">
              <a:buFont typeface="Wingdings" panose="05000000000000000000" pitchFamily="2" charset="2"/>
              <a:buChar char="Ø"/>
            </a:pPr>
            <a:r>
              <a:rPr lang="en-US" sz="2400" b="1" dirty="0">
                <a:solidFill>
                  <a:schemeClr val="accent2">
                    <a:lumMod val="75000"/>
                  </a:schemeClr>
                </a:solidFill>
              </a:rPr>
              <a:t> 	It depends on how much you value control vs. cash.</a:t>
            </a:r>
          </a:p>
          <a:p>
            <a:pPr lvl="2">
              <a:buFont typeface="Wingdings" panose="05000000000000000000" pitchFamily="2" charset="2"/>
              <a:buChar char="Ø"/>
            </a:pPr>
            <a:r>
              <a:rPr lang="en-US" sz="2400" b="1" dirty="0">
                <a:solidFill>
                  <a:schemeClr val="accent2">
                    <a:lumMod val="75000"/>
                  </a:schemeClr>
                </a:solidFill>
              </a:rPr>
              <a:t> 	It depends on what your alternatives are.</a:t>
            </a:r>
          </a:p>
          <a:p>
            <a:pPr lvl="2">
              <a:buFont typeface="Wingdings" panose="05000000000000000000" pitchFamily="2" charset="2"/>
              <a:buChar char="Ø"/>
            </a:pPr>
            <a:r>
              <a:rPr lang="en-US" sz="2400" b="1" dirty="0">
                <a:solidFill>
                  <a:schemeClr val="accent2">
                    <a:lumMod val="75000"/>
                  </a:schemeClr>
                </a:solidFill>
              </a:rPr>
              <a:t> 	It depends on what you can negotiate.</a:t>
            </a:r>
          </a:p>
          <a:p>
            <a:pPr lvl="2">
              <a:buFont typeface="Wingdings" panose="05000000000000000000" pitchFamily="2" charset="2"/>
              <a:buChar char="Ø"/>
            </a:pPr>
            <a:r>
              <a:rPr lang="en-US" sz="2400" b="1" dirty="0">
                <a:solidFill>
                  <a:schemeClr val="accent2">
                    <a:lumMod val="75000"/>
                  </a:schemeClr>
                </a:solidFill>
              </a:rPr>
              <a:t> 	It depends on who the investor is…and what they give you.</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4552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2999" y="1325880"/>
            <a:ext cx="10802389" cy="4654296"/>
          </a:xfrm>
        </p:spPr>
        <p:txBody>
          <a:bodyPr/>
          <a:lstStyle/>
          <a:p>
            <a:pPr>
              <a:buFont typeface="Wingdings" panose="05000000000000000000" pitchFamily="2" charset="2"/>
              <a:buChar char="Ø"/>
            </a:pPr>
            <a:r>
              <a:rPr lang="en-US" sz="2600" b="1" dirty="0">
                <a:solidFill>
                  <a:srgbClr val="1702B0"/>
                </a:solidFill>
              </a:rPr>
              <a:t>Nothing in finance is free. In exchange for the $100,000, you have to give the investor something.</a:t>
            </a:r>
            <a:br>
              <a:rPr lang="en-US" sz="2600" b="1" dirty="0">
                <a:solidFill>
                  <a:srgbClr val="1702B0"/>
                </a:solidFill>
              </a:rPr>
            </a:br>
            <a:endParaRPr lang="en-US" sz="2600" b="1" dirty="0">
              <a:solidFill>
                <a:srgbClr val="1702B0"/>
              </a:solidFill>
            </a:endParaRPr>
          </a:p>
          <a:p>
            <a:pPr lvl="1">
              <a:buFont typeface="Wingdings" panose="05000000000000000000" pitchFamily="2" charset="2"/>
              <a:buChar char="Ø"/>
            </a:pPr>
            <a:r>
              <a:rPr lang="en-US" sz="2400" b="1" dirty="0">
                <a:solidFill>
                  <a:srgbClr val="1702B0"/>
                </a:solidFill>
              </a:rPr>
              <a:t>Most investors DO NOT care about social impact</a:t>
            </a:r>
          </a:p>
          <a:p>
            <a:pPr lvl="1">
              <a:buFont typeface="Wingdings" panose="05000000000000000000" pitchFamily="2" charset="2"/>
              <a:buChar char="Ø"/>
            </a:pPr>
            <a:r>
              <a:rPr lang="en-US" sz="2400" b="1" dirty="0">
                <a:solidFill>
                  <a:srgbClr val="1702B0"/>
                </a:solidFill>
              </a:rPr>
              <a:t>Most investors DO NOT care about economic development</a:t>
            </a:r>
          </a:p>
          <a:p>
            <a:pPr lvl="1">
              <a:buFont typeface="Wingdings" panose="05000000000000000000" pitchFamily="2" charset="2"/>
              <a:buChar char="Ø"/>
            </a:pPr>
            <a:r>
              <a:rPr lang="en-US" sz="2400" b="1" dirty="0">
                <a:solidFill>
                  <a:srgbClr val="1702B0"/>
                </a:solidFill>
              </a:rPr>
              <a:t>Most investors DO NOT care about your mission </a:t>
            </a:r>
            <a:r>
              <a:rPr lang="en-US" sz="1200" b="1" dirty="0">
                <a:solidFill>
                  <a:srgbClr val="1702B0"/>
                </a:solidFill>
              </a:rPr>
              <a:t>(at least not as much as you do)</a:t>
            </a:r>
          </a:p>
          <a:p>
            <a:pPr lvl="1">
              <a:buFont typeface="Wingdings" panose="05000000000000000000" pitchFamily="2" charset="2"/>
              <a:buChar char="Ø"/>
            </a:pPr>
            <a:r>
              <a:rPr lang="en-US" sz="2400" b="1" dirty="0">
                <a:solidFill>
                  <a:srgbClr val="1702B0"/>
                </a:solidFill>
              </a:rPr>
              <a:t>Most investors DO NOT care about philanthropy</a:t>
            </a:r>
            <a:r>
              <a:rPr lang="en-US" sz="1200" b="1" dirty="0">
                <a:solidFill>
                  <a:srgbClr val="1702B0"/>
                </a:solidFill>
              </a:rPr>
              <a:t> (they may actually despise it)</a:t>
            </a:r>
            <a:br>
              <a:rPr lang="en-US" sz="2400" b="1" dirty="0">
                <a:solidFill>
                  <a:srgbClr val="1702B0"/>
                </a:solidFill>
              </a:rPr>
            </a:br>
            <a:endParaRPr lang="en-US" sz="2400" b="1" dirty="0">
              <a:solidFill>
                <a:srgbClr val="1702B0"/>
              </a:solidFill>
            </a:endParaRPr>
          </a:p>
          <a:p>
            <a:pPr lvl="1">
              <a:buFont typeface="Wingdings" panose="05000000000000000000" pitchFamily="2" charset="2"/>
              <a:buChar char="Ø"/>
            </a:pPr>
            <a:r>
              <a:rPr lang="en-US" sz="2400" b="1" dirty="0">
                <a:solidFill>
                  <a:srgbClr val="C00000"/>
                </a:solidFill>
              </a:rPr>
              <a:t>Most investors make investments to make money.</a:t>
            </a:r>
          </a:p>
          <a:p>
            <a:pPr lvl="1">
              <a:buFont typeface="Wingdings" panose="05000000000000000000" pitchFamily="2" charset="2"/>
              <a:buChar char="Ø"/>
            </a:pPr>
            <a:r>
              <a:rPr lang="en-US" sz="2400" b="1" dirty="0">
                <a:solidFill>
                  <a:srgbClr val="C00000"/>
                </a:solidFill>
              </a:rPr>
              <a:t>Most investors’ first and only priority is financial return on investment</a:t>
            </a:r>
            <a:r>
              <a:rPr lang="en-US" sz="2400" b="1" dirty="0">
                <a:solidFill>
                  <a:srgbClr val="1702B0"/>
                </a:solidFill>
              </a:rPr>
              <a:t>.</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884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0" dur="500"/>
                                        <p:tgtEl>
                                          <p:spTgt spid="9">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3" dur="500"/>
                                        <p:tgtEl>
                                          <p:spTgt spid="9">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6" dur="5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1" dur="500"/>
                                        <p:tgtEl>
                                          <p:spTgt spid="9">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randombar(horizontal)">
                                      <p:cBhvr>
                                        <p:cTn id="2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pPr lvl="1">
              <a:buFont typeface="Wingdings" panose="05000000000000000000" pitchFamily="2" charset="2"/>
              <a:buChar char="Ø"/>
            </a:pPr>
            <a:r>
              <a:rPr lang="en-US" sz="2400" b="1" dirty="0">
                <a:solidFill>
                  <a:srgbClr val="C00000"/>
                </a:solidFill>
              </a:rPr>
              <a:t>Investors invest to get profits.</a:t>
            </a:r>
          </a:p>
          <a:p>
            <a:pPr lvl="1">
              <a:buFont typeface="Wingdings" panose="05000000000000000000" pitchFamily="2" charset="2"/>
              <a:buChar char="Ø"/>
            </a:pPr>
            <a:r>
              <a:rPr lang="en-US" sz="2400" b="1" dirty="0">
                <a:solidFill>
                  <a:srgbClr val="C00000"/>
                </a:solidFill>
              </a:rPr>
              <a:t>Investors invest to get financial returns.</a:t>
            </a:r>
            <a:br>
              <a:rPr lang="en-US" sz="2400" b="1" dirty="0">
                <a:solidFill>
                  <a:srgbClr val="1702B0"/>
                </a:solidFill>
              </a:rPr>
            </a:br>
            <a:endParaRPr lang="en-US" sz="2400" b="1" dirty="0">
              <a:solidFill>
                <a:srgbClr val="1702B0"/>
              </a:solidFill>
            </a:endParaRPr>
          </a:p>
          <a:p>
            <a:pPr lvl="1">
              <a:buFont typeface="Wingdings" panose="05000000000000000000" pitchFamily="2" charset="2"/>
              <a:buChar char="Ø"/>
            </a:pPr>
            <a:r>
              <a:rPr lang="en-US" sz="2400" b="1" dirty="0">
                <a:solidFill>
                  <a:srgbClr val="1702B0"/>
                </a:solidFill>
              </a:rPr>
              <a:t>For most businesses…those profits</a:t>
            </a:r>
            <a:br>
              <a:rPr lang="en-US" sz="2400" b="1" dirty="0">
                <a:solidFill>
                  <a:srgbClr val="1702B0"/>
                </a:solidFill>
              </a:rPr>
            </a:br>
            <a:r>
              <a:rPr lang="en-US" sz="2400" b="1" dirty="0">
                <a:solidFill>
                  <a:srgbClr val="1702B0"/>
                </a:solidFill>
              </a:rPr>
              <a:t>and financial returns come from</a:t>
            </a:r>
            <a:br>
              <a:rPr lang="en-US" sz="2400" b="1" dirty="0">
                <a:solidFill>
                  <a:srgbClr val="1702B0"/>
                </a:solidFill>
              </a:rPr>
            </a:br>
            <a:r>
              <a:rPr lang="en-US" sz="2400" b="1" dirty="0">
                <a:solidFill>
                  <a:srgbClr val="1702B0"/>
                </a:solidFill>
              </a:rPr>
              <a:t>people – customers, employees, </a:t>
            </a:r>
            <a:br>
              <a:rPr lang="en-US" sz="2400" b="1" dirty="0">
                <a:solidFill>
                  <a:srgbClr val="1702B0"/>
                </a:solidFill>
              </a:rPr>
            </a:br>
            <a:r>
              <a:rPr lang="en-US" sz="2400" b="1" dirty="0">
                <a:solidFill>
                  <a:srgbClr val="1702B0"/>
                </a:solidFill>
              </a:rPr>
              <a:t>suppliers, &amp; investors &amp; society.</a:t>
            </a:r>
          </a:p>
          <a:p>
            <a:pPr lvl="1">
              <a:buFont typeface="Wingdings" panose="05000000000000000000" pitchFamily="2" charset="2"/>
              <a:buChar char="Ø"/>
            </a:pPr>
            <a:r>
              <a:rPr lang="en-US" sz="2400" b="1" dirty="0">
                <a:solidFill>
                  <a:srgbClr val="1702B0"/>
                </a:solidFill>
              </a:rPr>
              <a:t>Profits DO NOT happen without people. </a:t>
            </a:r>
          </a:p>
          <a:p>
            <a:pPr lvl="1">
              <a:buFont typeface="Wingdings" panose="05000000000000000000" pitchFamily="2" charset="2"/>
              <a:buChar char="Ø"/>
            </a:pPr>
            <a:r>
              <a:rPr lang="en-US" sz="2400" b="1" dirty="0">
                <a:solidFill>
                  <a:srgbClr val="1702B0"/>
                </a:solidFill>
              </a:rPr>
              <a:t>Profits happen BECAUSE of people.</a:t>
            </a:r>
          </a:p>
          <a:p>
            <a:pPr lvl="1">
              <a:buFont typeface="Wingdings" panose="05000000000000000000" pitchFamily="2" charset="2"/>
              <a:buChar char="Ø"/>
            </a:pPr>
            <a:r>
              <a:rPr lang="en-US" sz="2400" b="1" dirty="0">
                <a:solidFill>
                  <a:srgbClr val="1702B0"/>
                </a:solidFill>
              </a:rPr>
              <a:t>Profits happen BECAUSE of purpose.</a:t>
            </a:r>
          </a:p>
          <a:p>
            <a:pPr lvl="1">
              <a:buFont typeface="Wingdings" panose="05000000000000000000" pitchFamily="2" charset="2"/>
              <a:buChar char="Ø"/>
            </a:pPr>
            <a:r>
              <a:rPr lang="en-US" sz="2400" b="1" dirty="0">
                <a:solidFill>
                  <a:srgbClr val="1702B0"/>
                </a:solidFill>
              </a:rPr>
              <a:t>Profits happen BECAUSE you change lives.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pic>
        <p:nvPicPr>
          <p:cNvPr id="1028" name="Picture 4" descr="Black Futures Month: More Black, Neurodivergent Women In Tech">
            <a:extLst>
              <a:ext uri="{FF2B5EF4-FFF2-40B4-BE49-F238E27FC236}">
                <a16:creationId xmlns:a16="http://schemas.microsoft.com/office/drawing/2014/main" id="{6F18059C-189A-EC69-60CA-3E8B90CA1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717" y="1022034"/>
            <a:ext cx="4263264" cy="439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9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7" dur="500"/>
                                        <p:tgtEl>
                                          <p:spTgt spid="9">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0" dur="500"/>
                                        <p:tgtEl>
                                          <p:spTgt spid="9">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3" dur="500"/>
                                        <p:tgtEl>
                                          <p:spTgt spid="9">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randombar(horizontal)">
                                      <p:cBhvr>
                                        <p:cTn id="16" dur="500"/>
                                        <p:tgtEl>
                                          <p:spTgt spid="9">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randombar(horizontal)">
                                      <p:cBhvr>
                                        <p:cTn id="1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1593467"/>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br>
              <a:rPr lang="en-US" sz="4000" dirty="0">
                <a:solidFill>
                  <a:srgbClr val="CA1E27"/>
                </a:solidFill>
              </a:rPr>
            </a:br>
            <a:r>
              <a:rPr lang="en-US" sz="4000" dirty="0">
                <a:solidFill>
                  <a:srgbClr val="CA1E27"/>
                </a:solidFill>
              </a:rPr>
              <a:t>You’ve got to make yourself.</a:t>
            </a:r>
          </a:p>
        </p:txBody>
      </p:sp>
      <p:sp>
        <p:nvSpPr>
          <p:cNvPr id="3" name="Text Placeholder 2"/>
          <p:cNvSpPr>
            <a:spLocks noGrp="1"/>
          </p:cNvSpPr>
          <p:nvPr>
            <p:ph type="body" sz="quarter" idx="20"/>
          </p:nvPr>
        </p:nvSpPr>
        <p:spPr>
          <a:xfrm>
            <a:off x="5244859" y="4750279"/>
            <a:ext cx="5854941" cy="983411"/>
          </a:xfrm>
        </p:spPr>
        <p:txBody>
          <a:bodyPr/>
          <a:lstStyle/>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237110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2205790"/>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FD6D3626-7353-139F-6C81-F1203E4D872C}"/>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3" name="Rectangle 2">
            <a:extLst>
              <a:ext uri="{FF2B5EF4-FFF2-40B4-BE49-F238E27FC236}">
                <a16:creationId xmlns:a16="http://schemas.microsoft.com/office/drawing/2014/main" id="{25C597C9-05BF-5E4E-C7A0-2F7B1DCA329F}"/>
              </a:ext>
            </a:extLst>
          </p:cNvPr>
          <p:cNvSpPr/>
          <p:nvPr/>
        </p:nvSpPr>
        <p:spPr>
          <a:xfrm>
            <a:off x="1068779" y="2205790"/>
            <a:ext cx="872317" cy="3197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53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3713748"/>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96E887EF-16FF-1BD9-DD69-076211F55C9E}"/>
              </a:ext>
            </a:extLst>
          </p:cNvPr>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3" name="Rectangle 2">
            <a:extLst>
              <a:ext uri="{FF2B5EF4-FFF2-40B4-BE49-F238E27FC236}">
                <a16:creationId xmlns:a16="http://schemas.microsoft.com/office/drawing/2014/main" id="{9E731BB4-5680-3E31-8880-568F90FE6476}"/>
              </a:ext>
            </a:extLst>
          </p:cNvPr>
          <p:cNvSpPr/>
          <p:nvPr/>
        </p:nvSpPr>
        <p:spPr>
          <a:xfrm>
            <a:off x="1068779" y="3713748"/>
            <a:ext cx="872317" cy="1689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4">
            <a:extLst>
              <a:ext uri="{FF2B5EF4-FFF2-40B4-BE49-F238E27FC236}">
                <a16:creationId xmlns:a16="http://schemas.microsoft.com/office/drawing/2014/main" id="{89B88853-F4B6-5F64-5AB6-9281E0965FA7}"/>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98318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323155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
        <p:nvSpPr>
          <p:cNvPr id="4" name="Title 5">
            <a:extLst>
              <a:ext uri="{FF2B5EF4-FFF2-40B4-BE49-F238E27FC236}">
                <a16:creationId xmlns:a16="http://schemas.microsoft.com/office/drawing/2014/main" id="{492408F2-0887-588C-3B97-59554C4216B3}"/>
              </a:ext>
            </a:extLst>
          </p:cNvPr>
          <p:cNvSpPr txBox="1">
            <a:spLocks/>
          </p:cNvSpPr>
          <p:nvPr/>
        </p:nvSpPr>
        <p:spPr>
          <a:xfrm>
            <a:off x="632604" y="390284"/>
            <a:ext cx="10926792" cy="6057650"/>
          </a:xfrm>
          <a:prstGeom prst="rect">
            <a:avLst/>
          </a:prstGeom>
          <a:solidFill>
            <a:schemeClr val="bg1"/>
          </a:solidFill>
          <a:ln w="95250">
            <a:solidFill>
              <a:schemeClr val="tx1"/>
            </a:solidFill>
          </a:ln>
        </p:spPr>
        <p:txBody>
          <a:bodyPr vert="horz" lIns="0" tIns="0" rIns="0" bIns="0" rtlCol="0" anchor="t">
            <a:noAutofit/>
          </a:bodyPr>
          <a:lstStyle>
            <a:lvl1pPr algn="ctr" defTabSz="457178" rtl="0" eaLnBrk="1" latinLnBrk="0" hangingPunct="1">
              <a:lnSpc>
                <a:spcPct val="80000"/>
              </a:lnSpc>
              <a:spcBef>
                <a:spcPct val="0"/>
              </a:spcBef>
              <a:buNone/>
              <a:defRPr sz="4800" b="1" i="1" kern="1200" cap="none" spc="100" baseline="0">
                <a:solidFill>
                  <a:schemeClr val="bg1"/>
                </a:solidFill>
                <a:latin typeface="Times New Roman" charset="0"/>
                <a:ea typeface="Times New Roman" charset="0"/>
                <a:cs typeface="Times New Roman" charset="0"/>
              </a:defRPr>
            </a:lvl1pPr>
          </a:lstStyle>
          <a:p>
            <a:br>
              <a:rPr lang="en-US" sz="6000" dirty="0">
                <a:solidFill>
                  <a:srgbClr val="C00000"/>
                </a:solidFill>
              </a:rPr>
            </a:br>
            <a:r>
              <a:rPr lang="en-US" sz="6000" dirty="0">
                <a:solidFill>
                  <a:srgbClr val="C00000"/>
                </a:solidFill>
              </a:rPr>
              <a:t>What You Need to Know</a:t>
            </a:r>
            <a:br>
              <a:rPr lang="en-US" sz="6000" dirty="0">
                <a:solidFill>
                  <a:srgbClr val="C00000"/>
                </a:solidFill>
              </a:rPr>
            </a:br>
            <a:r>
              <a:rPr lang="en-US" sz="6000" dirty="0">
                <a:solidFill>
                  <a:srgbClr val="C00000"/>
                </a:solidFill>
              </a:rPr>
              <a:t> About the Numbers</a:t>
            </a:r>
            <a:br>
              <a:rPr lang="en-US" sz="4400" dirty="0">
                <a:solidFill>
                  <a:srgbClr val="C00000"/>
                </a:solidFill>
              </a:rPr>
            </a:br>
            <a:br>
              <a:rPr lang="en-US" sz="28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endParaRPr lang="en-US" sz="3000" dirty="0">
              <a:solidFill>
                <a:schemeClr val="tx1">
                  <a:lumMod val="50000"/>
                </a:schemeClr>
              </a:solidFill>
            </a:endParaRPr>
          </a:p>
          <a:p>
            <a:br>
              <a:rPr lang="en-US" sz="3000" dirty="0">
                <a:solidFill>
                  <a:srgbClr val="C00000"/>
                </a:solidFill>
              </a:rPr>
            </a:br>
            <a:r>
              <a:rPr lang="en-US" sz="3600" dirty="0">
                <a:solidFill>
                  <a:srgbClr val="C00000"/>
                </a:solidFill>
              </a:rPr>
              <a:t>March 20, 2024</a:t>
            </a:r>
            <a:br>
              <a:rPr lang="en-US" sz="3600" dirty="0">
                <a:solidFill>
                  <a:srgbClr val="C00000"/>
                </a:solidFill>
              </a:rPr>
            </a:br>
            <a:br>
              <a:rPr lang="en-US" sz="3600" dirty="0">
                <a:solidFill>
                  <a:srgbClr val="C00000"/>
                </a:solidFill>
              </a:rPr>
            </a:br>
            <a:r>
              <a:rPr lang="en-US" sz="3600" dirty="0">
                <a:solidFill>
                  <a:srgbClr val="C00000"/>
                </a:solidFill>
              </a:rPr>
              <a:t>Dr. Brian Bolton</a:t>
            </a:r>
          </a:p>
          <a:p>
            <a:r>
              <a:rPr lang="en-US" sz="3600" dirty="0">
                <a:solidFill>
                  <a:srgbClr val="C00000"/>
                </a:solidFill>
              </a:rPr>
              <a:t>Professor of Finance</a:t>
            </a:r>
          </a:p>
        </p:txBody>
      </p:sp>
    </p:spTree>
    <p:extLst>
      <p:ext uri="{BB962C8B-B14F-4D97-AF65-F5344CB8AC3E}">
        <p14:creationId xmlns:p14="http://schemas.microsoft.com/office/powerpoint/2010/main" val="192181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71443BF0-552C-EF07-9D1C-C9D5FCC9A9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476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939931"/>
            <a:ext cx="10268712" cy="4654296"/>
          </a:xfrm>
        </p:spPr>
        <p:txBody>
          <a:bodyPr/>
          <a:lstStyle/>
          <a:p>
            <a:r>
              <a:rPr lang="en-US" sz="2600" dirty="0">
                <a:solidFill>
                  <a:srgbClr val="C00000"/>
                </a:solidFill>
              </a:rPr>
              <a:t>We care about making money because we want to </a:t>
            </a:r>
            <a:r>
              <a:rPr lang="en-US" sz="1400" dirty="0">
                <a:solidFill>
                  <a:srgbClr val="C00000"/>
                </a:solidFill>
              </a:rPr>
              <a:t>(or have to) </a:t>
            </a:r>
            <a:r>
              <a:rPr lang="en-US" sz="2600" dirty="0">
                <a:solidFill>
                  <a:srgbClr val="C00000"/>
                </a:solidFill>
              </a:rPr>
              <a:t>give money to people who make our business happen…who contribute to our business striving to serve its mission:</a:t>
            </a:r>
          </a:p>
          <a:p>
            <a:pPr lvl="1"/>
            <a:r>
              <a:rPr lang="en-US" sz="2400" dirty="0">
                <a:solidFill>
                  <a:srgbClr val="C00000"/>
                </a:solidFill>
              </a:rPr>
              <a:t>Employees, suppliers, partners, the government, investors…</a:t>
            </a:r>
            <a:br>
              <a:rPr lang="en-US" sz="2400" dirty="0">
                <a:solidFill>
                  <a:srgbClr val="C00000"/>
                </a:solidFill>
              </a:rPr>
            </a:br>
            <a:endParaRPr lang="en-US" sz="2400" dirty="0">
              <a:solidFill>
                <a:srgbClr val="C00000"/>
              </a:solidFill>
            </a:endParaRPr>
          </a:p>
          <a:p>
            <a:r>
              <a:rPr lang="en-US" sz="2600" dirty="0">
                <a:solidFill>
                  <a:srgbClr val="C00000"/>
                </a:solidFill>
              </a:rPr>
              <a:t>The money we give to these people comes from our Revenues</a:t>
            </a:r>
            <a:br>
              <a:rPr lang="en-US" sz="2600" dirty="0">
                <a:solidFill>
                  <a:srgbClr val="C00000"/>
                </a:solidFill>
              </a:rPr>
            </a:br>
            <a:endParaRPr lang="en-US" sz="2600" dirty="0">
              <a:solidFill>
                <a:srgbClr val="C00000"/>
              </a:solidFill>
            </a:endParaRPr>
          </a:p>
          <a:p>
            <a:r>
              <a:rPr lang="en-US" sz="2600" dirty="0">
                <a:solidFill>
                  <a:srgbClr val="C00000"/>
                </a:solidFill>
              </a:rPr>
              <a:t>Every dollar of Revenue that your business will ever make comes from your CUSTOMERS.</a:t>
            </a:r>
          </a:p>
          <a:p>
            <a:pPr lvl="1"/>
            <a:r>
              <a:rPr lang="en-US" sz="2400" dirty="0">
                <a:solidFill>
                  <a:srgbClr val="C00000"/>
                </a:solidFill>
              </a:rPr>
              <a:t>If you run a non-profit, it’s a little different…you have to make both your donors and your beneficiaries’ lives better with your mission.</a:t>
            </a:r>
            <a:endParaRPr lang="en-US" sz="2600" b="1" i="1" dirty="0">
              <a:solidFill>
                <a:srgbClr val="C00000"/>
              </a:solidFill>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903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9" name="Title 6">
            <a:extLst>
              <a:ext uri="{FF2B5EF4-FFF2-40B4-BE49-F238E27FC236}">
                <a16:creationId xmlns:a16="http://schemas.microsoft.com/office/drawing/2014/main" id="{B2573E4B-DD06-565E-2279-54518FC2F09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C01636E-4693-37A3-4F23-824754E8ED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4774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313298" y="1651001"/>
            <a:ext cx="3809027" cy="3416320"/>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4415794"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itle 6">
            <a:extLst>
              <a:ext uri="{FF2B5EF4-FFF2-40B4-BE49-F238E27FC236}">
                <a16:creationId xmlns:a16="http://schemas.microsoft.com/office/drawing/2014/main" id="{FD79F354-803B-B294-EC9A-6F67DE2481B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60C73D22-4F05-0163-F63F-B488C9FC2CB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67528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050405" y="1936749"/>
            <a:ext cx="3910893" cy="2677656"/>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6307455" y="2457452"/>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7E7731AB-1F00-6057-2F77-36189800417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D97E607-0085-BBAF-DAB9-A31F8E36727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6827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921405" y="1994263"/>
            <a:ext cx="4522971" cy="3046988"/>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5433062" y="2537463"/>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BB04A099-B954-E427-6C0B-5B8FEB8C563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E271C502-C3F6-3C4C-6CEA-2E47FE3169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151074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840966" y="2977348"/>
            <a:ext cx="4712679" cy="2308324"/>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5644518"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E0A97E8B-FE0E-671F-CEAF-2848023F501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B650607-7C71-A824-462D-33CC5905F63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8683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1" y="2691132"/>
            <a:ext cx="5080742" cy="2677656"/>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5313050" y="4594864"/>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F6323856-04DC-8AFC-3E3C-D71F4F7208B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C72FEB6B-607D-3D8A-F514-268C2421447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23740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3" y="1620522"/>
            <a:ext cx="5011729" cy="3785652"/>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4930142" y="5207004"/>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DE340447-0B59-A686-3605-C3D8E232CA4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FDAC2CD-C8A4-DC79-FC05-E7B740487DB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89157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33149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4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400" dirty="0">
                <a:solidFill>
                  <a:srgbClr val="C00000"/>
                </a:solidFill>
              </a:rPr>
              <a:t>What financial goals do you want to achieve in the next 12 months?</a:t>
            </a:r>
            <a:br>
              <a:rPr lang="en-US" sz="2400" dirty="0">
                <a:solidFill>
                  <a:srgbClr val="C00000"/>
                </a:solidFill>
              </a:rPr>
            </a:br>
            <a:endParaRPr lang="en-US" sz="2400" dirty="0">
              <a:solidFill>
                <a:srgbClr val="C00000"/>
              </a:solidFill>
            </a:endParaRPr>
          </a:p>
          <a:p>
            <a:pPr lvl="1"/>
            <a:r>
              <a:rPr lang="en-US" sz="2400" dirty="0">
                <a:solidFill>
                  <a:srgbClr val="C00000"/>
                </a:solidFill>
              </a:rPr>
              <a:t>What financial goals do you want to achieve in the next 3 years?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ACTUAL HOMEWORK </a:t>
            </a:r>
            <a:r>
              <a:rPr lang="en-US" sz="1800" dirty="0">
                <a:solidFill>
                  <a:srgbClr val="C00000"/>
                </a:solidFill>
                <a:latin typeface="Calibri" panose="020F0502020204030204" pitchFamily="34" charset="0"/>
                <a:cs typeface="Calibri" panose="020F0502020204030204" pitchFamily="34" charset="0"/>
              </a:rPr>
              <a:t>(for you to do, for Jonathan)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23226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11" name="Title 6">
            <a:extLst>
              <a:ext uri="{FF2B5EF4-FFF2-40B4-BE49-F238E27FC236}">
                <a16:creationId xmlns:a16="http://schemas.microsoft.com/office/drawing/2014/main" id="{39B9270D-E20C-7B79-83DA-CC9C0899DB4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FA4EAB9-8317-4731-AEDD-E71E334C8B6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2324812" y="1618661"/>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1433129" y="4444674"/>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6">
            <a:extLst>
              <a:ext uri="{FF2B5EF4-FFF2-40B4-BE49-F238E27FC236}">
                <a16:creationId xmlns:a16="http://schemas.microsoft.com/office/drawing/2014/main" id="{5651D0B0-0A71-C23A-A168-729946D8878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2E302E9-F43C-17C0-1396-5515FFD1AE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05943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2" name="Rectangle 1">
            <a:extLst>
              <a:ext uri="{FF2B5EF4-FFF2-40B4-BE49-F238E27FC236}">
                <a16:creationId xmlns:a16="http://schemas.microsoft.com/office/drawing/2014/main" id="{1178AE7A-3CC5-2942-98F7-090700F5AF4D}"/>
              </a:ext>
            </a:extLst>
          </p:cNvPr>
          <p:cNvSpPr/>
          <p:nvPr/>
        </p:nvSpPr>
        <p:spPr>
          <a:xfrm>
            <a:off x="2268015" y="3387173"/>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6">
            <a:extLst>
              <a:ext uri="{FF2B5EF4-FFF2-40B4-BE49-F238E27FC236}">
                <a16:creationId xmlns:a16="http://schemas.microsoft.com/office/drawing/2014/main" id="{33565A52-B2CB-56DF-0702-38886D3E002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2BB563D7-95B1-1E10-2D92-410E9B6942C7}"/>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5608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8" name="Title 6">
            <a:extLst>
              <a:ext uri="{FF2B5EF4-FFF2-40B4-BE49-F238E27FC236}">
                <a16:creationId xmlns:a16="http://schemas.microsoft.com/office/drawing/2014/main" id="{4AEF3CE5-D788-CAEB-8FF7-0ED3C10101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6F4DA-8F20-1194-424A-09517206DF7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98065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971455" y="1969263"/>
            <a:ext cx="5346402"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ALL OF THESE PERSONAL FINANCE DIMENSIONS ARE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GOING TO BE CONNECTED</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8" name="Title 6">
            <a:extLst>
              <a:ext uri="{FF2B5EF4-FFF2-40B4-BE49-F238E27FC236}">
                <a16:creationId xmlns:a16="http://schemas.microsoft.com/office/drawing/2014/main" id="{71556E2A-CAC7-84F2-9B71-D8D36C410BC0}"/>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F06C744-4F08-0F4C-3DDD-AEFE6B1AFAA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74287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8"/>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5287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6">
            <a:extLst>
              <a:ext uri="{FF2B5EF4-FFF2-40B4-BE49-F238E27FC236}">
                <a16:creationId xmlns:a16="http://schemas.microsoft.com/office/drawing/2014/main" id="{7CEB9DCC-3B55-8FBF-4BA3-88410520CD0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C28E4F6-F2BB-1777-670E-314565CF39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66833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5386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5DE5DB81-A67E-D2CA-6AF9-11B2D411C46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00C4C7A-6E5D-C61A-1C5A-72655D8890C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72303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5319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441FA252-595A-FE93-19E8-BE40AD7657B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F2CA96A-0FBA-5A5F-BCB2-56BB669496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7281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5319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B98C3FC3-7CE9-DF29-D2A9-7023057AA44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F18418E-A0C1-4148-6D8B-8020145350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957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r>
              <a:rPr lang="en-US" sz="2600" dirty="0">
                <a:solidFill>
                  <a:srgbClr val="0000FF"/>
                </a:solidFill>
              </a:rPr>
              <a:t>A little about me, the finance guy:</a:t>
            </a:r>
            <a:br>
              <a:rPr lang="en-US" sz="2600" dirty="0">
                <a:solidFill>
                  <a:srgbClr val="0000FF"/>
                </a:solidFill>
              </a:rPr>
            </a:br>
            <a:endParaRPr lang="en-US" sz="2600" dirty="0">
              <a:solidFill>
                <a:srgbClr val="0000FF"/>
              </a:solidFill>
            </a:endParaRPr>
          </a:p>
          <a:p>
            <a:r>
              <a:rPr lang="en-US" sz="2600" dirty="0">
                <a:solidFill>
                  <a:srgbClr val="0000FF"/>
                </a:solidFill>
              </a:rPr>
              <a:t>What are 2 things that I am grateful for:</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to have a job where I get to work with and learn from inspiring people who are working to change their lives and to change their worlds.</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that I just got to spend a weekend with my parents, celebrating my Mom’s 80</a:t>
            </a:r>
            <a:r>
              <a:rPr lang="en-US" sz="2600" baseline="30000" dirty="0">
                <a:solidFill>
                  <a:srgbClr val="0000FF"/>
                </a:solidFill>
              </a:rPr>
              <a:t>th</a:t>
            </a:r>
            <a:r>
              <a:rPr lang="en-US" sz="2600" dirty="0">
                <a:solidFill>
                  <a:srgbClr val="0000FF"/>
                </a:solidFill>
              </a:rPr>
              <a:t> birthday..</a:t>
            </a:r>
            <a:endParaRPr lang="en-US" sz="26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2801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5369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5369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097EADFD-7179-407B-7D64-87BE892FA3C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7DAD3D7C-5691-0D49-16FA-4D27865348C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72512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7" name="Title 6">
            <a:extLst>
              <a:ext uri="{FF2B5EF4-FFF2-40B4-BE49-F238E27FC236}">
                <a16:creationId xmlns:a16="http://schemas.microsoft.com/office/drawing/2014/main" id="{FEC1CACA-1689-6773-7513-A43467F5B1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9E6CF2C0-8C72-C907-C625-2EA08216FAD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do not exist to be your friends. </a:t>
            </a:r>
            <a:br>
              <a:rPr lang="en-US" sz="2300" dirty="0">
                <a:solidFill>
                  <a:srgbClr val="0000FF"/>
                </a:solidFill>
              </a:rPr>
            </a:br>
            <a:r>
              <a:rPr lang="en-US" sz="2300" dirty="0">
                <a:solidFill>
                  <a:srgbClr val="0000FF"/>
                </a:solidFill>
              </a:rPr>
              <a:t>They exist to take your money. Protect your money.</a:t>
            </a:r>
          </a:p>
          <a:p>
            <a:r>
              <a:rPr lang="en-US" sz="2300" dirty="0">
                <a:solidFill>
                  <a:schemeClr val="accent6">
                    <a:lumMod val="10000"/>
                  </a:schemeClr>
                </a:solidFill>
              </a:rPr>
              <a:t>Debt can change your life – for better and for worse. </a:t>
            </a:r>
            <a:br>
              <a:rPr lang="en-US" sz="2300" dirty="0">
                <a:solidFill>
                  <a:schemeClr val="accent6">
                    <a:lumMod val="10000"/>
                  </a:schemeClr>
                </a:solidFill>
              </a:rPr>
            </a:br>
            <a:r>
              <a:rPr lang="en-US" sz="2300" dirty="0">
                <a:solidFill>
                  <a:schemeClr val="accent6">
                    <a:lumMod val="10000"/>
                  </a:schemeClr>
                </a:solidFill>
              </a:rPr>
              <a:t>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br>
              <a:rPr lang="en-US" sz="2300" dirty="0">
                <a:solidFill>
                  <a:srgbClr val="0000FF"/>
                </a:solidFill>
              </a:rPr>
            </a:br>
            <a:endParaRPr lang="en-US" sz="2300" b="1" i="1" dirty="0">
              <a:solidFill>
                <a:srgbClr val="0000FF"/>
              </a:solidFill>
            </a:endParaRPr>
          </a:p>
        </p:txBody>
      </p:sp>
      <p:sp>
        <p:nvSpPr>
          <p:cNvPr id="6" name="Title 6">
            <a:extLst>
              <a:ext uri="{FF2B5EF4-FFF2-40B4-BE49-F238E27FC236}">
                <a16:creationId xmlns:a16="http://schemas.microsoft.com/office/drawing/2014/main" id="{7A5D3A64-FF05-F4C0-728A-A6DA672BD99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 Few Finance Principles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078BE8-1AD2-C961-6106-93B9789FDBB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1533496"/>
            <a:ext cx="7783009" cy="1593851"/>
          </a:xfrm>
        </p:spPr>
        <p:txBody>
          <a:bodyPr>
            <a:noAutofit/>
          </a:bodyPr>
          <a:lstStyle/>
          <a:p>
            <a:r>
              <a:rPr lang="en-US" sz="3600" dirty="0">
                <a:solidFill>
                  <a:srgbClr val="C00000"/>
                </a:solidFill>
                <a:latin typeface="Times"/>
                <a:cs typeface="Times"/>
              </a:rPr>
              <a:t>Every great dream begins with a dreamer. Always remember, you have within you the strength, the patience, and the passion to reach for the stars to change the world.</a:t>
            </a:r>
          </a:p>
        </p:txBody>
      </p:sp>
      <p:sp>
        <p:nvSpPr>
          <p:cNvPr id="6" name="Text Placeholder 5"/>
          <p:cNvSpPr>
            <a:spLocks noGrp="1"/>
          </p:cNvSpPr>
          <p:nvPr>
            <p:ph type="body" sz="quarter" idx="20"/>
          </p:nvPr>
        </p:nvSpPr>
        <p:spPr>
          <a:xfrm>
            <a:off x="4583875" y="4659283"/>
            <a:ext cx="5264979" cy="330200"/>
          </a:xfrm>
        </p:spPr>
        <p:txBody>
          <a:bodyPr/>
          <a:lstStyle/>
          <a:p>
            <a:r>
              <a:rPr lang="en-US" sz="3000" dirty="0"/>
              <a:t>Harriet Tubman</a:t>
            </a:r>
          </a:p>
          <a:p>
            <a:r>
              <a:rPr lang="en-US" sz="3000" dirty="0"/>
              <a:t>1822-1913</a:t>
            </a:r>
          </a:p>
        </p:txBody>
      </p:sp>
    </p:spTree>
    <p:extLst>
      <p:ext uri="{BB962C8B-B14F-4D97-AF65-F5344CB8AC3E}">
        <p14:creationId xmlns:p14="http://schemas.microsoft.com/office/powerpoint/2010/main" val="2202343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3416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8" name="Title 6">
            <a:extLst>
              <a:ext uri="{FF2B5EF4-FFF2-40B4-BE49-F238E27FC236}">
                <a16:creationId xmlns:a16="http://schemas.microsoft.com/office/drawing/2014/main" id="{CEE871E2-4B26-52C6-DB0C-AFEF2A6DCF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30F0393-FD11-8ED6-7C70-1EF88BC1643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0" name="Title 6">
            <a:extLst>
              <a:ext uri="{FF2B5EF4-FFF2-40B4-BE49-F238E27FC236}">
                <a16:creationId xmlns:a16="http://schemas.microsoft.com/office/drawing/2014/main" id="{DDDE3910-1199-55DB-B63E-4C629D4A35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A1569B4-06FB-7E90-463A-F164D37F3D8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0F07A3E0-420F-9326-4EFF-B3411C8B6FD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CAC89C5-4906-D3DC-F748-2B417805D9B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26340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7" name="Title 6">
            <a:extLst>
              <a:ext uri="{FF2B5EF4-FFF2-40B4-BE49-F238E27FC236}">
                <a16:creationId xmlns:a16="http://schemas.microsoft.com/office/drawing/2014/main" id="{A3A015C5-C0B9-FA0E-2CE8-4E848F2E04D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5E83083-D7D6-3325-1A73-8E58B0419B0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805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br>
              <a:rPr lang="en-US" sz="2800" dirty="0"/>
            </a:br>
            <a:endParaRPr lang="en-US" sz="2800" dirty="0"/>
          </a:p>
          <a:p>
            <a:pPr lvl="1"/>
            <a:r>
              <a:rPr lang="en-US" sz="2600" dirty="0"/>
              <a:t>The BALANCE SHEET </a:t>
            </a:r>
            <a:r>
              <a:rPr lang="mr-IN" sz="2600" dirty="0"/>
              <a:t>–</a:t>
            </a:r>
            <a:r>
              <a:rPr lang="en-US" sz="2600" dirty="0"/>
              <a:t> a picture of financial condition at a point in time.</a:t>
            </a:r>
            <a:br>
              <a:rPr lang="en-US" sz="2600" dirty="0"/>
            </a:br>
            <a:endParaRPr lang="en-US" sz="2600" dirty="0"/>
          </a:p>
          <a:p>
            <a:pPr lvl="1"/>
            <a:r>
              <a:rPr lang="en-US" sz="2600" dirty="0"/>
              <a:t>The INCOME STATEMENT </a:t>
            </a:r>
            <a:r>
              <a:rPr lang="mr-IN" sz="2600" dirty="0"/>
              <a:t>–</a:t>
            </a:r>
            <a:r>
              <a:rPr lang="en-US" sz="2600" dirty="0"/>
              <a:t> a summary of financial transactions during some period of time.</a:t>
            </a:r>
          </a:p>
        </p:txBody>
      </p:sp>
      <p:sp>
        <p:nvSpPr>
          <p:cNvPr id="10" name="Title 6">
            <a:extLst>
              <a:ext uri="{FF2B5EF4-FFF2-40B4-BE49-F238E27FC236}">
                <a16:creationId xmlns:a16="http://schemas.microsoft.com/office/drawing/2014/main" id="{458BB4B9-1551-09E3-E69F-D0412411DD4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EAF758F-B7D7-CF3E-8A9A-0EE32F6421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21813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10" name="Title 6">
            <a:extLst>
              <a:ext uri="{FF2B5EF4-FFF2-40B4-BE49-F238E27FC236}">
                <a16:creationId xmlns:a16="http://schemas.microsoft.com/office/drawing/2014/main" id="{4141CE3C-FCC5-84CF-FC21-060E572B42BA}"/>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6D0C6A9-4C87-F84B-6200-8CAF5EC6DBC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6820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7" y="1328469"/>
            <a:ext cx="10271185" cy="4653234"/>
          </a:xfrm>
        </p:spPr>
        <p:txBody>
          <a:bodyPr/>
          <a:lstStyle/>
          <a:p>
            <a:r>
              <a:rPr lang="en-US" sz="2600" dirty="0"/>
              <a:t>My plan for the next couple hours:</a:t>
            </a:r>
            <a:br>
              <a:rPr lang="en-US" sz="2400" dirty="0"/>
            </a:br>
            <a:endParaRPr lang="en-US" sz="2400" dirty="0"/>
          </a:p>
          <a:p>
            <a:pPr lvl="1"/>
            <a:r>
              <a:rPr lang="en-US" sz="2400" dirty="0"/>
              <a:t>We will spend most of our time focused more directly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Tracking Your Income &amp; Expenses</a:t>
            </a:r>
          </a:p>
          <a:p>
            <a:pPr marL="1085818" lvl="2" indent="-457200">
              <a:buFont typeface="+mj-lt"/>
              <a:buAutoNum type="arabicPeriod"/>
            </a:pPr>
            <a:r>
              <a:rPr lang="en-US" sz="2200" dirty="0"/>
              <a:t>How is Your Business Performing?</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today. </a:t>
            </a:r>
          </a:p>
          <a:p>
            <a:r>
              <a:rPr lang="en-US" dirty="0">
                <a:solidFill>
                  <a:srgbClr val="C00000"/>
                </a:solidFill>
              </a:rPr>
              <a:t>Advice: It is never too soon (or too late) to connect with a tax accountant.</a:t>
            </a:r>
          </a:p>
        </p:txBody>
      </p:sp>
      <p:sp>
        <p:nvSpPr>
          <p:cNvPr id="10" name="Title 6">
            <a:extLst>
              <a:ext uri="{FF2B5EF4-FFF2-40B4-BE49-F238E27FC236}">
                <a16:creationId xmlns:a16="http://schemas.microsoft.com/office/drawing/2014/main" id="{2EE2243E-296A-2CA7-0F8E-B1044C5207C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DC5804E-D56A-5E96-4C75-D6486264E70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a:xfrm>
            <a:off x="6096000" y="3966713"/>
            <a:ext cx="5266895" cy="737558"/>
          </a:xfrm>
        </p:spPr>
        <p:txBody>
          <a:bodyPr/>
          <a:lstStyle/>
          <a:p>
            <a:r>
              <a:rPr lang="en-US" sz="2000" dirty="0"/>
              <a:t>Mark Twain</a:t>
            </a:r>
          </a:p>
          <a:p>
            <a:r>
              <a:rPr lang="en-US" sz="2000" dirty="0"/>
              <a:t>American author and humorist</a:t>
            </a:r>
          </a:p>
        </p:txBody>
      </p:sp>
      <p:sp>
        <p:nvSpPr>
          <p:cNvPr id="4" name="Title 6">
            <a:extLst>
              <a:ext uri="{FF2B5EF4-FFF2-40B4-BE49-F238E27FC236}">
                <a16:creationId xmlns:a16="http://schemas.microsoft.com/office/drawing/2014/main" id="{0329711A-9476-8521-C7D1-6C0347C8327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74309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1981200" y="794815"/>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1893572" y="6515102"/>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1569282"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5" y="50857"/>
            <a:ext cx="12050029" cy="6785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10150994" y="22109"/>
            <a:ext cx="1973532" cy="687917"/>
          </a:xfrm>
          <a:prstGeom prst="rect">
            <a:avLst/>
          </a:prstGeom>
        </p:spPr>
      </p:pic>
    </p:spTree>
    <p:extLst>
      <p:ext uri="{BB962C8B-B14F-4D97-AF65-F5344CB8AC3E}">
        <p14:creationId xmlns:p14="http://schemas.microsoft.com/office/powerpoint/2010/main" val="1439007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10" name="Title 6">
            <a:extLst>
              <a:ext uri="{FF2B5EF4-FFF2-40B4-BE49-F238E27FC236}">
                <a16:creationId xmlns:a16="http://schemas.microsoft.com/office/drawing/2014/main" id="{10BC0162-3D12-8BFC-7D2A-CAC8AF81AB0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29805D1-6108-427A-08A3-E274B9641B1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18393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10" name="Title 6">
            <a:extLst>
              <a:ext uri="{FF2B5EF4-FFF2-40B4-BE49-F238E27FC236}">
                <a16:creationId xmlns:a16="http://schemas.microsoft.com/office/drawing/2014/main" id="{F35B425A-FC60-7E5E-2774-B86F5043093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41970-AB2C-7BF5-4CBD-324EB5B6BB9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67293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10" name="Title 6">
            <a:extLst>
              <a:ext uri="{FF2B5EF4-FFF2-40B4-BE49-F238E27FC236}">
                <a16:creationId xmlns:a16="http://schemas.microsoft.com/office/drawing/2014/main" id="{DEDB93D4-321C-9F76-6E7F-794F1F5030AB}"/>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8E8AB68-92DB-E1B8-B3EE-0676F8365DD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255016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 This is what investors want.</a:t>
            </a:r>
            <a:endParaRPr lang="en-US" dirty="0"/>
          </a:p>
        </p:txBody>
      </p:sp>
      <p:sp>
        <p:nvSpPr>
          <p:cNvPr id="7" name="Title 6">
            <a:extLst>
              <a:ext uri="{FF2B5EF4-FFF2-40B4-BE49-F238E27FC236}">
                <a16:creationId xmlns:a16="http://schemas.microsoft.com/office/drawing/2014/main" id="{C344846E-B00C-1B03-7151-A913497F2DA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10963AE-F4C3-5331-CDCD-5AA2DE5BB76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2075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7" name="Title 6">
            <a:extLst>
              <a:ext uri="{FF2B5EF4-FFF2-40B4-BE49-F238E27FC236}">
                <a16:creationId xmlns:a16="http://schemas.microsoft.com/office/drawing/2014/main" id="{EB4DED20-B816-80CB-506C-15EA52274B9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436BF3A-814A-F191-10C7-D2280BB28B7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8395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7" name="Title 6">
            <a:extLst>
              <a:ext uri="{FF2B5EF4-FFF2-40B4-BE49-F238E27FC236}">
                <a16:creationId xmlns:a16="http://schemas.microsoft.com/office/drawing/2014/main" id="{E6ADAB2E-3830-2EB3-0632-2646A6A9BC0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7D5FBE5-767B-1CE0-58BB-28C2AF9F6F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96912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0" y="13462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7" name="Title 6">
            <a:extLst>
              <a:ext uri="{FF2B5EF4-FFF2-40B4-BE49-F238E27FC236}">
                <a16:creationId xmlns:a16="http://schemas.microsoft.com/office/drawing/2014/main" id="{71BAA89F-A166-63BE-0E7A-8C8896BC6B1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C8BA81D-ADEC-3AE4-0BC8-02FA51748C0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31755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You know what budgets are:</a:t>
            </a:r>
          </a:p>
          <a:p>
            <a:pPr lvl="1"/>
            <a:r>
              <a:rPr lang="en-US" sz="2400" dirty="0"/>
              <a:t>Expected inflows and expenses to be incurred by the business in some future period (such as a year)</a:t>
            </a:r>
            <a:br>
              <a:rPr lang="en-US" sz="2400" dirty="0"/>
            </a:br>
            <a:endParaRPr lang="en-US" sz="2400" dirty="0"/>
          </a:p>
          <a:p>
            <a:pPr lvl="1"/>
            <a:r>
              <a:rPr lang="en-US" sz="2400" dirty="0"/>
              <a:t>We set budgeted financial statements </a:t>
            </a:r>
            <a:r>
              <a:rPr lang="mr-IN" sz="2400" dirty="0"/>
              <a:t>–</a:t>
            </a:r>
            <a:r>
              <a:rPr lang="en-US" sz="2400" dirty="0"/>
              <a:t> typically, Income Statements </a:t>
            </a:r>
            <a:r>
              <a:rPr lang="mr-IN" sz="2400" dirty="0"/>
              <a:t>–</a:t>
            </a:r>
            <a:r>
              <a:rPr lang="en-US" sz="2400" dirty="0"/>
              <a:t> before a period in order to manage our spending or expenses over that period.</a:t>
            </a:r>
          </a:p>
          <a:p>
            <a:pPr lvl="1"/>
            <a:r>
              <a:rPr lang="en-US" sz="2400" dirty="0"/>
              <a:t>We do a lot of educated guessing when we create budgets – usually based on past performance and results.</a:t>
            </a:r>
          </a:p>
          <a:p>
            <a:pPr lvl="1"/>
            <a:r>
              <a:rPr lang="en-US" sz="2400" dirty="0"/>
              <a:t>Useful in terms of managing funds, measuring performance and efficiency, setting goals and incentives</a:t>
            </a:r>
          </a:p>
        </p:txBody>
      </p:sp>
      <p:sp>
        <p:nvSpPr>
          <p:cNvPr id="8" name="Title 6">
            <a:extLst>
              <a:ext uri="{FF2B5EF4-FFF2-40B4-BE49-F238E27FC236}">
                <a16:creationId xmlns:a16="http://schemas.microsoft.com/office/drawing/2014/main" id="{FEA6CB22-E12D-F10F-7BE4-A3B565E6006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FDFFD3C2-6E99-7683-0229-3DDBB0D5FAE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88873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2999" y="1325880"/>
            <a:ext cx="10376065" cy="4654296"/>
          </a:xfrm>
        </p:spPr>
        <p:txBody>
          <a:bodyPr/>
          <a:lstStyle/>
          <a:p>
            <a:r>
              <a:rPr lang="en-US" sz="2600" dirty="0"/>
              <a:t>There are no ‘right’ answers or perfect ways of understanding finance (and even accounting).  </a:t>
            </a:r>
            <a:br>
              <a:rPr lang="en-US" sz="2600" dirty="0"/>
            </a:br>
            <a:endParaRPr lang="en-US" sz="2600" dirty="0"/>
          </a:p>
          <a:p>
            <a:r>
              <a:rPr lang="en-US" sz="2600" dirty="0"/>
              <a:t>Our goal is to use our finance, accounting and strategy tools to make appropriate &amp; reasonable decisions that help us pursue our mission.</a:t>
            </a:r>
            <a:br>
              <a:rPr lang="en-US" sz="2600" dirty="0"/>
            </a:br>
            <a:endParaRPr lang="en-US" sz="2600" dirty="0"/>
          </a:p>
          <a:p>
            <a:r>
              <a:rPr lang="en-US" sz="2600" dirty="0"/>
              <a:t>We will go through this material at a pretty high level. Finance and Accounting require getting into the weeds at some point. </a:t>
            </a:r>
            <a:br>
              <a:rPr lang="en-US" sz="2600" dirty="0"/>
            </a:br>
            <a:endParaRPr lang="en-US" sz="2600" dirty="0"/>
          </a:p>
          <a:p>
            <a:r>
              <a:rPr lang="en-US" sz="2600" dirty="0"/>
              <a:t>Feel free to ask about those weeds and details today or in the future.</a:t>
            </a:r>
          </a:p>
        </p:txBody>
      </p:sp>
      <p:sp>
        <p:nvSpPr>
          <p:cNvPr id="9" name="Title 6">
            <a:extLst>
              <a:ext uri="{FF2B5EF4-FFF2-40B4-BE49-F238E27FC236}">
                <a16:creationId xmlns:a16="http://schemas.microsoft.com/office/drawing/2014/main" id="{B763EA60-EC67-E279-9C2F-7F88DCB205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2C98EC6-958A-F469-C64E-0740457E8F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But why are they so important to entrepreneurs?</a:t>
            </a:r>
          </a:p>
          <a:p>
            <a:pPr lvl="1"/>
            <a:r>
              <a:rPr lang="en-US" sz="1951" dirty="0"/>
              <a:t>Entrepreneurs do not have the same access to funds or capital that more established companies do.</a:t>
            </a:r>
          </a:p>
          <a:p>
            <a:pPr lvl="1"/>
            <a:r>
              <a:rPr lang="en-US" sz="1951" dirty="0"/>
              <a:t>Entrepreneurs cannot launch a new product or pivot easily to quickly generate Revenue</a:t>
            </a:r>
          </a:p>
          <a:p>
            <a:pPr lvl="1"/>
            <a:r>
              <a:rPr lang="en-US" sz="1951" dirty="0"/>
              <a:t>For Entrepreneurs…Cash is Queen!</a:t>
            </a:r>
          </a:p>
          <a:p>
            <a:pPr lvl="2"/>
            <a:r>
              <a:rPr lang="en-US" sz="1951" dirty="0"/>
              <a:t>Entrepreneurial Finance is a lot like Personal Finance</a:t>
            </a:r>
          </a:p>
          <a:p>
            <a:pPr lvl="2"/>
            <a:r>
              <a:rPr lang="en-US" sz="1951" dirty="0"/>
              <a:t>You have to generate cash to pay your bills. </a:t>
            </a:r>
          </a:p>
          <a:p>
            <a:pPr lvl="2"/>
            <a:r>
              <a:rPr lang="en-US" sz="1951" dirty="0"/>
              <a:t>Your bills will not be constant or consistent.</a:t>
            </a:r>
          </a:p>
          <a:p>
            <a:pPr lvl="2"/>
            <a:r>
              <a:rPr lang="en-US" sz="1951" dirty="0"/>
              <a:t>Having a financial plan can help you better understand when you will need cash and when you will generate cash</a:t>
            </a:r>
          </a:p>
          <a:p>
            <a:pPr lvl="1"/>
            <a:r>
              <a:rPr lang="en-US" sz="1951" dirty="0">
                <a:solidFill>
                  <a:srgbClr val="CC3333"/>
                </a:solidFill>
              </a:rPr>
              <a:t>Budgets are therefore (probably) more important to entrepreneurs than they are to more established, larger companies.</a:t>
            </a:r>
          </a:p>
        </p:txBody>
      </p:sp>
      <p:sp>
        <p:nvSpPr>
          <p:cNvPr id="10" name="Title 6">
            <a:extLst>
              <a:ext uri="{FF2B5EF4-FFF2-40B4-BE49-F238E27FC236}">
                <a16:creationId xmlns:a16="http://schemas.microsoft.com/office/drawing/2014/main" id="{488A6718-EE4F-2DD0-D59B-5ED0C8C575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F6F98CB-54F0-8241-936B-882BD64637F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27645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Here’s another exercise for you</a:t>
            </a:r>
            <a:r>
              <a:rPr lang="en-US" sz="1100" dirty="0">
                <a:solidFill>
                  <a:schemeClr val="accent2">
                    <a:lumMod val="75000"/>
                  </a:schemeClr>
                </a:solidFill>
              </a:rPr>
              <a:t> (but it’s not Homework that Jonathan is going to make you turn in and grade you on)</a:t>
            </a:r>
            <a:r>
              <a:rPr lang="en-US" sz="2400" dirty="0">
                <a:solidFill>
                  <a:schemeClr val="accent2">
                    <a:lumMod val="75000"/>
                  </a:schemeClr>
                </a:solidFill>
              </a:rPr>
              <a:t>:</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finances, for you and your family. </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4F6664B-597C-4C3D-4660-865660555A2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977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6" end="6"/>
                                            </p:txEl>
                                          </p:spTgt>
                                        </p:tgtEl>
                                        <p:attrNameLst>
                                          <p:attrName>style.visibility</p:attrName>
                                        </p:attrNameLst>
                                      </p:cBhvr>
                                      <p:to>
                                        <p:strVal val="visible"/>
                                      </p:to>
                                    </p:set>
                                    <p:animEffect transition="in" filter="blinds(horizontal)">
                                      <p:cBhvr>
                                        <p:cTn id="7"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2107074"/>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3100727"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3483915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How do we use financial statements to manage our business?</a:t>
            </a:r>
          </a:p>
          <a:p>
            <a:r>
              <a:rPr lang="en-US" sz="2400" dirty="0">
                <a:solidFill>
                  <a:schemeClr val="accent2">
                    <a:lumMod val="75000"/>
                  </a:schemeClr>
                </a:solidFill>
              </a:rPr>
              <a:t>How do we use financial statements to predict the future?</a:t>
            </a:r>
          </a:p>
          <a:p>
            <a:r>
              <a:rPr lang="en-US" sz="2400" dirty="0">
                <a:solidFill>
                  <a:schemeClr val="accent2">
                    <a:lumMod val="75000"/>
                  </a:schemeClr>
                </a:solidFill>
              </a:rPr>
              <a:t>How do we use financial statements to tell our story? </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rgbClr val="C00000"/>
                </a:solidFill>
              </a:rPr>
              <a:t>Let’s analyze a real-life start-up business.</a:t>
            </a:r>
          </a:p>
          <a:p>
            <a:r>
              <a:rPr lang="en-US" sz="2400" dirty="0">
                <a:solidFill>
                  <a:srgbClr val="C00000"/>
                </a:solidFill>
              </a:rPr>
              <a:t>The following financial statements are from its first 3 years in business.</a:t>
            </a:r>
            <a:br>
              <a:rPr lang="en-US" sz="2400" dirty="0">
                <a:solidFill>
                  <a:srgbClr val="C00000"/>
                </a:solidFill>
              </a:rPr>
            </a:br>
            <a:endParaRPr lang="en-US" sz="2400" dirty="0">
              <a:solidFill>
                <a:srgbClr val="C00000"/>
              </a:solidFill>
            </a:endParaRPr>
          </a:p>
          <a:p>
            <a:r>
              <a:rPr lang="en-US" sz="2400" dirty="0">
                <a:solidFill>
                  <a:srgbClr val="C00000"/>
                </a:solidFill>
              </a:rPr>
              <a:t>What stands out to you? Would you invest in this business?</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F543DA-516D-43A4-06DE-32DCC2103CD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783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blinds(horizontal)">
                                      <p:cBhvr>
                                        <p:cTn id="7" dur="500"/>
                                        <p:tgtEl>
                                          <p:spTgt spid="2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blinds(horizontal)">
                                      <p:cBhvr>
                                        <p:cTn id="10" dur="500"/>
                                        <p:tgtEl>
                                          <p:spTgt spid="2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animEffect transition="in" filter="blinds(horizontal)">
                                      <p:cBhvr>
                                        <p:cTn id="13"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FC842-D86A-403D-F21C-69834912CE21}"/>
              </a:ext>
            </a:extLst>
          </p:cNvPr>
          <p:cNvSpPr/>
          <p:nvPr/>
        </p:nvSpPr>
        <p:spPr>
          <a:xfrm>
            <a:off x="9287774" y="69011"/>
            <a:ext cx="2840966" cy="67343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921B44-60A1-9D32-3D46-D614E5B77A76}"/>
              </a:ext>
            </a:extLst>
          </p:cNvPr>
          <p:cNvPicPr>
            <a:picLocks noChangeAspect="1"/>
          </p:cNvPicPr>
          <p:nvPr/>
        </p:nvPicPr>
        <p:blipFill>
          <a:blip r:embed="rId2"/>
          <a:stretch>
            <a:fillRect/>
          </a:stretch>
        </p:blipFill>
        <p:spPr>
          <a:xfrm>
            <a:off x="1261064" y="224287"/>
            <a:ext cx="4443868" cy="6516298"/>
          </a:xfrm>
          <a:prstGeom prst="rect">
            <a:avLst/>
          </a:prstGeom>
        </p:spPr>
      </p:pic>
      <p:pic>
        <p:nvPicPr>
          <p:cNvPr id="10" name="Picture 9">
            <a:extLst>
              <a:ext uri="{FF2B5EF4-FFF2-40B4-BE49-F238E27FC236}">
                <a16:creationId xmlns:a16="http://schemas.microsoft.com/office/drawing/2014/main" id="{2AE830C7-1863-8EBA-7262-52A41A0D0467}"/>
              </a:ext>
            </a:extLst>
          </p:cNvPr>
          <p:cNvPicPr>
            <a:picLocks noChangeAspect="1"/>
          </p:cNvPicPr>
          <p:nvPr/>
        </p:nvPicPr>
        <p:blipFill>
          <a:blip r:embed="rId3"/>
          <a:stretch>
            <a:fillRect/>
          </a:stretch>
        </p:blipFill>
        <p:spPr>
          <a:xfrm>
            <a:off x="6309822" y="224287"/>
            <a:ext cx="5007436" cy="6331908"/>
          </a:xfrm>
          <a:prstGeom prst="rect">
            <a:avLst/>
          </a:prstGeom>
        </p:spPr>
      </p:pic>
    </p:spTree>
    <p:extLst>
      <p:ext uri="{BB962C8B-B14F-4D97-AF65-F5344CB8AC3E}">
        <p14:creationId xmlns:p14="http://schemas.microsoft.com/office/powerpoint/2010/main" val="22312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Breakeven Analysis:</a:t>
                </a:r>
              </a:p>
              <a:p>
                <a:pPr lvl="1"/>
                <a:r>
                  <a:rPr lang="en-US" sz="2200" dirty="0">
                    <a:solidFill>
                      <a:schemeClr val="accent2">
                        <a:lumMod val="75000"/>
                      </a:schemeClr>
                    </a:solidFill>
                  </a:rPr>
                  <a:t>How many units do we need to sell to break even?</a:t>
                </a:r>
                <a:br>
                  <a:rPr lang="en-US" sz="2200" dirty="0">
                    <a:solidFill>
                      <a:schemeClr val="accent2">
                        <a:lumMod val="75000"/>
                      </a:schemeClr>
                    </a:solidFill>
                  </a:rPr>
                </a:br>
                <a:endParaRPr lang="en-US" sz="2200" dirty="0">
                  <a:solidFill>
                    <a:schemeClr val="accent2">
                      <a:lumMod val="75000"/>
                    </a:schemeClr>
                  </a:solidFill>
                </a:endParaRPr>
              </a:p>
              <a:p>
                <a:pPr lvl="1"/>
                <a:r>
                  <a:rPr lang="en-US" sz="2200" dirty="0">
                    <a:solidFill>
                      <a:schemeClr val="accent2">
                        <a:lumMod val="75000"/>
                      </a:schemeClr>
                    </a:solidFill>
                  </a:rPr>
                  <a:t>We’re obviously not selling enough stuff to cover all of our expenses.</a:t>
                </a:r>
              </a:p>
              <a:p>
                <a:pPr lvl="1"/>
                <a:r>
                  <a:rPr lang="en-US" sz="2200" dirty="0">
                    <a:solidFill>
                      <a:schemeClr val="accent2">
                        <a:lumMod val="75000"/>
                      </a:schemeClr>
                    </a:solidFill>
                  </a:rPr>
                  <a:t>In order to break even, we can either decrease our expenses or increase our sales. Breakeven analysis focuses on the sale part of the analysis.</a:t>
                </a:r>
                <a:br>
                  <a:rPr lang="en-US" sz="2200" dirty="0">
                    <a:solidFill>
                      <a:schemeClr val="accent2">
                        <a:lumMod val="75000"/>
                      </a:schemeClr>
                    </a:solidFill>
                  </a:rPr>
                </a:br>
                <a:br>
                  <a:rPr lang="en-US" sz="2200" dirty="0">
                    <a:solidFill>
                      <a:schemeClr val="accent2">
                        <a:lumMod val="75000"/>
                      </a:schemeClr>
                    </a:solidFill>
                  </a:rPr>
                </a:br>
                <a:br>
                  <a:rPr lang="en-US" sz="2200" dirty="0">
                    <a:solidFill>
                      <a:schemeClr val="accent2">
                        <a:lumMod val="75000"/>
                      </a:schemeClr>
                    </a:solidFill>
                  </a:rPr>
                </a:br>
                <a14:m>
                  <m:oMath xmlns:m="http://schemas.openxmlformats.org/officeDocument/2006/math">
                    <m:r>
                      <a:rPr lang="en-US" sz="1900" b="1" i="1">
                        <a:latin typeface="Cambria Math" panose="02040503050406030204" pitchFamily="18" charset="0"/>
                      </a:rPr>
                      <m:t>𝑩𝒓𝒆𝒂𝒌𝒆𝒗𝒆𝒏</m:t>
                    </m:r>
                    <m:r>
                      <a:rPr lang="en-US" sz="1900" b="1" i="1">
                        <a:latin typeface="Cambria Math" panose="02040503050406030204" pitchFamily="18" charset="0"/>
                      </a:rPr>
                      <m:t> # </m:t>
                    </m:r>
                    <m:r>
                      <a:rPr lang="en-US" sz="1900" b="1" i="1">
                        <a:latin typeface="Cambria Math" panose="02040503050406030204" pitchFamily="18" charset="0"/>
                      </a:rPr>
                      <m:t>𝒐𝒇</m:t>
                    </m:r>
                    <m:r>
                      <a:rPr lang="en-US" sz="1900" b="1" i="1">
                        <a:latin typeface="Cambria Math" panose="02040503050406030204" pitchFamily="18" charset="0"/>
                      </a:rPr>
                      <m:t> </m:t>
                    </m:r>
                    <m:r>
                      <a:rPr lang="en-US" sz="1900" b="1" i="1">
                        <a:latin typeface="Cambria Math" panose="02040503050406030204" pitchFamily="18" charset="0"/>
                      </a:rPr>
                      <m:t>𝑼𝒏𝒊𝒕𝒔</m:t>
                    </m:r>
                    <m:r>
                      <a:rPr lang="en-US" sz="1900" b="1" i="1">
                        <a:latin typeface="Cambria Math" panose="02040503050406030204" pitchFamily="18" charset="0"/>
                      </a:rPr>
                      <m:t> </m:t>
                    </m:r>
                    <m:r>
                      <a:rPr lang="en-US" sz="1900" b="1" i="1">
                        <a:latin typeface="Cambria Math" panose="02040503050406030204" pitchFamily="18" charset="0"/>
                      </a:rPr>
                      <m:t>𝒕𝒐</m:t>
                    </m:r>
                    <m:r>
                      <a:rPr lang="en-US" sz="1900" b="1" i="1">
                        <a:latin typeface="Cambria Math" panose="02040503050406030204" pitchFamily="18" charset="0"/>
                      </a:rPr>
                      <m:t> </m:t>
                    </m:r>
                    <m:r>
                      <a:rPr lang="en-US" sz="1900" b="1" i="1">
                        <a:latin typeface="Cambria Math" panose="02040503050406030204" pitchFamily="18" charset="0"/>
                      </a:rPr>
                      <m:t>𝑺𝒆𝒍𝒍</m:t>
                    </m:r>
                    <m:r>
                      <a:rPr lang="en-US" sz="1900" b="1" i="1">
                        <a:latin typeface="Cambria Math" panose="02040503050406030204" pitchFamily="18" charset="0"/>
                      </a:rPr>
                      <m:t>= </m:t>
                    </m:r>
                    <m:f>
                      <m:fPr>
                        <m:ctrlPr>
                          <a:rPr lang="en-US" sz="1900" b="1" i="1">
                            <a:latin typeface="Cambria Math" panose="02040503050406030204" pitchFamily="18" charset="0"/>
                          </a:rPr>
                        </m:ctrlPr>
                      </m:fPr>
                      <m:num>
                        <m:r>
                          <a:rPr lang="en-US" sz="1900" b="1" i="1">
                            <a:latin typeface="Cambria Math" panose="02040503050406030204" pitchFamily="18" charset="0"/>
                          </a:rPr>
                          <m:t>𝑻𝒐𝒕𝒂𝒍</m:t>
                        </m:r>
                        <m:r>
                          <a:rPr lang="en-US" sz="1900" b="1" i="1">
                            <a:latin typeface="Cambria Math" panose="02040503050406030204" pitchFamily="18" charset="0"/>
                          </a:rPr>
                          <m:t> </m:t>
                        </m:r>
                        <m:r>
                          <a:rPr lang="en-US" sz="1900" b="1" i="1">
                            <a:latin typeface="Cambria Math" panose="02040503050406030204" pitchFamily="18" charset="0"/>
                          </a:rPr>
                          <m:t>𝑭𝒊𝒙𝒆𝒅</m:t>
                        </m:r>
                        <m:r>
                          <a:rPr lang="en-US" sz="1900" b="1" i="1">
                            <a:latin typeface="Cambria Math" panose="02040503050406030204" pitchFamily="18" charset="0"/>
                          </a:rPr>
                          <m:t> </m:t>
                        </m:r>
                        <m:r>
                          <a:rPr lang="en-US" sz="1900" b="1" i="1">
                            <a:latin typeface="Cambria Math" panose="02040503050406030204" pitchFamily="18" charset="0"/>
                          </a:rPr>
                          <m:t>𝑪𝒐𝒔𝒕𝒔</m:t>
                        </m:r>
                      </m:num>
                      <m:den>
                        <m:r>
                          <a:rPr lang="en-US" sz="1900" b="1" i="1">
                            <a:latin typeface="Cambria Math" panose="02040503050406030204" pitchFamily="18" charset="0"/>
                          </a:rPr>
                          <m:t>(</m:t>
                        </m:r>
                        <m:r>
                          <a:rPr lang="en-US" sz="1900" b="1" i="1">
                            <a:latin typeface="Cambria Math" panose="02040503050406030204" pitchFamily="18" charset="0"/>
                          </a:rPr>
                          <m:t>𝑺𝒆𝒍𝒍𝒊𝒏𝒈</m:t>
                        </m:r>
                        <m:r>
                          <a:rPr lang="en-US" sz="1900" b="1" i="1">
                            <a:latin typeface="Cambria Math" panose="02040503050406030204" pitchFamily="18" charset="0"/>
                          </a:rPr>
                          <m:t> </m:t>
                        </m:r>
                        <m:r>
                          <a:rPr lang="en-US" sz="1900" b="1" i="1">
                            <a:latin typeface="Cambria Math" panose="02040503050406030204" pitchFamily="18" charset="0"/>
                          </a:rPr>
                          <m:t>𝑷𝒓𝒊𝒄𝒆</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 −</m:t>
                        </m:r>
                        <m:r>
                          <a:rPr lang="en-US" sz="1900" b="1" i="1">
                            <a:latin typeface="Cambria Math" panose="02040503050406030204" pitchFamily="18" charset="0"/>
                          </a:rPr>
                          <m:t>𝑽𝒂𝒓𝒊𝒂𝒃𝒍𝒆</m:t>
                        </m:r>
                        <m:r>
                          <a:rPr lang="en-US" sz="1900" b="1" i="1">
                            <a:latin typeface="Cambria Math" panose="02040503050406030204" pitchFamily="18" charset="0"/>
                          </a:rPr>
                          <m:t> </m:t>
                        </m:r>
                        <m:r>
                          <a:rPr lang="en-US" sz="1900" b="1" i="1">
                            <a:latin typeface="Cambria Math" panose="02040503050406030204" pitchFamily="18" charset="0"/>
                          </a:rPr>
                          <m:t>𝑪𝒐𝒔𝒕𝒔</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m:t>
                        </m:r>
                      </m:den>
                    </m:f>
                  </m:oMath>
                </a14:m>
                <a:endParaRPr lang="en-US" sz="1900" dirty="0"/>
              </a:p>
              <a:p>
                <a:pPr lvl="1"/>
                <a:endParaRPr lang="en-US" sz="2200" dirty="0">
                  <a:solidFill>
                    <a:schemeClr val="accent2">
                      <a:lumMod val="75000"/>
                    </a:schemeClr>
                  </a:solidFill>
                </a:endParaRPr>
              </a:p>
            </p:txBody>
          </p:sp>
        </mc:Choice>
        <mc:Fallback xmlns="">
          <p:sp>
            <p:nvSpPr>
              <p:cNvPr id="21" name="Content Placeholder 20"/>
              <p:cNvSpPr>
                <a:spLocks noGrp="1" noRot="1" noChangeAspect="1" noMove="1" noResize="1" noEditPoints="1" noAdjustHandles="1" noChangeArrowheads="1" noChangeShapeType="1" noTextEdit="1"/>
              </p:cNvSpPr>
              <p:nvPr>
                <p:ph idx="1"/>
              </p:nvPr>
            </p:nvSpPr>
            <p:spPr>
              <a:xfrm>
                <a:off x="1143000" y="1325880"/>
                <a:ext cx="10268712" cy="4654296"/>
              </a:xfrm>
              <a:blipFill>
                <a:blip r:embed="rId2"/>
                <a:stretch>
                  <a:fillRect l="-124" t="-2180"/>
                </a:stretch>
              </a:blipFill>
            </p:spPr>
            <p:txBody>
              <a:bodyPr/>
              <a:lstStyle/>
              <a:p>
                <a:r>
                  <a:rPr lang="en-US">
                    <a:noFill/>
                  </a:rPr>
                  <a:t> </a:t>
                </a:r>
              </a:p>
            </p:txBody>
          </p:sp>
        </mc:Fallback>
      </mc:AlternateContent>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B5B50A3-4978-7A56-6AD9-4FDF6E81C58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58474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77922-7D3B-45C0-8527-F0E40FB58EFA}"/>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2067697"/>
            <a:ext cx="9753600" cy="4135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6">
            <a:extLst>
              <a:ext uri="{FF2B5EF4-FFF2-40B4-BE49-F238E27FC236}">
                <a16:creationId xmlns:a16="http://schemas.microsoft.com/office/drawing/2014/main" id="{2E2FFD80-D1F5-0EA8-F20C-2C83983D25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5545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D3C0A3-4911-4196-8BFB-C856D55CE22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048000"/>
            <a:ext cx="9753600" cy="3155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28E80CEE-D2D4-DD1F-1047-636F65B25DF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11315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FD7EA-200F-40C2-A59F-91F95EC5CFD9}"/>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986463"/>
            <a:ext cx="9753600" cy="2216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4F61DA37-AF3A-F784-6B96-79772804DA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62997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D6EE9-E51C-456A-8A44-952AC7DE43B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029201"/>
            <a:ext cx="9753600" cy="117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8E91E6C4-CCF7-B93E-7FE9-591A1C0513B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3071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2107074"/>
            <a:ext cx="7783009" cy="1593851"/>
          </a:xfrm>
        </p:spPr>
        <p:txBody>
          <a:bodyPr>
            <a:noAutofit/>
          </a:bodyPr>
          <a:lstStyle/>
          <a:p>
            <a:r>
              <a:rPr lang="en-US" sz="3600" dirty="0">
                <a:solidFill>
                  <a:srgbClr val="4C515A"/>
                </a:solidFill>
                <a:latin typeface="Times"/>
                <a:cs typeface="Times"/>
              </a:rPr>
              <a:t>The meaning of life is to find your gift. </a:t>
            </a:r>
          </a:p>
          <a:p>
            <a:br>
              <a:rPr lang="en-US" sz="600" dirty="0">
                <a:solidFill>
                  <a:srgbClr val="4C515A"/>
                </a:solidFill>
                <a:latin typeface="Times"/>
                <a:cs typeface="Times"/>
              </a:rPr>
            </a:br>
            <a:r>
              <a:rPr lang="en-US" sz="3600" dirty="0">
                <a:solidFill>
                  <a:srgbClr val="4C515A"/>
                </a:solidFill>
                <a:latin typeface="Times"/>
                <a:cs typeface="Times"/>
              </a:rPr>
              <a:t>The purpose of life is to give it away.</a:t>
            </a:r>
          </a:p>
        </p:txBody>
      </p:sp>
      <p:sp>
        <p:nvSpPr>
          <p:cNvPr id="6" name="Text Placeholder 5"/>
          <p:cNvSpPr>
            <a:spLocks noGrp="1"/>
          </p:cNvSpPr>
          <p:nvPr>
            <p:ph type="body" sz="quarter" idx="20"/>
          </p:nvPr>
        </p:nvSpPr>
        <p:spPr>
          <a:xfrm>
            <a:off x="4583875" y="3886200"/>
            <a:ext cx="5264979" cy="330200"/>
          </a:xfrm>
        </p:spPr>
        <p:txBody>
          <a:bodyPr/>
          <a:lstStyle/>
          <a:p>
            <a:r>
              <a:rPr lang="en-US" sz="3000" dirty="0"/>
              <a:t>Pablo Picasso</a:t>
            </a:r>
          </a:p>
          <a:p>
            <a:r>
              <a:rPr lang="en-US" sz="3000" dirty="0"/>
              <a:t>Spanish artist, 1881-1973</a:t>
            </a:r>
          </a:p>
        </p:txBody>
      </p:sp>
    </p:spTree>
    <p:extLst>
      <p:ext uri="{BB962C8B-B14F-4D97-AF65-F5344CB8AC3E}">
        <p14:creationId xmlns:p14="http://schemas.microsoft.com/office/powerpoint/2010/main" val="4069513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F535-5CE3-45A3-B6E6-B446D4AACC3F}"/>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542547"/>
            <a:ext cx="9753600" cy="6605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97EA328F-EADF-169B-5254-91A1725D38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882033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DDC709-345A-41C0-8F64-DF3FC5AEDDAC}"/>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Title 6">
            <a:extLst>
              <a:ext uri="{FF2B5EF4-FFF2-40B4-BE49-F238E27FC236}">
                <a16:creationId xmlns:a16="http://schemas.microsoft.com/office/drawing/2014/main" id="{18A9A4EA-3BEE-F42B-C357-0177D4E708A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4255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300" dirty="0">
                <a:solidFill>
                  <a:schemeClr val="accent2">
                    <a:lumMod val="75000"/>
                  </a:schemeClr>
                </a:solidFill>
              </a:rPr>
              <a:t>How is this company doing?</a:t>
            </a:r>
          </a:p>
          <a:p>
            <a:r>
              <a:rPr lang="en-US" sz="3300" dirty="0">
                <a:solidFill>
                  <a:schemeClr val="accent2">
                    <a:lumMod val="75000"/>
                  </a:schemeClr>
                </a:solidFill>
              </a:rPr>
              <a:t>What stands out on the Income Statement?</a:t>
            </a:r>
          </a:p>
          <a:p>
            <a:r>
              <a:rPr lang="en-US" sz="3300" dirty="0">
                <a:solidFill>
                  <a:schemeClr val="accent2">
                    <a:lumMod val="75000"/>
                  </a:schemeClr>
                </a:solidFill>
              </a:rPr>
              <a:t>What stands out on the Balance Sheet?</a:t>
            </a:r>
            <a:br>
              <a:rPr lang="en-US" sz="3300" dirty="0">
                <a:solidFill>
                  <a:schemeClr val="accent2">
                    <a:lumMod val="75000"/>
                  </a:schemeClr>
                </a:solidFill>
              </a:rPr>
            </a:br>
            <a:endParaRPr lang="en-US" sz="3300" dirty="0">
              <a:solidFill>
                <a:schemeClr val="accent2">
                  <a:lumMod val="75000"/>
                </a:schemeClr>
              </a:solidFill>
            </a:endParaRPr>
          </a:p>
          <a:p>
            <a:r>
              <a:rPr lang="en-US" sz="3300" dirty="0">
                <a:solidFill>
                  <a:srgbClr val="C00000"/>
                </a:solidFill>
              </a:rPr>
              <a:t>Would you invest in this company?</a:t>
            </a:r>
          </a:p>
          <a:p>
            <a:r>
              <a:rPr lang="en-US" sz="3300" dirty="0">
                <a:solidFill>
                  <a:srgbClr val="C00000"/>
                </a:solidFill>
              </a:rPr>
              <a:t>Why or why not?</a:t>
            </a: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D472668-4DE8-D667-7B69-753068D91D1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249540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D8C9E7-9A29-0B21-8EDF-2B8C20A2C8F2}"/>
              </a:ext>
            </a:extLst>
          </p:cNvPr>
          <p:cNvPicPr>
            <a:picLocks noChangeAspect="1"/>
          </p:cNvPicPr>
          <p:nvPr/>
        </p:nvPicPr>
        <p:blipFill>
          <a:blip r:embed="rId2"/>
          <a:stretch>
            <a:fillRect/>
          </a:stretch>
        </p:blipFill>
        <p:spPr>
          <a:xfrm>
            <a:off x="-14090" y="1116275"/>
            <a:ext cx="12125191" cy="5541172"/>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D7840721-F764-E5BC-718C-EB224944C803}"/>
              </a:ext>
            </a:extLst>
          </p:cNvPr>
          <p:cNvSpPr/>
          <p:nvPr/>
        </p:nvSpPr>
        <p:spPr>
          <a:xfrm>
            <a:off x="132472" y="1165115"/>
            <a:ext cx="455357" cy="4261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BD2E0F5-25B7-8553-0D5D-38A1624D54B3}"/>
              </a:ext>
            </a:extLst>
          </p:cNvPr>
          <p:cNvSpPr/>
          <p:nvPr/>
        </p:nvSpPr>
        <p:spPr>
          <a:xfrm>
            <a:off x="587829" y="1165115"/>
            <a:ext cx="556609" cy="4261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BB135CE-B9E5-81DE-9099-6962804C5BD9}"/>
              </a:ext>
            </a:extLst>
          </p:cNvPr>
          <p:cNvSpPr/>
          <p:nvPr/>
        </p:nvSpPr>
        <p:spPr>
          <a:xfrm>
            <a:off x="9244941" y="6614558"/>
            <a:ext cx="2947060" cy="17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26989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DC89A-89BF-82EF-3F85-BE1AFAF4652E}"/>
              </a:ext>
            </a:extLst>
          </p:cNvPr>
          <p:cNvPicPr>
            <a:picLocks noChangeAspect="1"/>
          </p:cNvPicPr>
          <p:nvPr/>
        </p:nvPicPr>
        <p:blipFill>
          <a:blip r:embed="rId2"/>
          <a:stretch>
            <a:fillRect/>
          </a:stretch>
        </p:blipFill>
        <p:spPr>
          <a:xfrm>
            <a:off x="-14090" y="1116275"/>
            <a:ext cx="12125191" cy="5541172"/>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Content Placeholder 20">
            <a:extLst>
              <a:ext uri="{FF2B5EF4-FFF2-40B4-BE49-F238E27FC236}">
                <a16:creationId xmlns:a16="http://schemas.microsoft.com/office/drawing/2014/main" id="{2F2088C0-6C5E-1B2A-CA3E-6D3F6B84769E}"/>
              </a:ext>
            </a:extLst>
          </p:cNvPr>
          <p:cNvSpPr>
            <a:spLocks noGrp="1"/>
          </p:cNvSpPr>
          <p:nvPr>
            <p:ph idx="1"/>
          </p:nvPr>
        </p:nvSpPr>
        <p:spPr>
          <a:xfrm>
            <a:off x="777973" y="1882237"/>
            <a:ext cx="9107899" cy="3575423"/>
          </a:xfrm>
        </p:spPr>
        <p:txBody>
          <a:bodyPr/>
          <a:lstStyle/>
          <a:p>
            <a:r>
              <a:rPr lang="en-US" sz="2600" dirty="0">
                <a:solidFill>
                  <a:schemeClr val="accent2">
                    <a:lumMod val="75000"/>
                  </a:schemeClr>
                </a:solidFill>
              </a:rPr>
              <a:t>How is this company doing?</a:t>
            </a:r>
            <a:br>
              <a:rPr lang="en-US" sz="2600" dirty="0">
                <a:solidFill>
                  <a:schemeClr val="accent2">
                    <a:lumMod val="75000"/>
                  </a:schemeClr>
                </a:solidFill>
              </a:rPr>
            </a:br>
            <a:endParaRPr lang="en-US" sz="2600" dirty="0">
              <a:solidFill>
                <a:schemeClr val="accent2">
                  <a:lumMod val="75000"/>
                </a:schemeClr>
              </a:solidFill>
            </a:endParaRPr>
          </a:p>
          <a:p>
            <a:pPr lvl="1"/>
            <a:r>
              <a:rPr lang="en-US" sz="2600" dirty="0">
                <a:solidFill>
                  <a:srgbClr val="002060"/>
                </a:solidFill>
              </a:rPr>
              <a:t>The company is Tesla for 2009-2011.</a:t>
            </a:r>
          </a:p>
          <a:p>
            <a:pPr lvl="1"/>
            <a:r>
              <a:rPr lang="en-US" sz="2600" dirty="0">
                <a:solidFill>
                  <a:srgbClr val="002060"/>
                </a:solidFill>
              </a:rPr>
              <a:t>The stock was trading at $1.90 in 2011.</a:t>
            </a:r>
          </a:p>
          <a:p>
            <a:pPr lvl="1"/>
            <a:r>
              <a:rPr lang="en-US" sz="2600" dirty="0">
                <a:solidFill>
                  <a:srgbClr val="002060"/>
                </a:solidFill>
              </a:rPr>
              <a:t>The stock price reached $410 in November 2021.</a:t>
            </a:r>
          </a:p>
          <a:p>
            <a:pPr lvl="1"/>
            <a:r>
              <a:rPr lang="en-US" sz="2600" dirty="0">
                <a:solidFill>
                  <a:srgbClr val="002060"/>
                </a:solidFill>
              </a:rPr>
              <a:t>The stock price is currently around $160.</a:t>
            </a:r>
          </a:p>
        </p:txBody>
      </p:sp>
      <p:sp>
        <p:nvSpPr>
          <p:cNvPr id="5" name="Rectangle 4">
            <a:extLst>
              <a:ext uri="{FF2B5EF4-FFF2-40B4-BE49-F238E27FC236}">
                <a16:creationId xmlns:a16="http://schemas.microsoft.com/office/drawing/2014/main" id="{37282ED5-A6C5-B549-2893-9D97F68CF7F9}"/>
              </a:ext>
            </a:extLst>
          </p:cNvPr>
          <p:cNvSpPr/>
          <p:nvPr/>
        </p:nvSpPr>
        <p:spPr>
          <a:xfrm>
            <a:off x="9244941" y="6614558"/>
            <a:ext cx="2947060" cy="17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57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DC89A-89BF-82EF-3F85-BE1AFAF4652E}"/>
              </a:ext>
            </a:extLst>
          </p:cNvPr>
          <p:cNvPicPr>
            <a:picLocks noChangeAspect="1"/>
          </p:cNvPicPr>
          <p:nvPr/>
        </p:nvPicPr>
        <p:blipFill>
          <a:blip r:embed="rId2"/>
          <a:stretch>
            <a:fillRect/>
          </a:stretch>
        </p:blipFill>
        <p:spPr>
          <a:xfrm>
            <a:off x="-14090" y="1116275"/>
            <a:ext cx="12125191" cy="5541172"/>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Content Placeholder 20">
            <a:extLst>
              <a:ext uri="{FF2B5EF4-FFF2-40B4-BE49-F238E27FC236}">
                <a16:creationId xmlns:a16="http://schemas.microsoft.com/office/drawing/2014/main" id="{2F2088C0-6C5E-1B2A-CA3E-6D3F6B84769E}"/>
              </a:ext>
            </a:extLst>
          </p:cNvPr>
          <p:cNvSpPr>
            <a:spLocks noGrp="1"/>
          </p:cNvSpPr>
          <p:nvPr>
            <p:ph idx="1"/>
          </p:nvPr>
        </p:nvSpPr>
        <p:spPr>
          <a:xfrm>
            <a:off x="777973" y="1882237"/>
            <a:ext cx="9107899" cy="3575423"/>
          </a:xfrm>
        </p:spPr>
        <p:txBody>
          <a:bodyPr/>
          <a:lstStyle/>
          <a:p>
            <a:pPr lvl="1"/>
            <a:r>
              <a:rPr lang="en-US" sz="2600" dirty="0">
                <a:solidFill>
                  <a:srgbClr val="002060"/>
                </a:solidFill>
              </a:rPr>
              <a:t>The company is Tesla for 2009-2011.</a:t>
            </a:r>
          </a:p>
          <a:p>
            <a:pPr lvl="1"/>
            <a:r>
              <a:rPr lang="en-US" sz="2600" dirty="0">
                <a:solidFill>
                  <a:srgbClr val="002060"/>
                </a:solidFill>
              </a:rPr>
              <a:t>The stock was trading at $1.90 in 2011.</a:t>
            </a:r>
          </a:p>
          <a:p>
            <a:pPr lvl="1"/>
            <a:r>
              <a:rPr lang="en-US" sz="2600" dirty="0">
                <a:solidFill>
                  <a:srgbClr val="002060"/>
                </a:solidFill>
              </a:rPr>
              <a:t>The stock price reached $410 in November 2021.</a:t>
            </a:r>
          </a:p>
          <a:p>
            <a:pPr lvl="1"/>
            <a:r>
              <a:rPr lang="en-US" sz="2600" dirty="0">
                <a:solidFill>
                  <a:srgbClr val="002060"/>
                </a:solidFill>
              </a:rPr>
              <a:t>The stock price is currently around $160.</a:t>
            </a:r>
          </a:p>
        </p:txBody>
      </p:sp>
      <p:sp>
        <p:nvSpPr>
          <p:cNvPr id="5" name="Rectangle 4">
            <a:extLst>
              <a:ext uri="{FF2B5EF4-FFF2-40B4-BE49-F238E27FC236}">
                <a16:creationId xmlns:a16="http://schemas.microsoft.com/office/drawing/2014/main" id="{37282ED5-A6C5-B549-2893-9D97F68CF7F9}"/>
              </a:ext>
            </a:extLst>
          </p:cNvPr>
          <p:cNvSpPr/>
          <p:nvPr/>
        </p:nvSpPr>
        <p:spPr>
          <a:xfrm>
            <a:off x="9244941" y="6614558"/>
            <a:ext cx="2947060" cy="17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62B7A763-A3B8-55E6-C1DF-DC936C360CA4}"/>
              </a:ext>
            </a:extLst>
          </p:cNvPr>
          <p:cNvSpPr/>
          <p:nvPr/>
        </p:nvSpPr>
        <p:spPr>
          <a:xfrm>
            <a:off x="8045532" y="2725387"/>
            <a:ext cx="4065569" cy="2291938"/>
          </a:xfrm>
          <a:prstGeom prst="ellipse">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BD660A0-B2EE-FD66-D411-E8DC0DCC53C9}"/>
              </a:ext>
            </a:extLst>
          </p:cNvPr>
          <p:cNvSpPr txBox="1"/>
          <p:nvPr/>
        </p:nvSpPr>
        <p:spPr>
          <a:xfrm>
            <a:off x="2404754" y="4180114"/>
            <a:ext cx="3895106" cy="1569660"/>
          </a:xfrm>
          <a:prstGeom prst="rect">
            <a:avLst/>
          </a:prstGeom>
          <a:noFill/>
        </p:spPr>
        <p:txBody>
          <a:bodyPr wrap="square" rtlCol="0">
            <a:spAutoFit/>
          </a:bodyPr>
          <a:lstStyle/>
          <a:p>
            <a:pPr algn="ctr"/>
            <a:r>
              <a:rPr lang="en-US" sz="2400" dirty="0">
                <a:solidFill>
                  <a:srgbClr val="C00000"/>
                </a:solidFill>
              </a:rPr>
              <a:t>Elon getting distracted with Twitter, SpaceX, </a:t>
            </a:r>
            <a:r>
              <a:rPr lang="en-US" sz="2400" dirty="0" err="1">
                <a:solidFill>
                  <a:srgbClr val="C00000"/>
                </a:solidFill>
              </a:rPr>
              <a:t>Starlink</a:t>
            </a:r>
            <a:endParaRPr lang="en-US" sz="2400" dirty="0">
              <a:solidFill>
                <a:srgbClr val="C00000"/>
              </a:solidFill>
            </a:endParaRPr>
          </a:p>
          <a:p>
            <a:pPr algn="ctr"/>
            <a:endParaRPr lang="en-US" sz="2400" dirty="0">
              <a:solidFill>
                <a:srgbClr val="C00000"/>
              </a:solidFill>
            </a:endParaRPr>
          </a:p>
          <a:p>
            <a:pPr algn="ctr"/>
            <a:r>
              <a:rPr lang="en-US" sz="2400" dirty="0">
                <a:solidFill>
                  <a:srgbClr val="C00000"/>
                </a:solidFill>
              </a:rPr>
              <a:t>MISSION DRIFT???</a:t>
            </a:r>
          </a:p>
        </p:txBody>
      </p:sp>
      <p:cxnSp>
        <p:nvCxnSpPr>
          <p:cNvPr id="10" name="Straight Arrow Connector 9">
            <a:extLst>
              <a:ext uri="{FF2B5EF4-FFF2-40B4-BE49-F238E27FC236}">
                <a16:creationId xmlns:a16="http://schemas.microsoft.com/office/drawing/2014/main" id="{94144F1C-A954-3923-00B3-A8C003B0588F}"/>
              </a:ext>
            </a:extLst>
          </p:cNvPr>
          <p:cNvCxnSpPr>
            <a:cxnSpLocks/>
          </p:cNvCxnSpPr>
          <p:nvPr/>
        </p:nvCxnSpPr>
        <p:spPr>
          <a:xfrm flipV="1">
            <a:off x="6299860" y="3788229"/>
            <a:ext cx="2280062" cy="552202"/>
          </a:xfrm>
          <a:prstGeom prst="straightConnector1">
            <a:avLst/>
          </a:prstGeom>
          <a:ln w="76200">
            <a:solidFill>
              <a:srgbClr val="CC333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42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br>
              <a:rPr lang="en-US" sz="2800" dirty="0">
                <a:solidFill>
                  <a:srgbClr val="CC3333"/>
                </a:solidFill>
              </a:rPr>
            </a:br>
            <a:endParaRPr lang="en-US" sz="2800" dirty="0">
              <a:solidFill>
                <a:srgbClr val="CC3333"/>
              </a:solidFill>
            </a:endParaRPr>
          </a:p>
          <a:p>
            <a:r>
              <a:rPr lang="en-US" sz="2800" dirty="0">
                <a:solidFill>
                  <a:srgbClr val="CC3333"/>
                </a:solidFill>
              </a:rPr>
              <a:t>The key is people. Stakeholders.</a:t>
            </a:r>
            <a:endParaRPr lang="en-US" sz="2600" dirty="0">
              <a:solidFill>
                <a:srgbClr val="008000"/>
              </a:solidFill>
            </a:endParaRPr>
          </a:p>
        </p:txBody>
      </p:sp>
      <p:sp>
        <p:nvSpPr>
          <p:cNvPr id="7" name="Title 6">
            <a:extLst>
              <a:ext uri="{FF2B5EF4-FFF2-40B4-BE49-F238E27FC236}">
                <a16:creationId xmlns:a16="http://schemas.microsoft.com/office/drawing/2014/main" id="{AE3851B0-BD59-8F14-B3B6-30B3A2B1900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Financial Statements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6F817DB-F0BE-E998-2CEF-019645F632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220D38BF-944F-8287-EBC7-43FD01E51A02}"/>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1201757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71443BF0-552C-EF07-9D1C-C9D5FCC9A9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471591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7" name="Title 6">
            <a:extLst>
              <a:ext uri="{FF2B5EF4-FFF2-40B4-BE49-F238E27FC236}">
                <a16:creationId xmlns:a16="http://schemas.microsoft.com/office/drawing/2014/main" id="{F690C57C-2D5D-143F-65EF-D84C18C9A4E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0947441-FFB8-F96D-7A34-CA225947042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
        <p:nvSpPr>
          <p:cNvPr id="3" name="Hexagon 2">
            <a:extLst>
              <a:ext uri="{FF2B5EF4-FFF2-40B4-BE49-F238E27FC236}">
                <a16:creationId xmlns:a16="http://schemas.microsoft.com/office/drawing/2014/main" id="{BD723400-4A71-87E4-C650-89D15D005E18}"/>
              </a:ext>
            </a:extLst>
          </p:cNvPr>
          <p:cNvSpPr/>
          <p:nvPr/>
        </p:nvSpPr>
        <p:spPr>
          <a:xfrm>
            <a:off x="8009339" y="1706420"/>
            <a:ext cx="3230880" cy="2731008"/>
          </a:xfrm>
          <a:prstGeom prst="hexago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1918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We have been building our business for 3-4 years.</a:t>
            </a:r>
          </a:p>
          <a:p>
            <a:r>
              <a:rPr lang="en-US" sz="2600" dirty="0">
                <a:solidFill>
                  <a:srgbClr val="C00000"/>
                </a:solidFill>
              </a:rPr>
              <a:t>Revenue has been growing. We are not yet profitable, but we have a plan to become profitable within 2-3 years.</a:t>
            </a:r>
          </a:p>
          <a:p>
            <a:r>
              <a:rPr lang="en-US" sz="2600" dirty="0">
                <a:solidFill>
                  <a:srgbClr val="C00000"/>
                </a:solidFill>
              </a:rPr>
              <a:t>In order to become profitable, we think we need to grow and scale… …and we need $100,000 to grow and scale.</a:t>
            </a:r>
            <a:br>
              <a:rPr lang="en-US" sz="2600" dirty="0">
                <a:solidFill>
                  <a:srgbClr val="C00000"/>
                </a:solidFill>
              </a:rPr>
            </a:br>
            <a:endParaRPr lang="en-US" sz="2600" dirty="0">
              <a:solidFill>
                <a:srgbClr val="C0000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766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 dur="500"/>
                                        <p:tgtEl>
                                          <p:spTgt spid="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word “VALUE,” meaning financial worth of something, is the same word as “VALUES”, meaning intrinsic desirability</a:t>
            </a:r>
            <a:br>
              <a:rPr lang="en-US" sz="2800" dirty="0"/>
            </a:br>
            <a:endParaRPr lang="en-US" sz="2800" dirty="0"/>
          </a:p>
          <a:p>
            <a:r>
              <a:rPr lang="en-US" sz="2800" dirty="0"/>
              <a:t>Something only has financial value because we </a:t>
            </a:r>
            <a:r>
              <a:rPr lang="mr-IN" sz="2800" dirty="0"/>
              <a:t>–</a:t>
            </a:r>
            <a:r>
              <a:rPr lang="en-US" sz="2800" dirty="0"/>
              <a:t> people or stakeholders </a:t>
            </a:r>
            <a:r>
              <a:rPr lang="mr-IN" sz="2800" dirty="0"/>
              <a:t>–</a:t>
            </a:r>
            <a:r>
              <a:rPr lang="en-US" sz="2800" dirty="0"/>
              <a:t> decide that it has intrinsic desirability to us</a:t>
            </a:r>
            <a:br>
              <a:rPr lang="en-US" sz="2800" dirty="0"/>
            </a:br>
            <a:endParaRPr lang="en-US" sz="2800" dirty="0"/>
          </a:p>
          <a:p>
            <a:r>
              <a:rPr lang="en-US" sz="2800" dirty="0"/>
              <a:t>Financial value is just a measuring tool.  The real value is determined by people and our own desires.</a:t>
            </a:r>
          </a:p>
        </p:txBody>
      </p:sp>
      <p:sp>
        <p:nvSpPr>
          <p:cNvPr id="10" name="Title 6">
            <a:extLst>
              <a:ext uri="{FF2B5EF4-FFF2-40B4-BE49-F238E27FC236}">
                <a16:creationId xmlns:a16="http://schemas.microsoft.com/office/drawing/2014/main" id="{431BCDC8-B821-3BF4-CF17-0DAE579259F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98E6593-0921-2367-401A-CC3896927AF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12697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500" dirty="0"/>
              <a:t>Also applies to non-financial resources </a:t>
            </a:r>
            <a:r>
              <a:rPr lang="mr-IN" sz="2500" dirty="0"/>
              <a:t>–</a:t>
            </a:r>
            <a:r>
              <a:rPr lang="en-US" sz="25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10" name="Title 6">
            <a:extLst>
              <a:ext uri="{FF2B5EF4-FFF2-40B4-BE49-F238E27FC236}">
                <a16:creationId xmlns:a16="http://schemas.microsoft.com/office/drawing/2014/main" id="{72BAE8DF-D5D9-506B-8CED-AF31D8974167}"/>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237F93F-7783-DC2E-DBEA-83E89B1FC7E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971606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10" name="Title 6">
            <a:extLst>
              <a:ext uri="{FF2B5EF4-FFF2-40B4-BE49-F238E27FC236}">
                <a16:creationId xmlns:a16="http://schemas.microsoft.com/office/drawing/2014/main" id="{5B00645C-4498-4EA9-8233-5D272B4B215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E5E1281-7C1B-7A35-7814-A8653CE6F43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9678028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It all comes back to your mission.</a:t>
            </a:r>
            <a:br>
              <a:rPr lang="en-US" sz="2800" dirty="0"/>
            </a:br>
            <a:endParaRPr lang="en-US" sz="2800" dirty="0"/>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br>
              <a:rPr lang="en-US" sz="2600" dirty="0"/>
            </a:b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10" name="Title 6">
            <a:extLst>
              <a:ext uri="{FF2B5EF4-FFF2-40B4-BE49-F238E27FC236}">
                <a16:creationId xmlns:a16="http://schemas.microsoft.com/office/drawing/2014/main" id="{683FD9A9-7C64-480A-2CDD-BE11F1450E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A0B7DD8C-AE8D-D5DD-7776-551D68B48C6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9552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4B96E3F-B223-2CDF-7E68-2FF96ABAD38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320184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88912BC8-ADB0-560C-C1D1-ED84DB7A2A1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9D06A28-DD6B-69FE-5B9E-D3C10C1E49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907346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1143000" y="356616"/>
            <a:ext cx="8741664" cy="867209"/>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ACTUAL HOMEWORK</a:t>
            </a:r>
          </a:p>
          <a:p>
            <a:pPr algn="ctr"/>
            <a:r>
              <a:rPr lang="en-US" sz="2000" b="0" dirty="0">
                <a:solidFill>
                  <a:srgbClr val="C00000"/>
                </a:solidFill>
                <a:latin typeface="Calibri" panose="020F0502020204030204" pitchFamily="34" charset="0"/>
                <a:cs typeface="Calibri" panose="020F0502020204030204" pitchFamily="34" charset="0"/>
              </a:rPr>
              <a:t>(FOR YOU TO DO, FOR JONATHAN, FOR NEXT WEEK)</a:t>
            </a:r>
          </a:p>
        </p:txBody>
      </p:sp>
      <p:sp>
        <p:nvSpPr>
          <p:cNvPr id="2" name="Title 6">
            <a:extLst>
              <a:ext uri="{FF2B5EF4-FFF2-40B4-BE49-F238E27FC236}">
                <a16:creationId xmlns:a16="http://schemas.microsoft.com/office/drawing/2014/main" id="{4A7EB144-0862-F3B9-BE1C-51A495A406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556853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7" name="Title 6">
            <a:extLst>
              <a:ext uri="{FF2B5EF4-FFF2-40B4-BE49-F238E27FC236}">
                <a16:creationId xmlns:a16="http://schemas.microsoft.com/office/drawing/2014/main" id="{EFAA6653-20DD-A464-0D1E-751E0085E43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DF14327-8C1B-CF58-3722-8A2C2C310E7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249840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12" name="Title 6">
            <a:extLst>
              <a:ext uri="{FF2B5EF4-FFF2-40B4-BE49-F238E27FC236}">
                <a16:creationId xmlns:a16="http://schemas.microsoft.com/office/drawing/2014/main" id="{40F2188F-3FBD-E6CC-F5AD-473B523FCB9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861427B-40F8-1982-E8FD-CCD3881A980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512017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p>
          <a:p>
            <a:pPr lvl="1"/>
            <a:endParaRPr lang="en-US" sz="2400" dirty="0">
              <a:solidFill>
                <a:schemeClr val="accent2">
                  <a:lumMod val="75000"/>
                </a:schemeClr>
              </a:solidFill>
            </a:endParaRPr>
          </a:p>
          <a:p>
            <a:pPr lvl="1"/>
            <a:r>
              <a:rPr lang="en-US" dirty="0">
                <a:solidFill>
                  <a:schemeClr val="accent2">
                    <a:lumMod val="75000"/>
                  </a:schemeClr>
                </a:solidFill>
              </a:rPr>
              <a:t>Check out </a:t>
            </a:r>
            <a:r>
              <a:rPr lang="en-US" dirty="0">
                <a:solidFill>
                  <a:schemeClr val="accent2">
                    <a:lumMod val="75000"/>
                  </a:schemeClr>
                </a:solidFill>
                <a:hlinkClick r:id="rId2"/>
              </a:rPr>
              <a:t>https://www.think2perform.com/values/</a:t>
            </a:r>
            <a:r>
              <a:rPr lang="en-US" dirty="0">
                <a:solidFill>
                  <a:schemeClr val="accent2">
                    <a:lumMod val="75000"/>
                  </a:schemeClr>
                </a:solidFill>
              </a:rPr>
              <a:t> for practice and perspective</a:t>
            </a:r>
          </a:p>
        </p:txBody>
      </p:sp>
      <p:sp>
        <p:nvSpPr>
          <p:cNvPr id="11" name="Title 6">
            <a:extLst>
              <a:ext uri="{FF2B5EF4-FFF2-40B4-BE49-F238E27FC236}">
                <a16:creationId xmlns:a16="http://schemas.microsoft.com/office/drawing/2014/main" id="{B0C82BC1-0EFB-CABD-57D7-826987679A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a:t>
            </a:r>
            <a:r>
              <a:rPr lang="en-US" sz="1500" dirty="0">
                <a:solidFill>
                  <a:srgbClr val="C00000"/>
                </a:solidFill>
                <a:latin typeface="Calibri" panose="020F0502020204030204" pitchFamily="34" charset="0"/>
                <a:cs typeface="Calibri" panose="020F0502020204030204" pitchFamily="34" charset="0"/>
              </a:rPr>
              <a:t>(again, just for you, not Jonathan)</a:t>
            </a:r>
            <a:endParaRPr lang="en-US" sz="15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FA39E9E-C07D-87CA-B26C-7CDE46B4259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0106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We have been building our business for 3-4 years.</a:t>
            </a:r>
          </a:p>
          <a:p>
            <a:r>
              <a:rPr lang="en-US" sz="2600" dirty="0">
                <a:solidFill>
                  <a:srgbClr val="C00000"/>
                </a:solidFill>
              </a:rPr>
              <a:t>Revenue has been growing. We are not yet profitable, but we have a plan to become profitable within 2-3 years.</a:t>
            </a:r>
          </a:p>
          <a:p>
            <a:r>
              <a:rPr lang="en-US" sz="2600" dirty="0">
                <a:solidFill>
                  <a:srgbClr val="C00000"/>
                </a:solidFill>
              </a:rPr>
              <a:t>In order to become profitable, we think we need to grow and scale… …and we need $100,000 to grow and scale.</a:t>
            </a:r>
            <a:br>
              <a:rPr lang="en-US" sz="2600" dirty="0">
                <a:solidFill>
                  <a:srgbClr val="C00000"/>
                </a:solidFill>
              </a:rPr>
            </a:br>
            <a:endParaRPr lang="en-US" sz="2600" dirty="0">
              <a:solidFill>
                <a:srgbClr val="C00000"/>
              </a:solidFill>
            </a:endParaRPr>
          </a:p>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And should we do it?</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76156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3100727" y="4520567"/>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061450573"/>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127335</TotalTime>
  <Words>6814</Words>
  <Application>Microsoft Macintosh PowerPoint</Application>
  <PresentationFormat>Widescreen</PresentationFormat>
  <Paragraphs>753</Paragraphs>
  <Slides>91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Arial</vt:lpstr>
      <vt:lpstr>Arial Black</vt:lpstr>
      <vt:lpstr>Calibri</vt:lpstr>
      <vt:lpstr>Cambria Math</vt:lpstr>
      <vt:lpstr>Times</vt:lpstr>
      <vt:lpstr>Times New Roman</vt:lpstr>
      <vt:lpstr>Wingdings</vt:lpstr>
      <vt:lpstr>MC_PPT_Template_020316_chevron</vt:lpstr>
      <vt:lpstr>Accelerate Northside</vt:lpstr>
      <vt:lpstr>brian.bolton@louisiana.edu  http://business.louisiana.edu/financeispersonal</vt:lpstr>
      <vt:lpstr>brian.bolton@louisiana.edu  http://business.louisiana.edu/financeispersonal</vt:lpstr>
      <vt:lpstr>    Finance &amp; Accounting</vt:lpstr>
      <vt:lpstr>PowerPoint Presentation</vt:lpstr>
      <vt:lpstr>PowerPoint Presentation</vt:lpstr>
      <vt:lpstr>PowerPoint Presentation</vt:lpstr>
      <vt:lpstr> FREQUENTLY ASKED QUESTION</vt:lpstr>
      <vt:lpstr> FREQUENTLY ASKED QUESTION</vt:lpstr>
      <vt:lpstr> FREQUENTLY ASKED QUESTION</vt:lpstr>
      <vt:lpstr> FREQUENTLY ASKED QUESTION</vt:lpstr>
      <vt:lpstr> FREQUENTLY ASKED QUESTION</vt:lpstr>
      <vt:lpstr> FREQUENTLY ASKED QUESTION</vt:lpstr>
      <vt:lpstr> FREQUENTLY ASKED QUESTION</vt:lpstr>
      <vt:lpstr> FREQUENTLY ASKED QUESTION</vt:lpstr>
      <vt:lpstr>PowerPoint Presentation</vt:lpstr>
      <vt:lpstr>PowerPoint Presentation</vt:lpstr>
      <vt:lpstr>PowerPoint Presentation</vt:lpstr>
      <vt:lpstr>PowerPoint Presentation</vt:lpstr>
      <vt:lpstr>    Stakeholders &amp; Entrepreneurs</vt:lpstr>
      <vt:lpstr>PowerPoint Presentation</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PowerPoint Presentation</vt:lpstr>
      <vt:lpstr>    ACTUAL HOMEWORK (for you to do, for Jonathan)</vt:lpstr>
      <vt:lpstr>    Finance &amp; Accounting</vt:lpstr>
      <vt:lpstr>    What Else We Will Cover Today</vt:lpstr>
      <vt:lpstr>    What Else We Will Cover Today</vt:lpstr>
      <vt:lpstr>    What Else We Will Cover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Finance &amp; Strategy</vt:lpstr>
      <vt:lpstr>    Finance &amp; Strategy</vt:lpstr>
      <vt:lpstr>    Finance &amp; Strategy</vt:lpstr>
      <vt:lpstr>    Finance &amp; Accounting Statements</vt:lpstr>
      <vt:lpstr>    Finance &amp; Accounting Statements</vt:lpstr>
      <vt:lpstr>    Finance &amp; Accounting Statements</vt:lpstr>
      <vt:lpstr>PowerPoint Presentation</vt:lpstr>
      <vt:lpstr>PowerPoint Presentation</vt:lpstr>
      <vt:lpstr>PowerPoint Presentation</vt:lpstr>
      <vt:lpstr>PowerPoint Presentation</vt:lpstr>
      <vt:lpstr>PowerPoint Presentation</vt:lpstr>
      <vt:lpstr>    Finance &amp; Accounting Statements</vt:lpstr>
      <vt:lpstr>    Finance &amp; Accounting Statements</vt:lpstr>
      <vt:lpstr>    Finance &amp; Accounting Statements</vt:lpstr>
      <vt:lpstr>    Finance &amp; Accounting Statements</vt:lpstr>
      <vt:lpstr>PowerPoint Presentation</vt:lpstr>
      <vt:lpstr>PowerPoint Presentation</vt:lpstr>
      <vt:lpstr>    Budgets &amp; Financial Planning</vt:lpstr>
      <vt:lpstr>PowerPoint Presentation</vt:lpstr>
      <vt:lpstr>    Let’s Do Some Math!!!</vt:lpstr>
      <vt:lpstr>PowerPoint Presentation</vt:lpstr>
      <vt:lpstr>    Let’s Do Some Math!!!</vt:lpstr>
      <vt:lpstr>PowerPoint Presentation</vt:lpstr>
      <vt:lpstr>PowerPoint Presentation</vt:lpstr>
      <vt:lpstr>PowerPoint Presentation</vt:lpstr>
      <vt:lpstr>PowerPoint Presentation</vt:lpstr>
      <vt:lpstr>PowerPoint Presentation</vt:lpstr>
      <vt:lpstr>PowerPoint Presentation</vt:lpstr>
      <vt:lpstr>    Let’s Do Some Math!!!</vt:lpstr>
      <vt:lpstr>    Let’s Do Some Math!!!</vt:lpstr>
      <vt:lpstr>    Let’s Do Some Math!!!</vt:lpstr>
      <vt:lpstr>    Let’s Do Some Math!!!</vt:lpstr>
      <vt:lpstr>    Financial Statements &amp; Valuation</vt:lpstr>
      <vt:lpstr>PowerPoint Presentation</vt:lpstr>
      <vt:lpstr>    Stakeholders &amp; Entrepreneurs</vt:lpstr>
      <vt:lpstr>    Finance &amp; Accounting</vt:lpstr>
      <vt:lpstr>    Stakeholders &amp; Entrepreneurs</vt:lpstr>
      <vt:lpstr>PowerPoint Presentation</vt:lpstr>
      <vt:lpstr>PowerPoint Presentation</vt:lpstr>
      <vt:lpstr>PowerPoint Presentation</vt:lpstr>
      <vt:lpstr>    Stakeholders &amp; Entrepreneurs</vt:lpstr>
      <vt:lpstr>    Finance &amp; Strategy</vt:lpstr>
      <vt:lpstr>PowerPoint Presentation</vt:lpstr>
      <vt:lpstr>    MORE HOMEWORK (not for Jonathan, just for you)</vt:lpstr>
      <vt:lpstr>    MORE HOMEWORK (not for Jonathan, just for you)</vt:lpstr>
      <vt:lpstr>    MORE HOMEWORK!!! (again, just for you, not Jonathan)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729</cp:revision>
  <dcterms:created xsi:type="dcterms:W3CDTF">2015-10-12T23:01:29Z</dcterms:created>
  <dcterms:modified xsi:type="dcterms:W3CDTF">2024-03-16T11:14:19Z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2023-03-15T10:22:13Z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77479b20-db13-42cc-9c09-3c8619c3f85d</vt:lpwstr>
  </property>
  <property fmtid="{D5CDD505-2E9C-101B-9397-08002B2CF9AE}" pid="8" name="MSIP_Label_638202f9-8d41-4950-b014-f183e397b746_ContentBits">
    <vt:lpwstr>0</vt:lpwstr>
  </property>
</Properties>
</file>