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handoutMasterIdLst>
    <p:handoutMasterId r:id="rId93"/>
  </p:handoutMasterIdLst>
  <p:sldIdLst>
    <p:sldId id="521" r:id="rId2"/>
    <p:sldId id="991" r:id="rId3"/>
    <p:sldId id="837" r:id="rId4"/>
    <p:sldId id="996" r:id="rId5"/>
    <p:sldId id="805" r:id="rId6"/>
    <p:sldId id="933" r:id="rId7"/>
    <p:sldId id="997" r:id="rId8"/>
    <p:sldId id="999" r:id="rId9"/>
    <p:sldId id="1000" r:id="rId10"/>
    <p:sldId id="1002" r:id="rId11"/>
    <p:sldId id="1005" r:id="rId12"/>
    <p:sldId id="1007" r:id="rId13"/>
    <p:sldId id="1006" r:id="rId14"/>
    <p:sldId id="1003" r:id="rId15"/>
    <p:sldId id="1004" r:id="rId16"/>
    <p:sldId id="1009" r:id="rId17"/>
    <p:sldId id="992" r:id="rId18"/>
    <p:sldId id="993" r:id="rId19"/>
    <p:sldId id="994" r:id="rId20"/>
    <p:sldId id="995" r:id="rId21"/>
    <p:sldId id="928" r:id="rId22"/>
    <p:sldId id="944" r:id="rId23"/>
    <p:sldId id="945" r:id="rId24"/>
    <p:sldId id="946" r:id="rId25"/>
    <p:sldId id="947" r:id="rId26"/>
    <p:sldId id="948" r:id="rId27"/>
    <p:sldId id="949" r:id="rId28"/>
    <p:sldId id="950" r:id="rId29"/>
    <p:sldId id="1010" r:id="rId30"/>
    <p:sldId id="970" r:id="rId31"/>
    <p:sldId id="927" r:id="rId32"/>
    <p:sldId id="929" r:id="rId33"/>
    <p:sldId id="963" r:id="rId34"/>
    <p:sldId id="952" r:id="rId35"/>
    <p:sldId id="954" r:id="rId36"/>
    <p:sldId id="955" r:id="rId37"/>
    <p:sldId id="956" r:id="rId38"/>
    <p:sldId id="957" r:id="rId39"/>
    <p:sldId id="958" r:id="rId40"/>
    <p:sldId id="959" r:id="rId41"/>
    <p:sldId id="964" r:id="rId42"/>
    <p:sldId id="923" r:id="rId43"/>
    <p:sldId id="833" r:id="rId44"/>
    <p:sldId id="605" r:id="rId45"/>
    <p:sldId id="583" r:id="rId46"/>
    <p:sldId id="584" r:id="rId47"/>
    <p:sldId id="567" r:id="rId48"/>
    <p:sldId id="642" r:id="rId49"/>
    <p:sldId id="826" r:id="rId50"/>
    <p:sldId id="898" r:id="rId51"/>
    <p:sldId id="930" r:id="rId52"/>
    <p:sldId id="672" r:id="rId53"/>
    <p:sldId id="673" r:id="rId54"/>
    <p:sldId id="674" r:id="rId55"/>
    <p:sldId id="676" r:id="rId56"/>
    <p:sldId id="677" r:id="rId57"/>
    <p:sldId id="678" r:id="rId58"/>
    <p:sldId id="681" r:id="rId59"/>
    <p:sldId id="688" r:id="rId60"/>
    <p:sldId id="687" r:id="rId61"/>
    <p:sldId id="774" r:id="rId62"/>
    <p:sldId id="568" r:id="rId63"/>
    <p:sldId id="972" r:id="rId64"/>
    <p:sldId id="973" r:id="rId65"/>
    <p:sldId id="974" r:id="rId66"/>
    <p:sldId id="978" r:id="rId67"/>
    <p:sldId id="979" r:id="rId68"/>
    <p:sldId id="980" r:id="rId69"/>
    <p:sldId id="981" r:id="rId70"/>
    <p:sldId id="982" r:id="rId71"/>
    <p:sldId id="977" r:id="rId72"/>
    <p:sldId id="976" r:id="rId73"/>
    <p:sldId id="983" r:id="rId74"/>
    <p:sldId id="998" r:id="rId75"/>
    <p:sldId id="934" r:id="rId76"/>
    <p:sldId id="966" r:id="rId77"/>
    <p:sldId id="937" r:id="rId78"/>
    <p:sldId id="938" r:id="rId79"/>
    <p:sldId id="939" r:id="rId80"/>
    <p:sldId id="941" r:id="rId81"/>
    <p:sldId id="960" r:id="rId82"/>
    <p:sldId id="942" r:id="rId83"/>
    <p:sldId id="971" r:id="rId84"/>
    <p:sldId id="951" r:id="rId85"/>
    <p:sldId id="969" r:id="rId86"/>
    <p:sldId id="961" r:id="rId87"/>
    <p:sldId id="962" r:id="rId88"/>
    <p:sldId id="931" r:id="rId89"/>
    <p:sldId id="922" r:id="rId90"/>
    <p:sldId id="968"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2B0"/>
    <a:srgbClr val="AFCBDC"/>
    <a:srgbClr val="AFE9FF"/>
    <a:srgbClr val="D0D6FF"/>
    <a:srgbClr val="86CFFF"/>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5" autoAdjust="0"/>
    <p:restoredTop sz="96320" autoAdjust="0"/>
  </p:normalViewPr>
  <p:slideViewPr>
    <p:cSldViewPr snapToGrid="0" snapToObjects="1">
      <p:cViewPr varScale="1">
        <p:scale>
          <a:sx n="215" d="100"/>
          <a:sy n="215" d="100"/>
        </p:scale>
        <p:origin x="1672" y="200"/>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10/22/23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10/22/23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a:t>
            </a:fld>
            <a:endParaRPr lang="en-US" dirty="0"/>
          </a:p>
        </p:txBody>
      </p:sp>
    </p:spTree>
    <p:extLst>
      <p:ext uri="{BB962C8B-B14F-4D97-AF65-F5344CB8AC3E}">
        <p14:creationId xmlns:p14="http://schemas.microsoft.com/office/powerpoint/2010/main" val="39402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16</a:t>
            </a:fld>
            <a:endParaRPr lang="en-US" dirty="0"/>
          </a:p>
        </p:txBody>
      </p:sp>
    </p:spTree>
    <p:extLst>
      <p:ext uri="{BB962C8B-B14F-4D97-AF65-F5344CB8AC3E}">
        <p14:creationId xmlns:p14="http://schemas.microsoft.com/office/powerpoint/2010/main" val="89810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62</a:t>
            </a:fld>
            <a:endParaRPr lang="en-US" dirty="0"/>
          </a:p>
        </p:txBody>
      </p:sp>
    </p:spTree>
    <p:extLst>
      <p:ext uri="{BB962C8B-B14F-4D97-AF65-F5344CB8AC3E}">
        <p14:creationId xmlns:p14="http://schemas.microsoft.com/office/powerpoint/2010/main" val="1557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89</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s://www.think2perform.com/values/"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Entepreneurship</a:t>
            </a: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Northside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rgbClr val="1702B0"/>
                </a:solidFill>
              </a:rPr>
              <a:t>It means the investor will give you $100,00 cash today.</a:t>
            </a:r>
          </a:p>
          <a:p>
            <a:pPr lvl="1">
              <a:buFont typeface="Wingdings" panose="05000000000000000000" pitchFamily="2" charset="2"/>
              <a:buChar char="Ø"/>
            </a:pPr>
            <a:r>
              <a:rPr lang="en-US" sz="2400" b="1" dirty="0">
                <a:solidFill>
                  <a:srgbClr val="1702B0"/>
                </a:solidFill>
              </a:rPr>
              <a:t>You give the investor ownership of 25% of the cash flows.</a:t>
            </a:r>
          </a:p>
          <a:p>
            <a:pPr lvl="1">
              <a:buFont typeface="Wingdings" panose="05000000000000000000" pitchFamily="2" charset="2"/>
              <a:buChar char="Ø"/>
            </a:pPr>
            <a:r>
              <a:rPr lang="en-US" sz="2400" b="1" dirty="0">
                <a:solidFill>
                  <a:srgbClr val="1702B0"/>
                </a:solidFill>
              </a:rPr>
              <a:t>You give the investor 25% of the voting rights and control.</a:t>
            </a:r>
          </a:p>
          <a:p>
            <a:pPr lvl="1">
              <a:buFont typeface="Wingdings" panose="05000000000000000000" pitchFamily="2" charset="2"/>
              <a:buChar char="Ø"/>
            </a:pPr>
            <a:r>
              <a:rPr lang="en-US" sz="2400" b="1" dirty="0">
                <a:solidFill>
                  <a:srgbClr val="1702B0"/>
                </a:solidFill>
              </a:rPr>
              <a:t>You give the investor 25% of any proceeds if you sell the company.</a:t>
            </a:r>
          </a:p>
          <a:p>
            <a:pPr lvl="1">
              <a:buFont typeface="Wingdings" panose="05000000000000000000" pitchFamily="2" charset="2"/>
              <a:buChar char="Ø"/>
            </a:pP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PROBABLY – Because all of the above is negotiable and flexible.</a:t>
            </a:r>
            <a:br>
              <a:rPr lang="en-US" sz="2400" b="1" dirty="0">
                <a:solidFill>
                  <a:srgbClr val="1702B0"/>
                </a:solidFill>
              </a:rPr>
            </a:br>
            <a:endParaRPr lang="en-US" sz="24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2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395065"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They might not give you $100,000 in cash today…</a:t>
            </a:r>
          </a:p>
          <a:p>
            <a:pPr lvl="2">
              <a:buFont typeface="Wingdings" panose="05000000000000000000" pitchFamily="2" charset="2"/>
              <a:buChar char="Ø"/>
            </a:pPr>
            <a:r>
              <a:rPr lang="en-US" sz="2400" dirty="0">
                <a:solidFill>
                  <a:srgbClr val="C00000"/>
                </a:solidFill>
              </a:rPr>
              <a:t>They may give you $30,000 in cash today with an agreement to give you the other $70,000 when you meet certain milestones.</a:t>
            </a:r>
          </a:p>
          <a:p>
            <a:pPr lvl="2">
              <a:buFont typeface="Wingdings" panose="05000000000000000000" pitchFamily="2" charset="2"/>
              <a:buChar char="Ø"/>
            </a:pPr>
            <a:r>
              <a:rPr lang="en-US" sz="2400" dirty="0">
                <a:solidFill>
                  <a:srgbClr val="C00000"/>
                </a:solidFill>
              </a:rPr>
              <a:t>They may give you $50,000 in cash today with the promise to give you $50,000 worth of in-kind material or supply investments over time.</a:t>
            </a:r>
          </a:p>
          <a:p>
            <a:pPr lvl="2">
              <a:buFont typeface="Wingdings" panose="05000000000000000000" pitchFamily="2" charset="2"/>
              <a:buChar char="Ø"/>
            </a:pPr>
            <a:r>
              <a:rPr lang="en-US" sz="2400" dirty="0">
                <a:solidFill>
                  <a:srgbClr val="C00000"/>
                </a:solidFill>
              </a:rPr>
              <a:t>They may give you $150,000 today with preferred rights to your first $50,000 in profits (to become a net $100,000 investment).</a:t>
            </a: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999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Even if the investor ‘buys’ 25% of the ownership, they can separate ownership into </a:t>
            </a:r>
            <a:r>
              <a:rPr lang="en-US" sz="2400" b="1" dirty="0">
                <a:solidFill>
                  <a:srgbClr val="C00000"/>
                </a:solidFill>
              </a:rPr>
              <a:t>“cash flow rights” </a:t>
            </a:r>
            <a:r>
              <a:rPr lang="en-US" sz="2400" dirty="0">
                <a:solidFill>
                  <a:srgbClr val="C00000"/>
                </a:solidFill>
              </a:rPr>
              <a:t>and </a:t>
            </a:r>
            <a:r>
              <a:rPr lang="en-US" sz="2400" b="1" dirty="0">
                <a:solidFill>
                  <a:srgbClr val="C00000"/>
                </a:solidFill>
              </a:rPr>
              <a:t>“voting or control rights.”</a:t>
            </a:r>
            <a:r>
              <a:rPr lang="en-US" sz="2400" dirty="0">
                <a:solidFill>
                  <a:srgbClr val="C00000"/>
                </a:solidFill>
              </a:rPr>
              <a:t> </a:t>
            </a:r>
          </a:p>
          <a:p>
            <a:pPr lvl="1">
              <a:buFont typeface="Wingdings" panose="05000000000000000000" pitchFamily="2" charset="2"/>
              <a:buChar char="Ø"/>
            </a:pPr>
            <a:r>
              <a:rPr lang="en-US" sz="2400" dirty="0">
                <a:solidFill>
                  <a:srgbClr val="C00000"/>
                </a:solidFill>
              </a:rPr>
              <a:t>When you accept an investment, the investor may require 51% of voting or control rights with 25% of the cash flow rights.</a:t>
            </a:r>
          </a:p>
          <a:p>
            <a:pPr lvl="3">
              <a:buFont typeface="Wingdings" panose="05000000000000000000" pitchFamily="2" charset="2"/>
              <a:buChar char="Ø"/>
            </a:pPr>
            <a:r>
              <a:rPr lang="en-US" sz="2200" dirty="0">
                <a:solidFill>
                  <a:srgbClr val="C00000"/>
                </a:solidFill>
              </a:rPr>
              <a:t>This means they can fire you. They can sell the company. They can vote to do anything….while still ‘only’ getting 25% of financial proceeds.</a:t>
            </a:r>
            <a:br>
              <a:rPr lang="en-US" sz="2200" b="1" dirty="0">
                <a:solidFill>
                  <a:srgbClr val="1702B0"/>
                </a:solidFill>
              </a:rPr>
            </a:b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33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br>
              <a:rPr lang="en-US" sz="2400" b="1" dirty="0">
                <a:solidFill>
                  <a:schemeClr val="accent2">
                    <a:lumMod val="75000"/>
                  </a:schemeClr>
                </a:solidFill>
              </a:rPr>
            </a:b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chemeClr val="accent2">
                    <a:lumMod val="75000"/>
                  </a:schemeClr>
                </a:solidFill>
              </a:rPr>
              <a:t> 	Should you do it?</a:t>
            </a:r>
          </a:p>
          <a:p>
            <a:pPr lvl="2">
              <a:buFont typeface="Wingdings" panose="05000000000000000000" pitchFamily="2" charset="2"/>
              <a:buChar char="Ø"/>
            </a:pPr>
            <a:r>
              <a:rPr lang="en-US" sz="2400" b="1" dirty="0">
                <a:solidFill>
                  <a:schemeClr val="accent2">
                    <a:lumMod val="75000"/>
                  </a:schemeClr>
                </a:solidFill>
              </a:rPr>
              <a:t> 	It depends on what your goals are.</a:t>
            </a:r>
          </a:p>
          <a:p>
            <a:pPr lvl="2">
              <a:buFont typeface="Wingdings" panose="05000000000000000000" pitchFamily="2" charset="2"/>
              <a:buChar char="Ø"/>
            </a:pPr>
            <a:r>
              <a:rPr lang="en-US" sz="2400" b="1" dirty="0">
                <a:solidFill>
                  <a:schemeClr val="accent2">
                    <a:lumMod val="75000"/>
                  </a:schemeClr>
                </a:solidFill>
              </a:rPr>
              <a:t> 	It depends on what your needs are.</a:t>
            </a:r>
          </a:p>
          <a:p>
            <a:pPr lvl="2">
              <a:buFont typeface="Wingdings" panose="05000000000000000000" pitchFamily="2" charset="2"/>
              <a:buChar char="Ø"/>
            </a:pPr>
            <a:r>
              <a:rPr lang="en-US" sz="2400" b="1" dirty="0">
                <a:solidFill>
                  <a:schemeClr val="accent2">
                    <a:lumMod val="75000"/>
                  </a:schemeClr>
                </a:solidFill>
              </a:rPr>
              <a:t> 	It depends on how much you value control vs. cash.</a:t>
            </a:r>
          </a:p>
          <a:p>
            <a:pPr lvl="2">
              <a:buFont typeface="Wingdings" panose="05000000000000000000" pitchFamily="2" charset="2"/>
              <a:buChar char="Ø"/>
            </a:pPr>
            <a:r>
              <a:rPr lang="en-US" sz="2400" b="1" dirty="0">
                <a:solidFill>
                  <a:schemeClr val="accent2">
                    <a:lumMod val="75000"/>
                  </a:schemeClr>
                </a:solidFill>
              </a:rPr>
              <a:t> 	It depends on what your alternatives are.</a:t>
            </a:r>
          </a:p>
          <a:p>
            <a:pPr lvl="2">
              <a:buFont typeface="Wingdings" panose="05000000000000000000" pitchFamily="2" charset="2"/>
              <a:buChar char="Ø"/>
            </a:pPr>
            <a:r>
              <a:rPr lang="en-US" sz="2400" b="1" dirty="0">
                <a:solidFill>
                  <a:schemeClr val="accent2">
                    <a:lumMod val="75000"/>
                  </a:schemeClr>
                </a:solidFill>
              </a:rPr>
              <a:t> 	It depends on what you can negotiate.</a:t>
            </a:r>
          </a:p>
          <a:p>
            <a:pPr lvl="2">
              <a:buFont typeface="Wingdings" panose="05000000000000000000" pitchFamily="2" charset="2"/>
              <a:buChar char="Ø"/>
            </a:pPr>
            <a:r>
              <a:rPr lang="en-US" sz="2400" b="1" dirty="0">
                <a:solidFill>
                  <a:schemeClr val="accent2">
                    <a:lumMod val="75000"/>
                  </a:schemeClr>
                </a:solidFill>
              </a:rPr>
              <a:t> 	It depends on who the investor is…and what they give you.</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4552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802389" cy="4654296"/>
          </a:xfrm>
        </p:spPr>
        <p:txBody>
          <a:bodyPr/>
          <a:lstStyle/>
          <a:p>
            <a:pPr>
              <a:buFont typeface="Wingdings" panose="05000000000000000000" pitchFamily="2" charset="2"/>
              <a:buChar char="Ø"/>
            </a:pPr>
            <a:r>
              <a:rPr lang="en-US" sz="2600" b="1" dirty="0">
                <a:solidFill>
                  <a:srgbClr val="1702B0"/>
                </a:solidFill>
              </a:rPr>
              <a:t>Nothing in finance is free. In exchange for the $100,000, you have to give the investor something.</a:t>
            </a:r>
            <a:br>
              <a:rPr lang="en-US" sz="2600" b="1" dirty="0">
                <a:solidFill>
                  <a:srgbClr val="1702B0"/>
                </a:solidFill>
              </a:rPr>
            </a:br>
            <a:endParaRPr lang="en-US" sz="2600" b="1" dirty="0">
              <a:solidFill>
                <a:srgbClr val="1702B0"/>
              </a:solidFill>
            </a:endParaRPr>
          </a:p>
          <a:p>
            <a:pPr lvl="1">
              <a:buFont typeface="Wingdings" panose="05000000000000000000" pitchFamily="2" charset="2"/>
              <a:buChar char="Ø"/>
            </a:pPr>
            <a:r>
              <a:rPr lang="en-US" sz="2400" b="1" dirty="0">
                <a:solidFill>
                  <a:srgbClr val="1702B0"/>
                </a:solidFill>
              </a:rPr>
              <a:t>Most investors DO NOT care about social impact</a:t>
            </a:r>
          </a:p>
          <a:p>
            <a:pPr lvl="1">
              <a:buFont typeface="Wingdings" panose="05000000000000000000" pitchFamily="2" charset="2"/>
              <a:buChar char="Ø"/>
            </a:pPr>
            <a:r>
              <a:rPr lang="en-US" sz="2400" b="1" dirty="0">
                <a:solidFill>
                  <a:srgbClr val="1702B0"/>
                </a:solidFill>
              </a:rPr>
              <a:t>Most investors DO NOT care about economic development</a:t>
            </a:r>
          </a:p>
          <a:p>
            <a:pPr lvl="1">
              <a:buFont typeface="Wingdings" panose="05000000000000000000" pitchFamily="2" charset="2"/>
              <a:buChar char="Ø"/>
            </a:pPr>
            <a:r>
              <a:rPr lang="en-US" sz="2400" b="1" dirty="0">
                <a:solidFill>
                  <a:srgbClr val="1702B0"/>
                </a:solidFill>
              </a:rPr>
              <a:t>Most investors DO NOT care about your mission </a:t>
            </a:r>
            <a:r>
              <a:rPr lang="en-US" sz="1200" b="1" dirty="0">
                <a:solidFill>
                  <a:srgbClr val="1702B0"/>
                </a:solidFill>
              </a:rPr>
              <a:t>(at least not as much as you do)</a:t>
            </a:r>
          </a:p>
          <a:p>
            <a:pPr lvl="1">
              <a:buFont typeface="Wingdings" panose="05000000000000000000" pitchFamily="2" charset="2"/>
              <a:buChar char="Ø"/>
            </a:pPr>
            <a:r>
              <a:rPr lang="en-US" sz="2400" b="1" dirty="0">
                <a:solidFill>
                  <a:srgbClr val="1702B0"/>
                </a:solidFill>
              </a:rPr>
              <a:t>Most investors DO NOT care about philanthropy</a:t>
            </a:r>
            <a:r>
              <a:rPr lang="en-US" sz="1200" b="1" dirty="0">
                <a:solidFill>
                  <a:srgbClr val="1702B0"/>
                </a:solidFill>
              </a:rPr>
              <a:t> (they may actually despise it)</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Most investors make investments to make money.</a:t>
            </a:r>
          </a:p>
          <a:p>
            <a:pPr lvl="1">
              <a:buFont typeface="Wingdings" panose="05000000000000000000" pitchFamily="2" charset="2"/>
              <a:buChar char="Ø"/>
            </a:pPr>
            <a:r>
              <a:rPr lang="en-US" sz="2400" b="1" dirty="0">
                <a:solidFill>
                  <a:srgbClr val="C00000"/>
                </a:solidFill>
              </a:rPr>
              <a:t>Most investors’ first and only priority is financial return on investment</a:t>
            </a:r>
            <a:r>
              <a:rPr lang="en-US" sz="2400" b="1" dirty="0">
                <a:solidFill>
                  <a:srgbClr val="1702B0"/>
                </a:solidFill>
              </a:rPr>
              <a: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884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0" dur="500"/>
                                        <p:tgtEl>
                                          <p:spTgt spid="9">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3" dur="500"/>
                                        <p:tgtEl>
                                          <p:spTgt spid="9">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1" dur="500"/>
                                        <p:tgtEl>
                                          <p:spTgt spid="9">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pPr lvl="1">
              <a:buFont typeface="Wingdings" panose="05000000000000000000" pitchFamily="2" charset="2"/>
              <a:buChar char="Ø"/>
            </a:pPr>
            <a:r>
              <a:rPr lang="en-US" sz="2400" b="1" dirty="0">
                <a:solidFill>
                  <a:srgbClr val="C00000"/>
                </a:solidFill>
              </a:rPr>
              <a:t>Investors invest to get profits.</a:t>
            </a:r>
          </a:p>
          <a:p>
            <a:pPr lvl="1">
              <a:buFont typeface="Wingdings" panose="05000000000000000000" pitchFamily="2" charset="2"/>
              <a:buChar char="Ø"/>
            </a:pPr>
            <a:r>
              <a:rPr lang="en-US" sz="2400" b="1" dirty="0">
                <a:solidFill>
                  <a:srgbClr val="C00000"/>
                </a:solidFill>
              </a:rPr>
              <a:t>Investors invest to get financial returns.</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1702B0"/>
                </a:solidFill>
              </a:rPr>
              <a:t>For most businesses…those profits</a:t>
            </a:r>
            <a:br>
              <a:rPr lang="en-US" sz="2400" b="1" dirty="0">
                <a:solidFill>
                  <a:srgbClr val="1702B0"/>
                </a:solidFill>
              </a:rPr>
            </a:br>
            <a:r>
              <a:rPr lang="en-US" sz="2400" b="1" dirty="0">
                <a:solidFill>
                  <a:srgbClr val="1702B0"/>
                </a:solidFill>
              </a:rPr>
              <a:t>and financial returns come from</a:t>
            </a:r>
            <a:br>
              <a:rPr lang="en-US" sz="2400" b="1" dirty="0">
                <a:solidFill>
                  <a:srgbClr val="1702B0"/>
                </a:solidFill>
              </a:rPr>
            </a:br>
            <a:r>
              <a:rPr lang="en-US" sz="2400" b="1" dirty="0">
                <a:solidFill>
                  <a:srgbClr val="1702B0"/>
                </a:solidFill>
              </a:rPr>
              <a:t>people – customers, employees, </a:t>
            </a:r>
            <a:br>
              <a:rPr lang="en-US" sz="2400" b="1" dirty="0">
                <a:solidFill>
                  <a:srgbClr val="1702B0"/>
                </a:solidFill>
              </a:rPr>
            </a:br>
            <a:r>
              <a:rPr lang="en-US" sz="2400" b="1" dirty="0">
                <a:solidFill>
                  <a:srgbClr val="1702B0"/>
                </a:solidFill>
              </a:rPr>
              <a:t>suppliers, &amp; investors &amp; society.</a:t>
            </a:r>
          </a:p>
          <a:p>
            <a:pPr lvl="1">
              <a:buFont typeface="Wingdings" panose="05000000000000000000" pitchFamily="2" charset="2"/>
              <a:buChar char="Ø"/>
            </a:pPr>
            <a:r>
              <a:rPr lang="en-US" sz="2400" b="1" dirty="0">
                <a:solidFill>
                  <a:srgbClr val="1702B0"/>
                </a:solidFill>
              </a:rPr>
              <a:t>Profits DO NOT happen without people. </a:t>
            </a:r>
          </a:p>
          <a:p>
            <a:pPr lvl="1">
              <a:buFont typeface="Wingdings" panose="05000000000000000000" pitchFamily="2" charset="2"/>
              <a:buChar char="Ø"/>
            </a:pPr>
            <a:r>
              <a:rPr lang="en-US" sz="2400" b="1" dirty="0">
                <a:solidFill>
                  <a:srgbClr val="1702B0"/>
                </a:solidFill>
              </a:rPr>
              <a:t>Profits happen BECAUSE of people.</a:t>
            </a:r>
          </a:p>
          <a:p>
            <a:pPr lvl="1">
              <a:buFont typeface="Wingdings" panose="05000000000000000000" pitchFamily="2" charset="2"/>
              <a:buChar char="Ø"/>
            </a:pPr>
            <a:r>
              <a:rPr lang="en-US" sz="2400" b="1" dirty="0">
                <a:solidFill>
                  <a:srgbClr val="1702B0"/>
                </a:solidFill>
              </a:rPr>
              <a:t>Profits happen BECAUSE of purpose.</a:t>
            </a:r>
          </a:p>
          <a:p>
            <a:pPr lvl="1">
              <a:buFont typeface="Wingdings" panose="05000000000000000000" pitchFamily="2" charset="2"/>
              <a:buChar char="Ø"/>
            </a:pPr>
            <a:r>
              <a:rPr lang="en-US" sz="2400" b="1" dirty="0">
                <a:solidFill>
                  <a:srgbClr val="1702B0"/>
                </a:solidFill>
              </a:rPr>
              <a:t>Profits happen BECAUSE you change lives.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pic>
        <p:nvPicPr>
          <p:cNvPr id="1028" name="Picture 4" descr="Black Futures Month: More Black, Neurodivergent Women In Tech">
            <a:extLst>
              <a:ext uri="{FF2B5EF4-FFF2-40B4-BE49-F238E27FC236}">
                <a16:creationId xmlns:a16="http://schemas.microsoft.com/office/drawing/2014/main" id="{6F18059C-189A-EC69-60CA-3E8B90CA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17" y="1022034"/>
            <a:ext cx="4263264" cy="43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 dur="500"/>
                                        <p:tgtEl>
                                          <p:spTgt spid="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3" dur="500"/>
                                        <p:tgtEl>
                                          <p:spTgt spid="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1533496"/>
            <a:ext cx="7783009" cy="1593851"/>
          </a:xfrm>
        </p:spPr>
        <p:txBody>
          <a:bodyPr>
            <a:noAutofit/>
          </a:bodyPr>
          <a:lstStyle/>
          <a:p>
            <a:r>
              <a:rPr lang="en-US" sz="3600" dirty="0">
                <a:solidFill>
                  <a:srgbClr val="4C515A"/>
                </a:solidFill>
                <a:latin typeface="Times"/>
                <a:cs typeface="Times"/>
              </a:rPr>
              <a:t>Every great dream begins with a dreamer. Always remember, you have within you the strength, the patience, and the passion to reach for the stars to change the world.</a:t>
            </a:r>
          </a:p>
        </p:txBody>
      </p:sp>
      <p:sp>
        <p:nvSpPr>
          <p:cNvPr id="6" name="Text Placeholder 5"/>
          <p:cNvSpPr>
            <a:spLocks noGrp="1"/>
          </p:cNvSpPr>
          <p:nvPr>
            <p:ph type="body" sz="quarter" idx="20"/>
          </p:nvPr>
        </p:nvSpPr>
        <p:spPr>
          <a:xfrm>
            <a:off x="4583875" y="4659283"/>
            <a:ext cx="5264979" cy="330200"/>
          </a:xfrm>
        </p:spPr>
        <p:txBody>
          <a:bodyPr/>
          <a:lstStyle/>
          <a:p>
            <a:r>
              <a:rPr lang="en-US" sz="3000" dirty="0"/>
              <a:t>Harriet Tubman</a:t>
            </a:r>
          </a:p>
          <a:p>
            <a:r>
              <a:rPr lang="en-US" sz="3000" dirty="0"/>
              <a:t>1822-1913</a:t>
            </a:r>
          </a:p>
        </p:txBody>
      </p:sp>
    </p:spTree>
    <p:extLst>
      <p:ext uri="{BB962C8B-B14F-4D97-AF65-F5344CB8AC3E}">
        <p14:creationId xmlns:p14="http://schemas.microsoft.com/office/powerpoint/2010/main" val="114889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3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98318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23155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endParaRPr lang="en-US" sz="3000" dirty="0">
              <a:solidFill>
                <a:schemeClr val="tx1">
                  <a:lumMod val="50000"/>
                </a:schemeClr>
              </a:solidFill>
            </a:endParaRPr>
          </a:p>
          <a:p>
            <a:br>
              <a:rPr lang="en-US" sz="3000" dirty="0">
                <a:solidFill>
                  <a:srgbClr val="C00000"/>
                </a:solidFill>
              </a:rPr>
            </a:br>
            <a:r>
              <a:rPr lang="en-US" sz="3600" dirty="0">
                <a:solidFill>
                  <a:srgbClr val="C00000"/>
                </a:solidFill>
              </a:rPr>
              <a:t>October 26, 2022</a:t>
            </a:r>
            <a:br>
              <a:rPr lang="en-US" sz="3600" dirty="0">
                <a:solidFill>
                  <a:srgbClr val="C00000"/>
                </a:solidFill>
              </a:rPr>
            </a:br>
            <a:br>
              <a:rPr lang="en-US" sz="3600" dirty="0">
                <a:solidFill>
                  <a:srgbClr val="C00000"/>
                </a:solidFill>
              </a:rPr>
            </a:br>
            <a:r>
              <a:rPr lang="en-US" sz="3600" dirty="0">
                <a:solidFill>
                  <a:srgbClr val="C00000"/>
                </a:solidFill>
              </a:rPr>
              <a:t>Dr. Brian Bolton</a:t>
            </a:r>
          </a:p>
          <a:p>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47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939931"/>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03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4774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6752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6827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5107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8683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2374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8915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314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I will be in Texas to see my whole family for Thanksgiving…and to see my 80-year old parents’ new house.</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do not exist to be your friends. </a:t>
            </a:r>
            <a:br>
              <a:rPr lang="en-US" sz="2300" dirty="0">
                <a:solidFill>
                  <a:srgbClr val="0000FF"/>
                </a:solidFill>
              </a:rPr>
            </a:br>
            <a:r>
              <a:rPr lang="en-US" sz="2300" dirty="0">
                <a:solidFill>
                  <a:srgbClr val="0000FF"/>
                </a:solidFill>
              </a:rPr>
              <a:t>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593467"/>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br>
              <a:rPr lang="en-US" sz="4000" dirty="0">
                <a:solidFill>
                  <a:srgbClr val="CA1E27"/>
                </a:solidFill>
              </a:rPr>
            </a:br>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br>
              <a:rPr lang="en-US" sz="2800" dirty="0"/>
            </a:br>
            <a:endParaRPr lang="en-US" sz="2800" dirty="0"/>
          </a:p>
          <a:p>
            <a:pPr lvl="1"/>
            <a:r>
              <a:rPr lang="en-US" sz="2600" dirty="0"/>
              <a:t>The BALANCE SHEET </a:t>
            </a:r>
            <a:r>
              <a:rPr lang="mr-IN" sz="2600" dirty="0"/>
              <a:t>–</a:t>
            </a:r>
            <a:r>
              <a:rPr lang="en-US" sz="2600" dirty="0"/>
              <a:t> a picture of financial condition at a point in time.</a:t>
            </a:r>
            <a:br>
              <a:rPr lang="en-US" sz="2600" dirty="0"/>
            </a:br>
            <a:endParaRPr lang="en-US" sz="2600" dirty="0"/>
          </a:p>
          <a:p>
            <a:pPr lvl="1"/>
            <a:r>
              <a:rPr lang="en-US" sz="2600" dirty="0"/>
              <a:t>The INCOME STATEMENT </a:t>
            </a:r>
            <a:r>
              <a:rPr lang="mr-IN" sz="2600" dirty="0"/>
              <a:t>–</a:t>
            </a:r>
            <a:r>
              <a:rPr lang="en-US" sz="2600" dirty="0"/>
              <a:t> a summary of financial transactions during some period of time.</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br>
              <a:rPr lang="en-US" sz="2400" dirty="0"/>
            </a:br>
            <a:endParaRPr lang="en-US" sz="2400" dirty="0"/>
          </a:p>
          <a:p>
            <a:pPr lvl="1"/>
            <a:r>
              <a:rPr lang="en-US" sz="2400" dirty="0"/>
              <a:t>We will spend most of our time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 This is what investors want.</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DFFD3C2-6E99-7683-0229-3DDBB0D5FAE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887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2999" y="1325880"/>
            <a:ext cx="10376065" cy="4654296"/>
          </a:xfrm>
        </p:spPr>
        <p:txBody>
          <a:bodyPr/>
          <a:lstStyle/>
          <a:p>
            <a:r>
              <a:rPr lang="en-US" sz="2600" dirty="0"/>
              <a:t>There are no ‘right’ answers or perfect ways of understanding finance (and even accounting).  </a:t>
            </a:r>
            <a:br>
              <a:rPr lang="en-US" sz="2600" dirty="0"/>
            </a:br>
            <a:endParaRPr lang="en-US" sz="2600" dirty="0"/>
          </a:p>
          <a:p>
            <a:r>
              <a:rPr lang="en-US" sz="2600" dirty="0"/>
              <a:t>Our goal is to use our finance, accounting and strategy tools to make appropriate &amp; reasonable decisions that help us pursue our mission.</a:t>
            </a:r>
            <a:br>
              <a:rPr lang="en-US" sz="2600" dirty="0"/>
            </a:br>
            <a:endParaRPr lang="en-US" sz="2600" dirty="0"/>
          </a:p>
          <a:p>
            <a:r>
              <a:rPr lang="en-US" sz="2600" dirty="0"/>
              <a:t>We will go through this material at a pretty high level. Finance and Accounting require getting into the weeds at some point. </a:t>
            </a:r>
            <a:br>
              <a:rPr lang="en-US" sz="2600" dirty="0"/>
            </a:br>
            <a:endParaRPr lang="en-US" sz="2600" dirty="0"/>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F6F98CB-54F0-8241-936B-882BD64637F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27645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3483915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give it away.</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4069513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185375-153D-2C22-5C82-45EE8E25C8C7}"/>
              </a:ext>
            </a:extLst>
          </p:cNvPr>
          <p:cNvPicPr>
            <a:picLocks noChangeAspect="1"/>
          </p:cNvPicPr>
          <p:nvPr/>
        </p:nvPicPr>
        <p:blipFill>
          <a:blip r:embed="rId2"/>
          <a:stretch>
            <a:fillRect/>
          </a:stretch>
        </p:blipFill>
        <p:spPr>
          <a:xfrm>
            <a:off x="-26318" y="1191170"/>
            <a:ext cx="12303499" cy="5619329"/>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7840721-F764-E5BC-718C-EB224944C803}"/>
              </a:ext>
            </a:extLst>
          </p:cNvPr>
          <p:cNvSpPr/>
          <p:nvPr/>
        </p:nvSpPr>
        <p:spPr>
          <a:xfrm>
            <a:off x="50875" y="1171053"/>
            <a:ext cx="2496381" cy="8002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698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971423-1926-8171-B276-5DB55099D0F6}"/>
              </a:ext>
            </a:extLst>
          </p:cNvPr>
          <p:cNvPicPr>
            <a:picLocks noChangeAspect="1"/>
          </p:cNvPicPr>
          <p:nvPr/>
        </p:nvPicPr>
        <p:blipFill>
          <a:blip r:embed="rId2"/>
          <a:stretch>
            <a:fillRect/>
          </a:stretch>
        </p:blipFill>
        <p:spPr>
          <a:xfrm>
            <a:off x="-26318" y="1191170"/>
            <a:ext cx="12303499" cy="5619329"/>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777973" y="1882237"/>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$210.</a:t>
            </a:r>
          </a:p>
        </p:txBody>
      </p:sp>
    </p:spTree>
    <p:extLst>
      <p:ext uri="{BB962C8B-B14F-4D97-AF65-F5344CB8AC3E}">
        <p14:creationId xmlns:p14="http://schemas.microsoft.com/office/powerpoint/2010/main" val="2835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220D38BF-944F-8287-EBC7-43FD01E51A02}"/>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47159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0947441-FFB8-F96D-7A34-CA225947042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
        <p:nvSpPr>
          <p:cNvPr id="3" name="Hexagon 2">
            <a:extLst>
              <a:ext uri="{FF2B5EF4-FFF2-40B4-BE49-F238E27FC236}">
                <a16:creationId xmlns:a16="http://schemas.microsoft.com/office/drawing/2014/main" id="{BD723400-4A71-87E4-C650-89D15D005E18}"/>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people and our own desires.</a:t>
            </a: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98E6593-0921-2367-401A-CC3896927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76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237F93F-7783-DC2E-DBEA-83E89B1FC7E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4B96E3F-B223-2CDF-7E68-2FF96ABAD38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320184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p>
          <a:p>
            <a:pPr lvl="1"/>
            <a:endParaRPr lang="en-US" sz="2400" dirty="0">
              <a:solidFill>
                <a:schemeClr val="accent2">
                  <a:lumMod val="75000"/>
                </a:schemeClr>
              </a:solidFill>
            </a:endParaRPr>
          </a:p>
          <a:p>
            <a:pPr lvl="1"/>
            <a:r>
              <a:rPr lang="en-US" dirty="0">
                <a:solidFill>
                  <a:schemeClr val="accent2">
                    <a:lumMod val="75000"/>
                  </a:schemeClr>
                </a:solidFill>
              </a:rPr>
              <a:t>Check out </a:t>
            </a:r>
            <a:r>
              <a:rPr lang="en-US" dirty="0">
                <a:solidFill>
                  <a:schemeClr val="accent2">
                    <a:lumMod val="75000"/>
                  </a:schemeClr>
                </a:solidFill>
                <a:hlinkClick r:id="rId2"/>
              </a:rPr>
              <a:t>https://www.think2perform.com/values/</a:t>
            </a:r>
            <a:r>
              <a:rPr lang="en-US" dirty="0">
                <a:solidFill>
                  <a:schemeClr val="accent2">
                    <a:lumMod val="75000"/>
                  </a:schemeClr>
                </a:solidFill>
              </a:rPr>
              <a:t> for practice and perspective</a:t>
            </a: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76156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127319</TotalTime>
  <Words>6766</Words>
  <Application>Microsoft Macintosh PowerPoint</Application>
  <PresentationFormat>Widescreen</PresentationFormat>
  <Paragraphs>745</Paragraphs>
  <Slides>90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Arial Black</vt:lpstr>
      <vt:lpstr>Calibri</vt:lpstr>
      <vt:lpstr>Cambria Math</vt:lpstr>
      <vt:lpstr>Times</vt:lpstr>
      <vt:lpstr>Times New Roman</vt:lpstr>
      <vt:lpstr>Wingdings</vt:lpstr>
      <vt:lpstr>MC_PPT_Template_020316_chevron</vt:lpstr>
      <vt:lpstr>Accelerate Northside</vt:lpstr>
      <vt:lpstr>brian.bolton@louisiana.edu  http://business.louisiana.edu/financeispersonal</vt:lpstr>
      <vt:lpstr>brian.bolton@louisiana.edu  http://business.louisiana.edu/financeispersonal</vt:lpstr>
      <vt:lpstr>    Finance &amp; Accounting</vt:lpstr>
      <vt:lpstr>PowerPoint Presentation</vt:lpstr>
      <vt:lpstr>PowerPoint Presentation</vt:lpstr>
      <vt:lpstr>PowerPoint Presentation</vt:lpstr>
      <vt:lpstr> FREQUENTLY ASKED QUESTION</vt:lpstr>
      <vt:lpstr> FREQUENTLY ASKED QUESTION</vt:lpstr>
      <vt:lpstr> FREQUENTLY ASKED QUESTION</vt:lpstr>
      <vt:lpstr> FREQUENTLY ASKED QUESTION</vt:lpstr>
      <vt:lpstr> FREQUENTLY ASKED QUESTION</vt:lpstr>
      <vt:lpstr> FREQUENTLY ASKED QUESTION</vt:lpstr>
      <vt:lpstr> FREQUENTLY ASKED QUESTION</vt:lpstr>
      <vt:lpstr> FREQUENTLY ASKED QUESTION</vt:lpstr>
      <vt:lpstr>PowerPoint Presentation</vt:lpstr>
      <vt:lpstr>PowerPoint Presentation</vt:lpstr>
      <vt:lpstr>PowerPoint Presentation</vt:lpstr>
      <vt:lpstr>PowerPoint Presentation</vt:lpstr>
      <vt:lpstr>    Stakeholders &amp; Entrepreneurs</vt:lpstr>
      <vt:lpstr>PowerPoint Presentation</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PowerPoint Presentation</vt:lpstr>
      <vt:lpstr>    ACTUAL HOMEWORK (for you to do, for Jonathan)</vt:lpstr>
      <vt:lpstr>    Finance &amp; Accounting</vt:lpstr>
      <vt:lpstr>    What Else We Will Cover Today</vt:lpstr>
      <vt:lpstr>    What Else We Will Cover Today</vt:lpstr>
      <vt:lpstr>    What Else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PowerPoint Presentation</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Financial Statements &amp; Valuation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&amp; Strategy</vt:lpstr>
      <vt:lpstr>PowerPoint Presentation</vt:lpstr>
      <vt:lpstr>    MORE HOMEWORK (not for Jonathan, just for you)</vt:lpstr>
      <vt:lpstr>    MORE HOMEWORK (not for Jonathan, just for you)</vt:lpstr>
      <vt:lpstr>    MORE HOMEWORK!!! (again, just for you, not Jonathan)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728</cp:revision>
  <dcterms:created xsi:type="dcterms:W3CDTF">2015-10-12T23:01:29Z</dcterms:created>
  <dcterms:modified xsi:type="dcterms:W3CDTF">2023-10-22T11:17:59Z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