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310" r:id="rId2"/>
    <p:sldId id="1343" r:id="rId3"/>
    <p:sldId id="2056" r:id="rId4"/>
    <p:sldId id="2057" r:id="rId5"/>
    <p:sldId id="2058" r:id="rId6"/>
    <p:sldId id="1989" r:id="rId7"/>
    <p:sldId id="1993" r:id="rId8"/>
    <p:sldId id="1994" r:id="rId9"/>
    <p:sldId id="1248" r:id="rId10"/>
    <p:sldId id="1247" r:id="rId11"/>
    <p:sldId id="1290" r:id="rId12"/>
    <p:sldId id="1292" r:id="rId13"/>
    <p:sldId id="2098" r:id="rId14"/>
    <p:sldId id="2099" r:id="rId15"/>
    <p:sldId id="2103" r:id="rId16"/>
    <p:sldId id="2147" r:id="rId17"/>
    <p:sldId id="2158" r:id="rId18"/>
    <p:sldId id="2016" r:id="rId19"/>
    <p:sldId id="2017" r:id="rId20"/>
    <p:sldId id="2018" r:id="rId21"/>
    <p:sldId id="1293" r:id="rId22"/>
    <p:sldId id="2133" r:id="rId23"/>
    <p:sldId id="1295" r:id="rId24"/>
    <p:sldId id="2120" r:id="rId25"/>
    <p:sldId id="2150" r:id="rId26"/>
    <p:sldId id="2151" r:id="rId27"/>
    <p:sldId id="2152" r:id="rId28"/>
    <p:sldId id="2148" r:id="rId29"/>
    <p:sldId id="2154" r:id="rId30"/>
    <p:sldId id="2155" r:id="rId31"/>
    <p:sldId id="2157" r:id="rId32"/>
    <p:sldId id="2156" r:id="rId33"/>
    <p:sldId id="2153" r:id="rId34"/>
    <p:sldId id="2149" r:id="rId35"/>
    <p:sldId id="1262" r:id="rId36"/>
    <p:sldId id="1263" r:id="rId37"/>
    <p:sldId id="1264" r:id="rId38"/>
    <p:sldId id="1278" r:id="rId39"/>
    <p:sldId id="2012" r:id="rId40"/>
    <p:sldId id="2013" r:id="rId41"/>
    <p:sldId id="2048" r:id="rId42"/>
    <p:sldId id="2060" r:id="rId43"/>
    <p:sldId id="2061" r:id="rId44"/>
    <p:sldId id="2135" r:id="rId45"/>
    <p:sldId id="2136" r:id="rId46"/>
    <p:sldId id="2137" r:id="rId47"/>
    <p:sldId id="2138" r:id="rId48"/>
    <p:sldId id="2067" r:id="rId49"/>
    <p:sldId id="2068" r:id="rId50"/>
    <p:sldId id="2070" r:id="rId51"/>
    <p:sldId id="2140" r:id="rId52"/>
    <p:sldId id="1268" r:id="rId53"/>
    <p:sldId id="1270" r:id="rId54"/>
    <p:sldId id="1269" r:id="rId55"/>
    <p:sldId id="1271" r:id="rId56"/>
    <p:sldId id="1267" r:id="rId57"/>
    <p:sldId id="2141" r:id="rId58"/>
    <p:sldId id="2142" r:id="rId59"/>
    <p:sldId id="2143" r:id="rId60"/>
    <p:sldId id="2144" r:id="rId61"/>
    <p:sldId id="2145" r:id="rId62"/>
    <p:sldId id="1258" r:id="rId63"/>
    <p:sldId id="1350" r:id="rId64"/>
    <p:sldId id="2088" r:id="rId65"/>
    <p:sldId id="2096" r:id="rId66"/>
    <p:sldId id="2097" r:id="rId67"/>
    <p:sldId id="208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0"/>
    <p:restoredTop sz="94680"/>
  </p:normalViewPr>
  <p:slideViewPr>
    <p:cSldViewPr snapToGrid="0" snapToObjects="1">
      <p:cViewPr varScale="1">
        <p:scale>
          <a:sx n="211" d="100"/>
          <a:sy n="211" d="100"/>
        </p:scale>
        <p:origin x="1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6" name="Title 1">
            <a:extLst>
              <a:ext uri="{FF2B5EF4-FFF2-40B4-BE49-F238E27FC236}">
                <a16:creationId xmlns:a16="http://schemas.microsoft.com/office/drawing/2014/main" id="{5D53130D-1703-0D14-3586-CD39ACC723DB}"/>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9" name="Title 1">
            <a:extLst>
              <a:ext uri="{FF2B5EF4-FFF2-40B4-BE49-F238E27FC236}">
                <a16:creationId xmlns:a16="http://schemas.microsoft.com/office/drawing/2014/main" id="{D9A9519D-13A9-EF65-2CA6-A5C51A75D25A}"/>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1F41A555-A2D7-03DB-A079-6BA364E4529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9" name="Title 1">
            <a:extLst>
              <a:ext uri="{FF2B5EF4-FFF2-40B4-BE49-F238E27FC236}">
                <a16:creationId xmlns:a16="http://schemas.microsoft.com/office/drawing/2014/main" id="{77EB6A3E-A28A-F1F6-5079-E786646C2391}"/>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3D77542F-A244-7697-92B4-9916050D778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2" name="Title 1">
            <a:extLst>
              <a:ext uri="{FF2B5EF4-FFF2-40B4-BE49-F238E27FC236}">
                <a16:creationId xmlns:a16="http://schemas.microsoft.com/office/drawing/2014/main" id="{C8A9A0AD-B663-D9DC-C5B9-328333FC4285}"/>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8" name="Title 1">
            <a:extLst>
              <a:ext uri="{FF2B5EF4-FFF2-40B4-BE49-F238E27FC236}">
                <a16:creationId xmlns:a16="http://schemas.microsoft.com/office/drawing/2014/main" id="{17FA537A-9E4C-4D2F-5B15-77F1925F6139}"/>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9037D4A4-ED64-DB81-0C7F-324404A533E3}"/>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8AC7CFB6-722F-2FEC-1511-6527B22FB02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1396066C-F86B-E7F6-1B02-2772FB2BE1DD}"/>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7/12/22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52486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#3</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Investing…for Retirement, Education &amp; Special Events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a:solidFill>
                  <a:srgbClr val="C00000"/>
                </a:solidFill>
                <a:latin typeface="Calibri" panose="020F0502020204030204" pitchFamily="34" charset="0"/>
                <a:ea typeface="Times New Roman" panose="02020603050405020304" pitchFamily="18" charset="0"/>
                <a:cs typeface="Calibri" panose="020F0502020204030204" pitchFamily="34" charset="0"/>
              </a:rPr>
              <a:t>July 13, </a:t>
            </a: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Bridging the Divide Banner for Money Manners Webinar Series">
            <a:extLst>
              <a:ext uri="{FF2B5EF4-FFF2-40B4-BE49-F238E27FC236}">
                <a16:creationId xmlns:a16="http://schemas.microsoft.com/office/drawing/2014/main" id="{8BF6FA83-BB9C-6907-0CD6-EACEAD7C6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4"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6838B02-27E1-914E-8454-9C2A7B856710}"/>
              </a:ext>
            </a:extLst>
          </p:cNvPr>
          <p:cNvSpPr/>
          <p:nvPr/>
        </p:nvSpPr>
        <p:spPr>
          <a:xfrm>
            <a:off x="2492569" y="1410029"/>
            <a:ext cx="7361888" cy="7226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Create a Personal Financial Plan for You:</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2235835"/>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2235835"/>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2220597"/>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2215511"/>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Taxes</a:t>
            </a:r>
          </a:p>
        </p:txBody>
      </p:sp>
      <p:sp>
        <p:nvSpPr>
          <p:cNvPr id="17" name="Rounded Rectangle 16">
            <a:extLst>
              <a:ext uri="{FF2B5EF4-FFF2-40B4-BE49-F238E27FC236}">
                <a16:creationId xmlns:a16="http://schemas.microsoft.com/office/drawing/2014/main" id="{83870A44-BF5D-594B-9F34-DBE34F220049}"/>
              </a:ext>
            </a:extLst>
          </p:cNvPr>
          <p:cNvSpPr/>
          <p:nvPr/>
        </p:nvSpPr>
        <p:spPr>
          <a:xfrm>
            <a:off x="2058402" y="3362347"/>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Insurance</a:t>
            </a:r>
          </a:p>
        </p:txBody>
      </p:sp>
      <p:sp>
        <p:nvSpPr>
          <p:cNvPr id="18" name="Rounded Rectangle 17">
            <a:extLst>
              <a:ext uri="{FF2B5EF4-FFF2-40B4-BE49-F238E27FC236}">
                <a16:creationId xmlns:a16="http://schemas.microsoft.com/office/drawing/2014/main" id="{60739723-1AD2-FC4B-812A-777CD9AEC65B}"/>
              </a:ext>
            </a:extLst>
          </p:cNvPr>
          <p:cNvSpPr/>
          <p:nvPr/>
        </p:nvSpPr>
        <p:spPr>
          <a:xfrm>
            <a:off x="4750133" y="3362347"/>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Retirement</a:t>
            </a:r>
          </a:p>
        </p:txBody>
      </p:sp>
      <p:sp>
        <p:nvSpPr>
          <p:cNvPr id="19" name="Rounded Rectangle 18">
            <a:extLst>
              <a:ext uri="{FF2B5EF4-FFF2-40B4-BE49-F238E27FC236}">
                <a16:creationId xmlns:a16="http://schemas.microsoft.com/office/drawing/2014/main" id="{546D580E-1BC2-3446-9D15-A95ED1C95621}"/>
              </a:ext>
            </a:extLst>
          </p:cNvPr>
          <p:cNvSpPr/>
          <p:nvPr/>
        </p:nvSpPr>
        <p:spPr>
          <a:xfrm>
            <a:off x="7441864" y="3347109"/>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Education</a:t>
            </a:r>
          </a:p>
        </p:txBody>
      </p:sp>
      <p:sp>
        <p:nvSpPr>
          <p:cNvPr id="20" name="Rounded Rectangle 19">
            <a:extLst>
              <a:ext uri="{FF2B5EF4-FFF2-40B4-BE49-F238E27FC236}">
                <a16:creationId xmlns:a16="http://schemas.microsoft.com/office/drawing/2014/main" id="{56D872F6-3496-C54D-A68E-E56FB8C05036}"/>
              </a:ext>
            </a:extLst>
          </p:cNvPr>
          <p:cNvSpPr/>
          <p:nvPr/>
        </p:nvSpPr>
        <p:spPr>
          <a:xfrm>
            <a:off x="758965" y="4509590"/>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Family</a:t>
            </a:r>
          </a:p>
        </p:txBody>
      </p:sp>
      <p:sp>
        <p:nvSpPr>
          <p:cNvPr id="21" name="Rounded Rectangle 20">
            <a:extLst>
              <a:ext uri="{FF2B5EF4-FFF2-40B4-BE49-F238E27FC236}">
                <a16:creationId xmlns:a16="http://schemas.microsoft.com/office/drawing/2014/main" id="{D6CD3757-91D4-D74E-9417-56D9569DF9C9}"/>
              </a:ext>
            </a:extLst>
          </p:cNvPr>
          <p:cNvSpPr/>
          <p:nvPr/>
        </p:nvSpPr>
        <p:spPr>
          <a:xfrm>
            <a:off x="3450696" y="4509590"/>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Business Planning</a:t>
            </a:r>
          </a:p>
        </p:txBody>
      </p:sp>
      <p:sp>
        <p:nvSpPr>
          <p:cNvPr id="22" name="Rounded Rectangle 21">
            <a:extLst>
              <a:ext uri="{FF2B5EF4-FFF2-40B4-BE49-F238E27FC236}">
                <a16:creationId xmlns:a16="http://schemas.microsoft.com/office/drawing/2014/main" id="{F3644A07-3907-0F41-91F4-16F56AA697F8}"/>
              </a:ext>
            </a:extLst>
          </p:cNvPr>
          <p:cNvSpPr/>
          <p:nvPr/>
        </p:nvSpPr>
        <p:spPr>
          <a:xfrm>
            <a:off x="6142427" y="4494352"/>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Philanthropy</a:t>
            </a:r>
          </a:p>
        </p:txBody>
      </p:sp>
      <p:sp>
        <p:nvSpPr>
          <p:cNvPr id="23" name="Rounded Rectangle 22">
            <a:extLst>
              <a:ext uri="{FF2B5EF4-FFF2-40B4-BE49-F238E27FC236}">
                <a16:creationId xmlns:a16="http://schemas.microsoft.com/office/drawing/2014/main" id="{0B842DFD-E5E2-6E44-9C4A-2EF376C254DE}"/>
              </a:ext>
            </a:extLst>
          </p:cNvPr>
          <p:cNvSpPr/>
          <p:nvPr/>
        </p:nvSpPr>
        <p:spPr>
          <a:xfrm>
            <a:off x="8834158" y="4489266"/>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Estate Planning</a:t>
            </a:r>
          </a:p>
        </p:txBody>
      </p:sp>
    </p:spTree>
    <p:extLst>
      <p:ext uri="{BB962C8B-B14F-4D97-AF65-F5344CB8AC3E}">
        <p14:creationId xmlns:p14="http://schemas.microsoft.com/office/powerpoint/2010/main" val="21335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4" name="Rounded Rectangle 13">
            <a:extLst>
              <a:ext uri="{FF2B5EF4-FFF2-40B4-BE49-F238E27FC236}">
                <a16:creationId xmlns:a16="http://schemas.microsoft.com/office/drawing/2014/main" id="{40A36E7C-6F1F-7D4D-7126-2D583D863BF9}"/>
              </a:ext>
            </a:extLst>
          </p:cNvPr>
          <p:cNvSpPr/>
          <p:nvPr/>
        </p:nvSpPr>
        <p:spPr>
          <a:xfrm>
            <a:off x="4093405" y="1151860"/>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SAVINGS</a:t>
            </a:r>
          </a:p>
        </p:txBody>
      </p:sp>
      <p:sp>
        <p:nvSpPr>
          <p:cNvPr id="15" name="Rounded Rectangle 14">
            <a:extLst>
              <a:ext uri="{FF2B5EF4-FFF2-40B4-BE49-F238E27FC236}">
                <a16:creationId xmlns:a16="http://schemas.microsoft.com/office/drawing/2014/main" id="{5AB5D273-579F-B38E-FA1F-0AC28B3954F7}"/>
              </a:ext>
            </a:extLst>
          </p:cNvPr>
          <p:cNvSpPr/>
          <p:nvPr/>
        </p:nvSpPr>
        <p:spPr>
          <a:xfrm>
            <a:off x="4093405" y="4512964"/>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WEALTH</a:t>
            </a:r>
          </a:p>
          <a:p>
            <a:pPr algn="ctr"/>
            <a:r>
              <a:rPr lang="en-US" b="1" dirty="0"/>
              <a:t>(and freedom, options &amp; opportunities)</a:t>
            </a:r>
          </a:p>
        </p:txBody>
      </p:sp>
      <p:cxnSp>
        <p:nvCxnSpPr>
          <p:cNvPr id="16" name="Straight Arrow Connector 15">
            <a:extLst>
              <a:ext uri="{FF2B5EF4-FFF2-40B4-BE49-F238E27FC236}">
                <a16:creationId xmlns:a16="http://schemas.microsoft.com/office/drawing/2014/main" id="{530B04CD-9F29-B3D6-4A62-E159D5D4EFCF}"/>
              </a:ext>
            </a:extLst>
          </p:cNvPr>
          <p:cNvCxnSpPr>
            <a:cxnSpLocks/>
          </p:cNvCxnSpPr>
          <p:nvPr/>
        </p:nvCxnSpPr>
        <p:spPr>
          <a:xfrm>
            <a:off x="3812187" y="363421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3">
            <a:extLst>
              <a:ext uri="{FF2B5EF4-FFF2-40B4-BE49-F238E27FC236}">
                <a16:creationId xmlns:a16="http://schemas.microsoft.com/office/drawing/2014/main" id="{B34BA673-098B-FFC0-C356-5597DCE1B4F6}"/>
              </a:ext>
            </a:extLst>
          </p:cNvPr>
          <p:cNvSpPr/>
          <p:nvPr/>
        </p:nvSpPr>
        <p:spPr>
          <a:xfrm>
            <a:off x="4093405" y="2832412"/>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INVESTING</a:t>
            </a:r>
          </a:p>
        </p:txBody>
      </p:sp>
      <p:cxnSp>
        <p:nvCxnSpPr>
          <p:cNvPr id="17" name="Straight Arrow Connector 16">
            <a:extLst>
              <a:ext uri="{FF2B5EF4-FFF2-40B4-BE49-F238E27FC236}">
                <a16:creationId xmlns:a16="http://schemas.microsoft.com/office/drawing/2014/main" id="{E2107590-B461-DB78-6618-15B15130A0EE}"/>
              </a:ext>
            </a:extLst>
          </p:cNvPr>
          <p:cNvCxnSpPr>
            <a:cxnSpLocks/>
          </p:cNvCxnSpPr>
          <p:nvPr/>
        </p:nvCxnSpPr>
        <p:spPr>
          <a:xfrm>
            <a:off x="8545054" y="3634218"/>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19D0DA-A012-4F43-3338-40CEAD1557EA}"/>
              </a:ext>
            </a:extLst>
          </p:cNvPr>
          <p:cNvCxnSpPr>
            <a:cxnSpLocks/>
          </p:cNvCxnSpPr>
          <p:nvPr/>
        </p:nvCxnSpPr>
        <p:spPr>
          <a:xfrm>
            <a:off x="3812187" y="1811360"/>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2665CE-BD57-D103-EB0A-2B19CB737600}"/>
              </a:ext>
            </a:extLst>
          </p:cNvPr>
          <p:cNvCxnSpPr>
            <a:cxnSpLocks/>
          </p:cNvCxnSpPr>
          <p:nvPr/>
        </p:nvCxnSpPr>
        <p:spPr>
          <a:xfrm>
            <a:off x="8545054" y="181135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2" name="Cloud Callout 11">
            <a:extLst>
              <a:ext uri="{FF2B5EF4-FFF2-40B4-BE49-F238E27FC236}">
                <a16:creationId xmlns:a16="http://schemas.microsoft.com/office/drawing/2014/main" id="{B34B4D30-C514-09C5-1535-A25B399CDAF8}"/>
              </a:ext>
            </a:extLst>
          </p:cNvPr>
          <p:cNvSpPr/>
          <p:nvPr/>
        </p:nvSpPr>
        <p:spPr>
          <a:xfrm>
            <a:off x="2646370" y="1277423"/>
            <a:ext cx="6899259"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The most difficult thing is the decision to act; the rest is mere tenacity.</a:t>
            </a:r>
          </a:p>
        </p:txBody>
      </p:sp>
    </p:spTree>
    <p:extLst>
      <p:ext uri="{BB962C8B-B14F-4D97-AF65-F5344CB8AC3E}">
        <p14:creationId xmlns:p14="http://schemas.microsoft.com/office/powerpoint/2010/main" val="14431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worth working with an investment company if you are new to the stock market and investing? Is this affordable?</a:t>
            </a:r>
          </a:p>
          <a:p>
            <a:pPr marL="0" indent="0" algn="ctr">
              <a:buNone/>
            </a:pPr>
            <a:r>
              <a:rPr lang="en-US" b="1" i="1" dirty="0">
                <a:solidFill>
                  <a:srgbClr val="C00000"/>
                </a:solidFill>
              </a:rPr>
              <a:t> </a:t>
            </a:r>
          </a:p>
          <a:p>
            <a:r>
              <a:rPr lang="en-US" b="1" i="1" dirty="0">
                <a:solidFill>
                  <a:srgbClr val="C00000"/>
                </a:solidFill>
              </a:rPr>
              <a:t>The best things that investment companies provide are:</a:t>
            </a:r>
          </a:p>
          <a:p>
            <a:pPr lvl="1"/>
            <a:r>
              <a:rPr lang="en-US" b="1" i="1" dirty="0">
                <a:solidFill>
                  <a:srgbClr val="C00000"/>
                </a:solidFill>
              </a:rPr>
              <a:t>An investment strategy.</a:t>
            </a:r>
          </a:p>
          <a:p>
            <a:pPr lvl="1"/>
            <a:r>
              <a:rPr lang="en-US" b="1" i="1" dirty="0">
                <a:solidFill>
                  <a:srgbClr val="C00000"/>
                </a:solidFill>
              </a:rPr>
              <a:t>Peace of mind.</a:t>
            </a:r>
          </a:p>
          <a:p>
            <a:r>
              <a:rPr lang="en-US" b="1" i="1" dirty="0">
                <a:solidFill>
                  <a:srgbClr val="C00000"/>
                </a:solidFill>
              </a:rPr>
              <a:t>Investment advisors can provide the best guidance when:</a:t>
            </a:r>
          </a:p>
          <a:p>
            <a:pPr lvl="1"/>
            <a:r>
              <a:rPr lang="en-US" b="1" i="1" dirty="0">
                <a:solidFill>
                  <a:srgbClr val="C00000"/>
                </a:solidFill>
              </a:rPr>
              <a:t>You are just getting started.</a:t>
            </a:r>
          </a:p>
          <a:p>
            <a:pPr lvl="1"/>
            <a:r>
              <a:rPr lang="en-US" b="1" i="1" dirty="0">
                <a:solidFill>
                  <a:srgbClr val="C00000"/>
                </a:solidFill>
              </a:rPr>
              <a:t>You have specific investment issues - education, retirement, business.</a:t>
            </a:r>
          </a:p>
          <a:p>
            <a:pPr lvl="1"/>
            <a:r>
              <a:rPr lang="en-US" b="1" i="1" dirty="0">
                <a:solidFill>
                  <a:srgbClr val="C00000"/>
                </a:solidFill>
              </a:rPr>
              <a:t>You are retiring.</a:t>
            </a:r>
            <a:endParaRPr lang="en-US" sz="2500" i="1" dirty="0">
              <a:solidFill>
                <a:srgbClr val="C00000"/>
              </a:solidFill>
            </a:endParaRPr>
          </a:p>
        </p:txBody>
      </p:sp>
    </p:spTree>
    <p:extLst>
      <p:ext uri="{BB962C8B-B14F-4D97-AF65-F5344CB8AC3E}">
        <p14:creationId xmlns:p14="http://schemas.microsoft.com/office/powerpoint/2010/main" val="11462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worth working with an investment company if you are new to the stock market and investing? Is this affordable?</a:t>
            </a:r>
          </a:p>
          <a:p>
            <a:pPr marL="0" indent="0" algn="ctr">
              <a:buNone/>
            </a:pPr>
            <a:r>
              <a:rPr lang="en-US" b="1" i="1" dirty="0">
                <a:solidFill>
                  <a:srgbClr val="C00000"/>
                </a:solidFill>
              </a:rPr>
              <a:t> </a:t>
            </a:r>
          </a:p>
          <a:p>
            <a:r>
              <a:rPr lang="en-US" b="1" i="1" dirty="0">
                <a:solidFill>
                  <a:srgbClr val="C00000"/>
                </a:solidFill>
              </a:rPr>
              <a:t>What about </a:t>
            </a:r>
            <a:r>
              <a:rPr lang="en-US" b="1" i="1" dirty="0" err="1">
                <a:solidFill>
                  <a:srgbClr val="C00000"/>
                </a:solidFill>
              </a:rPr>
              <a:t>robo</a:t>
            </a:r>
            <a:r>
              <a:rPr lang="en-US" b="1" i="1" dirty="0">
                <a:solidFill>
                  <a:srgbClr val="C00000"/>
                </a:solidFill>
              </a:rPr>
              <a:t>-advisors? Are they for real?</a:t>
            </a:r>
          </a:p>
          <a:p>
            <a:endParaRPr lang="en-US" b="1" i="1" dirty="0">
              <a:solidFill>
                <a:srgbClr val="C00000"/>
              </a:solidFill>
            </a:endParaRPr>
          </a:p>
          <a:p>
            <a:r>
              <a:rPr lang="en-US" b="1" i="1" dirty="0">
                <a:solidFill>
                  <a:srgbClr val="C00000"/>
                </a:solidFill>
              </a:rPr>
              <a:t>Yes, they can be a decent option for some people.</a:t>
            </a:r>
          </a:p>
          <a:p>
            <a:pPr lvl="1"/>
            <a:r>
              <a:rPr lang="en-US" b="1" i="1" dirty="0">
                <a:solidFill>
                  <a:srgbClr val="C00000"/>
                </a:solidFill>
              </a:rPr>
              <a:t>They can be less expensive than working with a real human.</a:t>
            </a:r>
          </a:p>
          <a:p>
            <a:pPr lvl="1"/>
            <a:r>
              <a:rPr lang="en-US" b="1" i="1" dirty="0">
                <a:solidFill>
                  <a:srgbClr val="C00000"/>
                </a:solidFill>
              </a:rPr>
              <a:t>And the algorithms they use are designed by real humans, but without the real-time emotion that can complicate planning.</a:t>
            </a:r>
          </a:p>
          <a:p>
            <a:pPr lvl="2"/>
            <a:r>
              <a:rPr lang="en-US" b="1" i="1" dirty="0">
                <a:solidFill>
                  <a:srgbClr val="C00000"/>
                </a:solidFill>
              </a:rPr>
              <a:t>Of course, during times of turbulence, whether personal or market turbulence, you may want to connect with a real human with real emotions.</a:t>
            </a:r>
          </a:p>
          <a:p>
            <a:pPr marL="914400" lvl="2" indent="0">
              <a:buNone/>
            </a:pPr>
            <a:endParaRPr lang="en-US" b="1" i="1" dirty="0">
              <a:solidFill>
                <a:srgbClr val="C00000"/>
              </a:solidFill>
            </a:endParaRPr>
          </a:p>
        </p:txBody>
      </p:sp>
    </p:spTree>
    <p:extLst>
      <p:ext uri="{BB962C8B-B14F-4D97-AF65-F5344CB8AC3E}">
        <p14:creationId xmlns:p14="http://schemas.microsoft.com/office/powerpoint/2010/main" val="115024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worth working with an investment company if you are new to the stock market and investing? Is this affordable?</a:t>
            </a:r>
          </a:p>
          <a:p>
            <a:pPr marL="0" indent="0" algn="ctr">
              <a:buNone/>
            </a:pPr>
            <a:r>
              <a:rPr lang="en-US" b="1" i="1" dirty="0">
                <a:solidFill>
                  <a:srgbClr val="C00000"/>
                </a:solidFill>
              </a:rPr>
              <a:t> </a:t>
            </a:r>
          </a:p>
          <a:p>
            <a:r>
              <a:rPr lang="en-US" b="1" i="1" dirty="0">
                <a:solidFill>
                  <a:srgbClr val="C00000"/>
                </a:solidFill>
              </a:rPr>
              <a:t>Is using an investment company affordable?</a:t>
            </a:r>
          </a:p>
          <a:p>
            <a:endParaRPr lang="en-US" sz="1400" b="1" i="1" dirty="0">
              <a:solidFill>
                <a:srgbClr val="C00000"/>
              </a:solidFill>
            </a:endParaRPr>
          </a:p>
          <a:p>
            <a:r>
              <a:rPr lang="en-US" b="1" i="1" dirty="0">
                <a:solidFill>
                  <a:srgbClr val="C00000"/>
                </a:solidFill>
              </a:rPr>
              <a:t>Yes, probably, for most people.</a:t>
            </a:r>
          </a:p>
          <a:p>
            <a:pPr lvl="1"/>
            <a:r>
              <a:rPr lang="en-US" b="1" i="1" dirty="0">
                <a:solidFill>
                  <a:srgbClr val="C00000"/>
                </a:solidFill>
              </a:rPr>
              <a:t>Some will charge a fixed fee for their services. This might not be affordable for graduate students and lower incomes.</a:t>
            </a:r>
          </a:p>
          <a:p>
            <a:pPr lvl="1"/>
            <a:r>
              <a:rPr lang="en-US" b="1" i="1" dirty="0">
                <a:solidFill>
                  <a:srgbClr val="C00000"/>
                </a:solidFill>
              </a:rPr>
              <a:t>Others will charge for a percentage of assets that you have, maybe 1-2%.</a:t>
            </a:r>
          </a:p>
          <a:p>
            <a:pPr lvl="1"/>
            <a:r>
              <a:rPr lang="en-US" b="1" i="1" dirty="0">
                <a:solidFill>
                  <a:srgbClr val="C00000"/>
                </a:solidFill>
              </a:rPr>
              <a:t>If you use an investment company for specific guidance, your goal should be to rely on them less and do more on your own (and save $$$)</a:t>
            </a:r>
          </a:p>
        </p:txBody>
      </p:sp>
    </p:spTree>
    <p:extLst>
      <p:ext uri="{BB962C8B-B14F-4D97-AF65-F5344CB8AC3E}">
        <p14:creationId xmlns:p14="http://schemas.microsoft.com/office/powerpoint/2010/main" val="186356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When you have a stock that appreciates in value, do you have to sell</a:t>
            </a:r>
            <a:br>
              <a:rPr lang="en-US" b="1" i="1" dirty="0">
                <a:solidFill>
                  <a:srgbClr val="0000CC"/>
                </a:solidFill>
              </a:rPr>
            </a:br>
            <a:r>
              <a:rPr lang="en-US" b="1" i="1" dirty="0">
                <a:solidFill>
                  <a:srgbClr val="0000CC"/>
                </a:solidFill>
              </a:rPr>
              <a:t>the entire stock to gain the profits?</a:t>
            </a:r>
          </a:p>
          <a:p>
            <a:pPr marL="0" indent="0" algn="ctr">
              <a:buNone/>
            </a:pPr>
            <a:r>
              <a:rPr lang="en-US" b="1" i="1" dirty="0">
                <a:solidFill>
                  <a:srgbClr val="C00000"/>
                </a:solidFill>
              </a:rPr>
              <a:t> </a:t>
            </a:r>
          </a:p>
          <a:p>
            <a:pPr marL="0" indent="0">
              <a:buNone/>
            </a:pPr>
            <a:r>
              <a:rPr lang="en-US" b="1" i="1" dirty="0">
                <a:solidFill>
                  <a:srgbClr val="C00000"/>
                </a:solidFill>
              </a:rPr>
              <a:t>Answer: Maybe. Or, kind of.</a:t>
            </a:r>
          </a:p>
          <a:p>
            <a:pPr marL="0" indent="0">
              <a:buNone/>
            </a:pPr>
            <a:endParaRPr lang="en-US" b="1" i="1" dirty="0">
              <a:solidFill>
                <a:srgbClr val="C00000"/>
              </a:solidFill>
            </a:endParaRPr>
          </a:p>
          <a:p>
            <a:pPr marL="0" indent="0">
              <a:buNone/>
            </a:pPr>
            <a:r>
              <a:rPr lang="en-US" b="1" i="1" dirty="0"/>
              <a:t>Assume you bought 1 share for $100.</a:t>
            </a:r>
          </a:p>
          <a:p>
            <a:pPr marL="0" indent="0">
              <a:buNone/>
            </a:pPr>
            <a:r>
              <a:rPr lang="en-US" b="1" i="1" dirty="0"/>
              <a:t>Assume it increased to $120.</a:t>
            </a:r>
          </a:p>
          <a:p>
            <a:pPr marL="0" indent="0">
              <a:buNone/>
            </a:pPr>
            <a:r>
              <a:rPr lang="en-US" b="1" i="1" dirty="0"/>
              <a:t>You do have to sell entire share to get the $120 cash.</a:t>
            </a:r>
          </a:p>
          <a:p>
            <a:pPr lvl="1"/>
            <a:r>
              <a:rPr lang="en-US" b="1" i="1" dirty="0"/>
              <a:t>And you will owe taxes just on the gain of $20.</a:t>
            </a:r>
            <a:endParaRPr lang="en-US" sz="2500" i="1" dirty="0"/>
          </a:p>
        </p:txBody>
      </p:sp>
    </p:spTree>
    <p:extLst>
      <p:ext uri="{BB962C8B-B14F-4D97-AF65-F5344CB8AC3E}">
        <p14:creationId xmlns:p14="http://schemas.microsoft.com/office/powerpoint/2010/main" val="32835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90366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When you have a stock that appreciates in value, do you have to sell</a:t>
            </a:r>
            <a:br>
              <a:rPr lang="en-US" b="1" i="1" dirty="0">
                <a:solidFill>
                  <a:srgbClr val="0000CC"/>
                </a:solidFill>
              </a:rPr>
            </a:br>
            <a:r>
              <a:rPr lang="en-US" b="1" i="1" dirty="0">
                <a:solidFill>
                  <a:srgbClr val="0000CC"/>
                </a:solidFill>
              </a:rPr>
              <a:t> the entire stock to gain the profits?</a:t>
            </a:r>
          </a:p>
          <a:p>
            <a:pPr marL="0" indent="0" algn="ctr">
              <a:buNone/>
            </a:pPr>
            <a:r>
              <a:rPr lang="en-US" b="1" i="1" dirty="0">
                <a:solidFill>
                  <a:srgbClr val="C00000"/>
                </a:solidFill>
              </a:rPr>
              <a:t> </a:t>
            </a:r>
          </a:p>
          <a:p>
            <a:pPr marL="0" indent="0">
              <a:buNone/>
            </a:pPr>
            <a:r>
              <a:rPr lang="en-US" b="1" i="1" dirty="0">
                <a:solidFill>
                  <a:srgbClr val="C00000"/>
                </a:solidFill>
              </a:rPr>
              <a:t>Answer: Maybe. Or, kind of.</a:t>
            </a:r>
          </a:p>
          <a:p>
            <a:pPr marL="0" indent="0">
              <a:buNone/>
            </a:pPr>
            <a:endParaRPr lang="en-US" b="1" i="1" dirty="0">
              <a:solidFill>
                <a:srgbClr val="C00000"/>
              </a:solidFill>
            </a:endParaRPr>
          </a:p>
          <a:p>
            <a:pPr marL="0" indent="0">
              <a:buNone/>
            </a:pPr>
            <a:r>
              <a:rPr lang="en-US" sz="2500" b="1" i="1" dirty="0">
                <a:solidFill>
                  <a:srgbClr val="0000CC"/>
                </a:solidFill>
              </a:rPr>
              <a:t>Assume you bought 5 shares for $20 each for a total investment of $100.</a:t>
            </a:r>
          </a:p>
          <a:p>
            <a:pPr marL="0" indent="0">
              <a:buNone/>
            </a:pPr>
            <a:r>
              <a:rPr lang="en-US" sz="2500" b="1" i="1" dirty="0">
                <a:solidFill>
                  <a:srgbClr val="0000CC"/>
                </a:solidFill>
              </a:rPr>
              <a:t>Assume each share increased to $24, making the value of your investment $120.</a:t>
            </a:r>
          </a:p>
          <a:p>
            <a:pPr marL="0" indent="0">
              <a:buNone/>
            </a:pPr>
            <a:r>
              <a:rPr lang="en-US" sz="2500" b="1" i="1" dirty="0">
                <a:solidFill>
                  <a:srgbClr val="0000CC"/>
                </a:solidFill>
              </a:rPr>
              <a:t>You can sell 1 share for $24 and leave the other $96 invested.</a:t>
            </a:r>
          </a:p>
          <a:p>
            <a:pPr lvl="1"/>
            <a:r>
              <a:rPr lang="en-US" b="1" i="1" dirty="0">
                <a:solidFill>
                  <a:srgbClr val="0000CC"/>
                </a:solidFill>
              </a:rPr>
              <a:t>And you will owe taxes just on the gain of $4 on the single share.</a:t>
            </a:r>
            <a:endParaRPr lang="en-US" sz="2500" i="1" dirty="0">
              <a:solidFill>
                <a:srgbClr val="0000CC"/>
              </a:solidFill>
            </a:endParaRPr>
          </a:p>
        </p:txBody>
      </p:sp>
    </p:spTree>
    <p:extLst>
      <p:ext uri="{BB962C8B-B14F-4D97-AF65-F5344CB8AC3E}">
        <p14:creationId xmlns:p14="http://schemas.microsoft.com/office/powerpoint/2010/main" val="248194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90366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When you have a stock that appreciates in value, do you have to sell</a:t>
            </a:r>
            <a:br>
              <a:rPr lang="en-US" b="1" i="1" dirty="0">
                <a:solidFill>
                  <a:srgbClr val="0000CC"/>
                </a:solidFill>
              </a:rPr>
            </a:br>
            <a:r>
              <a:rPr lang="en-US" b="1" i="1" dirty="0">
                <a:solidFill>
                  <a:srgbClr val="0000CC"/>
                </a:solidFill>
              </a:rPr>
              <a:t> the entire stock to gain the profits?</a:t>
            </a:r>
          </a:p>
          <a:p>
            <a:pPr marL="0" indent="0" algn="ctr">
              <a:buNone/>
            </a:pPr>
            <a:r>
              <a:rPr lang="en-US" b="1" i="1" dirty="0">
                <a:solidFill>
                  <a:srgbClr val="C00000"/>
                </a:solidFill>
              </a:rPr>
              <a:t> </a:t>
            </a:r>
          </a:p>
          <a:p>
            <a:pPr marL="0" indent="0">
              <a:buNone/>
            </a:pPr>
            <a:r>
              <a:rPr lang="en-US" b="1" i="1" dirty="0">
                <a:solidFill>
                  <a:srgbClr val="C00000"/>
                </a:solidFill>
              </a:rPr>
              <a:t>Answer: Maybe. Or, kind of.</a:t>
            </a:r>
          </a:p>
          <a:p>
            <a:pPr marL="0" indent="0">
              <a:buNone/>
            </a:pPr>
            <a:endParaRPr lang="en-US" sz="1400" b="1" i="1" dirty="0">
              <a:solidFill>
                <a:srgbClr val="C00000"/>
              </a:solidFill>
            </a:endParaRPr>
          </a:p>
          <a:p>
            <a:pPr marL="0" indent="0">
              <a:buNone/>
            </a:pPr>
            <a:r>
              <a:rPr lang="en-US" sz="2500" b="1" i="1" dirty="0">
                <a:solidFill>
                  <a:srgbClr val="006600"/>
                </a:solidFill>
              </a:rPr>
              <a:t>Assume you bought 5 shares for $20 each for a total investment of $100.</a:t>
            </a:r>
          </a:p>
          <a:p>
            <a:pPr marL="0" indent="0">
              <a:buNone/>
            </a:pPr>
            <a:r>
              <a:rPr lang="en-US" sz="2500" b="1" i="1" dirty="0">
                <a:solidFill>
                  <a:srgbClr val="006600"/>
                </a:solidFill>
              </a:rPr>
              <a:t>Assume each share increased to $22, making the value of your investment $110.</a:t>
            </a:r>
          </a:p>
          <a:p>
            <a:pPr marL="0" indent="0">
              <a:buNone/>
            </a:pPr>
            <a:r>
              <a:rPr lang="en-US" sz="2500" b="1" i="1" dirty="0">
                <a:solidFill>
                  <a:srgbClr val="006600"/>
                </a:solidFill>
              </a:rPr>
              <a:t>At the end of the year, the company paid a $2-per-share cash dividend to you. You get this 2 x 5 = $10 cash income without selling anything – and you still have $110 invested in the company.</a:t>
            </a:r>
          </a:p>
          <a:p>
            <a:pPr lvl="1"/>
            <a:r>
              <a:rPr lang="en-US" b="1" i="1" dirty="0">
                <a:solidFill>
                  <a:srgbClr val="006600"/>
                </a:solidFill>
              </a:rPr>
              <a:t>And you will owe income taxes just on the $10 in dividends.</a:t>
            </a:r>
            <a:endParaRPr lang="en-US" sz="2500" i="1" dirty="0">
              <a:solidFill>
                <a:srgbClr val="006600"/>
              </a:solidFill>
            </a:endParaRPr>
          </a:p>
        </p:txBody>
      </p:sp>
    </p:spTree>
    <p:extLst>
      <p:ext uri="{BB962C8B-B14F-4D97-AF65-F5344CB8AC3E}">
        <p14:creationId xmlns:p14="http://schemas.microsoft.com/office/powerpoint/2010/main" val="3267517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ULL</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DA42B808-D02B-BD6B-C858-ACB77DB7B9BB}"/>
              </a:ext>
            </a:extLst>
          </p:cNvPr>
          <p:cNvSpPr txBox="1">
            <a:spLocks noChangeArrowheads="1"/>
          </p:cNvSpPr>
          <p:nvPr/>
        </p:nvSpPr>
        <p:spPr bwMode="auto">
          <a:xfrm>
            <a:off x="838200" y="328734"/>
            <a:ext cx="10670628" cy="870425"/>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chemeClr val="bg1"/>
                </a:solidFill>
                <a:latin typeface="Calibri" panose="020F0502020204030204" pitchFamily="34" charset="0"/>
                <a:cs typeface="Calibri" panose="020F0502020204030204" pitchFamily="34" charset="0"/>
              </a:rPr>
              <a:t>Set up separate savings accounts for each goal. </a:t>
            </a:r>
          </a:p>
          <a:p>
            <a:pPr algn="ctr"/>
            <a:r>
              <a:rPr lang="en-US" sz="2700" b="1" dirty="0">
                <a:solidFill>
                  <a:schemeClr val="bg1"/>
                </a:solidFill>
                <a:latin typeface="Calibri" panose="020F0502020204030204" pitchFamily="34" charset="0"/>
                <a:cs typeface="Calibri" panose="020F0502020204030204" pitchFamily="34" charset="0"/>
              </a:rPr>
              <a:t>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52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DA42B808-D02B-BD6B-C858-ACB77DB7B9BB}"/>
              </a:ext>
            </a:extLst>
          </p:cNvPr>
          <p:cNvSpPr txBox="1">
            <a:spLocks noChangeArrowheads="1"/>
          </p:cNvSpPr>
          <p:nvPr/>
        </p:nvSpPr>
        <p:spPr bwMode="auto">
          <a:xfrm>
            <a:off x="838200" y="328734"/>
            <a:ext cx="10670628" cy="870425"/>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chemeClr val="bg1"/>
                </a:solidFill>
                <a:latin typeface="Calibri" panose="020F0502020204030204" pitchFamily="34" charset="0"/>
                <a:cs typeface="Calibri" panose="020F0502020204030204" pitchFamily="34" charset="0"/>
              </a:rPr>
              <a:t>Set up separate savings accounts for each goal. </a:t>
            </a:r>
          </a:p>
          <a:p>
            <a:pPr algn="ctr"/>
            <a:r>
              <a:rPr lang="en-US" sz="2700" b="1" dirty="0">
                <a:solidFill>
                  <a:schemeClr val="bg1"/>
                </a:solidFill>
                <a:latin typeface="Calibri" panose="020F0502020204030204" pitchFamily="34" charset="0"/>
                <a:cs typeface="Calibri" panose="020F0502020204030204" pitchFamily="34" charset="0"/>
              </a:rPr>
              <a:t>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Tree>
    <p:extLst>
      <p:ext uri="{BB962C8B-B14F-4D97-AF65-F5344CB8AC3E}">
        <p14:creationId xmlns:p14="http://schemas.microsoft.com/office/powerpoint/2010/main" val="30789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3"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81737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77184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sz="1200" b="1" i="1" dirty="0">
              <a:solidFill>
                <a:srgbClr val="C00000"/>
              </a:solidFill>
            </a:endParaRPr>
          </a:p>
          <a:p>
            <a:pPr algn="ctr"/>
            <a:r>
              <a:rPr lang="en-US" dirty="0"/>
              <a:t>Because it allows me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76999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76430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46961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E1860F50-1B9D-3751-05D4-88FC0E7FC563}"/>
              </a:ext>
            </a:extLst>
          </p:cNvPr>
          <p:cNvSpPr txBox="1">
            <a:spLocks noChangeArrowheads="1"/>
          </p:cNvSpPr>
          <p:nvPr/>
        </p:nvSpPr>
        <p:spPr bwMode="auto">
          <a:xfrm>
            <a:off x="838200" y="328734"/>
            <a:ext cx="10670628" cy="870425"/>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chemeClr val="bg1"/>
                </a:solidFill>
                <a:latin typeface="Calibri" panose="020F0502020204030204" pitchFamily="34" charset="0"/>
                <a:cs typeface="Calibri" panose="020F0502020204030204" pitchFamily="34" charset="0"/>
              </a:rPr>
              <a:t>Set up separate savings accounts for each goal. </a:t>
            </a:r>
          </a:p>
          <a:p>
            <a:pPr algn="ctr"/>
            <a:r>
              <a:rPr lang="en-US" sz="2700" b="1" dirty="0">
                <a:solidFill>
                  <a:schemeClr val="bg1"/>
                </a:solidFill>
                <a:latin typeface="Calibri" panose="020F0502020204030204" pitchFamily="34" charset="0"/>
                <a:cs typeface="Calibri" panose="020F0502020204030204" pitchFamily="34" charset="0"/>
              </a:rPr>
              <a:t>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3639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6" name="Content Placeholder 2">
            <a:extLst>
              <a:ext uri="{FF2B5EF4-FFF2-40B4-BE49-F238E27FC236}">
                <a16:creationId xmlns:a16="http://schemas.microsoft.com/office/drawing/2014/main" id="{8AA8F339-3A74-AB40-9FE2-24908A0FB7DA}"/>
              </a:ext>
            </a:extLst>
          </p:cNvPr>
          <p:cNvSpPr txBox="1">
            <a:spLocks/>
          </p:cNvSpPr>
          <p:nvPr/>
        </p:nvSpPr>
        <p:spPr>
          <a:xfrm>
            <a:off x="509299" y="1840920"/>
            <a:ext cx="11442493" cy="4452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C00000"/>
                </a:solidFill>
              </a:rPr>
              <a:t>Imagine I have $1,000 of excess money from my paycheck at the end of the month.</a:t>
            </a:r>
          </a:p>
          <a:p>
            <a:r>
              <a:rPr lang="en-US" sz="2500" dirty="0">
                <a:solidFill>
                  <a:srgbClr val="C00000"/>
                </a:solidFill>
              </a:rPr>
              <a:t>If I invest this in 10 shares of Amazon through my Robinhood account, what are the tax consequences?</a:t>
            </a:r>
          </a:p>
          <a:p>
            <a:endParaRPr lang="en-US" sz="2500" dirty="0">
              <a:solidFill>
                <a:srgbClr val="C00000"/>
              </a:solidFill>
            </a:endParaRPr>
          </a:p>
          <a:p>
            <a:r>
              <a:rPr lang="en-US" sz="2500" dirty="0">
                <a:solidFill>
                  <a:srgbClr val="C00000"/>
                </a:solidFill>
              </a:rPr>
              <a:t>That $1,000 is already after tax, meaning I paid 20-30% of ordinary income tax on it.</a:t>
            </a:r>
          </a:p>
          <a:p>
            <a:r>
              <a:rPr lang="en-US" sz="2500" dirty="0">
                <a:solidFill>
                  <a:srgbClr val="C00000"/>
                </a:solidFill>
              </a:rPr>
              <a:t>If that $1,000 investment loses value, I do not owe any other taxes on it (and can use any losses to offset taxable gains on other investments).</a:t>
            </a:r>
          </a:p>
        </p:txBody>
      </p:sp>
    </p:spTree>
    <p:extLst>
      <p:ext uri="{BB962C8B-B14F-4D97-AF65-F5344CB8AC3E}">
        <p14:creationId xmlns:p14="http://schemas.microsoft.com/office/powerpoint/2010/main" val="37396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6" name="Content Placeholder 2">
            <a:extLst>
              <a:ext uri="{FF2B5EF4-FFF2-40B4-BE49-F238E27FC236}">
                <a16:creationId xmlns:a16="http://schemas.microsoft.com/office/drawing/2014/main" id="{8AA8F339-3A74-AB40-9FE2-24908A0FB7DA}"/>
              </a:ext>
            </a:extLst>
          </p:cNvPr>
          <p:cNvSpPr txBox="1">
            <a:spLocks/>
          </p:cNvSpPr>
          <p:nvPr/>
        </p:nvSpPr>
        <p:spPr>
          <a:xfrm>
            <a:off x="509299" y="1840920"/>
            <a:ext cx="11442493" cy="4452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C00000"/>
                </a:solidFill>
              </a:rPr>
              <a:t>Imagine I have $1,000 of excess money from my paycheck at the end of the month.</a:t>
            </a:r>
          </a:p>
          <a:p>
            <a:r>
              <a:rPr lang="en-US" sz="2500" dirty="0">
                <a:solidFill>
                  <a:srgbClr val="C00000"/>
                </a:solidFill>
              </a:rPr>
              <a:t>If I invest this in 10 shares of Amazon through my Robinhood account, what are the tax consequences?</a:t>
            </a:r>
          </a:p>
          <a:p>
            <a:endParaRPr lang="en-US" sz="2500" dirty="0">
              <a:solidFill>
                <a:srgbClr val="C00000"/>
              </a:solidFill>
            </a:endParaRPr>
          </a:p>
          <a:p>
            <a:r>
              <a:rPr lang="en-US" sz="2500" dirty="0">
                <a:solidFill>
                  <a:srgbClr val="C00000"/>
                </a:solidFill>
              </a:rPr>
              <a:t>If Amazon pays me a quarterly dividend on $5, that $5 is taxable, at my ordinary income rate.</a:t>
            </a:r>
          </a:p>
          <a:p>
            <a:pPr lvl="1"/>
            <a:r>
              <a:rPr lang="en-US" sz="2500" dirty="0">
                <a:solidFill>
                  <a:srgbClr val="C00000"/>
                </a:solidFill>
              </a:rPr>
              <a:t>Note – Amazon is only paying me a dividend because it as excess After-Tax income, so this $5 has already been taxed and will be taxed again (and I only got the dividend because I used after-tax income to buy the stock….triple taxation).</a:t>
            </a:r>
          </a:p>
        </p:txBody>
      </p:sp>
    </p:spTree>
    <p:extLst>
      <p:ext uri="{BB962C8B-B14F-4D97-AF65-F5344CB8AC3E}">
        <p14:creationId xmlns:p14="http://schemas.microsoft.com/office/powerpoint/2010/main" val="113394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6" name="Content Placeholder 2">
            <a:extLst>
              <a:ext uri="{FF2B5EF4-FFF2-40B4-BE49-F238E27FC236}">
                <a16:creationId xmlns:a16="http://schemas.microsoft.com/office/drawing/2014/main" id="{8AA8F339-3A74-AB40-9FE2-24908A0FB7DA}"/>
              </a:ext>
            </a:extLst>
          </p:cNvPr>
          <p:cNvSpPr txBox="1">
            <a:spLocks/>
          </p:cNvSpPr>
          <p:nvPr/>
        </p:nvSpPr>
        <p:spPr>
          <a:xfrm>
            <a:off x="509299" y="1840920"/>
            <a:ext cx="11442493" cy="4452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C00000"/>
                </a:solidFill>
              </a:rPr>
              <a:t>Imagine I have $1,000 of excess money from my paycheck at the end of the month.</a:t>
            </a:r>
          </a:p>
          <a:p>
            <a:r>
              <a:rPr lang="en-US" sz="2500" dirty="0">
                <a:solidFill>
                  <a:srgbClr val="C00000"/>
                </a:solidFill>
              </a:rPr>
              <a:t>If I invest this in 10 shares of Amazon through my Robinhood account, what are the tax consequences?</a:t>
            </a:r>
          </a:p>
          <a:p>
            <a:endParaRPr lang="en-US" sz="2500" dirty="0">
              <a:solidFill>
                <a:srgbClr val="C00000"/>
              </a:solidFill>
            </a:endParaRPr>
          </a:p>
          <a:p>
            <a:r>
              <a:rPr lang="en-US" sz="2500" dirty="0">
                <a:solidFill>
                  <a:srgbClr val="C00000"/>
                </a:solidFill>
              </a:rPr>
              <a:t>If my investment increases from $1,000 to $1,500 and I sell after 6 months (or anything under a year), I will owe ordinary income taxes on my $500 gain.</a:t>
            </a:r>
          </a:p>
          <a:p>
            <a:r>
              <a:rPr lang="en-US" sz="2500" dirty="0">
                <a:solidFill>
                  <a:srgbClr val="C00000"/>
                </a:solidFill>
              </a:rPr>
              <a:t>If my investment increases from $1,000 to $1,500 and I sell after 5 years (or anything over a year), I will owe capital gain taxes on my $500 gain.</a:t>
            </a:r>
          </a:p>
        </p:txBody>
      </p:sp>
    </p:spTree>
    <p:extLst>
      <p:ext uri="{BB962C8B-B14F-4D97-AF65-F5344CB8AC3E}">
        <p14:creationId xmlns:p14="http://schemas.microsoft.com/office/powerpoint/2010/main" val="35189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6" name="Content Placeholder 2">
            <a:extLst>
              <a:ext uri="{FF2B5EF4-FFF2-40B4-BE49-F238E27FC236}">
                <a16:creationId xmlns:a16="http://schemas.microsoft.com/office/drawing/2014/main" id="{8AA8F339-3A74-AB40-9FE2-24908A0FB7DA}"/>
              </a:ext>
            </a:extLst>
          </p:cNvPr>
          <p:cNvSpPr txBox="1">
            <a:spLocks/>
          </p:cNvSpPr>
          <p:nvPr/>
        </p:nvSpPr>
        <p:spPr>
          <a:xfrm>
            <a:off x="509299" y="1840920"/>
            <a:ext cx="11442493" cy="4452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C00000"/>
                </a:solidFill>
              </a:rPr>
              <a:t>Imagine I have $1,000 of excess money from my paycheck at the end of the month.</a:t>
            </a:r>
          </a:p>
          <a:p>
            <a:r>
              <a:rPr lang="en-US" sz="2500" dirty="0">
                <a:solidFill>
                  <a:srgbClr val="C00000"/>
                </a:solidFill>
              </a:rPr>
              <a:t>If I invest this in 10 shares of Amazon through my Robinhood account, what are the tax consequences?</a:t>
            </a:r>
          </a:p>
          <a:p>
            <a:endParaRPr lang="en-US" sz="2500" dirty="0">
              <a:solidFill>
                <a:srgbClr val="C00000"/>
              </a:solidFill>
            </a:endParaRPr>
          </a:p>
          <a:p>
            <a:r>
              <a:rPr lang="en-US" sz="2500" dirty="0">
                <a:solidFill>
                  <a:srgbClr val="C00000"/>
                </a:solidFill>
              </a:rPr>
              <a:t>If my investment increases from $1,000 to $1,500 and I sell after 6 months (or anything under a year), I will owe ordinary income taxes on my $500 gain.</a:t>
            </a:r>
          </a:p>
          <a:p>
            <a:r>
              <a:rPr lang="en-US" sz="2500" dirty="0">
                <a:solidFill>
                  <a:srgbClr val="C00000"/>
                </a:solidFill>
              </a:rPr>
              <a:t>If my investment increases from $1,000 to $1,500 and I sell after 5 years (or anything over a year), I will owe capital gain taxes on my $500 gain.</a:t>
            </a:r>
          </a:p>
        </p:txBody>
      </p:sp>
      <p:sp>
        <p:nvSpPr>
          <p:cNvPr id="2" name="Rectangle: Rounded Corners 1">
            <a:extLst>
              <a:ext uri="{FF2B5EF4-FFF2-40B4-BE49-F238E27FC236}">
                <a16:creationId xmlns:a16="http://schemas.microsoft.com/office/drawing/2014/main" id="{0B2142C7-AC3E-BC64-08C6-1D067557557F}"/>
              </a:ext>
            </a:extLst>
          </p:cNvPr>
          <p:cNvSpPr/>
          <p:nvPr/>
        </p:nvSpPr>
        <p:spPr>
          <a:xfrm>
            <a:off x="2033794" y="1919830"/>
            <a:ext cx="8393502" cy="3925020"/>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Unless we are using a dedicated IRS tax-preferred investment plan, we will frequently pay lots of taxes on our investments (potentially both ordinary income &amp; capital gains taxes).</a:t>
            </a:r>
          </a:p>
          <a:p>
            <a:pPr algn="ctr"/>
            <a:endParaRPr lang="en-US" sz="2400" b="1" dirty="0"/>
          </a:p>
          <a:p>
            <a:pPr algn="ctr"/>
            <a:r>
              <a:rPr lang="en-US" sz="2400" b="1" dirty="0"/>
              <a:t>This is not necessarily bad or wrong. </a:t>
            </a:r>
            <a:br>
              <a:rPr lang="en-US" sz="2400" b="1" dirty="0"/>
            </a:br>
            <a:r>
              <a:rPr lang="en-US" sz="2400" b="1" dirty="0"/>
              <a:t>We can think of it as a normal cost of generating income.</a:t>
            </a:r>
          </a:p>
          <a:p>
            <a:pPr algn="ctr"/>
            <a:endParaRPr lang="en-US" sz="2400" b="1" dirty="0"/>
          </a:p>
          <a:p>
            <a:pPr algn="ctr"/>
            <a:r>
              <a:rPr lang="en-US" sz="2400" b="1" dirty="0"/>
              <a:t>But perhaps we can be more strategic and utilize a tax-preferred investment plan and avoid (or at least defer) taxes.</a:t>
            </a:r>
          </a:p>
        </p:txBody>
      </p:sp>
    </p:spTree>
    <p:extLst>
      <p:ext uri="{BB962C8B-B14F-4D97-AF65-F5344CB8AC3E}">
        <p14:creationId xmlns:p14="http://schemas.microsoft.com/office/powerpoint/2010/main" val="270818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714813" y="1442716"/>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pPr marL="0" indent="0">
              <a:buNone/>
            </a:pPr>
            <a:r>
              <a:rPr lang="en-US" sz="3600" dirty="0">
                <a:solidFill>
                  <a:srgbClr val="006600"/>
                </a:solidFill>
              </a:rPr>
              <a:t>What are these IRS tax-preferred investment vehicles?</a:t>
            </a:r>
          </a:p>
          <a:p>
            <a:pPr marL="457200" indent="-457200">
              <a:buFont typeface="+mj-lt"/>
              <a:buAutoNum type="arabicPeriod"/>
            </a:pPr>
            <a:r>
              <a:rPr lang="en-US" sz="3600" dirty="0">
                <a:solidFill>
                  <a:srgbClr val="006600"/>
                </a:solidFill>
              </a:rPr>
              <a:t>A Individual Retirement Account (IRA)</a:t>
            </a:r>
          </a:p>
          <a:p>
            <a:pPr marL="457200" indent="-457200">
              <a:buFont typeface="+mj-lt"/>
              <a:buAutoNum type="arabicPeriod"/>
            </a:pPr>
            <a:r>
              <a:rPr lang="en-US" sz="3600" dirty="0">
                <a:solidFill>
                  <a:srgbClr val="006600"/>
                </a:solidFill>
              </a:rPr>
              <a:t>A Roth IRA</a:t>
            </a:r>
          </a:p>
          <a:p>
            <a:pPr marL="457200" indent="-457200">
              <a:buFont typeface="+mj-lt"/>
              <a:buAutoNum type="arabicPeriod"/>
            </a:pPr>
            <a:r>
              <a:rPr lang="en-US" sz="3600" dirty="0">
                <a:solidFill>
                  <a:srgbClr val="006600"/>
                </a:solidFill>
              </a:rPr>
              <a:t>A 403(b) or 401(k) retirement account</a:t>
            </a:r>
          </a:p>
          <a:p>
            <a:pPr marL="457200" indent="-457200">
              <a:buFont typeface="+mj-lt"/>
              <a:buAutoNum type="arabicPeriod"/>
            </a:pPr>
            <a:r>
              <a:rPr lang="en-US" sz="3600" dirty="0">
                <a:solidFill>
                  <a:srgbClr val="006600"/>
                </a:solidFill>
              </a:rPr>
              <a:t>A 529 College Savings Account</a:t>
            </a:r>
          </a:p>
        </p:txBody>
      </p:sp>
    </p:spTree>
    <p:extLst>
      <p:ext uri="{BB962C8B-B14F-4D97-AF65-F5344CB8AC3E}">
        <p14:creationId xmlns:p14="http://schemas.microsoft.com/office/powerpoint/2010/main" val="11765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pPr marL="457200" indent="-457200">
              <a:buFont typeface="+mj-lt"/>
              <a:buAutoNum type="arabicPeriod"/>
            </a:pPr>
            <a:r>
              <a:rPr lang="en-US" sz="3600" dirty="0">
                <a:solidFill>
                  <a:srgbClr val="006600"/>
                </a:solidFill>
              </a:rPr>
              <a:t>A Individual Retirement Account (IRA)</a:t>
            </a:r>
          </a:p>
          <a:p>
            <a:pPr lvl="1"/>
            <a:r>
              <a:rPr lang="en-US" sz="2200" dirty="0">
                <a:solidFill>
                  <a:srgbClr val="006600"/>
                </a:solidFill>
              </a:rPr>
              <a:t>You can contribute up to $6,000 per year ($7,000 if you’re 50+)</a:t>
            </a:r>
          </a:p>
          <a:p>
            <a:pPr lvl="1"/>
            <a:r>
              <a:rPr lang="en-US" sz="2200" dirty="0">
                <a:solidFill>
                  <a:srgbClr val="006600"/>
                </a:solidFill>
              </a:rPr>
              <a:t>You can open this at any brokerage firm or just about any bank or credit union</a:t>
            </a:r>
          </a:p>
          <a:p>
            <a:pPr lvl="1"/>
            <a:r>
              <a:rPr lang="en-US" sz="2200" dirty="0">
                <a:solidFill>
                  <a:srgbClr val="006600"/>
                </a:solidFill>
              </a:rPr>
              <a:t>You can invest in lots of stocks, bonds, mutual funds and just about any publicly traded security</a:t>
            </a:r>
          </a:p>
          <a:p>
            <a:pPr lvl="1"/>
            <a:r>
              <a:rPr lang="en-US" sz="2200" dirty="0">
                <a:solidFill>
                  <a:srgbClr val="006600"/>
                </a:solidFill>
              </a:rPr>
              <a:t>You cannot withdraw or access the money until you are 59 ½ (without paying taxes and a 10% penalty)</a:t>
            </a:r>
          </a:p>
          <a:p>
            <a:pPr lvl="1"/>
            <a:r>
              <a:rPr lang="en-US" sz="2200" dirty="0">
                <a:solidFill>
                  <a:srgbClr val="0000CC"/>
                </a:solidFill>
              </a:rPr>
              <a:t>You receive a tax deduction today</a:t>
            </a:r>
          </a:p>
          <a:p>
            <a:pPr lvl="1"/>
            <a:r>
              <a:rPr lang="en-US" sz="2200" dirty="0">
                <a:solidFill>
                  <a:srgbClr val="0000CC"/>
                </a:solidFill>
              </a:rPr>
              <a:t>You will pay ordinary income taxes when you withdraw the money in retirement</a:t>
            </a:r>
          </a:p>
          <a:p>
            <a:pPr lvl="1"/>
            <a:r>
              <a:rPr lang="en-US" sz="2200" dirty="0">
                <a:solidFill>
                  <a:srgbClr val="0000CC"/>
                </a:solidFill>
              </a:rPr>
              <a:t>You will never pay capital gains taxes on your investments in the IRA</a:t>
            </a:r>
          </a:p>
          <a:p>
            <a:pPr lvl="1"/>
            <a:r>
              <a:rPr lang="en-US" sz="2200" dirty="0">
                <a:solidFill>
                  <a:srgbClr val="0000CC"/>
                </a:solidFill>
              </a:rPr>
              <a:t>Good for people who expect to be in a lower tax bracket in retirement</a:t>
            </a:r>
          </a:p>
        </p:txBody>
      </p:sp>
    </p:spTree>
    <p:extLst>
      <p:ext uri="{BB962C8B-B14F-4D97-AF65-F5344CB8AC3E}">
        <p14:creationId xmlns:p14="http://schemas.microsoft.com/office/powerpoint/2010/main" val="164819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June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&amp; DEBT MANAGEMENT</a:t>
            </a:r>
          </a:p>
          <a:p>
            <a:pPr algn="ctr"/>
            <a:r>
              <a:rPr lang="en-US" sz="3000" b="1" dirty="0"/>
              <a:t>Wednesday, July 6</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RETIREMENT, </a:t>
            </a:r>
            <a:br>
              <a:rPr lang="en-US" sz="3000" b="1" dirty="0"/>
            </a:br>
            <a:r>
              <a:rPr lang="en-US" sz="3000" b="1" dirty="0"/>
              <a:t>EDUCATION &amp; SPECIAL EVENTS</a:t>
            </a:r>
          </a:p>
          <a:p>
            <a:pPr algn="ctr"/>
            <a:r>
              <a:rPr lang="en-US" sz="3000" b="1" dirty="0"/>
              <a:t>Wednesday, July 13</a:t>
            </a:r>
          </a:p>
        </p:txBody>
      </p:sp>
    </p:spTree>
    <p:extLst>
      <p:ext uri="{BB962C8B-B14F-4D97-AF65-F5344CB8AC3E}">
        <p14:creationId xmlns:p14="http://schemas.microsoft.com/office/powerpoint/2010/main" val="315008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pPr marL="742950" indent="-742950">
              <a:buFont typeface="+mj-lt"/>
              <a:buAutoNum type="arabicPeriod" startAt="2"/>
            </a:pPr>
            <a:r>
              <a:rPr lang="en-US" sz="3600" dirty="0">
                <a:solidFill>
                  <a:srgbClr val="006600"/>
                </a:solidFill>
              </a:rPr>
              <a:t>A Roth Individual Retirement Account (Roth IRA)</a:t>
            </a:r>
          </a:p>
          <a:p>
            <a:pPr lvl="1"/>
            <a:r>
              <a:rPr lang="en-US" sz="2200" dirty="0">
                <a:solidFill>
                  <a:srgbClr val="006600"/>
                </a:solidFill>
              </a:rPr>
              <a:t>You can contribute up to $6,000 per year ($7,000 if you’re 50+)</a:t>
            </a:r>
          </a:p>
          <a:p>
            <a:pPr lvl="1"/>
            <a:r>
              <a:rPr lang="en-US" sz="2200" dirty="0">
                <a:solidFill>
                  <a:srgbClr val="006600"/>
                </a:solidFill>
              </a:rPr>
              <a:t>You can open this at any brokerage firm or just about any bank or credit union</a:t>
            </a:r>
          </a:p>
          <a:p>
            <a:pPr lvl="1"/>
            <a:r>
              <a:rPr lang="en-US" sz="2200" dirty="0">
                <a:solidFill>
                  <a:srgbClr val="006600"/>
                </a:solidFill>
              </a:rPr>
              <a:t>You can invest in lots of stocks, bonds, mutual funds and just about any publicly traded security</a:t>
            </a:r>
          </a:p>
          <a:p>
            <a:pPr lvl="1"/>
            <a:r>
              <a:rPr lang="en-US" sz="2200" dirty="0">
                <a:solidFill>
                  <a:srgbClr val="006600"/>
                </a:solidFill>
              </a:rPr>
              <a:t>You cannot withdraw or access the money until you are 59 ½ (without paying taxes and a 10% penalty)</a:t>
            </a:r>
          </a:p>
          <a:p>
            <a:pPr lvl="1"/>
            <a:r>
              <a:rPr lang="en-US" sz="2200" dirty="0">
                <a:solidFill>
                  <a:srgbClr val="FF0000"/>
                </a:solidFill>
              </a:rPr>
              <a:t>You DO NOT receive a tax deduction today</a:t>
            </a:r>
          </a:p>
          <a:p>
            <a:pPr lvl="1"/>
            <a:r>
              <a:rPr lang="en-US" sz="2200" dirty="0">
                <a:solidFill>
                  <a:srgbClr val="FF0000"/>
                </a:solidFill>
              </a:rPr>
              <a:t>You DO NOT pay ordinary income taxes when you withdraw the money in retirement</a:t>
            </a:r>
          </a:p>
          <a:p>
            <a:pPr lvl="1"/>
            <a:r>
              <a:rPr lang="en-US" sz="2200" dirty="0">
                <a:solidFill>
                  <a:srgbClr val="006600"/>
                </a:solidFill>
              </a:rPr>
              <a:t>You will never pay capital gains taxes on your investments in the Roth IRA</a:t>
            </a:r>
          </a:p>
          <a:p>
            <a:pPr lvl="1"/>
            <a:r>
              <a:rPr lang="en-US" sz="2200" dirty="0">
                <a:solidFill>
                  <a:srgbClr val="FF0000"/>
                </a:solidFill>
              </a:rPr>
              <a:t>Good for people who expect to be in a HIGHER tax bracket in retirement</a:t>
            </a:r>
          </a:p>
        </p:txBody>
      </p:sp>
    </p:spTree>
    <p:extLst>
      <p:ext uri="{BB962C8B-B14F-4D97-AF65-F5344CB8AC3E}">
        <p14:creationId xmlns:p14="http://schemas.microsoft.com/office/powerpoint/2010/main" val="1283473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pPr marL="742950" indent="-742950">
              <a:buFont typeface="+mj-lt"/>
              <a:buAutoNum type="arabicPeriod" startAt="3"/>
            </a:pPr>
            <a:r>
              <a:rPr lang="en-US" sz="3600" dirty="0">
                <a:solidFill>
                  <a:srgbClr val="006600"/>
                </a:solidFill>
              </a:rPr>
              <a:t>A 403(b) or 401(k) Retirement Account</a:t>
            </a:r>
          </a:p>
          <a:p>
            <a:pPr lvl="1"/>
            <a:r>
              <a:rPr lang="en-US" sz="2000" dirty="0">
                <a:solidFill>
                  <a:srgbClr val="006600"/>
                </a:solidFill>
              </a:rPr>
              <a:t>These accounts are functionally the same (403(b) is for non-profits)</a:t>
            </a:r>
          </a:p>
          <a:p>
            <a:pPr lvl="1"/>
            <a:r>
              <a:rPr lang="en-US" sz="2000" dirty="0">
                <a:solidFill>
                  <a:srgbClr val="006600"/>
                </a:solidFill>
              </a:rPr>
              <a:t>The UL System offers an Optional Retirement Plan </a:t>
            </a:r>
          </a:p>
          <a:p>
            <a:pPr lvl="1"/>
            <a:r>
              <a:rPr lang="en-US" sz="2000" dirty="0">
                <a:solidFill>
                  <a:srgbClr val="FF0000"/>
                </a:solidFill>
              </a:rPr>
              <a:t>You can contribute up to $20,500 in 2022</a:t>
            </a:r>
          </a:p>
          <a:p>
            <a:pPr lvl="1"/>
            <a:r>
              <a:rPr lang="en-US" sz="2000" dirty="0">
                <a:solidFill>
                  <a:srgbClr val="FF0000"/>
                </a:solidFill>
              </a:rPr>
              <a:t>Your total contribution can be up to $61,000 including employer matching</a:t>
            </a:r>
          </a:p>
          <a:p>
            <a:pPr lvl="2"/>
            <a:r>
              <a:rPr lang="en-US" dirty="0">
                <a:solidFill>
                  <a:srgbClr val="FF0000"/>
                </a:solidFill>
              </a:rPr>
              <a:t>“Employer Match” is the most important word here</a:t>
            </a:r>
          </a:p>
          <a:p>
            <a:pPr lvl="1"/>
            <a:r>
              <a:rPr lang="en-US" sz="2000" dirty="0">
                <a:solidFill>
                  <a:srgbClr val="006600"/>
                </a:solidFill>
              </a:rPr>
              <a:t>This account will be assigned by your employer and it will decide which company holds the assets</a:t>
            </a:r>
          </a:p>
          <a:p>
            <a:pPr lvl="1"/>
            <a:r>
              <a:rPr lang="en-US" sz="2000" dirty="0">
                <a:solidFill>
                  <a:srgbClr val="006600"/>
                </a:solidFill>
              </a:rPr>
              <a:t>You can invest in select mutual funds sponsored by the chosen brokerage</a:t>
            </a:r>
          </a:p>
          <a:p>
            <a:pPr lvl="1"/>
            <a:r>
              <a:rPr lang="en-US" sz="2000" dirty="0">
                <a:solidFill>
                  <a:srgbClr val="006600"/>
                </a:solidFill>
              </a:rPr>
              <a:t>You cannot withdraw or access the money until you are 59 ½ (without paying taxes and a 10% penalty)</a:t>
            </a:r>
          </a:p>
          <a:p>
            <a:pPr lvl="1"/>
            <a:r>
              <a:rPr lang="en-US" sz="2000" dirty="0">
                <a:solidFill>
                  <a:srgbClr val="FF0000"/>
                </a:solidFill>
              </a:rPr>
              <a:t>You receive a tax deduction today</a:t>
            </a:r>
          </a:p>
          <a:p>
            <a:pPr lvl="1"/>
            <a:r>
              <a:rPr lang="en-US" sz="2000" dirty="0">
                <a:solidFill>
                  <a:srgbClr val="FF0000"/>
                </a:solidFill>
              </a:rPr>
              <a:t>You pay ordinary income taxes when you withdraw the money in retirement</a:t>
            </a:r>
          </a:p>
          <a:p>
            <a:pPr lvl="1"/>
            <a:r>
              <a:rPr lang="en-US" sz="2000" dirty="0">
                <a:solidFill>
                  <a:srgbClr val="006600"/>
                </a:solidFill>
              </a:rPr>
              <a:t>You will never pay capital gains taxes on your investments in the Retirement Plan</a:t>
            </a:r>
            <a:endParaRPr lang="en-US" sz="2000" dirty="0">
              <a:solidFill>
                <a:srgbClr val="FF0000"/>
              </a:solidFill>
            </a:endParaRPr>
          </a:p>
        </p:txBody>
      </p:sp>
    </p:spTree>
    <p:extLst>
      <p:ext uri="{BB962C8B-B14F-4D97-AF65-F5344CB8AC3E}">
        <p14:creationId xmlns:p14="http://schemas.microsoft.com/office/powerpoint/2010/main" val="81699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pPr marL="742950" indent="-742950">
              <a:buFont typeface="+mj-lt"/>
              <a:buAutoNum type="arabicPeriod" startAt="4"/>
            </a:pPr>
            <a:r>
              <a:rPr lang="en-US" sz="3600" dirty="0">
                <a:solidFill>
                  <a:srgbClr val="006600"/>
                </a:solidFill>
              </a:rPr>
              <a:t>A 529 Education Savings Account</a:t>
            </a:r>
          </a:p>
          <a:p>
            <a:pPr lvl="1"/>
            <a:r>
              <a:rPr lang="en-US" sz="2100" dirty="0">
                <a:solidFill>
                  <a:srgbClr val="006600"/>
                </a:solidFill>
              </a:rPr>
              <a:t>You can contribute as much as you like each year</a:t>
            </a:r>
          </a:p>
          <a:p>
            <a:pPr lvl="1"/>
            <a:r>
              <a:rPr lang="en-US" sz="2100" dirty="0">
                <a:solidFill>
                  <a:srgbClr val="006600"/>
                </a:solidFill>
              </a:rPr>
              <a:t>You can open this at any brokerage firm or just about any bank or credit union</a:t>
            </a:r>
          </a:p>
          <a:p>
            <a:pPr lvl="1"/>
            <a:r>
              <a:rPr lang="en-US" sz="2100" dirty="0">
                <a:solidFill>
                  <a:srgbClr val="006600"/>
                </a:solidFill>
              </a:rPr>
              <a:t>You can invest in lots of stocks, bonds, mutual funds and just about any publicly traded security</a:t>
            </a:r>
          </a:p>
          <a:p>
            <a:pPr lvl="1"/>
            <a:r>
              <a:rPr lang="en-US" sz="2100" dirty="0">
                <a:solidFill>
                  <a:srgbClr val="FF0000"/>
                </a:solidFill>
              </a:rPr>
              <a:t>The money in the Account can only be used for education purposes…but the term “education purposes” is very flexible. Computers, rent, tuition, private high school…lots of options.</a:t>
            </a:r>
          </a:p>
          <a:p>
            <a:pPr lvl="1"/>
            <a:r>
              <a:rPr lang="en-US" sz="2100" dirty="0">
                <a:solidFill>
                  <a:srgbClr val="FF0000"/>
                </a:solidFill>
              </a:rPr>
              <a:t>The money is transferrable to other people. </a:t>
            </a:r>
          </a:p>
          <a:p>
            <a:pPr lvl="1"/>
            <a:r>
              <a:rPr lang="en-US" sz="2100" dirty="0">
                <a:solidFill>
                  <a:srgbClr val="FF0000"/>
                </a:solidFill>
              </a:rPr>
              <a:t>You DO NOT receive a tax deduction today</a:t>
            </a:r>
          </a:p>
          <a:p>
            <a:pPr lvl="1"/>
            <a:r>
              <a:rPr lang="en-US" sz="2100" dirty="0">
                <a:solidFill>
                  <a:srgbClr val="FF0000"/>
                </a:solidFill>
              </a:rPr>
              <a:t>You DO NOT pay ordinary income taxes when you withdraw the money for education</a:t>
            </a:r>
          </a:p>
          <a:p>
            <a:pPr lvl="1"/>
            <a:r>
              <a:rPr lang="en-US" sz="2100" dirty="0">
                <a:solidFill>
                  <a:srgbClr val="006600"/>
                </a:solidFill>
              </a:rPr>
              <a:t>You will never pay capital gains taxes on your investments in the 529 Account</a:t>
            </a:r>
          </a:p>
          <a:p>
            <a:pPr lvl="1"/>
            <a:r>
              <a:rPr lang="en-US" sz="2100" dirty="0">
                <a:solidFill>
                  <a:srgbClr val="006600"/>
                </a:solidFill>
              </a:rPr>
              <a:t>You will pay a 10% penalty if you withdraw the money for non-education purposes</a:t>
            </a:r>
          </a:p>
        </p:txBody>
      </p:sp>
    </p:spTree>
    <p:extLst>
      <p:ext uri="{BB962C8B-B14F-4D97-AF65-F5344CB8AC3E}">
        <p14:creationId xmlns:p14="http://schemas.microsoft.com/office/powerpoint/2010/main" val="1428458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Being Tax Smart With Investments</a:t>
            </a:r>
          </a:p>
        </p:txBody>
      </p:sp>
      <p:sp>
        <p:nvSpPr>
          <p:cNvPr id="5" name="Content Placeholder 2">
            <a:extLst>
              <a:ext uri="{FF2B5EF4-FFF2-40B4-BE49-F238E27FC236}">
                <a16:creationId xmlns:a16="http://schemas.microsoft.com/office/drawing/2014/main" id="{57A3CD70-9A49-8243-8502-BEE9120DBFD9}"/>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The IRS likes to incentivize us to make decisions that make the government’s life easier. Many times, these incentives help us increase our cash flow.</a:t>
            </a:r>
          </a:p>
          <a:p>
            <a:pPr marL="0" indent="0">
              <a:buNone/>
            </a:pPr>
            <a:endParaRPr lang="en-US" sz="2400" dirty="0">
              <a:solidFill>
                <a:srgbClr val="C00000"/>
              </a:solidFill>
            </a:endParaRP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442716"/>
            <a:ext cx="116035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C00000"/>
              </a:solidFill>
            </a:endParaRPr>
          </a:p>
          <a:p>
            <a:r>
              <a:rPr lang="en-US" sz="2300" dirty="0">
                <a:solidFill>
                  <a:srgbClr val="006600"/>
                </a:solidFill>
              </a:rPr>
              <a:t>Some concluding thoughts:</a:t>
            </a:r>
          </a:p>
          <a:p>
            <a:pPr lvl="1"/>
            <a:r>
              <a:rPr lang="en-US" sz="2300" dirty="0">
                <a:solidFill>
                  <a:srgbClr val="006600"/>
                </a:solidFill>
              </a:rPr>
              <a:t>It’s okay to have multiple tax-preferred retirement accounts</a:t>
            </a:r>
          </a:p>
          <a:p>
            <a:pPr lvl="2"/>
            <a:r>
              <a:rPr lang="en-US" dirty="0">
                <a:solidFill>
                  <a:srgbClr val="006600"/>
                </a:solidFill>
              </a:rPr>
              <a:t>Most of us have no clue what our tax rate will be in retirement. Having multiple accounts, and multiple sources of retirement income, allows you to strategically select income to decrease your overall tax rate as much as possible.</a:t>
            </a:r>
          </a:p>
          <a:p>
            <a:pPr lvl="1"/>
            <a:r>
              <a:rPr lang="en-US" sz="2300" dirty="0">
                <a:solidFill>
                  <a:srgbClr val="006600"/>
                </a:solidFill>
              </a:rPr>
              <a:t>Pay attention to any company “matching”</a:t>
            </a:r>
          </a:p>
          <a:p>
            <a:pPr lvl="1"/>
            <a:r>
              <a:rPr lang="en-US" sz="2300" dirty="0">
                <a:solidFill>
                  <a:srgbClr val="006600"/>
                </a:solidFill>
              </a:rPr>
              <a:t>Pay attention to any company “vesting”</a:t>
            </a:r>
          </a:p>
          <a:p>
            <a:pPr lvl="1"/>
            <a:r>
              <a:rPr lang="en-US" sz="2300" dirty="0">
                <a:solidFill>
                  <a:srgbClr val="006600"/>
                </a:solidFill>
              </a:rPr>
              <a:t>Don’t stress over whether you’re making the ‘right’ decision. Doing something is much better than doing nothing.</a:t>
            </a:r>
          </a:p>
          <a:p>
            <a:pPr lvl="1"/>
            <a:r>
              <a:rPr lang="en-US" sz="2300" dirty="0">
                <a:solidFill>
                  <a:srgbClr val="006600"/>
                </a:solidFill>
              </a:rPr>
              <a:t>If you are fortunate to be in a position to gift or leave money to your heirs, tax planning with your investments becomes critical: there can be significant costs, but smart strategies can avoid these costs. Plan ahead.</a:t>
            </a:r>
          </a:p>
        </p:txBody>
      </p:sp>
    </p:spTree>
    <p:extLst>
      <p:ext uri="{BB962C8B-B14F-4D97-AF65-F5344CB8AC3E}">
        <p14:creationId xmlns:p14="http://schemas.microsoft.com/office/powerpoint/2010/main" val="1444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blinds(horizontal)">
                                      <p:cBhvr>
                                        <p:cTn id="10" dur="500"/>
                                        <p:tgtEl>
                                          <p:spTgt spid="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blinds(horizontal)">
                                      <p:cBhvr>
                                        <p:cTn id="15" dur="500"/>
                                        <p:tgtEl>
                                          <p:spTgt spid="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blinds(horizontal)">
                                      <p:cBhvr>
                                        <p:cTn id="2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Can You Do Tomorrow?</a:t>
            </a:r>
          </a:p>
        </p:txBody>
      </p:sp>
      <p:sp>
        <p:nvSpPr>
          <p:cNvPr id="7" name="Content Placeholder 2">
            <a:extLst>
              <a:ext uri="{FF2B5EF4-FFF2-40B4-BE49-F238E27FC236}">
                <a16:creationId xmlns:a16="http://schemas.microsoft.com/office/drawing/2014/main" id="{E1C0F390-34B5-C341-A866-4A3AB006665C}"/>
              </a:ext>
            </a:extLst>
          </p:cNvPr>
          <p:cNvSpPr txBox="1">
            <a:spLocks/>
          </p:cNvSpPr>
          <p:nvPr/>
        </p:nvSpPr>
        <p:spPr>
          <a:xfrm>
            <a:off x="284615" y="1181819"/>
            <a:ext cx="11603593" cy="5111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6600"/>
                </a:solidFill>
              </a:rPr>
              <a:t>You can (and should) assess your risk tolerance</a:t>
            </a:r>
          </a:p>
          <a:p>
            <a:r>
              <a:rPr lang="en-US" dirty="0">
                <a:solidFill>
                  <a:srgbClr val="006600"/>
                </a:solidFill>
              </a:rPr>
              <a:t>You can (and should) talk to your family about goals and strategies</a:t>
            </a:r>
          </a:p>
          <a:p>
            <a:r>
              <a:rPr lang="en-US" dirty="0">
                <a:solidFill>
                  <a:srgbClr val="006600"/>
                </a:solidFill>
              </a:rPr>
              <a:t>You can open an IRA or Roth IRA</a:t>
            </a:r>
          </a:p>
          <a:p>
            <a:pPr lvl="1"/>
            <a:r>
              <a:rPr lang="en-US" sz="2800" dirty="0">
                <a:solidFill>
                  <a:srgbClr val="006600"/>
                </a:solidFill>
              </a:rPr>
              <a:t>Even if you can only contribute $100, opening the account gets you started and gives you future options.</a:t>
            </a:r>
          </a:p>
          <a:p>
            <a:r>
              <a:rPr lang="en-US" dirty="0">
                <a:solidFill>
                  <a:srgbClr val="006600"/>
                </a:solidFill>
              </a:rPr>
              <a:t>You can open a 529 Education Savings Account</a:t>
            </a:r>
          </a:p>
          <a:p>
            <a:pPr lvl="1"/>
            <a:r>
              <a:rPr lang="en-US" sz="2800" dirty="0">
                <a:solidFill>
                  <a:srgbClr val="006600"/>
                </a:solidFill>
              </a:rPr>
              <a:t>If you do not have children, open it in your name and then transfer it later</a:t>
            </a:r>
          </a:p>
          <a:p>
            <a:r>
              <a:rPr lang="en-US" dirty="0">
                <a:solidFill>
                  <a:srgbClr val="006600"/>
                </a:solidFill>
              </a:rPr>
              <a:t>You can open multiple savings-investing accounts for multiple goals</a:t>
            </a:r>
          </a:p>
          <a:p>
            <a:r>
              <a:rPr lang="en-US" dirty="0">
                <a:solidFill>
                  <a:srgbClr val="006600"/>
                </a:solidFill>
              </a:rPr>
              <a:t>Do not stress over picking the ‘right’ or ‘best’ investment. There is no such thing, at least not in advance. Get started, monitor, adjust.</a:t>
            </a:r>
          </a:p>
        </p:txBody>
      </p:sp>
    </p:spTree>
    <p:extLst>
      <p:ext uri="{BB962C8B-B14F-4D97-AF65-F5344CB8AC3E}">
        <p14:creationId xmlns:p14="http://schemas.microsoft.com/office/powerpoint/2010/main" val="2354073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WE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2629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WE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64326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WE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30756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3999603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319793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INTERNATIONAL FACULTY, </a:t>
            </a:r>
            <a:br>
              <a:rPr lang="en-US" sz="3000" b="1" dirty="0"/>
            </a:br>
            <a:r>
              <a:rPr lang="en-US" sz="3000" b="1" dirty="0"/>
              <a:t>STUDENTS &amp; PROFESSIONALS</a:t>
            </a:r>
          </a:p>
          <a:p>
            <a:pPr algn="ctr"/>
            <a:r>
              <a:rPr lang="en-US" sz="3000" b="1" dirty="0"/>
              <a:t>Wednesday, July 20</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a:t>
            </a:r>
            <a:br>
              <a:rPr lang="en-US" sz="3000" b="1" dirty="0"/>
            </a:br>
            <a:r>
              <a:rPr lang="en-US" sz="3000" b="1" dirty="0"/>
              <a:t>(for budgeting, investing &amp; retirement)</a:t>
            </a:r>
          </a:p>
          <a:p>
            <a:pPr algn="ctr"/>
            <a:r>
              <a:rPr lang="en-US" sz="3000" b="1" dirty="0"/>
              <a:t>Wednesday, July 27</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August 3</a:t>
            </a:r>
          </a:p>
        </p:txBody>
      </p:sp>
    </p:spTree>
    <p:extLst>
      <p:ext uri="{BB962C8B-B14F-4D97-AF65-F5344CB8AC3E}">
        <p14:creationId xmlns:p14="http://schemas.microsoft.com/office/powerpoint/2010/main" val="4291954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2491142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the beginning of 2021 (1 ½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$2,992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the beginning of 2021 (1 ½ years ago), how much would that $1,000 be worth today?</a:t>
            </a:r>
          </a:p>
        </p:txBody>
      </p:sp>
      <p:sp>
        <p:nvSpPr>
          <p:cNvPr id="11" name="Content Placeholder 2">
            <a:extLst>
              <a:ext uri="{FF2B5EF4-FFF2-40B4-BE49-F238E27FC236}">
                <a16:creationId xmlns:a16="http://schemas.microsoft.com/office/drawing/2014/main" id="{F812190A-EFE2-BB6E-EBE4-8A675BA43A49}"/>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12" name="Content Placeholder 2">
            <a:extLst>
              <a:ext uri="{FF2B5EF4-FFF2-40B4-BE49-F238E27FC236}">
                <a16:creationId xmlns:a16="http://schemas.microsoft.com/office/drawing/2014/main" id="{38BD01BA-FB91-2C71-EB1E-BD6DE45BFB25}"/>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$2,992</a:t>
            </a:r>
          </a:p>
        </p:txBody>
      </p:sp>
      <p:sp>
        <p:nvSpPr>
          <p:cNvPr id="13" name="Content Placeholder 2">
            <a:extLst>
              <a:ext uri="{FF2B5EF4-FFF2-40B4-BE49-F238E27FC236}">
                <a16:creationId xmlns:a16="http://schemas.microsoft.com/office/drawing/2014/main" id="{9BE62D4E-F214-A1D8-1702-99FB3CA39178}"/>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$1,002</a:t>
            </a:r>
          </a:p>
        </p:txBody>
      </p:sp>
      <p:sp>
        <p:nvSpPr>
          <p:cNvPr id="14" name="Content Placeholder 2">
            <a:extLst>
              <a:ext uri="{FF2B5EF4-FFF2-40B4-BE49-F238E27FC236}">
                <a16:creationId xmlns:a16="http://schemas.microsoft.com/office/drawing/2014/main" id="{D9AC51EE-170A-8B11-8A84-20100BD81493}"/>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p>
        </p:txBody>
      </p:sp>
    </p:spTree>
    <p:extLst>
      <p:ext uri="{BB962C8B-B14F-4D97-AF65-F5344CB8AC3E}">
        <p14:creationId xmlns:p14="http://schemas.microsoft.com/office/powerpoint/2010/main" val="1029546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a:r>
            <a:r>
              <a:rPr lang="en-US" i="1" dirty="0">
                <a:solidFill>
                  <a:srgbClr val="006600"/>
                </a:solidFill>
                <a:highlight>
                  <a:srgbClr val="FFFF00"/>
                </a:highlight>
              </a:rPr>
              <a:t>at the beginning of 2012 (10 ½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11" name="Content Placeholder 2">
            <a:extLst>
              <a:ext uri="{FF2B5EF4-FFF2-40B4-BE49-F238E27FC236}">
                <a16:creationId xmlns:a16="http://schemas.microsoft.com/office/drawing/2014/main" id="{C52A0217-9E9F-D16D-60C8-28BCA400049D}"/>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12" name="Content Placeholder 2">
            <a:extLst>
              <a:ext uri="{FF2B5EF4-FFF2-40B4-BE49-F238E27FC236}">
                <a16:creationId xmlns:a16="http://schemas.microsoft.com/office/drawing/2014/main" id="{02392014-9A34-B565-0231-DE1078F2F6BD}"/>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$2,992</a:t>
            </a:r>
          </a:p>
        </p:txBody>
      </p:sp>
      <p:sp>
        <p:nvSpPr>
          <p:cNvPr id="13" name="Content Placeholder 2">
            <a:extLst>
              <a:ext uri="{FF2B5EF4-FFF2-40B4-BE49-F238E27FC236}">
                <a16:creationId xmlns:a16="http://schemas.microsoft.com/office/drawing/2014/main" id="{ED726CFE-E4A5-E609-B64D-7398F588A65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$1,002</a:t>
            </a:r>
          </a:p>
        </p:txBody>
      </p:sp>
      <p:sp>
        <p:nvSpPr>
          <p:cNvPr id="14" name="Content Placeholder 2">
            <a:extLst>
              <a:ext uri="{FF2B5EF4-FFF2-40B4-BE49-F238E27FC236}">
                <a16:creationId xmlns:a16="http://schemas.microsoft.com/office/drawing/2014/main" id="{6D7F07F1-B675-6984-28D9-DE857A555948}"/>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p>
        </p:txBody>
      </p:sp>
    </p:spTree>
    <p:extLst>
      <p:ext uri="{BB962C8B-B14F-4D97-AF65-F5344CB8AC3E}">
        <p14:creationId xmlns:p14="http://schemas.microsoft.com/office/powerpoint/2010/main" val="5787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a:r>
            <a:r>
              <a:rPr lang="en-US" i="1" dirty="0">
                <a:solidFill>
                  <a:srgbClr val="006600"/>
                </a:solidFill>
                <a:highlight>
                  <a:srgbClr val="FFFF00"/>
                </a:highlight>
              </a:rPr>
              <a:t>at the beginning of 2012 (10 ½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11" name="Content Placeholder 2">
            <a:extLst>
              <a:ext uri="{FF2B5EF4-FFF2-40B4-BE49-F238E27FC236}">
                <a16:creationId xmlns:a16="http://schemas.microsoft.com/office/drawing/2014/main" id="{C52A0217-9E9F-D16D-60C8-28BCA400049D}"/>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12" name="Content Placeholder 2">
            <a:extLst>
              <a:ext uri="{FF2B5EF4-FFF2-40B4-BE49-F238E27FC236}">
                <a16:creationId xmlns:a16="http://schemas.microsoft.com/office/drawing/2014/main" id="{02392014-9A34-B565-0231-DE1078F2F6BD}"/>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$2,992</a:t>
            </a:r>
            <a:br>
              <a:rPr lang="en-US" sz="5000" b="1" dirty="0">
                <a:solidFill>
                  <a:schemeClr val="bg1"/>
                </a:solidFill>
              </a:rPr>
            </a:br>
            <a:r>
              <a:rPr lang="en-US" sz="1500" b="1" dirty="0">
                <a:solidFill>
                  <a:schemeClr val="bg1"/>
                </a:solidFill>
              </a:rPr>
              <a:t>That’s an average annual return of 11% over 10.5 years.</a:t>
            </a:r>
          </a:p>
        </p:txBody>
      </p:sp>
      <p:sp>
        <p:nvSpPr>
          <p:cNvPr id="13" name="Content Placeholder 2">
            <a:extLst>
              <a:ext uri="{FF2B5EF4-FFF2-40B4-BE49-F238E27FC236}">
                <a16:creationId xmlns:a16="http://schemas.microsoft.com/office/drawing/2014/main" id="{ED726CFE-E4A5-E609-B64D-7398F588A65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$1,002</a:t>
            </a:r>
          </a:p>
        </p:txBody>
      </p:sp>
      <p:sp>
        <p:nvSpPr>
          <p:cNvPr id="14" name="Content Placeholder 2">
            <a:extLst>
              <a:ext uri="{FF2B5EF4-FFF2-40B4-BE49-F238E27FC236}">
                <a16:creationId xmlns:a16="http://schemas.microsoft.com/office/drawing/2014/main" id="{6D7F07F1-B675-6984-28D9-DE857A555948}"/>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p>
        </p:txBody>
      </p:sp>
    </p:spTree>
    <p:extLst>
      <p:ext uri="{BB962C8B-B14F-4D97-AF65-F5344CB8AC3E}">
        <p14:creationId xmlns:p14="http://schemas.microsoft.com/office/powerpoint/2010/main" val="1258756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a:r>
            <a:r>
              <a:rPr lang="en-US" i="1" dirty="0">
                <a:solidFill>
                  <a:srgbClr val="006600"/>
                </a:solidFill>
                <a:highlight>
                  <a:srgbClr val="FFFF00"/>
                </a:highlight>
              </a:rPr>
              <a:t>at the beginning of 1997 (25 ½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11" name="Content Placeholder 2">
            <a:extLst>
              <a:ext uri="{FF2B5EF4-FFF2-40B4-BE49-F238E27FC236}">
                <a16:creationId xmlns:a16="http://schemas.microsoft.com/office/drawing/2014/main" id="{C52A0217-9E9F-D16D-60C8-28BCA400049D}"/>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12" name="Content Placeholder 2">
            <a:extLst>
              <a:ext uri="{FF2B5EF4-FFF2-40B4-BE49-F238E27FC236}">
                <a16:creationId xmlns:a16="http://schemas.microsoft.com/office/drawing/2014/main" id="{02392014-9A34-B565-0231-DE1078F2F6BD}"/>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$2,992</a:t>
            </a:r>
          </a:p>
        </p:txBody>
      </p:sp>
      <p:sp>
        <p:nvSpPr>
          <p:cNvPr id="13" name="Content Placeholder 2">
            <a:extLst>
              <a:ext uri="{FF2B5EF4-FFF2-40B4-BE49-F238E27FC236}">
                <a16:creationId xmlns:a16="http://schemas.microsoft.com/office/drawing/2014/main" id="{ED726CFE-E4A5-E609-B64D-7398F588A65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$1,002</a:t>
            </a:r>
          </a:p>
        </p:txBody>
      </p:sp>
      <p:sp>
        <p:nvSpPr>
          <p:cNvPr id="14" name="Content Placeholder 2">
            <a:extLst>
              <a:ext uri="{FF2B5EF4-FFF2-40B4-BE49-F238E27FC236}">
                <a16:creationId xmlns:a16="http://schemas.microsoft.com/office/drawing/2014/main" id="{6D7F07F1-B675-6984-28D9-DE857A555948}"/>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p>
        </p:txBody>
      </p:sp>
    </p:spTree>
    <p:extLst>
      <p:ext uri="{BB962C8B-B14F-4D97-AF65-F5344CB8AC3E}">
        <p14:creationId xmlns:p14="http://schemas.microsoft.com/office/powerpoint/2010/main" val="319419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a:r>
            <a:r>
              <a:rPr lang="en-US" i="1" dirty="0">
                <a:solidFill>
                  <a:srgbClr val="006600"/>
                </a:solidFill>
                <a:highlight>
                  <a:srgbClr val="FFFF00"/>
                </a:highlight>
              </a:rPr>
              <a:t>at the beginning of 1997 (25 ½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11" name="Content Placeholder 2">
            <a:extLst>
              <a:ext uri="{FF2B5EF4-FFF2-40B4-BE49-F238E27FC236}">
                <a16:creationId xmlns:a16="http://schemas.microsoft.com/office/drawing/2014/main" id="{C52A0217-9E9F-D16D-60C8-28BCA400049D}"/>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12" name="Content Placeholder 2">
            <a:extLst>
              <a:ext uri="{FF2B5EF4-FFF2-40B4-BE49-F238E27FC236}">
                <a16:creationId xmlns:a16="http://schemas.microsoft.com/office/drawing/2014/main" id="{02392014-9A34-B565-0231-DE1078F2F6BD}"/>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$2,992</a:t>
            </a:r>
            <a:endParaRPr lang="en-US" sz="1500" b="1" dirty="0">
              <a:solidFill>
                <a:schemeClr val="bg1"/>
              </a:solidFill>
            </a:endParaRPr>
          </a:p>
        </p:txBody>
      </p:sp>
      <p:sp>
        <p:nvSpPr>
          <p:cNvPr id="13" name="Content Placeholder 2">
            <a:extLst>
              <a:ext uri="{FF2B5EF4-FFF2-40B4-BE49-F238E27FC236}">
                <a16:creationId xmlns:a16="http://schemas.microsoft.com/office/drawing/2014/main" id="{ED726CFE-E4A5-E609-B64D-7398F588A65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$1,002</a:t>
            </a:r>
          </a:p>
        </p:txBody>
      </p:sp>
      <p:sp>
        <p:nvSpPr>
          <p:cNvPr id="14" name="Content Placeholder 2">
            <a:extLst>
              <a:ext uri="{FF2B5EF4-FFF2-40B4-BE49-F238E27FC236}">
                <a16:creationId xmlns:a16="http://schemas.microsoft.com/office/drawing/2014/main" id="{6D7F07F1-B675-6984-28D9-DE857A555948}"/>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br>
              <a:rPr lang="en-US" sz="9600" b="1" dirty="0">
                <a:solidFill>
                  <a:schemeClr val="bg1"/>
                </a:solidFill>
              </a:rPr>
            </a:br>
            <a:r>
              <a:rPr lang="en-US" sz="1500" b="1" dirty="0">
                <a:solidFill>
                  <a:schemeClr val="bg1"/>
                </a:solidFill>
              </a:rPr>
              <a:t>That’s an average annual return of 7% over 25.5 years.</a:t>
            </a:r>
          </a:p>
        </p:txBody>
      </p:sp>
    </p:spTree>
    <p:extLst>
      <p:ext uri="{BB962C8B-B14F-4D97-AF65-F5344CB8AC3E}">
        <p14:creationId xmlns:p14="http://schemas.microsoft.com/office/powerpoint/2010/main" val="3780758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U.S. stock markets are having a lousy first half of 2022. If you had invested $1,000 in the S&amp;P 500 </a:t>
            </a:r>
            <a:r>
              <a:rPr lang="en-US" i="1" dirty="0">
                <a:solidFill>
                  <a:srgbClr val="006600"/>
                </a:solidFill>
                <a:highlight>
                  <a:srgbClr val="FFFF00"/>
                </a:highlight>
              </a:rPr>
              <a:t>at the beginning of 1997 (25 ½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a:p>
            <a:pPr marL="0" indent="0">
              <a:buNone/>
            </a:pPr>
            <a:endParaRPr lang="en-US" dirty="0">
              <a:solidFill>
                <a:srgbClr val="C00000"/>
              </a:solidFill>
            </a:endParaRPr>
          </a:p>
          <a:p>
            <a:pPr marL="0" indent="0">
              <a:buNone/>
            </a:pPr>
            <a:endParaRPr lang="en-US" dirty="0">
              <a:solidFill>
                <a:srgbClr val="C00000"/>
              </a:solidFill>
            </a:endParaRPr>
          </a:p>
          <a:p>
            <a:pPr marL="2286000" lvl="5" indent="0">
              <a:buNone/>
            </a:pPr>
            <a:endParaRPr lang="en-US" dirty="0">
              <a:solidFill>
                <a:srgbClr val="C00000"/>
              </a:solidFill>
            </a:endParaRPr>
          </a:p>
          <a:p>
            <a:pPr marL="2286000" lvl="5" indent="0">
              <a:buNone/>
            </a:pPr>
            <a:endParaRPr lang="en-US" sz="2400" dirty="0">
              <a:solidFill>
                <a:srgbClr val="C00000"/>
              </a:solidFill>
            </a:endParaRPr>
          </a:p>
          <a:p>
            <a:pPr marL="1371600" lvl="3" indent="0">
              <a:buNone/>
            </a:pPr>
            <a:r>
              <a:rPr lang="en-US" sz="2400" b="1" dirty="0">
                <a:solidFill>
                  <a:srgbClr val="C00000"/>
                </a:solidFill>
              </a:rPr>
              <a:t>+7% per year return over 25.5 years</a:t>
            </a:r>
          </a:p>
          <a:p>
            <a:pPr lvl="5"/>
            <a:r>
              <a:rPr lang="en-US" sz="2200" dirty="0">
                <a:solidFill>
                  <a:srgbClr val="C00000"/>
                </a:solidFill>
              </a:rPr>
              <a:t>With the internet bubble collapsing in 2001 (down 46%)</a:t>
            </a:r>
          </a:p>
          <a:p>
            <a:pPr lvl="5"/>
            <a:r>
              <a:rPr lang="en-US" sz="2200" dirty="0">
                <a:solidFill>
                  <a:srgbClr val="C00000"/>
                </a:solidFill>
              </a:rPr>
              <a:t>With the housing crisis collapsing in 2008 (down 56%)</a:t>
            </a:r>
          </a:p>
          <a:p>
            <a:pPr lvl="5"/>
            <a:r>
              <a:rPr lang="en-US" sz="2200" dirty="0">
                <a:solidFill>
                  <a:srgbClr val="C00000"/>
                </a:solidFill>
              </a:rPr>
              <a:t>With the Covid-19 pandemic in 2020 (down 35%)</a:t>
            </a:r>
          </a:p>
          <a:p>
            <a:pPr lvl="5"/>
            <a:r>
              <a:rPr lang="en-US" sz="2200" dirty="0">
                <a:solidFill>
                  <a:srgbClr val="C00000"/>
                </a:solidFill>
              </a:rPr>
              <a:t>With the inflation-driven turbulence in 2022 (down 20%)</a:t>
            </a:r>
          </a:p>
        </p:txBody>
      </p:sp>
      <p:sp>
        <p:nvSpPr>
          <p:cNvPr id="14" name="Content Placeholder 2">
            <a:extLst>
              <a:ext uri="{FF2B5EF4-FFF2-40B4-BE49-F238E27FC236}">
                <a16:creationId xmlns:a16="http://schemas.microsoft.com/office/drawing/2014/main" id="{6D7F07F1-B675-6984-28D9-DE857A555948}"/>
              </a:ext>
            </a:extLst>
          </p:cNvPr>
          <p:cNvSpPr txBox="1">
            <a:spLocks/>
          </p:cNvSpPr>
          <p:nvPr/>
        </p:nvSpPr>
        <p:spPr>
          <a:xfrm>
            <a:off x="1952369" y="2663334"/>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$5,211</a:t>
            </a:r>
            <a:br>
              <a:rPr lang="en-US" sz="9600" b="1" dirty="0">
                <a:solidFill>
                  <a:schemeClr val="bg1"/>
                </a:solidFill>
              </a:rPr>
            </a:br>
            <a:r>
              <a:rPr lang="en-US" sz="1500" b="1" dirty="0">
                <a:solidFill>
                  <a:schemeClr val="bg1"/>
                </a:solidFill>
              </a:rPr>
              <a:t>That’s an average annual return of 7% over 25.5 years.</a:t>
            </a:r>
          </a:p>
        </p:txBody>
      </p:sp>
    </p:spTree>
    <p:extLst>
      <p:ext uri="{BB962C8B-B14F-4D97-AF65-F5344CB8AC3E}">
        <p14:creationId xmlns:p14="http://schemas.microsoft.com/office/powerpoint/2010/main" val="668514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8" y="1241404"/>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C00000"/>
                </a:solidFill>
              </a:rPr>
              <a:t>If you invest $100 a month every month </a:t>
            </a:r>
            <a:r>
              <a:rPr lang="en-US" sz="2400" b="1" dirty="0">
                <a:solidFill>
                  <a:srgbClr val="C00000"/>
                </a:solidFill>
                <a:highlight>
                  <a:srgbClr val="FFFF00"/>
                </a:highlight>
              </a:rPr>
              <a:t>from ages 25 to 35</a:t>
            </a:r>
            <a:r>
              <a:rPr lang="en-US" sz="2400" dirty="0">
                <a:solidFill>
                  <a:srgbClr val="C00000"/>
                </a:solidFill>
              </a:rPr>
              <a:t>, earning an 8% annual return, how much will you have accumulated when you retire at 65?</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$149,036</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$184,092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$149,036</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$184,092</a:t>
            </a:r>
          </a:p>
        </p:txBody>
      </p:sp>
      <p:sp>
        <p:nvSpPr>
          <p:cNvPr id="11" name="Content Placeholder 2">
            <a:extLst>
              <a:ext uri="{FF2B5EF4-FFF2-40B4-BE49-F238E27FC236}">
                <a16:creationId xmlns:a16="http://schemas.microsoft.com/office/drawing/2014/main" id="{0AB245CA-DB65-16FC-00D9-DE367C3DCC35}"/>
              </a:ext>
            </a:extLst>
          </p:cNvPr>
          <p:cNvSpPr txBox="1">
            <a:spLocks/>
          </p:cNvSpPr>
          <p:nvPr/>
        </p:nvSpPr>
        <p:spPr>
          <a:xfrm>
            <a:off x="6095999" y="1241403"/>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If you invest $100 a month every month </a:t>
            </a:r>
            <a:r>
              <a:rPr lang="en-US" sz="2400" b="1" dirty="0">
                <a:highlight>
                  <a:srgbClr val="FFFF00"/>
                </a:highlight>
              </a:rPr>
              <a:t>from ages 35 to 65</a:t>
            </a:r>
            <a:r>
              <a:rPr lang="en-US" sz="2400" dirty="0"/>
              <a:t>, earning an 8% annual return, how much will you have accumulated when you retire at 65?</a:t>
            </a:r>
          </a:p>
        </p:txBody>
      </p:sp>
    </p:spTree>
    <p:extLst>
      <p:ext uri="{BB962C8B-B14F-4D97-AF65-F5344CB8AC3E}">
        <p14:creationId xmlns:p14="http://schemas.microsoft.com/office/powerpoint/2010/main" val="27310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8" y="1241404"/>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C00000"/>
                </a:solidFill>
              </a:rPr>
              <a:t>If you invest $100 a month every month </a:t>
            </a:r>
            <a:r>
              <a:rPr lang="en-US" sz="2400" b="1" dirty="0">
                <a:solidFill>
                  <a:srgbClr val="C00000"/>
                </a:solidFill>
                <a:highlight>
                  <a:srgbClr val="FFFF00"/>
                </a:highlight>
              </a:rPr>
              <a:t>from ages 25 to 35</a:t>
            </a:r>
            <a:r>
              <a:rPr lang="en-US" sz="2400" dirty="0">
                <a:solidFill>
                  <a:srgbClr val="C00000"/>
                </a:solidFill>
              </a:rPr>
              <a:t>, earning an 8% annual return, how much will you have accumulated when you retire at 65?</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$149,036</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$184,092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$149,036</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$184,092</a:t>
            </a:r>
          </a:p>
        </p:txBody>
      </p:sp>
      <p:sp>
        <p:nvSpPr>
          <p:cNvPr id="11" name="Content Placeholder 2">
            <a:extLst>
              <a:ext uri="{FF2B5EF4-FFF2-40B4-BE49-F238E27FC236}">
                <a16:creationId xmlns:a16="http://schemas.microsoft.com/office/drawing/2014/main" id="{0AB245CA-DB65-16FC-00D9-DE367C3DCC35}"/>
              </a:ext>
            </a:extLst>
          </p:cNvPr>
          <p:cNvSpPr txBox="1">
            <a:spLocks/>
          </p:cNvSpPr>
          <p:nvPr/>
        </p:nvSpPr>
        <p:spPr>
          <a:xfrm>
            <a:off x="6095999" y="1241403"/>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If you invest $100 a month every month </a:t>
            </a:r>
            <a:r>
              <a:rPr lang="en-US" sz="2400" b="1" dirty="0">
                <a:highlight>
                  <a:srgbClr val="FFFF00"/>
                </a:highlight>
              </a:rPr>
              <a:t>from ages 35 to 65</a:t>
            </a:r>
            <a:r>
              <a:rPr lang="en-US" sz="2400" dirty="0"/>
              <a:t>, earning an 8% annual return, how much will you have accumulated when you retire at 65?</a:t>
            </a:r>
          </a:p>
        </p:txBody>
      </p:sp>
      <p:sp>
        <p:nvSpPr>
          <p:cNvPr id="12" name="Content Placeholder 2">
            <a:extLst>
              <a:ext uri="{FF2B5EF4-FFF2-40B4-BE49-F238E27FC236}">
                <a16:creationId xmlns:a16="http://schemas.microsoft.com/office/drawing/2014/main" id="{17FB13BC-8962-C3F0-8F9E-87F546CF9FEC}"/>
              </a:ext>
            </a:extLst>
          </p:cNvPr>
          <p:cNvSpPr txBox="1">
            <a:spLocks/>
          </p:cNvSpPr>
          <p:nvPr/>
        </p:nvSpPr>
        <p:spPr>
          <a:xfrm>
            <a:off x="3589978" y="5960990"/>
            <a:ext cx="5257801" cy="527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dirty="0"/>
              <a:t>In both cases, this math assumes you make your 1</a:t>
            </a:r>
            <a:r>
              <a:rPr lang="en-US" sz="1700" baseline="30000" dirty="0"/>
              <a:t>st</a:t>
            </a:r>
            <a:r>
              <a:rPr lang="en-US" sz="1700" dirty="0"/>
              <a:t> investment in the first month of your 26</a:t>
            </a:r>
            <a:r>
              <a:rPr lang="en-US" sz="1700" baseline="30000" dirty="0"/>
              <a:t>th</a:t>
            </a:r>
            <a:r>
              <a:rPr lang="en-US" sz="1700" dirty="0"/>
              <a:t> or 36</a:t>
            </a:r>
            <a:r>
              <a:rPr lang="en-US" sz="1700" baseline="30000" dirty="0"/>
              <a:t>th</a:t>
            </a:r>
            <a:r>
              <a:rPr lang="en-US" sz="1700" dirty="0"/>
              <a:t> year and keep all money invested until the end of your 65</a:t>
            </a:r>
            <a:r>
              <a:rPr lang="en-US" sz="1700" baseline="30000" dirty="0"/>
              <a:t>th</a:t>
            </a:r>
            <a:r>
              <a:rPr lang="en-US" sz="1700" dirty="0"/>
              <a:t> year.</a:t>
            </a:r>
          </a:p>
        </p:txBody>
      </p:sp>
    </p:spTree>
    <p:extLst>
      <p:ext uri="{BB962C8B-B14F-4D97-AF65-F5344CB8AC3E}">
        <p14:creationId xmlns:p14="http://schemas.microsoft.com/office/powerpoint/2010/main" val="81369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p>
          <a:p>
            <a:pPr lvl="1"/>
            <a:r>
              <a:rPr lang="en-US" sz="3600" i="1" dirty="0">
                <a:solidFill>
                  <a:srgbClr val="C00000"/>
                </a:solidFill>
              </a:rPr>
              <a:t>Open question &amp; answer session</a:t>
            </a:r>
          </a:p>
          <a:p>
            <a:pPr lvl="1"/>
            <a:r>
              <a:rPr lang="en-US" sz="3600" i="1" dirty="0">
                <a:solidFill>
                  <a:srgbClr val="C00000"/>
                </a:solidFill>
              </a:rPr>
              <a:t>Brian presents general update on investing and any relevant current events</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Quiz – The Morals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a:extLst>
              <a:ext uri="{FF2B5EF4-FFF2-40B4-BE49-F238E27FC236}">
                <a16:creationId xmlns:a16="http://schemas.microsoft.com/office/drawing/2014/main" id="{9DACF81A-EDCC-B6CD-3B9F-A18DBBE8E5AF}"/>
              </a:ext>
            </a:extLst>
          </p:cNvPr>
          <p:cNvSpPr txBox="1">
            <a:spLocks noChangeArrowheads="1"/>
          </p:cNvSpPr>
          <p:nvPr/>
        </p:nvSpPr>
        <p:spPr>
          <a:xfrm>
            <a:off x="838200" y="1280160"/>
            <a:ext cx="10515600" cy="489680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dirty="0"/>
              <a:t>Nothing is free in finance. You have to sacrifice something to receive something good. Every benefit has a cost.</a:t>
            </a:r>
          </a:p>
          <a:p>
            <a:pPr lvl="2"/>
            <a:r>
              <a:rPr lang="en-US" sz="3200" dirty="0"/>
              <a:t>Risk, uncertainty &amp; volatility are the cost of investing.</a:t>
            </a:r>
          </a:p>
          <a:p>
            <a:pPr marL="742950" indent="-742950">
              <a:buFont typeface="+mj-lt"/>
              <a:buAutoNum type="arabicPeriod"/>
            </a:pPr>
            <a:r>
              <a:rPr lang="en-US" sz="4000" dirty="0">
                <a:solidFill>
                  <a:srgbClr val="0000CC"/>
                </a:solidFill>
              </a:rPr>
              <a:t>Compound interest is your friend – if you are receiving it. Compound interest is your enemy – if you are paying it.</a:t>
            </a:r>
          </a:p>
          <a:p>
            <a:pPr marL="742950" indent="-742950">
              <a:buFont typeface="+mj-lt"/>
              <a:buAutoNum type="arabicPeriod"/>
            </a:pPr>
            <a:r>
              <a:rPr lang="en-US" sz="4000" dirty="0"/>
              <a:t>Save and invest as early as you can.  Get started today. Small savings today can create enormous opportunities in the future.</a:t>
            </a:r>
          </a:p>
          <a:p>
            <a:pPr marL="742950" indent="-742950">
              <a:buFont typeface="+mj-lt"/>
              <a:buAutoNum type="arabicPeriod"/>
            </a:pPr>
            <a:r>
              <a:rPr lang="en-US" sz="4000" dirty="0">
                <a:solidFill>
                  <a:srgbClr val="0000CC"/>
                </a:solidFill>
              </a:rPr>
              <a:t>Be thoughtful, be strategic, be patient and have a plan.</a:t>
            </a:r>
          </a:p>
        </p:txBody>
      </p:sp>
    </p:spTree>
    <p:extLst>
      <p:ext uri="{BB962C8B-B14F-4D97-AF65-F5344CB8AC3E}">
        <p14:creationId xmlns:p14="http://schemas.microsoft.com/office/powerpoint/2010/main" val="12212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for Success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a:extLst>
              <a:ext uri="{FF2B5EF4-FFF2-40B4-BE49-F238E27FC236}">
                <a16:creationId xmlns:a16="http://schemas.microsoft.com/office/drawing/2014/main" id="{9DACF81A-EDCC-B6CD-3B9F-A18DBBE8E5AF}"/>
              </a:ext>
            </a:extLst>
          </p:cNvPr>
          <p:cNvSpPr txBox="1">
            <a:spLocks noChangeArrowheads="1"/>
          </p:cNvSpPr>
          <p:nvPr/>
        </p:nvSpPr>
        <p:spPr>
          <a:xfrm>
            <a:off x="838200" y="1280160"/>
            <a:ext cx="10515600" cy="4896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If you hire an investment or financial advisor, when you first meet with them they will ask you 2 questions:</a:t>
            </a:r>
          </a:p>
          <a:p>
            <a:pPr marL="0" indent="0">
              <a:buNone/>
            </a:pPr>
            <a:endParaRPr lang="en-US" sz="3300" dirty="0"/>
          </a:p>
          <a:p>
            <a:pPr marL="1200150" lvl="1" indent="-742950">
              <a:buFont typeface="+mj-lt"/>
              <a:buAutoNum type="arabicPeriod"/>
            </a:pPr>
            <a:r>
              <a:rPr lang="en-US" sz="4500" dirty="0">
                <a:solidFill>
                  <a:srgbClr val="0000CC"/>
                </a:solidFill>
              </a:rPr>
              <a:t>What are your investing goals?</a:t>
            </a:r>
            <a:br>
              <a:rPr lang="en-US" sz="4500" dirty="0">
                <a:solidFill>
                  <a:srgbClr val="0000CC"/>
                </a:solidFill>
              </a:rPr>
            </a:br>
            <a:endParaRPr lang="en-US" sz="4500" dirty="0">
              <a:solidFill>
                <a:srgbClr val="0000CC"/>
              </a:solidFill>
            </a:endParaRPr>
          </a:p>
          <a:p>
            <a:pPr marL="1200150" lvl="1" indent="-742950">
              <a:buFont typeface="+mj-lt"/>
              <a:buAutoNum type="arabicPeriod"/>
            </a:pPr>
            <a:r>
              <a:rPr lang="en-US" sz="4500" dirty="0">
                <a:solidFill>
                  <a:srgbClr val="0000CC"/>
                </a:solidFill>
              </a:rPr>
              <a:t>What is your risk tolerance?</a:t>
            </a:r>
          </a:p>
        </p:txBody>
      </p:sp>
    </p:spTree>
    <p:extLst>
      <p:ext uri="{BB962C8B-B14F-4D97-AF65-F5344CB8AC3E}">
        <p14:creationId xmlns:p14="http://schemas.microsoft.com/office/powerpoint/2010/main" val="27017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Tree>
    <p:extLst>
      <p:ext uri="{BB962C8B-B14F-4D97-AF65-F5344CB8AC3E}">
        <p14:creationId xmlns:p14="http://schemas.microsoft.com/office/powerpoint/2010/main" val="2284212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b="1" dirty="0">
                <a:solidFill>
                  <a:srgbClr val="0000CC"/>
                </a:solidFill>
              </a:rPr>
              <a:t>After 1 year		$1,010	$1,030	$1,050	$1,100</a:t>
            </a:r>
          </a:p>
          <a:p>
            <a:pPr marL="0" indent="0">
              <a:buNone/>
            </a:pPr>
            <a:r>
              <a:rPr lang="en-US" sz="3300" dirty="0">
                <a:solidFill>
                  <a:schemeClr val="bg1"/>
                </a:solidFill>
              </a:rPr>
              <a:t>After 3 years		$1,030	$1,093	$1,158	$1,331</a:t>
            </a:r>
          </a:p>
          <a:p>
            <a:pPr marL="0" indent="0">
              <a:buNone/>
            </a:pPr>
            <a:r>
              <a:rPr lang="en-US" sz="3300" dirty="0">
                <a:solidFill>
                  <a:schemeClr val="bg1"/>
                </a:solidFill>
              </a:rPr>
              <a:t>After 5 years		$1,051	$1,159	$1,276	$1,611</a:t>
            </a:r>
          </a:p>
          <a:p>
            <a:pPr marL="0" indent="0">
              <a:buNone/>
            </a:pPr>
            <a:r>
              <a:rPr lang="en-US" sz="3300" dirty="0">
                <a:solidFill>
                  <a:schemeClr val="bg1"/>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36033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b="1" dirty="0">
                <a:solidFill>
                  <a:srgbClr val="0000CC"/>
                </a:solidFill>
              </a:rPr>
              <a:t>After 3 years		$1,030	$1,093	$1,158	$1,331</a:t>
            </a:r>
          </a:p>
          <a:p>
            <a:pPr marL="0" indent="0">
              <a:buNone/>
            </a:pPr>
            <a:r>
              <a:rPr lang="en-US" sz="3300" dirty="0">
                <a:solidFill>
                  <a:schemeClr val="bg1"/>
                </a:solidFill>
              </a:rPr>
              <a:t>After 5 years		$1,051	$1,159	$1,276	$1,611</a:t>
            </a:r>
          </a:p>
          <a:p>
            <a:pPr marL="0" indent="0">
              <a:buNone/>
            </a:pPr>
            <a:r>
              <a:rPr lang="en-US" sz="3300" dirty="0">
                <a:solidFill>
                  <a:schemeClr val="bg1"/>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3323063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dirty="0">
                <a:solidFill>
                  <a:schemeClr val="bg1">
                    <a:lumMod val="65000"/>
                  </a:schemeClr>
                </a:solidFill>
              </a:rPr>
              <a:t>After 3 years		$1,030	$1,093	$1,158	$1,331</a:t>
            </a:r>
          </a:p>
          <a:p>
            <a:pPr marL="0" indent="0">
              <a:buNone/>
            </a:pPr>
            <a:r>
              <a:rPr lang="en-US" sz="3300" b="1" dirty="0">
                <a:solidFill>
                  <a:srgbClr val="0000CC"/>
                </a:solidFill>
              </a:rPr>
              <a:t>After 5 years		$1,051	$1,159	$1,276	$1,611</a:t>
            </a:r>
          </a:p>
          <a:p>
            <a:pPr marL="0" indent="0">
              <a:buNone/>
            </a:pPr>
            <a:r>
              <a:rPr lang="en-US" sz="3300" dirty="0">
                <a:solidFill>
                  <a:schemeClr val="bg1"/>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88400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dirty="0">
                <a:solidFill>
                  <a:schemeClr val="bg1">
                    <a:lumMod val="65000"/>
                  </a:schemeClr>
                </a:solidFill>
              </a:rPr>
              <a:t>After 3 years		$1,030	$1,093	$1,158	$1,331</a:t>
            </a:r>
          </a:p>
          <a:p>
            <a:pPr marL="0" indent="0">
              <a:buNone/>
            </a:pPr>
            <a:r>
              <a:rPr lang="en-US" sz="3300" dirty="0">
                <a:solidFill>
                  <a:schemeClr val="bg1">
                    <a:lumMod val="65000"/>
                  </a:schemeClr>
                </a:solidFill>
              </a:rPr>
              <a:t>After 5 years		$1,051	$1,159	$1,276	$1,611</a:t>
            </a:r>
          </a:p>
          <a:p>
            <a:pPr marL="0" indent="0">
              <a:buNone/>
            </a:pPr>
            <a:r>
              <a:rPr lang="en-US" sz="3300" b="1" dirty="0">
                <a:solidFill>
                  <a:srgbClr val="0000CC"/>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554880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dirty="0">
                <a:solidFill>
                  <a:schemeClr val="bg1">
                    <a:lumMod val="65000"/>
                  </a:schemeClr>
                </a:solidFill>
              </a:rPr>
              <a:t>After 3 years		$1,030	$1,093	$1,158	$1,331</a:t>
            </a:r>
          </a:p>
          <a:p>
            <a:pPr marL="0" indent="0">
              <a:buNone/>
            </a:pPr>
            <a:r>
              <a:rPr lang="en-US" sz="3300" dirty="0">
                <a:solidFill>
                  <a:schemeClr val="bg1">
                    <a:lumMod val="65000"/>
                  </a:schemeClr>
                </a:solidFill>
              </a:rPr>
              <a:t>After 5 years		$1,051	$1,159	$1,276	$1,611</a:t>
            </a:r>
          </a:p>
          <a:p>
            <a:pPr marL="0" indent="0">
              <a:buNone/>
            </a:pPr>
            <a:r>
              <a:rPr lang="en-US" sz="3300" dirty="0">
                <a:solidFill>
                  <a:schemeClr val="bg1">
                    <a:lumMod val="65000"/>
                  </a:schemeClr>
                </a:solidFill>
              </a:rPr>
              <a:t>After 10 years		$1,105	$1,344	$1,629	$2,594</a:t>
            </a:r>
          </a:p>
          <a:p>
            <a:pPr marL="0" indent="0">
              <a:buNone/>
            </a:pPr>
            <a:r>
              <a:rPr lang="en-US" sz="3300" b="1" dirty="0">
                <a:solidFill>
                  <a:srgbClr val="0000CC"/>
                </a:solidFill>
              </a:rPr>
              <a:t>After 25 years		$1,282	$2,094	$3,386	$10,835</a:t>
            </a:r>
            <a:endParaRPr lang="en-US" sz="4500" b="1" dirty="0">
              <a:solidFill>
                <a:srgbClr val="0000CC"/>
              </a:solidFill>
            </a:endParaRPr>
          </a:p>
        </p:txBody>
      </p:sp>
    </p:spTree>
    <p:extLst>
      <p:ext uri="{BB962C8B-B14F-4D97-AF65-F5344CB8AC3E}">
        <p14:creationId xmlns:p14="http://schemas.microsoft.com/office/powerpoint/2010/main" val="3321219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1990809"/>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22800"/>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69143"/>
            <a:ext cx="12192000" cy="5732150"/>
          </a:xfrm>
          <a:prstGeom prst="rect">
            <a:avLst/>
          </a:prstGeom>
        </p:spPr>
      </p:pic>
    </p:spTree>
    <p:extLst>
      <p:ext uri="{BB962C8B-B14F-4D97-AF65-F5344CB8AC3E}">
        <p14:creationId xmlns:p14="http://schemas.microsoft.com/office/powerpoint/2010/main" val="4080790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June 22</a:t>
            </a:r>
          </a:p>
        </p:txBody>
      </p:sp>
      <p:sp>
        <p:nvSpPr>
          <p:cNvPr id="5" name="Rounded Rectangle 4">
            <a:extLst>
              <a:ext uri="{FF2B5EF4-FFF2-40B4-BE49-F238E27FC236}">
                <a16:creationId xmlns:a16="http://schemas.microsoft.com/office/drawing/2014/main" id="{02BA2D6F-7AD2-56F5-69AD-57A9A0B623F0}"/>
              </a:ext>
            </a:extLst>
          </p:cNvPr>
          <p:cNvSpPr/>
          <p:nvPr/>
        </p:nvSpPr>
        <p:spPr>
          <a:xfrm>
            <a:off x="1418316" y="252835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&amp; DEBT MANAGEMENT</a:t>
            </a:r>
          </a:p>
          <a:p>
            <a:pPr algn="ctr"/>
            <a:r>
              <a:rPr lang="en-US" sz="3000" b="1" dirty="0"/>
              <a:t>Wednesday, July 6</a:t>
            </a:r>
          </a:p>
        </p:txBody>
      </p:sp>
      <p:sp>
        <p:nvSpPr>
          <p:cNvPr id="11" name="Rounded Rectangle 4">
            <a:extLst>
              <a:ext uri="{FF2B5EF4-FFF2-40B4-BE49-F238E27FC236}">
                <a16:creationId xmlns:a16="http://schemas.microsoft.com/office/drawing/2014/main" id="{07AC34F7-4DA0-9641-9DB3-801A42E352F3}"/>
              </a:ext>
            </a:extLst>
          </p:cNvPr>
          <p:cNvSpPr/>
          <p:nvPr/>
        </p:nvSpPr>
        <p:spPr>
          <a:xfrm>
            <a:off x="1418318" y="38936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RETIREMENT, </a:t>
            </a:r>
            <a:br>
              <a:rPr lang="en-US" sz="3000" b="1" dirty="0"/>
            </a:br>
            <a:r>
              <a:rPr lang="en-US" sz="3000" b="1" dirty="0"/>
              <a:t>EDUCATION &amp; SPECIAL EVENTS</a:t>
            </a:r>
          </a:p>
          <a:p>
            <a:pPr algn="ctr"/>
            <a:r>
              <a:rPr lang="en-US" sz="3000" b="1" dirty="0"/>
              <a:t>Wednesday, July 13</a:t>
            </a:r>
          </a:p>
        </p:txBody>
      </p:sp>
    </p:spTree>
    <p:extLst>
      <p:ext uri="{BB962C8B-B14F-4D97-AF65-F5344CB8AC3E}">
        <p14:creationId xmlns:p14="http://schemas.microsoft.com/office/powerpoint/2010/main" val="2760391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6838B02-27E1-914E-8454-9C2A7B856710}"/>
              </a:ext>
            </a:extLst>
          </p:cNvPr>
          <p:cNvSpPr/>
          <p:nvPr/>
        </p:nvSpPr>
        <p:spPr>
          <a:xfrm>
            <a:off x="1418317" y="231031"/>
            <a:ext cx="8674716" cy="182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INTERNATIONAL FACULTY, </a:t>
            </a:r>
            <a:br>
              <a:rPr lang="en-US" sz="3000" b="1" dirty="0"/>
            </a:br>
            <a:r>
              <a:rPr lang="en-US" sz="3000" b="1" dirty="0"/>
              <a:t>STUDENTS &amp; PROFESSIONALS</a:t>
            </a:r>
          </a:p>
          <a:p>
            <a:pPr algn="ctr"/>
            <a:r>
              <a:rPr lang="en-US" sz="3000" b="1" dirty="0"/>
              <a:t>Wednesday, July 20</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201357"/>
            <a:ext cx="8674715" cy="1828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a:t>
            </a:r>
            <a:br>
              <a:rPr lang="en-US" sz="3000" b="1" dirty="0"/>
            </a:br>
            <a:r>
              <a:rPr lang="en-US" sz="3000" b="1" dirty="0"/>
              <a:t>(for budgeting, investing &amp; retirement)</a:t>
            </a:r>
          </a:p>
          <a:p>
            <a:pPr algn="ctr"/>
            <a:r>
              <a:rPr lang="en-US" sz="3000" b="1" dirty="0"/>
              <a:t>Wednesday, July 27</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190387"/>
            <a:ext cx="8674715" cy="1828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August 3</a:t>
            </a:r>
          </a:p>
        </p:txBody>
      </p:sp>
    </p:spTree>
    <p:extLst>
      <p:ext uri="{BB962C8B-B14F-4D97-AF65-F5344CB8AC3E}">
        <p14:creationId xmlns:p14="http://schemas.microsoft.com/office/powerpoint/2010/main" val="3110286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2492569" y="974841"/>
            <a:ext cx="7361889"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2492569" y="2660088"/>
            <a:ext cx="7361889"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3492530"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6167605"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817455"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8842680"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Financial</a:t>
            </a:r>
          </a:p>
        </p:txBody>
      </p:sp>
    </p:spTree>
    <p:extLst>
      <p:ext uri="{BB962C8B-B14F-4D97-AF65-F5344CB8AC3E}">
        <p14:creationId xmlns:p14="http://schemas.microsoft.com/office/powerpoint/2010/main" val="27593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28544</TotalTime>
  <Words>5729</Words>
  <Application>Microsoft Macintosh PowerPoint</Application>
  <PresentationFormat>Widescreen</PresentationFormat>
  <Paragraphs>567</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132</cp:revision>
  <dcterms:created xsi:type="dcterms:W3CDTF">2019-08-26T13:43:19Z</dcterms:created>
  <dcterms:modified xsi:type="dcterms:W3CDTF">2022-07-13T16:51:15Z</dcterms:modified>
  <cp:category/>
</cp:coreProperties>
</file>