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310" r:id="rId2"/>
    <p:sldId id="1343" r:id="rId3"/>
    <p:sldId id="2056" r:id="rId4"/>
    <p:sldId id="2057" r:id="rId5"/>
    <p:sldId id="2058" r:id="rId6"/>
    <p:sldId id="1989" r:id="rId7"/>
    <p:sldId id="1993" r:id="rId8"/>
    <p:sldId id="1994" r:id="rId9"/>
    <p:sldId id="1248" r:id="rId10"/>
    <p:sldId id="1247" r:id="rId11"/>
    <p:sldId id="1290" r:id="rId12"/>
    <p:sldId id="1292" r:id="rId13"/>
    <p:sldId id="2098" r:id="rId14"/>
    <p:sldId id="2099" r:id="rId15"/>
    <p:sldId id="2100" r:id="rId16"/>
    <p:sldId id="2101" r:id="rId17"/>
    <p:sldId id="2102" r:id="rId18"/>
    <p:sldId id="2105" r:id="rId19"/>
    <p:sldId id="2106" r:id="rId20"/>
    <p:sldId id="2107" r:id="rId21"/>
    <p:sldId id="2108" r:id="rId22"/>
    <p:sldId id="2109" r:id="rId23"/>
    <p:sldId id="2134" r:id="rId24"/>
    <p:sldId id="2110" r:id="rId25"/>
    <p:sldId id="2112" r:id="rId26"/>
    <p:sldId id="2113" r:id="rId27"/>
    <p:sldId id="2114" r:id="rId28"/>
    <p:sldId id="1293" r:id="rId29"/>
    <p:sldId id="2133" r:id="rId30"/>
    <p:sldId id="1295" r:id="rId31"/>
    <p:sldId id="2121" r:id="rId32"/>
    <p:sldId id="2122" r:id="rId33"/>
    <p:sldId id="2123" r:id="rId34"/>
    <p:sldId id="2124" r:id="rId35"/>
    <p:sldId id="2125" r:id="rId36"/>
    <p:sldId id="2126" r:id="rId37"/>
    <p:sldId id="1327" r:id="rId38"/>
    <p:sldId id="1929" r:id="rId39"/>
    <p:sldId id="1930" r:id="rId40"/>
    <p:sldId id="1931" r:id="rId41"/>
    <p:sldId id="1328" r:id="rId42"/>
    <p:sldId id="2127" r:id="rId43"/>
    <p:sldId id="2128" r:id="rId44"/>
    <p:sldId id="2129" r:id="rId45"/>
    <p:sldId id="2130" r:id="rId46"/>
    <p:sldId id="2131" r:id="rId47"/>
    <p:sldId id="1999" r:id="rId48"/>
    <p:sldId id="2132" r:id="rId49"/>
    <p:sldId id="1350" r:id="rId50"/>
    <p:sldId id="2088" r:id="rId51"/>
    <p:sldId id="2096" r:id="rId52"/>
    <p:sldId id="2097" r:id="rId53"/>
    <p:sldId id="208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80"/>
  </p:normalViewPr>
  <p:slideViewPr>
    <p:cSldViewPr snapToGrid="0" snapToObjects="1">
      <p:cViewPr varScale="1">
        <p:scale>
          <a:sx n="211" d="100"/>
          <a:sy n="211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5132E-0079-404F-B284-555B6B46D6D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A071E8-F439-4E94-AB76-A45B8E628389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Little Things Adding Up</a:t>
          </a:r>
        </a:p>
      </dgm:t>
    </dgm:pt>
    <dgm:pt modelId="{1E2C7FEC-894F-4D1D-B9BD-09D340C92C82}" type="parTrans" cxnId="{2A3205BE-B6F4-4A97-AF8C-A62245705E0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181E3-DF96-47CD-B966-F552E90B1D8E}" type="sibTrans" cxnId="{2A3205BE-B6F4-4A97-AF8C-A62245705E0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5B9783-AAEF-4752-8C65-F7FF9C35F96A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Impulse Purchases (Coffee, Clothes)</a:t>
          </a:r>
        </a:p>
      </dgm:t>
    </dgm:pt>
    <dgm:pt modelId="{5DDC848C-E301-438C-B3BC-5DBDBF1E5150}" type="parTrans" cxnId="{4B47072B-704A-445C-A944-94C081FE6809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190FD-C98F-4B7A-8437-A68181E955F1}" type="sibTrans" cxnId="{4B47072B-704A-445C-A944-94C081FE6809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452DAA-1007-4FE4-B940-D091470EF609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Knowing How to Start a Budget</a:t>
          </a:r>
        </a:p>
      </dgm:t>
    </dgm:pt>
    <dgm:pt modelId="{D2D4A05F-5B52-4E57-B418-64205D4A7BBE}" type="parTrans" cxnId="{E94B0C0C-5B28-474D-A23F-462E9E91FF3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7567F1-3BA8-4753-BED6-7C246A19ADB9}" type="sibTrans" cxnId="{E94B0C0C-5B28-474D-A23F-462E9E91FF3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904220-C793-4BD0-985C-0476E3B4193D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Having Trouble Creating a Budget that Adequately Reflects all of my Expenses, Debts, Etc.</a:t>
          </a:r>
        </a:p>
      </dgm:t>
    </dgm:pt>
    <dgm:pt modelId="{DBD328C6-0F49-4A3E-95FD-C900B208D5A5}" type="parTrans" cxnId="{BEB10DF5-656C-49DA-8D37-41A5E8F798B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578358-6E3A-4C24-9EE9-1CD3DDBA6FCC}" type="sibTrans" cxnId="{BEB10DF5-656C-49DA-8D37-41A5E8F798B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A74E0F-F5C0-42ED-AAEB-B87BF4E99F80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Monitoring Spending/Tracking Expenditures</a:t>
          </a:r>
        </a:p>
      </dgm:t>
    </dgm:pt>
    <dgm:pt modelId="{AEB548CB-65A1-41FC-BEF4-85EBA8132535}" type="parTrans" cxnId="{A229E61A-5779-4738-95C8-EA7C11B4E3A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8F0D37-8BD9-4A73-881E-948C9467D1A4}" type="sibTrans" cxnId="{A229E61A-5779-4738-95C8-EA7C11B4E3A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5AC81-32F0-4AC3-8FD8-0759944E0228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Unexpected Expenses—Friends Want to Eat Out, Etc.</a:t>
          </a:r>
        </a:p>
      </dgm:t>
    </dgm:pt>
    <dgm:pt modelId="{58F9D94D-DA17-4E64-A5E1-70B19D684BAD}" type="parTrans" cxnId="{358F6158-7277-4F7F-A014-73EA8A24D99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6B4F05-7E27-4A37-B8B3-2C502FBCDF14}" type="sibTrans" cxnId="{358F6158-7277-4F7F-A014-73EA8A24D99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73E0A8-5752-4ACE-9BD0-D05F24B93861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Having a Clear Budget &amp; Clear Priorities</a:t>
          </a:r>
        </a:p>
      </dgm:t>
    </dgm:pt>
    <dgm:pt modelId="{D1D342E4-494C-45EE-9A4D-FF81B065A602}" type="parTrans" cxnId="{DF71C5A3-4FD7-4851-8937-D4E909A5E576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632437-1BBB-46DB-B60A-9B0F9E87EC16}" type="sibTrans" cxnId="{DF71C5A3-4FD7-4851-8937-D4E909A5E576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21CAE3-22A7-4D2A-B3E1-49D35E466EA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78563-DB5E-4BD2-BA2D-6A3A00CF1081}" type="parTrans" cxnId="{16B166E7-CF97-4B8F-BD6F-02651D821E8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13474A-B452-4620-ABA8-80AC5F01F6ED}" type="sibTrans" cxnId="{16B166E7-CF97-4B8F-BD6F-02651D821E8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A963D4-5382-4851-B148-69FFEEE8DAB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E4DF4-F2E3-4CAB-9CDB-227DECB677B6}" type="parTrans" cxnId="{E16A6D54-566B-4687-9134-5D67F802D02A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7CC34A-FEE1-4A58-BD2C-9DC26E8F68AA}" type="sibTrans" cxnId="{E16A6D54-566B-4687-9134-5D67F802D02A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7FE9E9-D7DE-4E21-823F-83134270BC7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8BEB5-154F-457C-8218-C19B24AF93D9}" type="parTrans" cxnId="{3C83968E-9E77-44BA-AF62-DF6E38888EC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10EB14-5D2B-4D1F-9ABF-8D59BA5F115F}" type="sibTrans" cxnId="{3C83968E-9E77-44BA-AF62-DF6E38888EC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438CC9-D5FD-4803-B02B-7D59C1286DBB}" type="pres">
      <dgm:prSet presAssocID="{DDA5132E-0079-404F-B284-555B6B46D6DF}" presName="compositeShape" presStyleCnt="0">
        <dgm:presLayoutVars>
          <dgm:chMax val="7"/>
          <dgm:dir/>
          <dgm:resizeHandles val="exact"/>
        </dgm:presLayoutVars>
      </dgm:prSet>
      <dgm:spPr/>
    </dgm:pt>
    <dgm:pt modelId="{C3773449-0F6D-4FC9-B20C-BBBE20067D3F}" type="pres">
      <dgm:prSet presAssocID="{17A071E8-F439-4E94-AB76-A45B8E628389}" presName="circ1" presStyleLbl="vennNode1" presStyleIdx="0" presStyleCnt="7"/>
      <dgm:spPr>
        <a:solidFill>
          <a:srgbClr val="002060">
            <a:alpha val="50000"/>
          </a:srgbClr>
        </a:solidFill>
      </dgm:spPr>
    </dgm:pt>
    <dgm:pt modelId="{1CB06D8C-0C1A-4628-9368-C5D3F7677178}" type="pres">
      <dgm:prSet presAssocID="{17A071E8-F439-4E94-AB76-A45B8E628389}" presName="circ1Tx" presStyleLbl="revTx" presStyleIdx="0" presStyleCnt="0" custLinFactNeighborX="-1083" custLinFactNeighborY="18182">
        <dgm:presLayoutVars>
          <dgm:chMax val="0"/>
          <dgm:chPref val="0"/>
          <dgm:bulletEnabled val="1"/>
        </dgm:presLayoutVars>
      </dgm:prSet>
      <dgm:spPr/>
    </dgm:pt>
    <dgm:pt modelId="{50BB23A3-BAD1-43DD-996E-CE8DE5294AA8}" type="pres">
      <dgm:prSet presAssocID="{7E5B9783-AAEF-4752-8C65-F7FF9C35F96A}" presName="circ2" presStyleLbl="vennNode1" presStyleIdx="1" presStyleCnt="7"/>
      <dgm:spPr>
        <a:solidFill>
          <a:srgbClr val="009051">
            <a:alpha val="50000"/>
          </a:srgbClr>
        </a:solidFill>
      </dgm:spPr>
    </dgm:pt>
    <dgm:pt modelId="{9A6D1000-2E35-4810-B5E8-F114D4414D67}" type="pres">
      <dgm:prSet presAssocID="{7E5B9783-AAEF-4752-8C65-F7FF9C35F96A}" presName="circ2Tx" presStyleLbl="revTx" presStyleIdx="0" presStyleCnt="0" custScaleX="171446" custLinFactNeighborX="56312" custLinFactNeighborY="584">
        <dgm:presLayoutVars>
          <dgm:chMax val="0"/>
          <dgm:chPref val="0"/>
          <dgm:bulletEnabled val="1"/>
        </dgm:presLayoutVars>
      </dgm:prSet>
      <dgm:spPr/>
    </dgm:pt>
    <dgm:pt modelId="{89AB0978-7377-47BD-A1D6-764FAEE4019A}" type="pres">
      <dgm:prSet presAssocID="{00452DAA-1007-4FE4-B940-D091470EF609}" presName="circ3" presStyleLbl="vennNode1" presStyleIdx="2" presStyleCnt="7"/>
      <dgm:spPr>
        <a:solidFill>
          <a:srgbClr val="C00000">
            <a:alpha val="50000"/>
          </a:srgbClr>
        </a:solidFill>
      </dgm:spPr>
    </dgm:pt>
    <dgm:pt modelId="{228E157C-C425-4C99-B2EF-FB9CA5508017}" type="pres">
      <dgm:prSet presAssocID="{00452DAA-1007-4FE4-B940-D091470EF609}" presName="circ3Tx" presStyleLbl="revTx" presStyleIdx="0" presStyleCnt="0" custScaleX="174015" custLinFactNeighborX="37413" custLinFactNeighborY="66">
        <dgm:presLayoutVars>
          <dgm:chMax val="0"/>
          <dgm:chPref val="0"/>
          <dgm:bulletEnabled val="1"/>
        </dgm:presLayoutVars>
      </dgm:prSet>
      <dgm:spPr/>
    </dgm:pt>
    <dgm:pt modelId="{BAC14257-632E-4741-9A63-19C209E03E57}" type="pres">
      <dgm:prSet presAssocID="{1B904220-C793-4BD0-985C-0476E3B4193D}" presName="circ4" presStyleLbl="vennNode1" presStyleIdx="3" presStyleCnt="7"/>
      <dgm:spPr>
        <a:solidFill>
          <a:srgbClr val="FFFF00">
            <a:alpha val="50000"/>
          </a:srgbClr>
        </a:solidFill>
      </dgm:spPr>
    </dgm:pt>
    <dgm:pt modelId="{7D6BD51A-5247-49FA-85E2-0B760B16F7C7}" type="pres">
      <dgm:prSet presAssocID="{1B904220-C793-4BD0-985C-0476E3B4193D}" presName="circ4Tx" presStyleLbl="revTx" presStyleIdx="0" presStyleCnt="0" custScaleX="230995" custLinFactNeighborX="65263" custLinFactNeighborY="-5971">
        <dgm:presLayoutVars>
          <dgm:chMax val="0"/>
          <dgm:chPref val="0"/>
          <dgm:bulletEnabled val="1"/>
        </dgm:presLayoutVars>
      </dgm:prSet>
      <dgm:spPr/>
    </dgm:pt>
    <dgm:pt modelId="{C10DEE08-5305-409B-8C0F-40B4048F6AEE}" type="pres">
      <dgm:prSet presAssocID="{7BA74E0F-F5C0-42ED-AAEB-B87BF4E99F80}" presName="circ5" presStyleLbl="vennNode1" presStyleIdx="4" presStyleCnt="7"/>
      <dgm:spPr>
        <a:solidFill>
          <a:srgbClr val="0432FF">
            <a:alpha val="50000"/>
          </a:srgbClr>
        </a:solidFill>
      </dgm:spPr>
    </dgm:pt>
    <dgm:pt modelId="{F3A47C44-C56E-431A-B2DA-7A361179182D}" type="pres">
      <dgm:prSet presAssocID="{7BA74E0F-F5C0-42ED-AAEB-B87BF4E99F80}" presName="circ5Tx" presStyleLbl="revTx" presStyleIdx="0" presStyleCnt="0" custScaleX="192490" custLinFactNeighborX="-50997" custLinFactNeighborY="-7112">
        <dgm:presLayoutVars>
          <dgm:chMax val="0"/>
          <dgm:chPref val="0"/>
          <dgm:bulletEnabled val="1"/>
        </dgm:presLayoutVars>
      </dgm:prSet>
      <dgm:spPr/>
    </dgm:pt>
    <dgm:pt modelId="{1F869352-7CD2-4BF3-83CB-9716EBCB3D34}" type="pres">
      <dgm:prSet presAssocID="{FF55AC81-32F0-4AC3-8FD8-0759944E0228}" presName="circ6" presStyleLbl="vennNode1" presStyleIdx="5" presStyleCnt="7"/>
      <dgm:spPr>
        <a:solidFill>
          <a:schemeClr val="accent2">
            <a:lumMod val="75000"/>
            <a:alpha val="50000"/>
          </a:schemeClr>
        </a:solidFill>
      </dgm:spPr>
    </dgm:pt>
    <dgm:pt modelId="{96AD8F51-65CC-401C-A647-AAC948C4A83F}" type="pres">
      <dgm:prSet presAssocID="{FF55AC81-32F0-4AC3-8FD8-0759944E0228}" presName="circ6Tx" presStyleLbl="revTx" presStyleIdx="0" presStyleCnt="0" custScaleX="207628" custLinFactNeighborX="-58157" custLinFactNeighborY="-4916">
        <dgm:presLayoutVars>
          <dgm:chMax val="0"/>
          <dgm:chPref val="0"/>
          <dgm:bulletEnabled val="1"/>
        </dgm:presLayoutVars>
      </dgm:prSet>
      <dgm:spPr/>
    </dgm:pt>
    <dgm:pt modelId="{D4369D20-6324-4357-ABA0-D7737E7A8C38}" type="pres">
      <dgm:prSet presAssocID="{C573E0A8-5752-4ACE-9BD0-D05F24B93861}" presName="circ7" presStyleLbl="vennNode1" presStyleIdx="6" presStyleCnt="7"/>
      <dgm:spPr>
        <a:solidFill>
          <a:srgbClr val="7030A0">
            <a:alpha val="50000"/>
          </a:srgbClr>
        </a:solidFill>
      </dgm:spPr>
    </dgm:pt>
    <dgm:pt modelId="{367E427E-D458-4989-BE48-4A258451D8BD}" type="pres">
      <dgm:prSet presAssocID="{C573E0A8-5752-4ACE-9BD0-D05F24B93861}" presName="circ7Tx" presStyleLbl="revTx" presStyleIdx="0" presStyleCnt="0" custScaleX="170740" custLinFactNeighborX="-45776" custLinFactNeighborY="3501">
        <dgm:presLayoutVars>
          <dgm:chMax val="0"/>
          <dgm:chPref val="0"/>
          <dgm:bulletEnabled val="1"/>
        </dgm:presLayoutVars>
      </dgm:prSet>
      <dgm:spPr/>
    </dgm:pt>
  </dgm:ptLst>
  <dgm:cxnLst>
    <dgm:cxn modelId="{09695E0A-5D7B-4741-8B05-DE45C8CB3C43}" type="presOf" srcId="{FF55AC81-32F0-4AC3-8FD8-0759944E0228}" destId="{96AD8F51-65CC-401C-A647-AAC948C4A83F}" srcOrd="0" destOrd="0" presId="urn:microsoft.com/office/officeart/2005/8/layout/venn1"/>
    <dgm:cxn modelId="{E94B0C0C-5B28-474D-A23F-462E9E91FF3E}" srcId="{DDA5132E-0079-404F-B284-555B6B46D6DF}" destId="{00452DAA-1007-4FE4-B940-D091470EF609}" srcOrd="2" destOrd="0" parTransId="{D2D4A05F-5B52-4E57-B418-64205D4A7BBE}" sibTransId="{187567F1-3BA8-4753-BED6-7C246A19ADB9}"/>
    <dgm:cxn modelId="{A229E61A-5779-4738-95C8-EA7C11B4E3A8}" srcId="{DDA5132E-0079-404F-B284-555B6B46D6DF}" destId="{7BA74E0F-F5C0-42ED-AAEB-B87BF4E99F80}" srcOrd="4" destOrd="0" parTransId="{AEB548CB-65A1-41FC-BEF4-85EBA8132535}" sibTransId="{0A8F0D37-8BD9-4A73-881E-948C9467D1A4}"/>
    <dgm:cxn modelId="{9C26C01F-E500-4D71-9A8A-17ADD399853D}" type="presOf" srcId="{7E5B9783-AAEF-4752-8C65-F7FF9C35F96A}" destId="{9A6D1000-2E35-4810-B5E8-F114D4414D67}" srcOrd="0" destOrd="0" presId="urn:microsoft.com/office/officeart/2005/8/layout/venn1"/>
    <dgm:cxn modelId="{D0837C28-A2C5-4B8E-AE52-F169EDCDD223}" type="presOf" srcId="{7BA74E0F-F5C0-42ED-AAEB-B87BF4E99F80}" destId="{F3A47C44-C56E-431A-B2DA-7A361179182D}" srcOrd="0" destOrd="0" presId="urn:microsoft.com/office/officeart/2005/8/layout/venn1"/>
    <dgm:cxn modelId="{4B47072B-704A-445C-A944-94C081FE6809}" srcId="{DDA5132E-0079-404F-B284-555B6B46D6DF}" destId="{7E5B9783-AAEF-4752-8C65-F7FF9C35F96A}" srcOrd="1" destOrd="0" parTransId="{5DDC848C-E301-438C-B3BC-5DBDBF1E5150}" sibTransId="{487190FD-C98F-4B7A-8437-A68181E955F1}"/>
    <dgm:cxn modelId="{7B841136-8B75-4AF4-82A9-82D3EF59CD0B}" type="presOf" srcId="{C573E0A8-5752-4ACE-9BD0-D05F24B93861}" destId="{367E427E-D458-4989-BE48-4A258451D8BD}" srcOrd="0" destOrd="0" presId="urn:microsoft.com/office/officeart/2005/8/layout/venn1"/>
    <dgm:cxn modelId="{1CD07E4E-22BE-4F6C-94C6-410BCF1E4797}" type="presOf" srcId="{00452DAA-1007-4FE4-B940-D091470EF609}" destId="{228E157C-C425-4C99-B2EF-FB9CA5508017}" srcOrd="0" destOrd="0" presId="urn:microsoft.com/office/officeart/2005/8/layout/venn1"/>
    <dgm:cxn modelId="{E16A6D54-566B-4687-9134-5D67F802D02A}" srcId="{DDA5132E-0079-404F-B284-555B6B46D6DF}" destId="{14A963D4-5382-4851-B148-69FFEEE8DAB8}" srcOrd="8" destOrd="0" parTransId="{E65E4DF4-F2E3-4CAB-9CDB-227DECB677B6}" sibTransId="{9E7CC34A-FEE1-4A58-BD2C-9DC26E8F68AA}"/>
    <dgm:cxn modelId="{358F6158-7277-4F7F-A014-73EA8A24D997}" srcId="{DDA5132E-0079-404F-B284-555B6B46D6DF}" destId="{FF55AC81-32F0-4AC3-8FD8-0759944E0228}" srcOrd="5" destOrd="0" parTransId="{58F9D94D-DA17-4E64-A5E1-70B19D684BAD}" sibTransId="{096B4F05-7E27-4A37-B8B3-2C502FBCDF14}"/>
    <dgm:cxn modelId="{DEADC561-66F4-4E8C-A9B9-FCB86339D6E1}" type="presOf" srcId="{DDA5132E-0079-404F-B284-555B6B46D6DF}" destId="{6C438CC9-D5FD-4803-B02B-7D59C1286DBB}" srcOrd="0" destOrd="0" presId="urn:microsoft.com/office/officeart/2005/8/layout/venn1"/>
    <dgm:cxn modelId="{FAEF1B68-5E28-443F-8B70-DAF05F70C917}" type="presOf" srcId="{1B904220-C793-4BD0-985C-0476E3B4193D}" destId="{7D6BD51A-5247-49FA-85E2-0B760B16F7C7}" srcOrd="0" destOrd="0" presId="urn:microsoft.com/office/officeart/2005/8/layout/venn1"/>
    <dgm:cxn modelId="{3C83968E-9E77-44BA-AF62-DF6E38888ECD}" srcId="{DDA5132E-0079-404F-B284-555B6B46D6DF}" destId="{6D7FE9E9-D7DE-4E21-823F-83134270BC70}" srcOrd="9" destOrd="0" parTransId="{B6A8BEB5-154F-457C-8218-C19B24AF93D9}" sibTransId="{9110EB14-5D2B-4D1F-9ABF-8D59BA5F115F}"/>
    <dgm:cxn modelId="{DF71C5A3-4FD7-4851-8937-D4E909A5E576}" srcId="{DDA5132E-0079-404F-B284-555B6B46D6DF}" destId="{C573E0A8-5752-4ACE-9BD0-D05F24B93861}" srcOrd="6" destOrd="0" parTransId="{D1D342E4-494C-45EE-9A4D-FF81B065A602}" sibTransId="{41632437-1BBB-46DB-B60A-9B0F9E87EC16}"/>
    <dgm:cxn modelId="{2A3205BE-B6F4-4A97-AF8C-A62245705E0E}" srcId="{DDA5132E-0079-404F-B284-555B6B46D6DF}" destId="{17A071E8-F439-4E94-AB76-A45B8E628389}" srcOrd="0" destOrd="0" parTransId="{1E2C7FEC-894F-4D1D-B9BD-09D340C92C82}" sibTransId="{B57181E3-DF96-47CD-B966-F552E90B1D8E}"/>
    <dgm:cxn modelId="{40BDC7DA-7544-4F3C-A1E5-B348DFC7500C}" type="presOf" srcId="{17A071E8-F439-4E94-AB76-A45B8E628389}" destId="{1CB06D8C-0C1A-4628-9368-C5D3F7677178}" srcOrd="0" destOrd="0" presId="urn:microsoft.com/office/officeart/2005/8/layout/venn1"/>
    <dgm:cxn modelId="{16B166E7-CF97-4B8F-BD6F-02651D821E8B}" srcId="{DDA5132E-0079-404F-B284-555B6B46D6DF}" destId="{9B21CAE3-22A7-4D2A-B3E1-49D35E466EAB}" srcOrd="7" destOrd="0" parTransId="{81478563-DB5E-4BD2-BA2D-6A3A00CF1081}" sibTransId="{E413474A-B452-4620-ABA8-80AC5F01F6ED}"/>
    <dgm:cxn modelId="{BEB10DF5-656C-49DA-8D37-41A5E8F798BD}" srcId="{DDA5132E-0079-404F-B284-555B6B46D6DF}" destId="{1B904220-C793-4BD0-985C-0476E3B4193D}" srcOrd="3" destOrd="0" parTransId="{DBD328C6-0F49-4A3E-95FD-C900B208D5A5}" sibTransId="{20578358-6E3A-4C24-9EE9-1CD3DDBA6FCC}"/>
    <dgm:cxn modelId="{42323829-EB20-4479-8CB2-0FBC007E9628}" type="presParOf" srcId="{6C438CC9-D5FD-4803-B02B-7D59C1286DBB}" destId="{C3773449-0F6D-4FC9-B20C-BBBE20067D3F}" srcOrd="0" destOrd="0" presId="urn:microsoft.com/office/officeart/2005/8/layout/venn1"/>
    <dgm:cxn modelId="{9EFDAB61-F7CD-47AA-8291-8B929F1C4B5C}" type="presParOf" srcId="{6C438CC9-D5FD-4803-B02B-7D59C1286DBB}" destId="{1CB06D8C-0C1A-4628-9368-C5D3F7677178}" srcOrd="1" destOrd="0" presId="urn:microsoft.com/office/officeart/2005/8/layout/venn1"/>
    <dgm:cxn modelId="{9C25D16C-EC05-4DE5-980F-7D36A52AA8A2}" type="presParOf" srcId="{6C438CC9-D5FD-4803-B02B-7D59C1286DBB}" destId="{50BB23A3-BAD1-43DD-996E-CE8DE5294AA8}" srcOrd="2" destOrd="0" presId="urn:microsoft.com/office/officeart/2005/8/layout/venn1"/>
    <dgm:cxn modelId="{A703F211-81C6-4974-99A2-4B827874ACA2}" type="presParOf" srcId="{6C438CC9-D5FD-4803-B02B-7D59C1286DBB}" destId="{9A6D1000-2E35-4810-B5E8-F114D4414D67}" srcOrd="3" destOrd="0" presId="urn:microsoft.com/office/officeart/2005/8/layout/venn1"/>
    <dgm:cxn modelId="{C6A094FC-FE56-46F9-B234-B5B5289A1AE7}" type="presParOf" srcId="{6C438CC9-D5FD-4803-B02B-7D59C1286DBB}" destId="{89AB0978-7377-47BD-A1D6-764FAEE4019A}" srcOrd="4" destOrd="0" presId="urn:microsoft.com/office/officeart/2005/8/layout/venn1"/>
    <dgm:cxn modelId="{016962A2-1810-444E-826A-9C9AD2B9BE2A}" type="presParOf" srcId="{6C438CC9-D5FD-4803-B02B-7D59C1286DBB}" destId="{228E157C-C425-4C99-B2EF-FB9CA5508017}" srcOrd="5" destOrd="0" presId="urn:microsoft.com/office/officeart/2005/8/layout/venn1"/>
    <dgm:cxn modelId="{C45444EE-43FB-43FC-8BC6-83517831E84F}" type="presParOf" srcId="{6C438CC9-D5FD-4803-B02B-7D59C1286DBB}" destId="{BAC14257-632E-4741-9A63-19C209E03E57}" srcOrd="6" destOrd="0" presId="urn:microsoft.com/office/officeart/2005/8/layout/venn1"/>
    <dgm:cxn modelId="{A0B7073E-18C1-4A8F-A280-FAB3EF8947F7}" type="presParOf" srcId="{6C438CC9-D5FD-4803-B02B-7D59C1286DBB}" destId="{7D6BD51A-5247-49FA-85E2-0B760B16F7C7}" srcOrd="7" destOrd="0" presId="urn:microsoft.com/office/officeart/2005/8/layout/venn1"/>
    <dgm:cxn modelId="{070E79A2-7929-49B9-A1AB-AF4A86918EB8}" type="presParOf" srcId="{6C438CC9-D5FD-4803-B02B-7D59C1286DBB}" destId="{C10DEE08-5305-409B-8C0F-40B4048F6AEE}" srcOrd="8" destOrd="0" presId="urn:microsoft.com/office/officeart/2005/8/layout/venn1"/>
    <dgm:cxn modelId="{08349143-9E7F-4132-B33D-E9EB4F59DF98}" type="presParOf" srcId="{6C438CC9-D5FD-4803-B02B-7D59C1286DBB}" destId="{F3A47C44-C56E-431A-B2DA-7A361179182D}" srcOrd="9" destOrd="0" presId="urn:microsoft.com/office/officeart/2005/8/layout/venn1"/>
    <dgm:cxn modelId="{3AFA9328-DF85-49F1-9ECB-AC2E2A5F7F53}" type="presParOf" srcId="{6C438CC9-D5FD-4803-B02B-7D59C1286DBB}" destId="{1F869352-7CD2-4BF3-83CB-9716EBCB3D34}" srcOrd="10" destOrd="0" presId="urn:microsoft.com/office/officeart/2005/8/layout/venn1"/>
    <dgm:cxn modelId="{1A74CC6A-33F5-4863-8B66-3D25AA7B0D50}" type="presParOf" srcId="{6C438CC9-D5FD-4803-B02B-7D59C1286DBB}" destId="{96AD8F51-65CC-401C-A647-AAC948C4A83F}" srcOrd="11" destOrd="0" presId="urn:microsoft.com/office/officeart/2005/8/layout/venn1"/>
    <dgm:cxn modelId="{59992796-97CD-4B46-8DE6-191BCD99A6E9}" type="presParOf" srcId="{6C438CC9-D5FD-4803-B02B-7D59C1286DBB}" destId="{D4369D20-6324-4357-ABA0-D7737E7A8C38}" srcOrd="12" destOrd="0" presId="urn:microsoft.com/office/officeart/2005/8/layout/venn1"/>
    <dgm:cxn modelId="{351C481B-AF38-4EF0-A78A-D127F6647763}" type="presParOf" srcId="{6C438CC9-D5FD-4803-B02B-7D59C1286DBB}" destId="{367E427E-D458-4989-BE48-4A258451D8BD}" srcOrd="13" destOrd="0" presId="urn:microsoft.com/office/officeart/2005/8/layout/venn1"/>
  </dgm:cxnLst>
  <dgm:bg/>
  <dgm:whole>
    <a:ln w="25400"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5132E-0079-404F-B284-555B6B46D6D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A071E8-F439-4E94-AB76-A45B8E628389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Little Things Adding Up</a:t>
          </a:r>
        </a:p>
      </dgm:t>
    </dgm:pt>
    <dgm:pt modelId="{1E2C7FEC-894F-4D1D-B9BD-09D340C92C82}" type="parTrans" cxnId="{2A3205BE-B6F4-4A97-AF8C-A62245705E0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181E3-DF96-47CD-B966-F552E90B1D8E}" type="sibTrans" cxnId="{2A3205BE-B6F4-4A97-AF8C-A62245705E0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E5B9783-AAEF-4752-8C65-F7FF9C35F96A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Impulse Purchases (Coffee, Clothes)</a:t>
          </a:r>
        </a:p>
      </dgm:t>
    </dgm:pt>
    <dgm:pt modelId="{5DDC848C-E301-438C-B3BC-5DBDBF1E5150}" type="parTrans" cxnId="{4B47072B-704A-445C-A944-94C081FE6809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190FD-C98F-4B7A-8437-A68181E955F1}" type="sibTrans" cxnId="{4B47072B-704A-445C-A944-94C081FE6809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452DAA-1007-4FE4-B940-D091470EF609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Knowing How to Start a Budget</a:t>
          </a:r>
        </a:p>
      </dgm:t>
    </dgm:pt>
    <dgm:pt modelId="{D2D4A05F-5B52-4E57-B418-64205D4A7BBE}" type="parTrans" cxnId="{E94B0C0C-5B28-474D-A23F-462E9E91FF3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7567F1-3BA8-4753-BED6-7C246A19ADB9}" type="sibTrans" cxnId="{E94B0C0C-5B28-474D-A23F-462E9E91FF3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904220-C793-4BD0-985C-0476E3B4193D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Having Trouble Creating a Budget that Adequately Reflects all of my Expenses, Debts, Etc.</a:t>
          </a:r>
        </a:p>
      </dgm:t>
    </dgm:pt>
    <dgm:pt modelId="{DBD328C6-0F49-4A3E-95FD-C900B208D5A5}" type="parTrans" cxnId="{BEB10DF5-656C-49DA-8D37-41A5E8F798B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578358-6E3A-4C24-9EE9-1CD3DDBA6FCC}" type="sibTrans" cxnId="{BEB10DF5-656C-49DA-8D37-41A5E8F798B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A74E0F-F5C0-42ED-AAEB-B87BF4E99F80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Monitoring Spending/Tracking Expenditures</a:t>
          </a:r>
        </a:p>
      </dgm:t>
    </dgm:pt>
    <dgm:pt modelId="{AEB548CB-65A1-41FC-BEF4-85EBA8132535}" type="parTrans" cxnId="{A229E61A-5779-4738-95C8-EA7C11B4E3A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8F0D37-8BD9-4A73-881E-948C9467D1A4}" type="sibTrans" cxnId="{A229E61A-5779-4738-95C8-EA7C11B4E3A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5AC81-32F0-4AC3-8FD8-0759944E0228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Unexpected Expenses—Friends Want to Eat Out, Etc.</a:t>
          </a:r>
        </a:p>
      </dgm:t>
    </dgm:pt>
    <dgm:pt modelId="{58F9D94D-DA17-4E64-A5E1-70B19D684BAD}" type="parTrans" cxnId="{358F6158-7277-4F7F-A014-73EA8A24D99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6B4F05-7E27-4A37-B8B3-2C502FBCDF14}" type="sibTrans" cxnId="{358F6158-7277-4F7F-A014-73EA8A24D997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73E0A8-5752-4ACE-9BD0-D05F24B93861}">
      <dgm:prSet custT="1"/>
      <dgm:spPr/>
      <dgm:t>
        <a:bodyPr/>
        <a:lstStyle/>
        <a:p>
          <a:pPr rtl="0"/>
          <a:r>
            <a:rPr lang="en-US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Having a Clear Budget &amp; Clear Priorities</a:t>
          </a:r>
        </a:p>
      </dgm:t>
    </dgm:pt>
    <dgm:pt modelId="{D1D342E4-494C-45EE-9A4D-FF81B065A602}" type="parTrans" cxnId="{DF71C5A3-4FD7-4851-8937-D4E909A5E576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632437-1BBB-46DB-B60A-9B0F9E87EC16}" type="sibTrans" cxnId="{DF71C5A3-4FD7-4851-8937-D4E909A5E576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21CAE3-22A7-4D2A-B3E1-49D35E466EA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478563-DB5E-4BD2-BA2D-6A3A00CF1081}" type="parTrans" cxnId="{16B166E7-CF97-4B8F-BD6F-02651D821E8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13474A-B452-4620-ABA8-80AC5F01F6ED}" type="sibTrans" cxnId="{16B166E7-CF97-4B8F-BD6F-02651D821E8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A963D4-5382-4851-B148-69FFEEE8DAB8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E4DF4-F2E3-4CAB-9CDB-227DECB677B6}" type="parTrans" cxnId="{E16A6D54-566B-4687-9134-5D67F802D02A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7CC34A-FEE1-4A58-BD2C-9DC26E8F68AA}" type="sibTrans" cxnId="{E16A6D54-566B-4687-9134-5D67F802D02A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7FE9E9-D7DE-4E21-823F-83134270BC7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8BEB5-154F-457C-8218-C19B24AF93D9}" type="parTrans" cxnId="{3C83968E-9E77-44BA-AF62-DF6E38888EC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10EB14-5D2B-4D1F-9ABF-8D59BA5F115F}" type="sibTrans" cxnId="{3C83968E-9E77-44BA-AF62-DF6E38888ECD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438CC9-D5FD-4803-B02B-7D59C1286DBB}" type="pres">
      <dgm:prSet presAssocID="{DDA5132E-0079-404F-B284-555B6B46D6DF}" presName="compositeShape" presStyleCnt="0">
        <dgm:presLayoutVars>
          <dgm:chMax val="7"/>
          <dgm:dir/>
          <dgm:resizeHandles val="exact"/>
        </dgm:presLayoutVars>
      </dgm:prSet>
      <dgm:spPr/>
    </dgm:pt>
    <dgm:pt modelId="{C3773449-0F6D-4FC9-B20C-BBBE20067D3F}" type="pres">
      <dgm:prSet presAssocID="{17A071E8-F439-4E94-AB76-A45B8E628389}" presName="circ1" presStyleLbl="vennNode1" presStyleIdx="0" presStyleCnt="7"/>
      <dgm:spPr>
        <a:solidFill>
          <a:srgbClr val="002060">
            <a:alpha val="50000"/>
          </a:srgbClr>
        </a:solidFill>
      </dgm:spPr>
    </dgm:pt>
    <dgm:pt modelId="{1CB06D8C-0C1A-4628-9368-C5D3F7677178}" type="pres">
      <dgm:prSet presAssocID="{17A071E8-F439-4E94-AB76-A45B8E628389}" presName="circ1Tx" presStyleLbl="revTx" presStyleIdx="0" presStyleCnt="0" custLinFactNeighborX="-1083" custLinFactNeighborY="18182">
        <dgm:presLayoutVars>
          <dgm:chMax val="0"/>
          <dgm:chPref val="0"/>
          <dgm:bulletEnabled val="1"/>
        </dgm:presLayoutVars>
      </dgm:prSet>
      <dgm:spPr/>
    </dgm:pt>
    <dgm:pt modelId="{50BB23A3-BAD1-43DD-996E-CE8DE5294AA8}" type="pres">
      <dgm:prSet presAssocID="{7E5B9783-AAEF-4752-8C65-F7FF9C35F96A}" presName="circ2" presStyleLbl="vennNode1" presStyleIdx="1" presStyleCnt="7"/>
      <dgm:spPr>
        <a:solidFill>
          <a:srgbClr val="009051">
            <a:alpha val="50000"/>
          </a:srgbClr>
        </a:solidFill>
      </dgm:spPr>
    </dgm:pt>
    <dgm:pt modelId="{9A6D1000-2E35-4810-B5E8-F114D4414D67}" type="pres">
      <dgm:prSet presAssocID="{7E5B9783-AAEF-4752-8C65-F7FF9C35F96A}" presName="circ2Tx" presStyleLbl="revTx" presStyleIdx="0" presStyleCnt="0" custScaleX="171446" custLinFactNeighborX="56312" custLinFactNeighborY="584">
        <dgm:presLayoutVars>
          <dgm:chMax val="0"/>
          <dgm:chPref val="0"/>
          <dgm:bulletEnabled val="1"/>
        </dgm:presLayoutVars>
      </dgm:prSet>
      <dgm:spPr/>
    </dgm:pt>
    <dgm:pt modelId="{89AB0978-7377-47BD-A1D6-764FAEE4019A}" type="pres">
      <dgm:prSet presAssocID="{00452DAA-1007-4FE4-B940-D091470EF609}" presName="circ3" presStyleLbl="vennNode1" presStyleIdx="2" presStyleCnt="7"/>
      <dgm:spPr>
        <a:solidFill>
          <a:srgbClr val="C00000">
            <a:alpha val="50000"/>
          </a:srgbClr>
        </a:solidFill>
      </dgm:spPr>
    </dgm:pt>
    <dgm:pt modelId="{228E157C-C425-4C99-B2EF-FB9CA5508017}" type="pres">
      <dgm:prSet presAssocID="{00452DAA-1007-4FE4-B940-D091470EF609}" presName="circ3Tx" presStyleLbl="revTx" presStyleIdx="0" presStyleCnt="0" custScaleX="174015" custLinFactNeighborX="37413" custLinFactNeighborY="66">
        <dgm:presLayoutVars>
          <dgm:chMax val="0"/>
          <dgm:chPref val="0"/>
          <dgm:bulletEnabled val="1"/>
        </dgm:presLayoutVars>
      </dgm:prSet>
      <dgm:spPr/>
    </dgm:pt>
    <dgm:pt modelId="{BAC14257-632E-4741-9A63-19C209E03E57}" type="pres">
      <dgm:prSet presAssocID="{1B904220-C793-4BD0-985C-0476E3B4193D}" presName="circ4" presStyleLbl="vennNode1" presStyleIdx="3" presStyleCnt="7"/>
      <dgm:spPr>
        <a:solidFill>
          <a:srgbClr val="FFFF00">
            <a:alpha val="50000"/>
          </a:srgbClr>
        </a:solidFill>
      </dgm:spPr>
    </dgm:pt>
    <dgm:pt modelId="{7D6BD51A-5247-49FA-85E2-0B760B16F7C7}" type="pres">
      <dgm:prSet presAssocID="{1B904220-C793-4BD0-985C-0476E3B4193D}" presName="circ4Tx" presStyleLbl="revTx" presStyleIdx="0" presStyleCnt="0" custScaleX="230995" custLinFactNeighborX="65263" custLinFactNeighborY="-5971">
        <dgm:presLayoutVars>
          <dgm:chMax val="0"/>
          <dgm:chPref val="0"/>
          <dgm:bulletEnabled val="1"/>
        </dgm:presLayoutVars>
      </dgm:prSet>
      <dgm:spPr/>
    </dgm:pt>
    <dgm:pt modelId="{C10DEE08-5305-409B-8C0F-40B4048F6AEE}" type="pres">
      <dgm:prSet presAssocID="{7BA74E0F-F5C0-42ED-AAEB-B87BF4E99F80}" presName="circ5" presStyleLbl="vennNode1" presStyleIdx="4" presStyleCnt="7"/>
      <dgm:spPr>
        <a:solidFill>
          <a:srgbClr val="0432FF">
            <a:alpha val="50000"/>
          </a:srgbClr>
        </a:solidFill>
      </dgm:spPr>
    </dgm:pt>
    <dgm:pt modelId="{F3A47C44-C56E-431A-B2DA-7A361179182D}" type="pres">
      <dgm:prSet presAssocID="{7BA74E0F-F5C0-42ED-AAEB-B87BF4E99F80}" presName="circ5Tx" presStyleLbl="revTx" presStyleIdx="0" presStyleCnt="0" custScaleX="192490" custLinFactNeighborX="-50997" custLinFactNeighborY="-7112">
        <dgm:presLayoutVars>
          <dgm:chMax val="0"/>
          <dgm:chPref val="0"/>
          <dgm:bulletEnabled val="1"/>
        </dgm:presLayoutVars>
      </dgm:prSet>
      <dgm:spPr/>
    </dgm:pt>
    <dgm:pt modelId="{1F869352-7CD2-4BF3-83CB-9716EBCB3D34}" type="pres">
      <dgm:prSet presAssocID="{FF55AC81-32F0-4AC3-8FD8-0759944E0228}" presName="circ6" presStyleLbl="vennNode1" presStyleIdx="5" presStyleCnt="7"/>
      <dgm:spPr>
        <a:solidFill>
          <a:schemeClr val="accent2">
            <a:lumMod val="75000"/>
            <a:alpha val="50000"/>
          </a:schemeClr>
        </a:solidFill>
      </dgm:spPr>
    </dgm:pt>
    <dgm:pt modelId="{96AD8F51-65CC-401C-A647-AAC948C4A83F}" type="pres">
      <dgm:prSet presAssocID="{FF55AC81-32F0-4AC3-8FD8-0759944E0228}" presName="circ6Tx" presStyleLbl="revTx" presStyleIdx="0" presStyleCnt="0" custScaleX="207628" custLinFactNeighborX="-58157" custLinFactNeighborY="-4916">
        <dgm:presLayoutVars>
          <dgm:chMax val="0"/>
          <dgm:chPref val="0"/>
          <dgm:bulletEnabled val="1"/>
        </dgm:presLayoutVars>
      </dgm:prSet>
      <dgm:spPr/>
    </dgm:pt>
    <dgm:pt modelId="{D4369D20-6324-4357-ABA0-D7737E7A8C38}" type="pres">
      <dgm:prSet presAssocID="{C573E0A8-5752-4ACE-9BD0-D05F24B93861}" presName="circ7" presStyleLbl="vennNode1" presStyleIdx="6" presStyleCnt="7"/>
      <dgm:spPr>
        <a:solidFill>
          <a:srgbClr val="7030A0">
            <a:alpha val="50000"/>
          </a:srgbClr>
        </a:solidFill>
      </dgm:spPr>
    </dgm:pt>
    <dgm:pt modelId="{367E427E-D458-4989-BE48-4A258451D8BD}" type="pres">
      <dgm:prSet presAssocID="{C573E0A8-5752-4ACE-9BD0-D05F24B93861}" presName="circ7Tx" presStyleLbl="revTx" presStyleIdx="0" presStyleCnt="0" custScaleX="170740" custLinFactNeighborX="-45776" custLinFactNeighborY="3501">
        <dgm:presLayoutVars>
          <dgm:chMax val="0"/>
          <dgm:chPref val="0"/>
          <dgm:bulletEnabled val="1"/>
        </dgm:presLayoutVars>
      </dgm:prSet>
      <dgm:spPr/>
    </dgm:pt>
  </dgm:ptLst>
  <dgm:cxnLst>
    <dgm:cxn modelId="{09695E0A-5D7B-4741-8B05-DE45C8CB3C43}" type="presOf" srcId="{FF55AC81-32F0-4AC3-8FD8-0759944E0228}" destId="{96AD8F51-65CC-401C-A647-AAC948C4A83F}" srcOrd="0" destOrd="0" presId="urn:microsoft.com/office/officeart/2005/8/layout/venn1"/>
    <dgm:cxn modelId="{E94B0C0C-5B28-474D-A23F-462E9E91FF3E}" srcId="{DDA5132E-0079-404F-B284-555B6B46D6DF}" destId="{00452DAA-1007-4FE4-B940-D091470EF609}" srcOrd="2" destOrd="0" parTransId="{D2D4A05F-5B52-4E57-B418-64205D4A7BBE}" sibTransId="{187567F1-3BA8-4753-BED6-7C246A19ADB9}"/>
    <dgm:cxn modelId="{A229E61A-5779-4738-95C8-EA7C11B4E3A8}" srcId="{DDA5132E-0079-404F-B284-555B6B46D6DF}" destId="{7BA74E0F-F5C0-42ED-AAEB-B87BF4E99F80}" srcOrd="4" destOrd="0" parTransId="{AEB548CB-65A1-41FC-BEF4-85EBA8132535}" sibTransId="{0A8F0D37-8BD9-4A73-881E-948C9467D1A4}"/>
    <dgm:cxn modelId="{9C26C01F-E500-4D71-9A8A-17ADD399853D}" type="presOf" srcId="{7E5B9783-AAEF-4752-8C65-F7FF9C35F96A}" destId="{9A6D1000-2E35-4810-B5E8-F114D4414D67}" srcOrd="0" destOrd="0" presId="urn:microsoft.com/office/officeart/2005/8/layout/venn1"/>
    <dgm:cxn modelId="{D0837C28-A2C5-4B8E-AE52-F169EDCDD223}" type="presOf" srcId="{7BA74E0F-F5C0-42ED-AAEB-B87BF4E99F80}" destId="{F3A47C44-C56E-431A-B2DA-7A361179182D}" srcOrd="0" destOrd="0" presId="urn:microsoft.com/office/officeart/2005/8/layout/venn1"/>
    <dgm:cxn modelId="{4B47072B-704A-445C-A944-94C081FE6809}" srcId="{DDA5132E-0079-404F-B284-555B6B46D6DF}" destId="{7E5B9783-AAEF-4752-8C65-F7FF9C35F96A}" srcOrd="1" destOrd="0" parTransId="{5DDC848C-E301-438C-B3BC-5DBDBF1E5150}" sibTransId="{487190FD-C98F-4B7A-8437-A68181E955F1}"/>
    <dgm:cxn modelId="{7B841136-8B75-4AF4-82A9-82D3EF59CD0B}" type="presOf" srcId="{C573E0A8-5752-4ACE-9BD0-D05F24B93861}" destId="{367E427E-D458-4989-BE48-4A258451D8BD}" srcOrd="0" destOrd="0" presId="urn:microsoft.com/office/officeart/2005/8/layout/venn1"/>
    <dgm:cxn modelId="{1CD07E4E-22BE-4F6C-94C6-410BCF1E4797}" type="presOf" srcId="{00452DAA-1007-4FE4-B940-D091470EF609}" destId="{228E157C-C425-4C99-B2EF-FB9CA5508017}" srcOrd="0" destOrd="0" presId="urn:microsoft.com/office/officeart/2005/8/layout/venn1"/>
    <dgm:cxn modelId="{E16A6D54-566B-4687-9134-5D67F802D02A}" srcId="{DDA5132E-0079-404F-B284-555B6B46D6DF}" destId="{14A963D4-5382-4851-B148-69FFEEE8DAB8}" srcOrd="8" destOrd="0" parTransId="{E65E4DF4-F2E3-4CAB-9CDB-227DECB677B6}" sibTransId="{9E7CC34A-FEE1-4A58-BD2C-9DC26E8F68AA}"/>
    <dgm:cxn modelId="{358F6158-7277-4F7F-A014-73EA8A24D997}" srcId="{DDA5132E-0079-404F-B284-555B6B46D6DF}" destId="{FF55AC81-32F0-4AC3-8FD8-0759944E0228}" srcOrd="5" destOrd="0" parTransId="{58F9D94D-DA17-4E64-A5E1-70B19D684BAD}" sibTransId="{096B4F05-7E27-4A37-B8B3-2C502FBCDF14}"/>
    <dgm:cxn modelId="{DEADC561-66F4-4E8C-A9B9-FCB86339D6E1}" type="presOf" srcId="{DDA5132E-0079-404F-B284-555B6B46D6DF}" destId="{6C438CC9-D5FD-4803-B02B-7D59C1286DBB}" srcOrd="0" destOrd="0" presId="urn:microsoft.com/office/officeart/2005/8/layout/venn1"/>
    <dgm:cxn modelId="{FAEF1B68-5E28-443F-8B70-DAF05F70C917}" type="presOf" srcId="{1B904220-C793-4BD0-985C-0476E3B4193D}" destId="{7D6BD51A-5247-49FA-85E2-0B760B16F7C7}" srcOrd="0" destOrd="0" presId="urn:microsoft.com/office/officeart/2005/8/layout/venn1"/>
    <dgm:cxn modelId="{3C83968E-9E77-44BA-AF62-DF6E38888ECD}" srcId="{DDA5132E-0079-404F-B284-555B6B46D6DF}" destId="{6D7FE9E9-D7DE-4E21-823F-83134270BC70}" srcOrd="9" destOrd="0" parTransId="{B6A8BEB5-154F-457C-8218-C19B24AF93D9}" sibTransId="{9110EB14-5D2B-4D1F-9ABF-8D59BA5F115F}"/>
    <dgm:cxn modelId="{DF71C5A3-4FD7-4851-8937-D4E909A5E576}" srcId="{DDA5132E-0079-404F-B284-555B6B46D6DF}" destId="{C573E0A8-5752-4ACE-9BD0-D05F24B93861}" srcOrd="6" destOrd="0" parTransId="{D1D342E4-494C-45EE-9A4D-FF81B065A602}" sibTransId="{41632437-1BBB-46DB-B60A-9B0F9E87EC16}"/>
    <dgm:cxn modelId="{2A3205BE-B6F4-4A97-AF8C-A62245705E0E}" srcId="{DDA5132E-0079-404F-B284-555B6B46D6DF}" destId="{17A071E8-F439-4E94-AB76-A45B8E628389}" srcOrd="0" destOrd="0" parTransId="{1E2C7FEC-894F-4D1D-B9BD-09D340C92C82}" sibTransId="{B57181E3-DF96-47CD-B966-F552E90B1D8E}"/>
    <dgm:cxn modelId="{40BDC7DA-7544-4F3C-A1E5-B348DFC7500C}" type="presOf" srcId="{17A071E8-F439-4E94-AB76-A45B8E628389}" destId="{1CB06D8C-0C1A-4628-9368-C5D3F7677178}" srcOrd="0" destOrd="0" presId="urn:microsoft.com/office/officeart/2005/8/layout/venn1"/>
    <dgm:cxn modelId="{16B166E7-CF97-4B8F-BD6F-02651D821E8B}" srcId="{DDA5132E-0079-404F-B284-555B6B46D6DF}" destId="{9B21CAE3-22A7-4D2A-B3E1-49D35E466EAB}" srcOrd="7" destOrd="0" parTransId="{81478563-DB5E-4BD2-BA2D-6A3A00CF1081}" sibTransId="{E413474A-B452-4620-ABA8-80AC5F01F6ED}"/>
    <dgm:cxn modelId="{BEB10DF5-656C-49DA-8D37-41A5E8F798BD}" srcId="{DDA5132E-0079-404F-B284-555B6B46D6DF}" destId="{1B904220-C793-4BD0-985C-0476E3B4193D}" srcOrd="3" destOrd="0" parTransId="{DBD328C6-0F49-4A3E-95FD-C900B208D5A5}" sibTransId="{20578358-6E3A-4C24-9EE9-1CD3DDBA6FCC}"/>
    <dgm:cxn modelId="{42323829-EB20-4479-8CB2-0FBC007E9628}" type="presParOf" srcId="{6C438CC9-D5FD-4803-B02B-7D59C1286DBB}" destId="{C3773449-0F6D-4FC9-B20C-BBBE20067D3F}" srcOrd="0" destOrd="0" presId="urn:microsoft.com/office/officeart/2005/8/layout/venn1"/>
    <dgm:cxn modelId="{9EFDAB61-F7CD-47AA-8291-8B929F1C4B5C}" type="presParOf" srcId="{6C438CC9-D5FD-4803-B02B-7D59C1286DBB}" destId="{1CB06D8C-0C1A-4628-9368-C5D3F7677178}" srcOrd="1" destOrd="0" presId="urn:microsoft.com/office/officeart/2005/8/layout/venn1"/>
    <dgm:cxn modelId="{9C25D16C-EC05-4DE5-980F-7D36A52AA8A2}" type="presParOf" srcId="{6C438CC9-D5FD-4803-B02B-7D59C1286DBB}" destId="{50BB23A3-BAD1-43DD-996E-CE8DE5294AA8}" srcOrd="2" destOrd="0" presId="urn:microsoft.com/office/officeart/2005/8/layout/venn1"/>
    <dgm:cxn modelId="{A703F211-81C6-4974-99A2-4B827874ACA2}" type="presParOf" srcId="{6C438CC9-D5FD-4803-B02B-7D59C1286DBB}" destId="{9A6D1000-2E35-4810-B5E8-F114D4414D67}" srcOrd="3" destOrd="0" presId="urn:microsoft.com/office/officeart/2005/8/layout/venn1"/>
    <dgm:cxn modelId="{C6A094FC-FE56-46F9-B234-B5B5289A1AE7}" type="presParOf" srcId="{6C438CC9-D5FD-4803-B02B-7D59C1286DBB}" destId="{89AB0978-7377-47BD-A1D6-764FAEE4019A}" srcOrd="4" destOrd="0" presId="urn:microsoft.com/office/officeart/2005/8/layout/venn1"/>
    <dgm:cxn modelId="{016962A2-1810-444E-826A-9C9AD2B9BE2A}" type="presParOf" srcId="{6C438CC9-D5FD-4803-B02B-7D59C1286DBB}" destId="{228E157C-C425-4C99-B2EF-FB9CA5508017}" srcOrd="5" destOrd="0" presId="urn:microsoft.com/office/officeart/2005/8/layout/venn1"/>
    <dgm:cxn modelId="{C45444EE-43FB-43FC-8BC6-83517831E84F}" type="presParOf" srcId="{6C438CC9-D5FD-4803-B02B-7D59C1286DBB}" destId="{BAC14257-632E-4741-9A63-19C209E03E57}" srcOrd="6" destOrd="0" presId="urn:microsoft.com/office/officeart/2005/8/layout/venn1"/>
    <dgm:cxn modelId="{A0B7073E-18C1-4A8F-A280-FAB3EF8947F7}" type="presParOf" srcId="{6C438CC9-D5FD-4803-B02B-7D59C1286DBB}" destId="{7D6BD51A-5247-49FA-85E2-0B760B16F7C7}" srcOrd="7" destOrd="0" presId="urn:microsoft.com/office/officeart/2005/8/layout/venn1"/>
    <dgm:cxn modelId="{070E79A2-7929-49B9-A1AB-AF4A86918EB8}" type="presParOf" srcId="{6C438CC9-D5FD-4803-B02B-7D59C1286DBB}" destId="{C10DEE08-5305-409B-8C0F-40B4048F6AEE}" srcOrd="8" destOrd="0" presId="urn:microsoft.com/office/officeart/2005/8/layout/venn1"/>
    <dgm:cxn modelId="{08349143-9E7F-4132-B33D-E9EB4F59DF98}" type="presParOf" srcId="{6C438CC9-D5FD-4803-B02B-7D59C1286DBB}" destId="{F3A47C44-C56E-431A-B2DA-7A361179182D}" srcOrd="9" destOrd="0" presId="urn:microsoft.com/office/officeart/2005/8/layout/venn1"/>
    <dgm:cxn modelId="{3AFA9328-DF85-49F1-9ECB-AC2E2A5F7F53}" type="presParOf" srcId="{6C438CC9-D5FD-4803-B02B-7D59C1286DBB}" destId="{1F869352-7CD2-4BF3-83CB-9716EBCB3D34}" srcOrd="10" destOrd="0" presId="urn:microsoft.com/office/officeart/2005/8/layout/venn1"/>
    <dgm:cxn modelId="{1A74CC6A-33F5-4863-8B66-3D25AA7B0D50}" type="presParOf" srcId="{6C438CC9-D5FD-4803-B02B-7D59C1286DBB}" destId="{96AD8F51-65CC-401C-A647-AAC948C4A83F}" srcOrd="11" destOrd="0" presId="urn:microsoft.com/office/officeart/2005/8/layout/venn1"/>
    <dgm:cxn modelId="{59992796-97CD-4B46-8DE6-191BCD99A6E9}" type="presParOf" srcId="{6C438CC9-D5FD-4803-B02B-7D59C1286DBB}" destId="{D4369D20-6324-4357-ABA0-D7737E7A8C38}" srcOrd="12" destOrd="0" presId="urn:microsoft.com/office/officeart/2005/8/layout/venn1"/>
    <dgm:cxn modelId="{351C481B-AF38-4EF0-A78A-D127F6647763}" type="presParOf" srcId="{6C438CC9-D5FD-4803-B02B-7D59C1286DBB}" destId="{367E427E-D458-4989-BE48-4A258451D8BD}" srcOrd="13" destOrd="0" presId="urn:microsoft.com/office/officeart/2005/8/layout/venn1"/>
  </dgm:cxnLst>
  <dgm:bg/>
  <dgm:whole>
    <a:ln w="25400"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39" y="2084831"/>
          <a:ext cx="2560319" cy="256032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20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20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20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73449-0F6D-4FC9-B20C-BBBE20067D3F}">
      <dsp:nvSpPr>
        <dsp:cNvPr id="0" name=""/>
        <dsp:cNvSpPr/>
      </dsp:nvSpPr>
      <dsp:spPr>
        <a:xfrm>
          <a:off x="4321433" y="1048398"/>
          <a:ext cx="1343069" cy="1343234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B06D8C-0C1A-4628-9368-C5D3F7677178}">
      <dsp:nvSpPr>
        <dsp:cNvPr id="0" name=""/>
        <dsp:cNvSpPr/>
      </dsp:nvSpPr>
      <dsp:spPr>
        <a:xfrm>
          <a:off x="4206834" y="149740"/>
          <a:ext cx="1538934" cy="8235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Little Things Adding Up</a:t>
          </a:r>
        </a:p>
      </dsp:txBody>
      <dsp:txXfrm>
        <a:off x="4206834" y="149740"/>
        <a:ext cx="1538934" cy="823565"/>
      </dsp:txXfrm>
    </dsp:sp>
    <dsp:sp modelId="{50BB23A3-BAD1-43DD-996E-CE8DE5294AA8}">
      <dsp:nvSpPr>
        <dsp:cNvPr id="0" name=""/>
        <dsp:cNvSpPr/>
      </dsp:nvSpPr>
      <dsp:spPr>
        <a:xfrm>
          <a:off x="4715400" y="1237818"/>
          <a:ext cx="1343069" cy="1343234"/>
        </a:xfrm>
        <a:prstGeom prst="ellipse">
          <a:avLst/>
        </a:prstGeom>
        <a:solidFill>
          <a:srgbClr val="00905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6D1000-2E35-4810-B5E8-F114D4414D67}">
      <dsp:nvSpPr>
        <dsp:cNvPr id="0" name=""/>
        <dsp:cNvSpPr/>
      </dsp:nvSpPr>
      <dsp:spPr>
        <a:xfrm>
          <a:off x="6523684" y="787677"/>
          <a:ext cx="2494526" cy="905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Impulse Purchases (Coffee, Clothes)</a:t>
          </a:r>
        </a:p>
      </dsp:txBody>
      <dsp:txXfrm>
        <a:off x="6523684" y="787677"/>
        <a:ext cx="2494526" cy="905921"/>
      </dsp:txXfrm>
    </dsp:sp>
    <dsp:sp modelId="{89AB0978-7377-47BD-A1D6-764FAEE4019A}">
      <dsp:nvSpPr>
        <dsp:cNvPr id="0" name=""/>
        <dsp:cNvSpPr/>
      </dsp:nvSpPr>
      <dsp:spPr>
        <a:xfrm>
          <a:off x="4812213" y="1664013"/>
          <a:ext cx="1343069" cy="1343234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E157C-C425-4C99-B2EF-FB9CA5508017}">
      <dsp:nvSpPr>
        <dsp:cNvPr id="0" name=""/>
        <dsp:cNvSpPr/>
      </dsp:nvSpPr>
      <dsp:spPr>
        <a:xfrm>
          <a:off x="6369805" y="1936016"/>
          <a:ext cx="2483214" cy="9676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Knowing How to Start a Budget</a:t>
          </a:r>
        </a:p>
      </dsp:txBody>
      <dsp:txXfrm>
        <a:off x="6369805" y="1936016"/>
        <a:ext cx="2483214" cy="967688"/>
      </dsp:txXfrm>
    </dsp:sp>
    <dsp:sp modelId="{BAC14257-632E-4741-9A63-19C209E03E57}">
      <dsp:nvSpPr>
        <dsp:cNvPr id="0" name=""/>
        <dsp:cNvSpPr/>
      </dsp:nvSpPr>
      <dsp:spPr>
        <a:xfrm>
          <a:off x="4539682" y="2005792"/>
          <a:ext cx="1343069" cy="1343234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6BD51A-5247-49FA-85E2-0B760B16F7C7}">
      <dsp:nvSpPr>
        <dsp:cNvPr id="0" name=""/>
        <dsp:cNvSpPr/>
      </dsp:nvSpPr>
      <dsp:spPr>
        <a:xfrm>
          <a:off x="5744836" y="3179629"/>
          <a:ext cx="3554860" cy="8853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Having Trouble Creating a Budget that Adequately Reflects all of my Expenses, Debts, Etc.</a:t>
          </a:r>
        </a:p>
      </dsp:txBody>
      <dsp:txXfrm>
        <a:off x="5744836" y="3179629"/>
        <a:ext cx="3554860" cy="885332"/>
      </dsp:txXfrm>
    </dsp:sp>
    <dsp:sp modelId="{C10DEE08-5305-409B-8C0F-40B4048F6AEE}">
      <dsp:nvSpPr>
        <dsp:cNvPr id="0" name=""/>
        <dsp:cNvSpPr/>
      </dsp:nvSpPr>
      <dsp:spPr>
        <a:xfrm>
          <a:off x="4103184" y="2005792"/>
          <a:ext cx="1343069" cy="1343234"/>
        </a:xfrm>
        <a:prstGeom prst="ellipse">
          <a:avLst/>
        </a:prstGeom>
        <a:solidFill>
          <a:srgbClr val="0432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A47C44-C56E-431A-B2DA-7A361179182D}">
      <dsp:nvSpPr>
        <dsp:cNvPr id="0" name=""/>
        <dsp:cNvSpPr/>
      </dsp:nvSpPr>
      <dsp:spPr>
        <a:xfrm>
          <a:off x="1202067" y="3169527"/>
          <a:ext cx="2962294" cy="8853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Monitoring Spending/Tracking Expenditures</a:t>
          </a:r>
        </a:p>
      </dsp:txBody>
      <dsp:txXfrm>
        <a:off x="1202067" y="3169527"/>
        <a:ext cx="2962294" cy="885332"/>
      </dsp:txXfrm>
    </dsp:sp>
    <dsp:sp modelId="{1F869352-7CD2-4BF3-83CB-9716EBCB3D34}">
      <dsp:nvSpPr>
        <dsp:cNvPr id="0" name=""/>
        <dsp:cNvSpPr/>
      </dsp:nvSpPr>
      <dsp:spPr>
        <a:xfrm>
          <a:off x="3830653" y="1664013"/>
          <a:ext cx="1343069" cy="1343234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AD8F51-65CC-401C-A647-AAC948C4A83F}">
      <dsp:nvSpPr>
        <dsp:cNvPr id="0" name=""/>
        <dsp:cNvSpPr/>
      </dsp:nvSpPr>
      <dsp:spPr>
        <a:xfrm>
          <a:off x="597067" y="1887806"/>
          <a:ext cx="2962875" cy="9676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Unexpected Expenses—Friends Want to Eat Out, Etc.</a:t>
          </a:r>
        </a:p>
      </dsp:txBody>
      <dsp:txXfrm>
        <a:off x="597067" y="1887806"/>
        <a:ext cx="2962875" cy="967688"/>
      </dsp:txXfrm>
    </dsp:sp>
    <dsp:sp modelId="{D4369D20-6324-4357-ABA0-D7737E7A8C38}">
      <dsp:nvSpPr>
        <dsp:cNvPr id="0" name=""/>
        <dsp:cNvSpPr/>
      </dsp:nvSpPr>
      <dsp:spPr>
        <a:xfrm>
          <a:off x="3927466" y="1237818"/>
          <a:ext cx="1343069" cy="1343234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7E427E-D458-4989-BE48-4A258451D8BD}">
      <dsp:nvSpPr>
        <dsp:cNvPr id="0" name=""/>
        <dsp:cNvSpPr/>
      </dsp:nvSpPr>
      <dsp:spPr>
        <a:xfrm>
          <a:off x="1126160" y="814103"/>
          <a:ext cx="2484253" cy="9059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Having a Clear Budget &amp; Clear Priorities</a:t>
          </a:r>
        </a:p>
      </dsp:txBody>
      <dsp:txXfrm>
        <a:off x="1126160" y="814103"/>
        <a:ext cx="2484253" cy="905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73449-0F6D-4FC9-B20C-BBBE20067D3F}">
      <dsp:nvSpPr>
        <dsp:cNvPr id="0" name=""/>
        <dsp:cNvSpPr/>
      </dsp:nvSpPr>
      <dsp:spPr>
        <a:xfrm>
          <a:off x="4532498" y="1184073"/>
          <a:ext cx="1516878" cy="1517064"/>
        </a:xfrm>
        <a:prstGeom prst="ellipse">
          <a:avLst/>
        </a:prstGeom>
        <a:solidFill>
          <a:srgbClr val="00206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B06D8C-0C1A-4628-9368-C5D3F7677178}">
      <dsp:nvSpPr>
        <dsp:cNvPr id="0" name=""/>
        <dsp:cNvSpPr/>
      </dsp:nvSpPr>
      <dsp:spPr>
        <a:xfrm>
          <a:off x="4403069" y="169118"/>
          <a:ext cx="1738090" cy="930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Little Things Adding Up</a:t>
          </a:r>
        </a:p>
      </dsp:txBody>
      <dsp:txXfrm>
        <a:off x="4403069" y="169118"/>
        <a:ext cx="1738090" cy="930144"/>
      </dsp:txXfrm>
    </dsp:sp>
    <dsp:sp modelId="{50BB23A3-BAD1-43DD-996E-CE8DE5294AA8}">
      <dsp:nvSpPr>
        <dsp:cNvPr id="0" name=""/>
        <dsp:cNvSpPr/>
      </dsp:nvSpPr>
      <dsp:spPr>
        <a:xfrm>
          <a:off x="4977449" y="1398006"/>
          <a:ext cx="1516878" cy="1517064"/>
        </a:xfrm>
        <a:prstGeom prst="ellipse">
          <a:avLst/>
        </a:prstGeom>
        <a:solidFill>
          <a:srgbClr val="00905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6D1000-2E35-4810-B5E8-F114D4414D67}">
      <dsp:nvSpPr>
        <dsp:cNvPr id="0" name=""/>
        <dsp:cNvSpPr/>
      </dsp:nvSpPr>
      <dsp:spPr>
        <a:xfrm>
          <a:off x="7019746" y="889612"/>
          <a:ext cx="2817347" cy="1023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Impulse Purchases (Coffee, Clothes)</a:t>
          </a:r>
        </a:p>
      </dsp:txBody>
      <dsp:txXfrm>
        <a:off x="7019746" y="889612"/>
        <a:ext cx="2817347" cy="1023158"/>
      </dsp:txXfrm>
    </dsp:sp>
    <dsp:sp modelId="{89AB0978-7377-47BD-A1D6-764FAEE4019A}">
      <dsp:nvSpPr>
        <dsp:cNvPr id="0" name=""/>
        <dsp:cNvSpPr/>
      </dsp:nvSpPr>
      <dsp:spPr>
        <a:xfrm>
          <a:off x="5086791" y="1879355"/>
          <a:ext cx="1516878" cy="1517064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E157C-C425-4C99-B2EF-FB9CA5508017}">
      <dsp:nvSpPr>
        <dsp:cNvPr id="0" name=""/>
        <dsp:cNvSpPr/>
      </dsp:nvSpPr>
      <dsp:spPr>
        <a:xfrm>
          <a:off x="6845953" y="2186559"/>
          <a:ext cx="2804571" cy="10929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Knowing How to Start a Budget</a:t>
          </a:r>
        </a:p>
      </dsp:txBody>
      <dsp:txXfrm>
        <a:off x="6845953" y="2186559"/>
        <a:ext cx="2804571" cy="1092919"/>
      </dsp:txXfrm>
    </dsp:sp>
    <dsp:sp modelId="{BAC14257-632E-4741-9A63-19C209E03E57}">
      <dsp:nvSpPr>
        <dsp:cNvPr id="0" name=""/>
        <dsp:cNvSpPr/>
      </dsp:nvSpPr>
      <dsp:spPr>
        <a:xfrm>
          <a:off x="4778991" y="2265365"/>
          <a:ext cx="1516878" cy="1517064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D6BD51A-5247-49FA-85E2-0B760B16F7C7}">
      <dsp:nvSpPr>
        <dsp:cNvPr id="0" name=""/>
        <dsp:cNvSpPr/>
      </dsp:nvSpPr>
      <dsp:spPr>
        <a:xfrm>
          <a:off x="6140106" y="3591110"/>
          <a:ext cx="4014901" cy="9999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Having Trouble Creating a Budget that Adequately Reflects all of my Expenses, Debts, Etc.</a:t>
          </a:r>
        </a:p>
      </dsp:txBody>
      <dsp:txXfrm>
        <a:off x="6140106" y="3591110"/>
        <a:ext cx="4014901" cy="999904"/>
      </dsp:txXfrm>
    </dsp:sp>
    <dsp:sp modelId="{C10DEE08-5305-409B-8C0F-40B4048F6AEE}">
      <dsp:nvSpPr>
        <dsp:cNvPr id="0" name=""/>
        <dsp:cNvSpPr/>
      </dsp:nvSpPr>
      <dsp:spPr>
        <a:xfrm>
          <a:off x="4286005" y="2265365"/>
          <a:ext cx="1516878" cy="1517064"/>
        </a:xfrm>
        <a:prstGeom prst="ellipse">
          <a:avLst/>
        </a:prstGeom>
        <a:solidFill>
          <a:srgbClr val="0432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A47C44-C56E-431A-B2DA-7A361179182D}">
      <dsp:nvSpPr>
        <dsp:cNvPr id="0" name=""/>
        <dsp:cNvSpPr/>
      </dsp:nvSpPr>
      <dsp:spPr>
        <a:xfrm>
          <a:off x="1009449" y="3579701"/>
          <a:ext cx="3345650" cy="9999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Monitoring Spending/Tracking Expenditures</a:t>
          </a:r>
        </a:p>
      </dsp:txBody>
      <dsp:txXfrm>
        <a:off x="1009449" y="3579701"/>
        <a:ext cx="3345650" cy="999904"/>
      </dsp:txXfrm>
    </dsp:sp>
    <dsp:sp modelId="{1F869352-7CD2-4BF3-83CB-9716EBCB3D34}">
      <dsp:nvSpPr>
        <dsp:cNvPr id="0" name=""/>
        <dsp:cNvSpPr/>
      </dsp:nvSpPr>
      <dsp:spPr>
        <a:xfrm>
          <a:off x="3978205" y="1879355"/>
          <a:ext cx="1516878" cy="1517064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AD8F51-65CC-401C-A647-AAC948C4A83F}">
      <dsp:nvSpPr>
        <dsp:cNvPr id="0" name=""/>
        <dsp:cNvSpPr/>
      </dsp:nvSpPr>
      <dsp:spPr>
        <a:xfrm>
          <a:off x="326155" y="2132110"/>
          <a:ext cx="3346306" cy="10929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Unexpected Expenses—Friends Want to Eat Out, Etc.</a:t>
          </a:r>
        </a:p>
      </dsp:txBody>
      <dsp:txXfrm>
        <a:off x="326155" y="2132110"/>
        <a:ext cx="3346306" cy="1092919"/>
      </dsp:txXfrm>
    </dsp:sp>
    <dsp:sp modelId="{D4369D20-6324-4357-ABA0-D7737E7A8C38}">
      <dsp:nvSpPr>
        <dsp:cNvPr id="0" name=""/>
        <dsp:cNvSpPr/>
      </dsp:nvSpPr>
      <dsp:spPr>
        <a:xfrm>
          <a:off x="4087547" y="1398006"/>
          <a:ext cx="1516878" cy="1517064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7E427E-D458-4989-BE48-4A258451D8BD}">
      <dsp:nvSpPr>
        <dsp:cNvPr id="0" name=""/>
        <dsp:cNvSpPr/>
      </dsp:nvSpPr>
      <dsp:spPr>
        <a:xfrm>
          <a:off x="923719" y="919457"/>
          <a:ext cx="2805745" cy="1023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Not Having a Clear Budget &amp; Clear Priorities</a:t>
          </a:r>
        </a:p>
      </dsp:txBody>
      <dsp:txXfrm>
        <a:off x="923719" y="919457"/>
        <a:ext cx="2805745" cy="102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7/13/22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C0A51-2BF1-3C44-99BD-2C6236495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53130D-1703-0D14-3586-CD39ACC723DB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36F7-1DD0-0E42-9766-0D54ACB3D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9A9519D-13A9-EF65-2CA6-A5C51A75D25A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41A555-A2D7-03DB-A079-6BA364E45296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ACFCB-038F-6047-892D-D436B40C2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EB6A3E-A28A-F1F6-5079-E786646C2391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76D6A-EA75-924E-9A82-10729EBF4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77542F-A244-7697-92B4-9916050D7786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36A2F-FC4C-C840-BC73-D548DD905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8A9A0AD-B663-D9DC-C5B9-328333FC4285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6FADE-142B-C346-92D7-049A22567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7FA537A-9E4C-4D2F-5B15-77F1925F6139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BD007-6322-3740-9FCE-EB4F5BF91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37D4A4-ED64-DB81-0C7F-324404A533E3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F2783-32C0-D847-AC29-5DFA46DDD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AC7CFB6-722F-2FEC-1511-6527B22FB026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97CEC-4031-A248-8D8F-2899D2169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96066C-F86B-E7F6-1B02-2772FB2BE1DD}"/>
              </a:ext>
            </a:extLst>
          </p:cNvPr>
          <p:cNvSpPr txBox="1">
            <a:spLocks/>
          </p:cNvSpPr>
          <p:nvPr userDrawn="1"/>
        </p:nvSpPr>
        <p:spPr>
          <a:xfrm>
            <a:off x="194733" y="6176964"/>
            <a:ext cx="2322689" cy="562504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Money Matters: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UL System Financial Wellness Series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Garamond" panose="02020404030301010803" pitchFamily="18" charset="0"/>
              </a:rPr>
              <a:t>Summer 2022</a:t>
            </a:r>
          </a:p>
        </p:txBody>
      </p:sp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7/13/22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0" y="200275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MATTERS: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 SYSTEM FINANCIAL WELLNESS SERIES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Session #2</a:t>
            </a:r>
          </a:p>
          <a:p>
            <a:pPr algn="ctr"/>
            <a:r>
              <a:rPr lang="en-US" sz="5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Budgeting &amp; Debt Management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July 6, 2022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8BF6FA83-BB9C-6907-0CD6-EACEAD7C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4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60E8669B-C4F4-AF98-3081-5B6402DE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09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2492569" y="1410029"/>
            <a:ext cx="7361888" cy="72269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Create a Personal Financial Plan for You: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2235835"/>
            <a:ext cx="2598875" cy="1013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3450696" y="2235835"/>
            <a:ext cx="2598875" cy="1013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Budgeting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6142427" y="2220597"/>
            <a:ext cx="2598875" cy="10284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Debt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2215511"/>
            <a:ext cx="2598875" cy="10284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Taxes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3870A44-BF5D-594B-9F34-DBE34F220049}"/>
              </a:ext>
            </a:extLst>
          </p:cNvPr>
          <p:cNvSpPr/>
          <p:nvPr/>
        </p:nvSpPr>
        <p:spPr>
          <a:xfrm>
            <a:off x="2058402" y="3362347"/>
            <a:ext cx="2598875" cy="1013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Insurance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0739723-1AD2-FC4B-812A-777CD9AEC65B}"/>
              </a:ext>
            </a:extLst>
          </p:cNvPr>
          <p:cNvSpPr/>
          <p:nvPr/>
        </p:nvSpPr>
        <p:spPr>
          <a:xfrm>
            <a:off x="4750133" y="3362347"/>
            <a:ext cx="2598875" cy="1013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Retirement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46D580E-1BC2-3446-9D15-A95ED1C95621}"/>
              </a:ext>
            </a:extLst>
          </p:cNvPr>
          <p:cNvSpPr/>
          <p:nvPr/>
        </p:nvSpPr>
        <p:spPr>
          <a:xfrm>
            <a:off x="7441864" y="3347109"/>
            <a:ext cx="2598875" cy="10284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Education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D872F6-3496-C54D-A68E-E56FB8C05036}"/>
              </a:ext>
            </a:extLst>
          </p:cNvPr>
          <p:cNvSpPr/>
          <p:nvPr/>
        </p:nvSpPr>
        <p:spPr>
          <a:xfrm>
            <a:off x="758965" y="4509590"/>
            <a:ext cx="2598875" cy="1013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Family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6CD3757-91D4-D74E-9417-56D9569DF9C9}"/>
              </a:ext>
            </a:extLst>
          </p:cNvPr>
          <p:cNvSpPr/>
          <p:nvPr/>
        </p:nvSpPr>
        <p:spPr>
          <a:xfrm>
            <a:off x="3450696" y="4509590"/>
            <a:ext cx="2598875" cy="10132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Business Planning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3644A07-3907-0F41-91F4-16F56AA697F8}"/>
              </a:ext>
            </a:extLst>
          </p:cNvPr>
          <p:cNvSpPr/>
          <p:nvPr/>
        </p:nvSpPr>
        <p:spPr>
          <a:xfrm>
            <a:off x="6142427" y="4494352"/>
            <a:ext cx="2598875" cy="10284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Philanthropy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B842DFD-E5E2-6E44-9C4A-2EF376C254DE}"/>
              </a:ext>
            </a:extLst>
          </p:cNvPr>
          <p:cNvSpPr/>
          <p:nvPr/>
        </p:nvSpPr>
        <p:spPr>
          <a:xfrm>
            <a:off x="8834158" y="4489266"/>
            <a:ext cx="2598875" cy="10284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Estate Planning</a:t>
            </a:r>
          </a:p>
        </p:txBody>
      </p:sp>
    </p:spTree>
    <p:extLst>
      <p:ext uri="{BB962C8B-B14F-4D97-AF65-F5344CB8AC3E}">
        <p14:creationId xmlns:p14="http://schemas.microsoft.com/office/powerpoint/2010/main" val="21335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Because personal finance is personal, it is virtually impossible for me to give you any specific advice.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900" b="1" i="1" dirty="0">
                <a:solidFill>
                  <a:srgbClr val="C00000"/>
                </a:solidFill>
              </a:rPr>
              <a:t>However, there is one word of advice that applies to 99% of people working on their finances: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6600"/>
                </a:solidFill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20546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INVESTING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OWNERSHIP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			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FDF3F-4874-6441-98DB-E24C192B6B9A}"/>
              </a:ext>
            </a:extLst>
          </p:cNvPr>
          <p:cNvCxnSpPr>
            <a:cxnSpLocks/>
          </p:cNvCxnSpPr>
          <p:nvPr/>
        </p:nvCxnSpPr>
        <p:spPr>
          <a:xfrm>
            <a:off x="2385918" y="210130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DB0D9D-153B-2148-9007-0D922FD7926D}"/>
              </a:ext>
            </a:extLst>
          </p:cNvPr>
          <p:cNvCxnSpPr>
            <a:cxnSpLocks/>
          </p:cNvCxnSpPr>
          <p:nvPr/>
        </p:nvCxnSpPr>
        <p:spPr>
          <a:xfrm>
            <a:off x="4070392" y="165318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4464008" y="34456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6148482" y="2997536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6705600" y="4960570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CA2D-4890-BF49-8629-510E72C3636C}"/>
              </a:ext>
            </a:extLst>
          </p:cNvPr>
          <p:cNvCxnSpPr>
            <a:cxnSpLocks/>
          </p:cNvCxnSpPr>
          <p:nvPr/>
        </p:nvCxnSpPr>
        <p:spPr>
          <a:xfrm>
            <a:off x="8390074" y="4512453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4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2957166" y="3053162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CE362F-CAD1-9EBB-7D36-E75263AC6704}"/>
              </a:ext>
            </a:extLst>
          </p:cNvPr>
          <p:cNvSpPr/>
          <p:nvPr/>
        </p:nvSpPr>
        <p:spPr>
          <a:xfrm>
            <a:off x="1156624" y="1182752"/>
            <a:ext cx="4160218" cy="172585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INCOME MANAGEMENT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Increasing your income to provide new options &amp; opportunities.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2DE61CE-710F-AD28-0975-04CD319EF901}"/>
              </a:ext>
            </a:extLst>
          </p:cNvPr>
          <p:cNvSpPr/>
          <p:nvPr/>
        </p:nvSpPr>
        <p:spPr>
          <a:xfrm>
            <a:off x="6875160" y="1182752"/>
            <a:ext cx="4160218" cy="1725854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DEBT MANAGEMENT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Using debt to achieve your goals &amp; managing debt to minimize the short- and –long-term costs of debt.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0A36E7C-6F1F-7D4D-7126-2D583D863BF9}"/>
              </a:ext>
            </a:extLst>
          </p:cNvPr>
          <p:cNvSpPr/>
          <p:nvPr/>
        </p:nvSpPr>
        <p:spPr>
          <a:xfrm>
            <a:off x="4093405" y="3039927"/>
            <a:ext cx="4160218" cy="1362515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SAVINGS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AB5D273-579F-B38E-FA1F-0AC28B3954F7}"/>
              </a:ext>
            </a:extLst>
          </p:cNvPr>
          <p:cNvSpPr/>
          <p:nvPr/>
        </p:nvSpPr>
        <p:spPr>
          <a:xfrm>
            <a:off x="4148915" y="4877032"/>
            <a:ext cx="4160218" cy="1362515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WEALTH</a:t>
            </a:r>
          </a:p>
          <a:p>
            <a:pPr algn="ctr"/>
            <a:r>
              <a:rPr lang="en-US" b="1" dirty="0"/>
              <a:t>(and freedom, options &amp; opportunities)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0B04CD-9F29-B3D6-4A62-E159D5D4EFCF}"/>
              </a:ext>
            </a:extLst>
          </p:cNvPr>
          <p:cNvCxnSpPr>
            <a:cxnSpLocks/>
          </p:cNvCxnSpPr>
          <p:nvPr/>
        </p:nvCxnSpPr>
        <p:spPr>
          <a:xfrm>
            <a:off x="3939187" y="4269219"/>
            <a:ext cx="0" cy="14060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5C7CD0-3F4F-D0AA-4C49-F9BBCF43999B}"/>
              </a:ext>
            </a:extLst>
          </p:cNvPr>
          <p:cNvCxnSpPr>
            <a:cxnSpLocks/>
          </p:cNvCxnSpPr>
          <p:nvPr/>
        </p:nvCxnSpPr>
        <p:spPr>
          <a:xfrm>
            <a:off x="8547513" y="4269219"/>
            <a:ext cx="0" cy="14060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26FA35-5E33-AE93-021D-7EF6E631DDFF}"/>
              </a:ext>
            </a:extLst>
          </p:cNvPr>
          <p:cNvCxnSpPr>
            <a:cxnSpLocks/>
          </p:cNvCxnSpPr>
          <p:nvPr/>
        </p:nvCxnSpPr>
        <p:spPr>
          <a:xfrm flipH="1">
            <a:off x="8517852" y="3053162"/>
            <a:ext cx="768058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Opening Morals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B34B4D30-C514-09C5-1535-A25B399CDAF8}"/>
              </a:ext>
            </a:extLst>
          </p:cNvPr>
          <p:cNvSpPr/>
          <p:nvPr/>
        </p:nvSpPr>
        <p:spPr>
          <a:xfrm>
            <a:off x="2646370" y="1277423"/>
            <a:ext cx="6899259" cy="400308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</p:spTree>
    <p:extLst>
      <p:ext uri="{BB962C8B-B14F-4D97-AF65-F5344CB8AC3E}">
        <p14:creationId xmlns:p14="http://schemas.microsoft.com/office/powerpoint/2010/main" val="14431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241404"/>
            <a:ext cx="10861275" cy="4935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Spend 1 or 2 months a year tracking every penny you spend.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CC"/>
                </a:solidFill>
              </a:rPr>
              <a:t>Categorize your expenses into non-discretionary &amp; discretionary spending.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Establish an emergency fund with 3-to-6 months of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non-discretionary spending.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CC"/>
                </a:solidFill>
              </a:rPr>
              <a:t>Get really specific with each expense. Analyze that expense and make sure it is consistent with your goals.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Set up separate savings accounts for each savings goal. And add to each.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76A5EA7-88CA-A879-860C-E648D82C3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Budgeting &amp; Debt Challenges (&amp; Tips)</a:t>
            </a:r>
          </a:p>
        </p:txBody>
      </p:sp>
    </p:spTree>
    <p:extLst>
      <p:ext uri="{BB962C8B-B14F-4D97-AF65-F5344CB8AC3E}">
        <p14:creationId xmlns:p14="http://schemas.microsoft.com/office/powerpoint/2010/main" val="22085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Budgeting &amp; Debt Challenges (&amp; Tips)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241404"/>
            <a:ext cx="10861275" cy="4935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sz="3400" dirty="0">
                <a:solidFill>
                  <a:srgbClr val="0000CC"/>
                </a:solidFill>
              </a:rPr>
              <a:t>Make saving a game. And then reward yourself when you win.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400" dirty="0">
                <a:solidFill>
                  <a:srgbClr val="C00000"/>
                </a:solidFill>
              </a:rPr>
              <a:t>Check your credit report and your credit score.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400" dirty="0">
                <a:solidFill>
                  <a:srgbClr val="0000CC"/>
                </a:solidFill>
              </a:rPr>
              <a:t>Pay off high-interest (or high-fee or inflexible) debt. If you have multiple debt accounts, consider consolidating.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400" dirty="0">
                <a:solidFill>
                  <a:srgbClr val="C00000"/>
                </a:solidFill>
              </a:rPr>
              <a:t>Student loan debt: Hope for the best, plan for the worst.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3400" dirty="0">
                <a:solidFill>
                  <a:srgbClr val="0000CC"/>
                </a:solidFill>
              </a:rPr>
              <a:t>If you have children, involve them in your savings plans and games. </a:t>
            </a:r>
          </a:p>
        </p:txBody>
      </p:sp>
    </p:spTree>
    <p:extLst>
      <p:ext uri="{BB962C8B-B14F-4D97-AF65-F5344CB8AC3E}">
        <p14:creationId xmlns:p14="http://schemas.microsoft.com/office/powerpoint/2010/main" val="30045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 1 or 2 months a year tracking every penny you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4781E0-3ED4-1CE8-425A-E18F244E60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842007"/>
              </p:ext>
            </p:extLst>
          </p:nvPr>
        </p:nvGraphicFramePr>
        <p:xfrm>
          <a:off x="1297633" y="1713743"/>
          <a:ext cx="9746106" cy="411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097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 1 or 2 months a year tracking every penny you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This is maybe the most painful part of managing your cash flow – looking in the mirror and seeing things you do not like.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But the key to fixing a problem is to first identify the problem.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And you may find that you really like what you’re doing. You may feel empowered that you’re already doing what you want to be doing.</a:t>
            </a:r>
          </a:p>
        </p:txBody>
      </p:sp>
    </p:spTree>
    <p:extLst>
      <p:ext uri="{BB962C8B-B14F-4D97-AF65-F5344CB8AC3E}">
        <p14:creationId xmlns:p14="http://schemas.microsoft.com/office/powerpoint/2010/main" val="41234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 1 or 2 months a year tracking every penny you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Do your tracking old school, with pencil, paper &amp; calculator. 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Maybe start with your bank and credit card statements. And then do your specific analysis by hand.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The more personal you are with the analysis, the more you will internalize the information (just like as a student).</a:t>
            </a:r>
          </a:p>
          <a:p>
            <a:pPr lvl="1"/>
            <a:endParaRPr lang="en-US" sz="28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Identify opportunities for improvement: subscriptions, impulse purchases, insurance, or odd habits. And then pick 1 or 2 changes you can and will make. Repeat in 4-6 months.</a:t>
            </a:r>
          </a:p>
        </p:txBody>
      </p:sp>
    </p:spTree>
    <p:extLst>
      <p:ext uri="{BB962C8B-B14F-4D97-AF65-F5344CB8AC3E}">
        <p14:creationId xmlns:p14="http://schemas.microsoft.com/office/powerpoint/2010/main" val="19659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4843"/>
            <a:ext cx="10972800" cy="22634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Categorize your expenses into non-discretionary &amp; discretionary spending.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Non-Discretionary Expenses – those you have to make to live.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Rent, mortgage, taxes, phone, insurance, groceries, gasoline…</a:t>
            </a:r>
            <a:br>
              <a:rPr lang="en-US" sz="2800" dirty="0">
                <a:solidFill>
                  <a:srgbClr val="0000CC"/>
                </a:solidFill>
              </a:rPr>
            </a:br>
            <a:endParaRPr lang="en-US" sz="28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Discretionary Expenses – those you could live without.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Impulse purchases, dining out, clothes? Groceries? Gasoline?</a:t>
            </a:r>
            <a:br>
              <a:rPr lang="en-US" sz="2800" dirty="0">
                <a:solidFill>
                  <a:srgbClr val="0000CC"/>
                </a:solidFill>
              </a:rPr>
            </a:br>
            <a:endParaRPr lang="en-US" sz="28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Doing this analysis will help you fulfill Challenge #1 and create a plan to improve your spending habits.</a:t>
            </a:r>
          </a:p>
        </p:txBody>
      </p:sp>
    </p:spTree>
    <p:extLst>
      <p:ext uri="{BB962C8B-B14F-4D97-AF65-F5344CB8AC3E}">
        <p14:creationId xmlns:p14="http://schemas.microsoft.com/office/powerpoint/2010/main" val="213784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Categorize your expenses into non-discretionary &amp; discretionary spending.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There will be a lot of expenses that could be either discretionary or non-discretionary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Groceries, clothes, gasoline, dining out, subscriptions…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When in doubt, classify the expense as discretionary…and then challenge yourself to reduce it (but not eliminate it)</a:t>
            </a:r>
          </a:p>
          <a:p>
            <a:pPr lvl="1"/>
            <a:endParaRPr lang="en-US" sz="2800" dirty="0">
              <a:solidFill>
                <a:srgbClr val="0000CC"/>
              </a:solidFill>
            </a:endParaRP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Make a plan to review your non-discretionary expenses once or twice a year to see if you can reduce these expenses</a:t>
            </a:r>
          </a:p>
          <a:p>
            <a:pPr lvl="2"/>
            <a:r>
              <a:rPr lang="en-US" sz="2400" dirty="0">
                <a:solidFill>
                  <a:srgbClr val="0000CC"/>
                </a:solidFill>
              </a:rPr>
              <a:t>Insurance, phone, clothes, groceries.</a:t>
            </a:r>
          </a:p>
          <a:p>
            <a:pPr lvl="2"/>
            <a:r>
              <a:rPr lang="en-US" sz="2400" dirty="0">
                <a:solidFill>
                  <a:srgbClr val="0000CC"/>
                </a:solidFill>
              </a:rPr>
              <a:t>Never assume that your expenses are fixed.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8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an emergency fund with 3-to-6 months of non-discretionary spending.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i="1" dirty="0"/>
              <a:t>Most of our students are one dead car battery away from having to drop out of school.</a:t>
            </a:r>
          </a:p>
          <a:p>
            <a:pPr marL="0" indent="0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			 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	</a:t>
            </a:r>
            <a:r>
              <a:rPr lang="en-US" sz="3200" i="1" dirty="0">
                <a:solidFill>
                  <a:srgbClr val="C00000"/>
                </a:solidFill>
              </a:rPr>
              <a:t>Dr. Jim Henderson</a:t>
            </a:r>
          </a:p>
          <a:p>
            <a:pPr marL="0" indent="0">
              <a:buNone/>
            </a:pPr>
            <a:r>
              <a:rPr lang="en-US" sz="3200" i="1" dirty="0">
                <a:solidFill>
                  <a:srgbClr val="C00000"/>
                </a:solidFill>
              </a:rPr>
              <a:t>				UL System President</a:t>
            </a:r>
          </a:p>
        </p:txBody>
      </p:sp>
    </p:spTree>
    <p:extLst>
      <p:ext uri="{BB962C8B-B14F-4D97-AF65-F5344CB8AC3E}">
        <p14:creationId xmlns:p14="http://schemas.microsoft.com/office/powerpoint/2010/main" val="183909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an emergency fund with 3-to-6 months of non-discretionary spending.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Surprises always happen. Be prepared.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Covid, weather, inflation, dead car batteries.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This can be very difficult for many people. But it should take priority over any other savings or investing goals.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Use only in the case of an emergency.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And then replenish as quickly as possible.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7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each expense and make sure it is consistent with your goals.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D56C55-F51A-CB78-AA38-6FB2A94741A5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Do a little math and convert  your discretionary and impulse spending into how much you have to work to afford that purchase.</a:t>
            </a:r>
            <a:br>
              <a:rPr lang="en-US" sz="3200" dirty="0">
                <a:solidFill>
                  <a:srgbClr val="0000CC"/>
                </a:solidFill>
              </a:rPr>
            </a:br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You may find that many of our expenses are not directly tied to any of our personal or financial goals. 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But happiness and wellbeing are goals, too. 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The point is not to shame yourself. The point it to be mindful and intentional with what you are doing with your hard-earned money.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8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95757-CC78-FA51-9EC0-0B7220E5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223" y="87807"/>
            <a:ext cx="5865553" cy="67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3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each 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expense and make sure it is consistent with your goals.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D56C55-F51A-CB78-AA38-6FB2A94741A5}"/>
              </a:ext>
            </a:extLst>
          </p:cNvPr>
          <p:cNvSpPr txBox="1">
            <a:spLocks/>
          </p:cNvSpPr>
          <p:nvPr/>
        </p:nvSpPr>
        <p:spPr>
          <a:xfrm>
            <a:off x="6037463" y="1786411"/>
            <a:ext cx="5662012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CC"/>
                </a:solidFill>
              </a:rPr>
              <a:t>As you go through this analysis, you should find a few habits that you want to change. </a:t>
            </a:r>
          </a:p>
          <a:p>
            <a:pPr lvl="1"/>
            <a:r>
              <a:rPr lang="en-US" sz="1700" dirty="0">
                <a:solidFill>
                  <a:srgbClr val="0000CC"/>
                </a:solidFill>
              </a:rPr>
              <a:t>For me, when I was in my 20s, comparing my alcohol budget to my income was very eye-opening.</a:t>
            </a:r>
          </a:p>
          <a:p>
            <a:r>
              <a:rPr lang="en-US" sz="2400" dirty="0">
                <a:solidFill>
                  <a:srgbClr val="0000CC"/>
                </a:solidFill>
              </a:rPr>
              <a:t>The goal is to give you more control over your future…without having to sacrifice any (or too much) happiness today.</a:t>
            </a:r>
          </a:p>
          <a:p>
            <a:r>
              <a:rPr lang="en-US" sz="2400" dirty="0">
                <a:solidFill>
                  <a:srgbClr val="0000CC"/>
                </a:solidFill>
              </a:rPr>
              <a:t>An indirect benefit of that goal is to improve your self-esteem and give you more agency over your day-to-day decisions.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5B1C5-B022-1C8F-706B-BFDB6071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1" y="1713738"/>
            <a:ext cx="5586740" cy="43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9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separate savings accounts for each savings goal. And add to each.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Our minds are wacky.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We engage in a behavior economists call “mental budgeting.”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1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Having $10,000 in one account </a:t>
            </a:r>
            <a:r>
              <a:rPr lang="en-US" sz="3200" i="1" dirty="0">
                <a:solidFill>
                  <a:srgbClr val="C00000"/>
                </a:solidFill>
              </a:rPr>
              <a:t>feels </a:t>
            </a:r>
            <a:r>
              <a:rPr lang="en-US" sz="3200" dirty="0">
                <a:solidFill>
                  <a:srgbClr val="C00000"/>
                </a:solidFill>
              </a:rPr>
              <a:t>different than having $2,000 in five different accounts.</a:t>
            </a:r>
          </a:p>
          <a:p>
            <a:pPr lvl="1"/>
            <a:r>
              <a:rPr lang="en-US" sz="2500" dirty="0">
                <a:solidFill>
                  <a:srgbClr val="C00000"/>
                </a:solidFill>
              </a:rPr>
              <a:t>If each account has a purpose or goal, there’s a little governor in our brain that regulates our desire to use money from an account for anything but its intended purpose.</a:t>
            </a:r>
          </a:p>
          <a:p>
            <a:pPr lvl="1"/>
            <a:r>
              <a:rPr lang="en-US" sz="2500" dirty="0">
                <a:solidFill>
                  <a:srgbClr val="C00000"/>
                </a:solidFill>
              </a:rPr>
              <a:t>Some banks will let you do this automatically. If not, do this for yourself, by actually opening up 3-5 different savings accounts.</a:t>
            </a:r>
          </a:p>
        </p:txBody>
      </p:sp>
    </p:spTree>
    <p:extLst>
      <p:ext uri="{BB962C8B-B14F-4D97-AF65-F5344CB8AC3E}">
        <p14:creationId xmlns:p14="http://schemas.microsoft.com/office/powerpoint/2010/main" val="116295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BF7475A-57F3-4449-A841-4C541239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2" y="1798110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507C9-E2C6-E043-82FB-E1908124782E}"/>
              </a:ext>
            </a:extLst>
          </p:cNvPr>
          <p:cNvSpPr txBox="1"/>
          <p:nvPr/>
        </p:nvSpPr>
        <p:spPr>
          <a:xfrm>
            <a:off x="1971898" y="1654629"/>
            <a:ext cx="106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9061-9AAE-284F-94BF-DB141720E352}"/>
              </a:ext>
            </a:extLst>
          </p:cNvPr>
          <p:cNvSpPr txBox="1"/>
          <p:nvPr/>
        </p:nvSpPr>
        <p:spPr>
          <a:xfrm>
            <a:off x="2190474" y="297965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Bills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1EB1E-FDCD-3246-B469-624FDFAF2CBA}"/>
              </a:ext>
            </a:extLst>
          </p:cNvPr>
          <p:cNvCxnSpPr>
            <a:cxnSpLocks/>
          </p:cNvCxnSpPr>
          <p:nvPr/>
        </p:nvCxnSpPr>
        <p:spPr>
          <a:xfrm>
            <a:off x="2586904" y="2043518"/>
            <a:ext cx="751380" cy="4093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7E966E-FB16-7A40-903A-24C83E720105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>
            <a:off x="2542128" y="2613555"/>
            <a:ext cx="694554" cy="3951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3BAB7933-641A-AF4A-AC8B-DAAEEE1E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39" y="408362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8B02F0-8B19-034B-B82E-B163D7AE8BA6}"/>
              </a:ext>
            </a:extLst>
          </p:cNvPr>
          <p:cNvSpPr txBox="1"/>
          <p:nvPr/>
        </p:nvSpPr>
        <p:spPr>
          <a:xfrm>
            <a:off x="2504354" y="5543441"/>
            <a:ext cx="133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Short &amp; Medium- Term Goals (0-5 Years)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6B0FF1-EEF0-8748-A5CB-34BFA1C5C069}"/>
              </a:ext>
            </a:extLst>
          </p:cNvPr>
          <p:cNvCxnSpPr>
            <a:cxnSpLocks/>
          </p:cNvCxnSpPr>
          <p:nvPr/>
        </p:nvCxnSpPr>
        <p:spPr>
          <a:xfrm flipH="1">
            <a:off x="3417045" y="3107540"/>
            <a:ext cx="349879" cy="10387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35984B11-003D-A84C-97EF-D6917068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43" y="408362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491967-629C-C74E-9085-EECD731D5618}"/>
              </a:ext>
            </a:extLst>
          </p:cNvPr>
          <p:cNvSpPr txBox="1"/>
          <p:nvPr/>
        </p:nvSpPr>
        <p:spPr>
          <a:xfrm>
            <a:off x="4381458" y="5543441"/>
            <a:ext cx="13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Long-Term Goals </a:t>
            </a:r>
            <a:br>
              <a:rPr lang="en-US" b="1" dirty="0"/>
            </a:br>
            <a:r>
              <a:rPr lang="en-US" b="1" dirty="0"/>
              <a:t>(5+ Years)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EF9908-564D-3140-AACA-FD1CA49286D1}"/>
              </a:ext>
            </a:extLst>
          </p:cNvPr>
          <p:cNvCxnSpPr>
            <a:cxnSpLocks/>
          </p:cNvCxnSpPr>
          <p:nvPr/>
        </p:nvCxnSpPr>
        <p:spPr>
          <a:xfrm>
            <a:off x="4254965" y="3108228"/>
            <a:ext cx="440631" cy="1038107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902B841-FA69-8C4B-BD99-6EB18A4D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90" y="1839295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AF73E83-F72C-AF46-8C63-C461210D8D3A}"/>
              </a:ext>
            </a:extLst>
          </p:cNvPr>
          <p:cNvSpPr txBox="1"/>
          <p:nvPr/>
        </p:nvSpPr>
        <p:spPr>
          <a:xfrm>
            <a:off x="5941788" y="1397187"/>
            <a:ext cx="146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Contribution from ULL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802B0-02AB-074A-B372-C4CED9882A68}"/>
              </a:ext>
            </a:extLst>
          </p:cNvPr>
          <p:cNvCxnSpPr>
            <a:cxnSpLocks/>
          </p:cNvCxnSpPr>
          <p:nvPr/>
        </p:nvCxnSpPr>
        <p:spPr>
          <a:xfrm>
            <a:off x="6546808" y="2109254"/>
            <a:ext cx="751380" cy="4093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681A825F-7559-564A-8646-F4DA16A3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54" y="3983297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885A53-67DB-5349-AA55-AD604DB7F8DF}"/>
              </a:ext>
            </a:extLst>
          </p:cNvPr>
          <p:cNvSpPr txBox="1"/>
          <p:nvPr/>
        </p:nvSpPr>
        <p:spPr>
          <a:xfrm>
            <a:off x="6053147" y="3553460"/>
            <a:ext cx="146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Transfer from Savings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29D965-D26E-8144-AA24-D1AD62245CC5}"/>
              </a:ext>
            </a:extLst>
          </p:cNvPr>
          <p:cNvCxnSpPr>
            <a:cxnSpLocks/>
          </p:cNvCxnSpPr>
          <p:nvPr/>
        </p:nvCxnSpPr>
        <p:spPr>
          <a:xfrm>
            <a:off x="5799586" y="4674923"/>
            <a:ext cx="1609961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D00B0A1-BCD1-4F4C-A1A6-C72C34A9CA15}"/>
              </a:ext>
            </a:extLst>
          </p:cNvPr>
          <p:cNvSpPr txBox="1"/>
          <p:nvPr/>
        </p:nvSpPr>
        <p:spPr>
          <a:xfrm>
            <a:off x="8897713" y="2109254"/>
            <a:ext cx="176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 Retirement Plan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CF64EB-1D46-DD48-929A-EA16460522FE}"/>
              </a:ext>
            </a:extLst>
          </p:cNvPr>
          <p:cNvSpPr txBox="1"/>
          <p:nvPr/>
        </p:nvSpPr>
        <p:spPr>
          <a:xfrm>
            <a:off x="8897713" y="3938911"/>
            <a:ext cx="176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Independent Retirement Plan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CC8779-FF0A-084C-8852-EB5CD5A2E340}"/>
              </a:ext>
            </a:extLst>
          </p:cNvPr>
          <p:cNvCxnSpPr>
            <a:cxnSpLocks/>
          </p:cNvCxnSpPr>
          <p:nvPr/>
        </p:nvCxnSpPr>
        <p:spPr>
          <a:xfrm>
            <a:off x="3722121" y="5194400"/>
            <a:ext cx="973475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DA42B808-D02B-BD6B-C858-ACB77DB7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870425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separate savings accounts for each savings goal. </a:t>
            </a:r>
          </a:p>
          <a:p>
            <a:pPr algn="ctr"/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add to each.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3" grpId="0"/>
      <p:bldP spid="34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BF7475A-57F3-4449-A841-4C541239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2" y="1798110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507C9-E2C6-E043-82FB-E1908124782E}"/>
              </a:ext>
            </a:extLst>
          </p:cNvPr>
          <p:cNvSpPr txBox="1"/>
          <p:nvPr/>
        </p:nvSpPr>
        <p:spPr>
          <a:xfrm>
            <a:off x="1971898" y="1654629"/>
            <a:ext cx="106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19061-9AAE-284F-94BF-DB141720E352}"/>
              </a:ext>
            </a:extLst>
          </p:cNvPr>
          <p:cNvSpPr txBox="1"/>
          <p:nvPr/>
        </p:nvSpPr>
        <p:spPr>
          <a:xfrm>
            <a:off x="2190474" y="297965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Bills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C1EB1E-FDCD-3246-B469-624FDFAF2CBA}"/>
              </a:ext>
            </a:extLst>
          </p:cNvPr>
          <p:cNvCxnSpPr>
            <a:cxnSpLocks/>
          </p:cNvCxnSpPr>
          <p:nvPr/>
        </p:nvCxnSpPr>
        <p:spPr>
          <a:xfrm>
            <a:off x="2586904" y="2043518"/>
            <a:ext cx="751380" cy="409396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7E966E-FB16-7A40-903A-24C83E720105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>
            <a:off x="2542128" y="2613555"/>
            <a:ext cx="694554" cy="3951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3BAB7933-641A-AF4A-AC8B-DAAEEE1E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39" y="408362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8B02F0-8B19-034B-B82E-B163D7AE8BA6}"/>
              </a:ext>
            </a:extLst>
          </p:cNvPr>
          <p:cNvSpPr txBox="1"/>
          <p:nvPr/>
        </p:nvSpPr>
        <p:spPr>
          <a:xfrm>
            <a:off x="2504354" y="5543441"/>
            <a:ext cx="133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Short &amp; Medium- Term Goals (0-5 Years)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6B0FF1-EEF0-8748-A5CB-34BFA1C5C069}"/>
              </a:ext>
            </a:extLst>
          </p:cNvPr>
          <p:cNvCxnSpPr>
            <a:cxnSpLocks/>
          </p:cNvCxnSpPr>
          <p:nvPr/>
        </p:nvCxnSpPr>
        <p:spPr>
          <a:xfrm flipH="1">
            <a:off x="3417045" y="3107540"/>
            <a:ext cx="349879" cy="10387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35984B11-003D-A84C-97EF-D6917068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43" y="408362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8491967-629C-C74E-9085-EECD731D5618}"/>
              </a:ext>
            </a:extLst>
          </p:cNvPr>
          <p:cNvSpPr txBox="1"/>
          <p:nvPr/>
        </p:nvSpPr>
        <p:spPr>
          <a:xfrm>
            <a:off x="4381458" y="5543441"/>
            <a:ext cx="13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Long-Term Goals </a:t>
            </a:r>
            <a:br>
              <a:rPr lang="en-US" b="1" dirty="0"/>
            </a:br>
            <a:r>
              <a:rPr lang="en-US" b="1" dirty="0"/>
              <a:t>(5+ Years)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EF9908-564D-3140-AACA-FD1CA49286D1}"/>
              </a:ext>
            </a:extLst>
          </p:cNvPr>
          <p:cNvCxnSpPr>
            <a:cxnSpLocks/>
          </p:cNvCxnSpPr>
          <p:nvPr/>
        </p:nvCxnSpPr>
        <p:spPr>
          <a:xfrm>
            <a:off x="4254965" y="3108228"/>
            <a:ext cx="440631" cy="1038107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DCC8779-FF0A-084C-8852-EB5CD5A2E340}"/>
              </a:ext>
            </a:extLst>
          </p:cNvPr>
          <p:cNvCxnSpPr>
            <a:cxnSpLocks/>
          </p:cNvCxnSpPr>
          <p:nvPr/>
        </p:nvCxnSpPr>
        <p:spPr>
          <a:xfrm>
            <a:off x="3722121" y="5194400"/>
            <a:ext cx="973475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DA42B808-D02B-BD6B-C858-ACB77DB7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870425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separate savings accounts for each savings goal. </a:t>
            </a:r>
          </a:p>
          <a:p>
            <a:pPr algn="ctr"/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add to each.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78274B00-A5E1-93AE-1FB6-61F93C90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13" y="3393974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0AD14511-1B31-EA6F-8467-0CF90818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56" y="2451505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9EFE2FB4-EAAB-D4B5-4E9E-562BDB0C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99" y="1654629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3B1DD52-F980-6B9F-3F86-8A7921A73F48}"/>
              </a:ext>
            </a:extLst>
          </p:cNvPr>
          <p:cNvSpPr txBox="1"/>
          <p:nvPr/>
        </p:nvSpPr>
        <p:spPr>
          <a:xfrm>
            <a:off x="5736767" y="1654629"/>
            <a:ext cx="106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Paycheck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B20258-FFF2-4CFB-102E-3E5D17A07FD4}"/>
              </a:ext>
            </a:extLst>
          </p:cNvPr>
          <p:cNvCxnSpPr>
            <a:cxnSpLocks/>
          </p:cNvCxnSpPr>
          <p:nvPr/>
        </p:nvCxnSpPr>
        <p:spPr>
          <a:xfrm>
            <a:off x="6351773" y="2043518"/>
            <a:ext cx="927093" cy="138548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768479-1CF0-23EB-C966-EAAFCD66A5E8}"/>
              </a:ext>
            </a:extLst>
          </p:cNvPr>
          <p:cNvCxnSpPr>
            <a:cxnSpLocks/>
          </p:cNvCxnSpPr>
          <p:nvPr/>
        </p:nvCxnSpPr>
        <p:spPr>
          <a:xfrm>
            <a:off x="6683180" y="2023961"/>
            <a:ext cx="1817562" cy="984724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DE561D-A48B-CFE4-45EC-70EEB8E71E43}"/>
              </a:ext>
            </a:extLst>
          </p:cNvPr>
          <p:cNvCxnSpPr>
            <a:cxnSpLocks/>
          </p:cNvCxnSpPr>
          <p:nvPr/>
        </p:nvCxnSpPr>
        <p:spPr>
          <a:xfrm>
            <a:off x="6939751" y="1884698"/>
            <a:ext cx="2931362" cy="41038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BB466C1-9976-30F8-9F9B-ED9C0C62857D}"/>
              </a:ext>
            </a:extLst>
          </p:cNvPr>
          <p:cNvSpPr txBox="1"/>
          <p:nvPr/>
        </p:nvSpPr>
        <p:spPr>
          <a:xfrm>
            <a:off x="6034201" y="2842703"/>
            <a:ext cx="79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$50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129F89-5D63-0AA3-7407-9F9ABEE811F5}"/>
              </a:ext>
            </a:extLst>
          </p:cNvPr>
          <p:cNvSpPr txBox="1"/>
          <p:nvPr/>
        </p:nvSpPr>
        <p:spPr>
          <a:xfrm>
            <a:off x="7069548" y="2602876"/>
            <a:ext cx="79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CD91AE-1856-CF78-ABCC-D8536932EEAA}"/>
              </a:ext>
            </a:extLst>
          </p:cNvPr>
          <p:cNvSpPr txBox="1"/>
          <p:nvPr/>
        </p:nvSpPr>
        <p:spPr>
          <a:xfrm>
            <a:off x="7961713" y="2141628"/>
            <a:ext cx="79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$200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C22A98-2AA4-32E7-36A3-5A80E4D813CC}"/>
              </a:ext>
            </a:extLst>
          </p:cNvPr>
          <p:cNvSpPr txBox="1"/>
          <p:nvPr/>
        </p:nvSpPr>
        <p:spPr>
          <a:xfrm>
            <a:off x="7195136" y="4810207"/>
            <a:ext cx="13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Savings Account #1: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VACATION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E30DFD-C022-8D3E-42B7-92C2BB6A94D4}"/>
              </a:ext>
            </a:extLst>
          </p:cNvPr>
          <p:cNvSpPr txBox="1"/>
          <p:nvPr/>
        </p:nvSpPr>
        <p:spPr>
          <a:xfrm>
            <a:off x="8669850" y="3885376"/>
            <a:ext cx="1332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Savings Account #2: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NEW CAR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A2861B-8094-6A0F-8326-195757717C4F}"/>
              </a:ext>
            </a:extLst>
          </p:cNvPr>
          <p:cNvSpPr txBox="1"/>
          <p:nvPr/>
        </p:nvSpPr>
        <p:spPr>
          <a:xfrm>
            <a:off x="10165714" y="3110817"/>
            <a:ext cx="1332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Savings Account #3: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NEW HOUSE</a:t>
            </a:r>
          </a:p>
        </p:txBody>
      </p:sp>
    </p:spTree>
    <p:extLst>
      <p:ext uri="{BB962C8B-B14F-4D97-AF65-F5344CB8AC3E}">
        <p14:creationId xmlns:p14="http://schemas.microsoft.com/office/powerpoint/2010/main" val="34611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1224141"/>
            <a:ext cx="8674716" cy="12637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GOALS, HABITS &amp; STRATEGIES</a:t>
            </a:r>
          </a:p>
          <a:p>
            <a:pPr algn="ctr"/>
            <a:r>
              <a:rPr lang="en-US" sz="3000" b="1" dirty="0"/>
              <a:t>Today, June 22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6DA962-8986-B14E-BC7C-8150A6189E68}"/>
              </a:ext>
            </a:extLst>
          </p:cNvPr>
          <p:cNvSpPr/>
          <p:nvPr/>
        </p:nvSpPr>
        <p:spPr>
          <a:xfrm>
            <a:off x="1418316" y="2691855"/>
            <a:ext cx="8674715" cy="13248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BUDGETING &amp; DEBT MANAGEMENT</a:t>
            </a:r>
          </a:p>
          <a:p>
            <a:pPr algn="ctr"/>
            <a:r>
              <a:rPr lang="en-US" sz="3000" b="1" dirty="0"/>
              <a:t>Wednesday, July 6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5" y="4250938"/>
            <a:ext cx="8674715" cy="132484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FOR RETIREMENT, </a:t>
            </a:r>
            <a:br>
              <a:rPr lang="en-US" sz="3000" b="1" dirty="0"/>
            </a:br>
            <a:r>
              <a:rPr lang="en-US" sz="3000" b="1" dirty="0"/>
              <a:t>EDUCATION &amp; SPECIAL EVENTS</a:t>
            </a:r>
          </a:p>
          <a:p>
            <a:pPr algn="ctr"/>
            <a:r>
              <a:rPr lang="en-US" sz="3000" b="1" dirty="0"/>
              <a:t>Wednesday, July 13</a:t>
            </a:r>
          </a:p>
        </p:txBody>
      </p:sp>
    </p:spTree>
    <p:extLst>
      <p:ext uri="{BB962C8B-B14F-4D97-AF65-F5344CB8AC3E}">
        <p14:creationId xmlns:p14="http://schemas.microsoft.com/office/powerpoint/2010/main" val="315008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507C9-E2C6-E043-82FB-E1908124782E}"/>
              </a:ext>
            </a:extLst>
          </p:cNvPr>
          <p:cNvSpPr txBox="1"/>
          <p:nvPr/>
        </p:nvSpPr>
        <p:spPr>
          <a:xfrm>
            <a:off x="1428627" y="2817378"/>
            <a:ext cx="2101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Checking &amp; Transaction Account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No risk,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0.0% return,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all cash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FCF14A-BFEF-CE46-888D-F865E575D6A5}"/>
              </a:ext>
            </a:extLst>
          </p:cNvPr>
          <p:cNvSpPr txBox="1"/>
          <p:nvPr/>
        </p:nvSpPr>
        <p:spPr>
          <a:xfrm>
            <a:off x="3885398" y="2771847"/>
            <a:ext cx="210117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Short-to-Medium Term Goals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endParaRPr lang="en-US" sz="500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Some risk, 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0-3% return goals, </a:t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cash +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7933-647C-6646-8B6C-875E86D7E86D}"/>
              </a:ext>
            </a:extLst>
          </p:cNvPr>
          <p:cNvSpPr txBox="1">
            <a:spLocks/>
          </p:cNvSpPr>
          <p:nvPr/>
        </p:nvSpPr>
        <p:spPr>
          <a:xfrm>
            <a:off x="838199" y="1326183"/>
            <a:ext cx="10804301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2BF7475A-57F3-4449-A841-4C541239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9" y="345708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8D148D0-F20D-CF44-ACEC-F226A9998768}"/>
              </a:ext>
            </a:extLst>
          </p:cNvPr>
          <p:cNvSpPr txBox="1">
            <a:spLocks/>
          </p:cNvSpPr>
          <p:nvPr/>
        </p:nvSpPr>
        <p:spPr>
          <a:xfrm>
            <a:off x="704527" y="1268127"/>
            <a:ext cx="10804301" cy="1630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Why does this work?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C00000"/>
              </a:solidFill>
            </a:endParaRPr>
          </a:p>
          <a:p>
            <a:pPr algn="ctr"/>
            <a:r>
              <a:rPr lang="en-US" dirty="0"/>
              <a:t>Because it allows me to align different goals with different accounts.</a:t>
            </a:r>
          </a:p>
        </p:txBody>
      </p:sp>
      <p:pic>
        <p:nvPicPr>
          <p:cNvPr id="27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BEB482FF-3BF6-F541-AEA4-1DD01AD7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61" y="345708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458F007-C179-BC4F-8CC8-306DD65D1B55}"/>
              </a:ext>
            </a:extLst>
          </p:cNvPr>
          <p:cNvSpPr txBox="1"/>
          <p:nvPr/>
        </p:nvSpPr>
        <p:spPr>
          <a:xfrm>
            <a:off x="6405743" y="2769995"/>
            <a:ext cx="210117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Long-Term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Goals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endParaRPr lang="en-US" sz="500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Some Risk,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3-7% return goals,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savings + investments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2C7CBE-2E3E-254E-849A-3B3A6F32AFEB}"/>
              </a:ext>
            </a:extLst>
          </p:cNvPr>
          <p:cNvSpPr txBox="1"/>
          <p:nvPr/>
        </p:nvSpPr>
        <p:spPr>
          <a:xfrm>
            <a:off x="8720259" y="2764303"/>
            <a:ext cx="2101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Retirement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Accounts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sz="6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Lots of risk,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8-12% return goals,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all investments</a:t>
            </a:r>
          </a:p>
        </p:txBody>
      </p:sp>
      <p:pic>
        <p:nvPicPr>
          <p:cNvPr id="39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40B87571-5D74-AC45-B108-1A949BC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47" y="3469611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Free Bucket Clipart Png, Download Free Bucket Clipart Png png images, Free  ClipArts on Clipart Library">
            <a:extLst>
              <a:ext uri="{FF2B5EF4-FFF2-40B4-BE49-F238E27FC236}">
                <a16:creationId xmlns:a16="http://schemas.microsoft.com/office/drawing/2014/main" id="{52112D57-26EA-9348-90ED-7C1F44F0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0" y="3457086"/>
            <a:ext cx="1504043" cy="163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E1860F50-1B9D-3751-05D4-88FC0E7FC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870425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separate savings accounts for each savings goal. </a:t>
            </a:r>
          </a:p>
          <a:p>
            <a:pPr algn="ctr"/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add to each.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5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saving a game</a:t>
            </a:r>
            <a:r>
              <a:rPr lang="en-US" sz="4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reward yourself when you win.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D56C55-F51A-CB78-AA38-6FB2A94741A5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We are less likely to enjoy saving if we are saving just to save.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And many of our goals are so long-term, that we do not get any short-term satisfaction from our savings.</a:t>
            </a:r>
            <a:br>
              <a:rPr lang="en-US" sz="3200" dirty="0">
                <a:solidFill>
                  <a:srgbClr val="0000CC"/>
                </a:solidFill>
              </a:rPr>
            </a:br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So, make it a game.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Set intermediate goals that build to one larger goal.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Reward yourself when you save more than planned. 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Tie different goals together to create a win-win game.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1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saving a game. 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reward yourself when you win.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AD0663-E8B2-914A-AE89-6716A7CBF29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853023"/>
            <a:ext cx="5332486" cy="4263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After saving $25 on the first day of the month, set a goal to save even more during the rest of the month. Maybe you set the goal of saving another $50. If you manage to save $150 instead of $50, celebrate your success by taking the additional $100 and using some of it to treat yourself. Maybe it’s a spa day or a nice dinner – and then take what’s leftover from this treat and put it towards savings.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8BE46-8B57-5EAB-8BF9-7A3EF21999D9}"/>
              </a:ext>
            </a:extLst>
          </p:cNvPr>
          <p:cNvSpPr txBox="1">
            <a:spLocks noChangeArrowheads="1"/>
          </p:cNvSpPr>
          <p:nvPr/>
        </p:nvSpPr>
        <p:spPr>
          <a:xfrm>
            <a:off x="6170686" y="1853023"/>
            <a:ext cx="5332486" cy="42633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Anytime you treat yourself to a purchase over a certain amount, set aside ½ of the amount amount of the purchase to give to charity. For me, it’s $200. 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If I buy anything over $200 – except food or rent – I immediately set aside ½ of the amount to give to charity. I do not donate the money immediately, but I may pool it over several months to be able to give a bigger donation.</a:t>
            </a:r>
          </a:p>
        </p:txBody>
      </p:sp>
    </p:spTree>
    <p:extLst>
      <p:ext uri="{BB962C8B-B14F-4D97-AF65-F5344CB8AC3E}">
        <p14:creationId xmlns:p14="http://schemas.microsoft.com/office/powerpoint/2010/main" val="24665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7D4139-9F66-27CF-E669-4FB38B58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278" y="2634188"/>
            <a:ext cx="5663653" cy="4008267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saving a game</a:t>
            </a:r>
            <a:r>
              <a:rPr lang="en-US" sz="4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reward yourself when you win.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D56C55-F51A-CB78-AA38-6FB2A94741A5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Let’s say your goal is to save $40,000 for a new house.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What if you build the house with your saving?</a:t>
            </a:r>
          </a:p>
          <a:p>
            <a:pPr lvl="2"/>
            <a:r>
              <a:rPr lang="en-US" sz="2400" dirty="0"/>
              <a:t>$5,000 = master bedroom</a:t>
            </a:r>
          </a:p>
          <a:p>
            <a:pPr lvl="2"/>
            <a:r>
              <a:rPr lang="en-US" sz="2400" dirty="0"/>
              <a:t>$2,500 = master bathroom</a:t>
            </a:r>
          </a:p>
          <a:p>
            <a:pPr lvl="2"/>
            <a:r>
              <a:rPr lang="en-US" sz="2400" dirty="0"/>
              <a:t>$10,000 = kitchen</a:t>
            </a:r>
          </a:p>
          <a:p>
            <a:pPr lvl="2"/>
            <a:r>
              <a:rPr lang="en-US" sz="2400" dirty="0"/>
              <a:t>$10,000 = living room</a:t>
            </a:r>
          </a:p>
          <a:p>
            <a:pPr lvl="2"/>
            <a:r>
              <a:rPr lang="en-US" sz="2400" dirty="0"/>
              <a:t>$2,500 = dining room</a:t>
            </a:r>
          </a:p>
          <a:p>
            <a:pPr lvl="2"/>
            <a:r>
              <a:rPr lang="en-US" sz="2400" dirty="0"/>
              <a:t>$5,000 = kids’ rooms</a:t>
            </a:r>
          </a:p>
          <a:p>
            <a:pPr lvl="2"/>
            <a:r>
              <a:rPr lang="en-US" sz="2400" dirty="0"/>
              <a:t>$5,000 = swimming pool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704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your credit report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your credit score.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80324-A377-84AE-49E3-106A8554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66" y="1748255"/>
            <a:ext cx="7116626" cy="46685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825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your </a:t>
            </a: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report</a:t>
            </a:r>
            <a:b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your credit score.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1248837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$10,000 loan over 10 years at 5% interest = $12,950 total</a:t>
            </a:r>
          </a:p>
          <a:p>
            <a:r>
              <a:rPr lang="en-US" sz="3200" dirty="0">
                <a:solidFill>
                  <a:srgbClr val="C00000"/>
                </a:solidFill>
              </a:rPr>
              <a:t>$10,000 loan over 10 years at 6% interest = $13,587 total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Doing what you can to increase your credit score = CASH MONEY!</a:t>
            </a:r>
          </a:p>
          <a:p>
            <a:r>
              <a:rPr lang="en-US" sz="3200" dirty="0">
                <a:solidFill>
                  <a:srgbClr val="C00000"/>
                </a:solidFill>
              </a:rPr>
              <a:t>How can we increase our credit score?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In the short-term, focus on small changes and have patience.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In the long-term, small changes to the previous slide </a:t>
            </a:r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 Big Changes</a:t>
            </a:r>
          </a:p>
        </p:txBody>
      </p:sp>
    </p:spTree>
    <p:extLst>
      <p:ext uri="{BB962C8B-B14F-4D97-AF65-F5344CB8AC3E}">
        <p14:creationId xmlns:p14="http://schemas.microsoft.com/office/powerpoint/2010/main" val="1241737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 off high-interest debt. If you have multiple debt accounts, consider consolidating.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FEA2E-4655-3A64-BCE7-CBA039EBBB68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0861275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Go drive around just about any downtown and take note of who owns the biggest, fanciest buildings.</a:t>
            </a:r>
          </a:p>
          <a:p>
            <a:r>
              <a:rPr lang="en-US" sz="3200" dirty="0">
                <a:solidFill>
                  <a:srgbClr val="0000CC"/>
                </a:solidFill>
              </a:rPr>
              <a:t>More often than not, its financial institutions.</a:t>
            </a:r>
            <a:br>
              <a:rPr lang="en-US" sz="3200" dirty="0">
                <a:solidFill>
                  <a:srgbClr val="0000CC"/>
                </a:solidFill>
              </a:rPr>
            </a:br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Lenders make money off of us….through interest, but also through fees, restrictions and creative structuring.</a:t>
            </a:r>
          </a:p>
          <a:p>
            <a:pPr lvl="1"/>
            <a:r>
              <a:rPr lang="en-US" sz="2500" dirty="0">
                <a:solidFill>
                  <a:srgbClr val="0000CC"/>
                </a:solidFill>
              </a:rPr>
              <a:t>Leasing a car is great for the lenders.</a:t>
            </a:r>
          </a:p>
          <a:p>
            <a:pPr lvl="1"/>
            <a:r>
              <a:rPr lang="en-US" sz="2500" dirty="0">
                <a:solidFill>
                  <a:srgbClr val="0000CC"/>
                </a:solidFill>
              </a:rPr>
              <a:t>Extending your loan term is great for the lenders. </a:t>
            </a:r>
          </a:p>
          <a:p>
            <a:pPr lvl="1"/>
            <a:r>
              <a:rPr lang="en-US" sz="2500" dirty="0">
                <a:solidFill>
                  <a:srgbClr val="0000CC"/>
                </a:solidFill>
              </a:rPr>
              <a:t>Late fees, prepayment fees, application fees…all great for lenders.</a:t>
            </a:r>
          </a:p>
        </p:txBody>
      </p:sp>
    </p:spTree>
    <p:extLst>
      <p:ext uri="{BB962C8B-B14F-4D97-AF65-F5344CB8AC3E}">
        <p14:creationId xmlns:p14="http://schemas.microsoft.com/office/powerpoint/2010/main" val="301386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Debt vs. Bad Debt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EAC7500-7AB7-7249-BD64-8C67521A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5" y="3422452"/>
            <a:ext cx="1739171" cy="6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University Cliparts, Download Free University Cliparts png images,  Free ClipArts on Clipart Library">
            <a:extLst>
              <a:ext uri="{FF2B5EF4-FFF2-40B4-BE49-F238E27FC236}">
                <a16:creationId xmlns:a16="http://schemas.microsoft.com/office/drawing/2014/main" id="{FD650ABF-D796-7A46-AFD6-D15D2582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6" y="1660339"/>
            <a:ext cx="1739170" cy="15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w House Clipart - ClipArt Best">
            <a:extLst>
              <a:ext uri="{FF2B5EF4-FFF2-40B4-BE49-F238E27FC236}">
                <a16:creationId xmlns:a16="http://schemas.microsoft.com/office/drawing/2014/main" id="{8059C50D-81DE-CB47-A9B5-3F8DC94A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29" y="1660339"/>
            <a:ext cx="3277479" cy="21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ason 4 episode 6 GIFs - Primo GIF - Latest Animated GIFs">
            <a:extLst>
              <a:ext uri="{FF2B5EF4-FFF2-40B4-BE49-F238E27FC236}">
                <a16:creationId xmlns:a16="http://schemas.microsoft.com/office/drawing/2014/main" id="{E0D7AFB6-3D32-6F45-A02F-B1D6CAC7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46" y="1660340"/>
            <a:ext cx="2906702" cy="24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86EC73-A238-3249-8044-4FCADA0DA942}"/>
              </a:ext>
            </a:extLst>
          </p:cNvPr>
          <p:cNvSpPr txBox="1">
            <a:spLocks/>
          </p:cNvSpPr>
          <p:nvPr/>
        </p:nvSpPr>
        <p:spPr>
          <a:xfrm>
            <a:off x="838200" y="4173426"/>
            <a:ext cx="2879956" cy="2003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6600"/>
                </a:solidFill>
              </a:rPr>
              <a:t>High cost, both in $$$ and opportunity</a:t>
            </a:r>
          </a:p>
          <a:p>
            <a:r>
              <a:rPr lang="en-US" sz="1600" i="1" dirty="0">
                <a:solidFill>
                  <a:srgbClr val="006600"/>
                </a:solidFill>
              </a:rPr>
              <a:t>Lots of uncertainty</a:t>
            </a:r>
          </a:p>
          <a:p>
            <a:r>
              <a:rPr lang="en-US" sz="1600" i="1" dirty="0">
                <a:solidFill>
                  <a:srgbClr val="006600"/>
                </a:solidFill>
              </a:rPr>
              <a:t>Potential for enormous return</a:t>
            </a:r>
          </a:p>
          <a:p>
            <a:r>
              <a:rPr lang="en-US" sz="1600" i="1" dirty="0">
                <a:solidFill>
                  <a:srgbClr val="006600"/>
                </a:solidFill>
              </a:rPr>
              <a:t>Perfectly aligned with values, goals &amp; dreams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8E8DB9-7E00-7E4B-B168-4BC13FF28D55}"/>
              </a:ext>
            </a:extLst>
          </p:cNvPr>
          <p:cNvSpPr txBox="1">
            <a:spLocks/>
          </p:cNvSpPr>
          <p:nvPr/>
        </p:nvSpPr>
        <p:spPr>
          <a:xfrm>
            <a:off x="4254584" y="4173425"/>
            <a:ext cx="2879956" cy="2003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00CC"/>
                </a:solidFill>
              </a:rPr>
              <a:t>High cost, both in $ and opportunity</a:t>
            </a:r>
          </a:p>
          <a:p>
            <a:r>
              <a:rPr lang="en-US" sz="1600" i="1" dirty="0">
                <a:solidFill>
                  <a:srgbClr val="0000CC"/>
                </a:solidFill>
              </a:rPr>
              <a:t>Lots of uncertainty</a:t>
            </a:r>
          </a:p>
          <a:p>
            <a:r>
              <a:rPr lang="en-US" sz="1600" i="1" dirty="0">
                <a:solidFill>
                  <a:srgbClr val="0000CC"/>
                </a:solidFill>
              </a:rPr>
              <a:t>Potential for some return</a:t>
            </a:r>
          </a:p>
          <a:p>
            <a:r>
              <a:rPr lang="en-US" sz="1600" i="1" dirty="0">
                <a:solidFill>
                  <a:srgbClr val="0000CC"/>
                </a:solidFill>
              </a:rPr>
              <a:t>Usually aligned with values, goals &amp; dreams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13E8EC-80EF-984B-9339-00F3A9319D47}"/>
              </a:ext>
            </a:extLst>
          </p:cNvPr>
          <p:cNvSpPr txBox="1">
            <a:spLocks/>
          </p:cNvSpPr>
          <p:nvPr/>
        </p:nvSpPr>
        <p:spPr>
          <a:xfrm>
            <a:off x="8359292" y="4173424"/>
            <a:ext cx="2879956" cy="2003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C00000"/>
                </a:solidFill>
              </a:rPr>
              <a:t>Very high cost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Short-term fulfillment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No future return</a:t>
            </a:r>
          </a:p>
          <a:p>
            <a:r>
              <a:rPr lang="en-US" sz="1600" i="1" dirty="0">
                <a:solidFill>
                  <a:srgbClr val="C00000"/>
                </a:solidFill>
              </a:rPr>
              <a:t>Unrelated to values, goals &amp; dreams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4B197B-E842-BD40-B85C-5D9DDCA2D05A}"/>
              </a:ext>
            </a:extLst>
          </p:cNvPr>
          <p:cNvCxnSpPr/>
          <p:nvPr/>
        </p:nvCxnSpPr>
        <p:spPr>
          <a:xfrm flipH="1">
            <a:off x="1192959" y="726474"/>
            <a:ext cx="193780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2553-09D3-D246-BA39-E387DEFBD03C}"/>
              </a:ext>
            </a:extLst>
          </p:cNvPr>
          <p:cNvCxnSpPr>
            <a:cxnSpLocks/>
          </p:cNvCxnSpPr>
          <p:nvPr/>
        </p:nvCxnSpPr>
        <p:spPr>
          <a:xfrm>
            <a:off x="9132899" y="732328"/>
            <a:ext cx="195495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0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Debt vs. Bad Debt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EAC7500-7AB7-7249-BD64-8C67521A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5" y="3422452"/>
            <a:ext cx="1739171" cy="6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University Cliparts, Download Free University Cliparts png images,  Free ClipArts on Clipart Library">
            <a:extLst>
              <a:ext uri="{FF2B5EF4-FFF2-40B4-BE49-F238E27FC236}">
                <a16:creationId xmlns:a16="http://schemas.microsoft.com/office/drawing/2014/main" id="{FD650ABF-D796-7A46-AFD6-D15D2582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6" y="1660339"/>
            <a:ext cx="1739170" cy="15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86EC73-A238-3249-8044-4FCADA0DA942}"/>
              </a:ext>
            </a:extLst>
          </p:cNvPr>
          <p:cNvSpPr txBox="1">
            <a:spLocks/>
          </p:cNvSpPr>
          <p:nvPr/>
        </p:nvSpPr>
        <p:spPr>
          <a:xfrm>
            <a:off x="3752723" y="4919362"/>
            <a:ext cx="6093730" cy="1759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$100,000 of principal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6600"/>
                </a:solidFill>
              </a:rPr>
              <a:t>$45,435 of interest</a:t>
            </a:r>
          </a:p>
          <a:p>
            <a:pPr marL="0" indent="0" algn="ctr">
              <a:buNone/>
            </a:pPr>
            <a:r>
              <a:rPr lang="en-US" i="1" dirty="0"/>
              <a:t>Repaid over 20 years @ 4% interest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4B197B-E842-BD40-B85C-5D9DDCA2D05A}"/>
              </a:ext>
            </a:extLst>
          </p:cNvPr>
          <p:cNvCxnSpPr/>
          <p:nvPr/>
        </p:nvCxnSpPr>
        <p:spPr>
          <a:xfrm flipH="1">
            <a:off x="1192959" y="726474"/>
            <a:ext cx="193780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2553-09D3-D246-BA39-E387DEFBD03C}"/>
              </a:ext>
            </a:extLst>
          </p:cNvPr>
          <p:cNvCxnSpPr>
            <a:cxnSpLocks/>
          </p:cNvCxnSpPr>
          <p:nvPr/>
        </p:nvCxnSpPr>
        <p:spPr>
          <a:xfrm>
            <a:off x="9132899" y="732328"/>
            <a:ext cx="195495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2EAEFEF-9D48-1649-BC2A-7FAFB2347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0" y="1316736"/>
            <a:ext cx="5586984" cy="33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8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Debt vs. Bad Debt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86EC73-A238-3249-8044-4FCADA0DA942}"/>
              </a:ext>
            </a:extLst>
          </p:cNvPr>
          <p:cNvSpPr txBox="1">
            <a:spLocks/>
          </p:cNvSpPr>
          <p:nvPr/>
        </p:nvSpPr>
        <p:spPr>
          <a:xfrm>
            <a:off x="3752723" y="4919362"/>
            <a:ext cx="6093730" cy="1759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$100,000 of principal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$58,389 of interest</a:t>
            </a:r>
          </a:p>
          <a:p>
            <a:pPr marL="0" indent="0" algn="ctr">
              <a:buNone/>
            </a:pPr>
            <a:r>
              <a:rPr lang="en-US" i="1" dirty="0"/>
              <a:t>Repaid over 20 years @ 5% interest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4B197B-E842-BD40-B85C-5D9DDCA2D05A}"/>
              </a:ext>
            </a:extLst>
          </p:cNvPr>
          <p:cNvCxnSpPr/>
          <p:nvPr/>
        </p:nvCxnSpPr>
        <p:spPr>
          <a:xfrm flipH="1">
            <a:off x="1192959" y="726474"/>
            <a:ext cx="193780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2553-09D3-D246-BA39-E387DEFBD03C}"/>
              </a:ext>
            </a:extLst>
          </p:cNvPr>
          <p:cNvCxnSpPr>
            <a:cxnSpLocks/>
          </p:cNvCxnSpPr>
          <p:nvPr/>
        </p:nvCxnSpPr>
        <p:spPr>
          <a:xfrm>
            <a:off x="9132899" y="732328"/>
            <a:ext cx="195495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ew House Clipart - ClipArt Best">
            <a:extLst>
              <a:ext uri="{FF2B5EF4-FFF2-40B4-BE49-F238E27FC236}">
                <a16:creationId xmlns:a16="http://schemas.microsoft.com/office/drawing/2014/main" id="{B36DC52B-6EDA-2F42-827F-4462CB141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7" y="1710454"/>
            <a:ext cx="2722958" cy="181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920918-7955-A342-ADD6-0670DFA2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1316736"/>
            <a:ext cx="5586984" cy="33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1224141"/>
            <a:ext cx="8674716" cy="12637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for INTERNATIONAL FACULTY, </a:t>
            </a:r>
            <a:br>
              <a:rPr lang="en-US" sz="3000" b="1" dirty="0"/>
            </a:br>
            <a:r>
              <a:rPr lang="en-US" sz="3000" b="1" dirty="0"/>
              <a:t>STUDENTS &amp; PROFESSIONALS</a:t>
            </a:r>
          </a:p>
          <a:p>
            <a:pPr algn="ctr"/>
            <a:r>
              <a:rPr lang="en-US" sz="3000" b="1" dirty="0"/>
              <a:t>Wednesday, July 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6DA962-8986-B14E-BC7C-8150A6189E68}"/>
              </a:ext>
            </a:extLst>
          </p:cNvPr>
          <p:cNvSpPr/>
          <p:nvPr/>
        </p:nvSpPr>
        <p:spPr>
          <a:xfrm>
            <a:off x="1418316" y="2691855"/>
            <a:ext cx="8674715" cy="132484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TAX PLANNING</a:t>
            </a:r>
            <a:br>
              <a:rPr lang="en-US" sz="3000" b="1" dirty="0"/>
            </a:br>
            <a:r>
              <a:rPr lang="en-US" sz="3000" b="1" dirty="0"/>
              <a:t>(for budgeting, investing &amp; retirement)</a:t>
            </a:r>
          </a:p>
          <a:p>
            <a:pPr algn="ctr"/>
            <a:r>
              <a:rPr lang="en-US" sz="3000" b="1" dirty="0"/>
              <a:t>Wednesday, July 27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5" y="4250938"/>
            <a:ext cx="8674715" cy="132484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CAREER PLANNING: YOUR MONEY &amp; YOUR FUTURE</a:t>
            </a:r>
          </a:p>
          <a:p>
            <a:pPr algn="ctr"/>
            <a:r>
              <a:rPr lang="en-US" sz="3000" b="1" dirty="0"/>
              <a:t>Wednesday, August 3</a:t>
            </a:r>
          </a:p>
        </p:txBody>
      </p:sp>
    </p:spTree>
    <p:extLst>
      <p:ext uri="{BB962C8B-B14F-4D97-AF65-F5344CB8AC3E}">
        <p14:creationId xmlns:p14="http://schemas.microsoft.com/office/powerpoint/2010/main" val="4291954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Debt vs. Bad Debt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86EC73-A238-3249-8044-4FCADA0DA942}"/>
              </a:ext>
            </a:extLst>
          </p:cNvPr>
          <p:cNvSpPr txBox="1">
            <a:spLocks/>
          </p:cNvSpPr>
          <p:nvPr/>
        </p:nvSpPr>
        <p:spPr>
          <a:xfrm>
            <a:off x="3752723" y="4919362"/>
            <a:ext cx="6093730" cy="1759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$100,000 of principal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00CC"/>
                </a:solidFill>
              </a:rPr>
              <a:t>$216,030 of interest</a:t>
            </a:r>
          </a:p>
          <a:p>
            <a:pPr marL="0" indent="0" algn="ctr">
              <a:buNone/>
            </a:pPr>
            <a:r>
              <a:rPr lang="en-US" i="1" dirty="0"/>
              <a:t>Repaid over 20 years @ 15% interest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4B197B-E842-BD40-B85C-5D9DDCA2D05A}"/>
              </a:ext>
            </a:extLst>
          </p:cNvPr>
          <p:cNvCxnSpPr/>
          <p:nvPr/>
        </p:nvCxnSpPr>
        <p:spPr>
          <a:xfrm flipH="1">
            <a:off x="1192959" y="726474"/>
            <a:ext cx="193780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2553-09D3-D246-BA39-E387DEFBD03C}"/>
              </a:ext>
            </a:extLst>
          </p:cNvPr>
          <p:cNvCxnSpPr>
            <a:cxnSpLocks/>
          </p:cNvCxnSpPr>
          <p:nvPr/>
        </p:nvCxnSpPr>
        <p:spPr>
          <a:xfrm>
            <a:off x="9132899" y="732328"/>
            <a:ext cx="195495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season 4 episode 6 GIFs - Primo GIF - Latest Animated GIFs">
            <a:extLst>
              <a:ext uri="{FF2B5EF4-FFF2-40B4-BE49-F238E27FC236}">
                <a16:creationId xmlns:a16="http://schemas.microsoft.com/office/drawing/2014/main" id="{13517A70-6C68-B14B-8850-DC792909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5" y="1449170"/>
            <a:ext cx="2679183" cy="22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11A504-B5E9-5047-9C88-6F927B67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0" y="1316736"/>
            <a:ext cx="5586984" cy="33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8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Debt vs. Bad Debt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EAC7500-7AB7-7249-BD64-8C67521A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5" y="3422452"/>
            <a:ext cx="1739171" cy="62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University Cliparts, Download Free University Cliparts png images,  Free ClipArts on Clipart Library">
            <a:extLst>
              <a:ext uri="{FF2B5EF4-FFF2-40B4-BE49-F238E27FC236}">
                <a16:creationId xmlns:a16="http://schemas.microsoft.com/office/drawing/2014/main" id="{FD650ABF-D796-7A46-AFD6-D15D2582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16" y="1660339"/>
            <a:ext cx="1739170" cy="15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ew House Clipart - ClipArt Best">
            <a:extLst>
              <a:ext uri="{FF2B5EF4-FFF2-40B4-BE49-F238E27FC236}">
                <a16:creationId xmlns:a16="http://schemas.microsoft.com/office/drawing/2014/main" id="{8059C50D-81DE-CB47-A9B5-3F8DC94A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29" y="1660339"/>
            <a:ext cx="3277479" cy="21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ason 4 episode 6 GIFs - Primo GIF - Latest Animated GIFs">
            <a:extLst>
              <a:ext uri="{FF2B5EF4-FFF2-40B4-BE49-F238E27FC236}">
                <a16:creationId xmlns:a16="http://schemas.microsoft.com/office/drawing/2014/main" id="{E0D7AFB6-3D32-6F45-A02F-B1D6CAC7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46" y="1660340"/>
            <a:ext cx="2906702" cy="24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86EC73-A238-3249-8044-4FCADA0DA942}"/>
              </a:ext>
            </a:extLst>
          </p:cNvPr>
          <p:cNvSpPr txBox="1">
            <a:spLocks/>
          </p:cNvSpPr>
          <p:nvPr/>
        </p:nvSpPr>
        <p:spPr>
          <a:xfrm>
            <a:off x="838200" y="4417842"/>
            <a:ext cx="10401048" cy="1759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00" i="1" dirty="0"/>
              <a:t>Is this debt aligned with my values, goals &amp; dreams?</a:t>
            </a:r>
            <a:br>
              <a:rPr lang="en-US" sz="3700" i="1" dirty="0"/>
            </a:br>
            <a:endParaRPr lang="en-US" sz="1200" i="1" dirty="0"/>
          </a:p>
          <a:p>
            <a:pPr marL="0" indent="0" algn="ctr">
              <a:buNone/>
            </a:pPr>
            <a:r>
              <a:rPr lang="en-US" sz="3700" i="1" dirty="0"/>
              <a:t>What debt can I reduce today to improve my future?</a:t>
            </a:r>
            <a:endParaRPr lang="en-US" sz="37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4B197B-E842-BD40-B85C-5D9DDCA2D05A}"/>
              </a:ext>
            </a:extLst>
          </p:cNvPr>
          <p:cNvCxnSpPr/>
          <p:nvPr/>
        </p:nvCxnSpPr>
        <p:spPr>
          <a:xfrm flipH="1">
            <a:off x="1192959" y="726474"/>
            <a:ext cx="193780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2553-09D3-D246-BA39-E387DEFBD03C}"/>
              </a:ext>
            </a:extLst>
          </p:cNvPr>
          <p:cNvCxnSpPr>
            <a:cxnSpLocks/>
          </p:cNvCxnSpPr>
          <p:nvPr/>
        </p:nvCxnSpPr>
        <p:spPr>
          <a:xfrm>
            <a:off x="9132899" y="732328"/>
            <a:ext cx="1954958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336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 off high-interest debt. If you have multiple debt accounts, consider consolidating.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FEA2E-4655-3A64-BCE7-CBA039EBBB68}"/>
              </a:ext>
            </a:extLst>
          </p:cNvPr>
          <p:cNvSpPr txBox="1">
            <a:spLocks/>
          </p:cNvSpPr>
          <p:nvPr/>
        </p:nvSpPr>
        <p:spPr>
          <a:xfrm>
            <a:off x="838198" y="1786411"/>
            <a:ext cx="11145891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If you borrow $10,000 today at 6% interest.</a:t>
            </a:r>
            <a:br>
              <a:rPr lang="en-US" sz="3200" dirty="0">
                <a:solidFill>
                  <a:srgbClr val="0000CC"/>
                </a:solidFill>
              </a:rPr>
            </a:br>
            <a:endParaRPr lang="en-US" sz="3200" dirty="0">
              <a:solidFill>
                <a:srgbClr val="0000CC"/>
              </a:solidFill>
            </a:endParaRP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If you pay $111 per month, it will take you 10 years to repay the loan.</a:t>
            </a:r>
          </a:p>
          <a:p>
            <a:pPr lvl="2"/>
            <a:r>
              <a:rPr lang="en-US" sz="2400" dirty="0">
                <a:solidFill>
                  <a:srgbClr val="0000CC"/>
                </a:solidFill>
              </a:rPr>
              <a:t>You will pay $3,322 of interest over those 10 years</a:t>
            </a:r>
          </a:p>
          <a:p>
            <a:pPr lvl="2"/>
            <a:endParaRPr lang="en-US" sz="2800" dirty="0">
              <a:solidFill>
                <a:srgbClr val="0000CC"/>
              </a:solidFill>
            </a:endParaRP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If you pay $125 per month, it will take you 8.5 years to repay the loan.</a:t>
            </a:r>
          </a:p>
          <a:p>
            <a:pPr lvl="2"/>
            <a:r>
              <a:rPr lang="en-US" sz="2400" dirty="0">
                <a:solidFill>
                  <a:srgbClr val="0000CC"/>
                </a:solidFill>
              </a:rPr>
              <a:t>You will pay $2,802 of interest over those 10 years</a:t>
            </a:r>
          </a:p>
          <a:p>
            <a:pPr lvl="2"/>
            <a:endParaRPr lang="en-US" sz="2400" dirty="0">
              <a:solidFill>
                <a:srgbClr val="0000CC"/>
              </a:solidFill>
            </a:endParaRP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If you pay $200 per month, it will take you 4.75 years to repay the loan.</a:t>
            </a:r>
          </a:p>
          <a:p>
            <a:pPr lvl="2"/>
            <a:r>
              <a:rPr lang="en-US" sz="2400" dirty="0">
                <a:solidFill>
                  <a:srgbClr val="0000CC"/>
                </a:solidFill>
              </a:rPr>
              <a:t>You will pay $1,536 of interest over those 4.75 years.</a:t>
            </a:r>
            <a:endParaRPr lang="en-US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81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loan debt: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the worst, hope for the best.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1248837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</a:rPr>
              <a:t>Note: This commentary only applies to federal subsidized debt. If you have private student loan debt, your situation may be very different.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Student loans have been in deferral since March 2020 and will be so until at least September 2022.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No payments are currently due.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Interest is not accruing.</a:t>
            </a:r>
          </a:p>
          <a:p>
            <a:pPr lvl="1"/>
            <a:endParaRPr lang="en-US" sz="2800" dirty="0">
              <a:solidFill>
                <a:srgbClr val="C00000"/>
              </a:solidFill>
              <a:sym typeface="Wingdings" pitchFamily="2" charset="2"/>
            </a:endParaRPr>
          </a:p>
          <a:p>
            <a:pPr lvl="1"/>
            <a:r>
              <a:rPr lang="en-US" sz="2800" dirty="0">
                <a:solidFill>
                  <a:srgbClr val="C00000"/>
                </a:solidFill>
                <a:sym typeface="Wingdings" pitchFamily="2" charset="2"/>
              </a:rPr>
              <a:t>This is all great. There really aren’t any consequences to you…unless you are unprepared to resume payments in September.</a:t>
            </a:r>
          </a:p>
        </p:txBody>
      </p:sp>
    </p:spTree>
    <p:extLst>
      <p:ext uri="{BB962C8B-B14F-4D97-AF65-F5344CB8AC3E}">
        <p14:creationId xmlns:p14="http://schemas.microsoft.com/office/powerpoint/2010/main" val="562217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loan debt: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the worst, hope for the best.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1EADFC-BEDB-3649-A420-CD78C1C65BD6}"/>
              </a:ext>
            </a:extLst>
          </p:cNvPr>
          <p:cNvSpPr txBox="1">
            <a:spLocks/>
          </p:cNvSpPr>
          <p:nvPr/>
        </p:nvSpPr>
        <p:spPr>
          <a:xfrm>
            <a:off x="838199" y="1786411"/>
            <a:ext cx="11248837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This is all great. There really aren’t any consequences to you…unless you are unprepared to resume payments in September.</a:t>
            </a:r>
          </a:p>
          <a:p>
            <a:pPr lvl="2"/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Make sure you:</a:t>
            </a:r>
          </a:p>
          <a:p>
            <a:pPr lvl="3"/>
            <a:r>
              <a:rPr lang="en-US" sz="2200" dirty="0">
                <a:solidFill>
                  <a:srgbClr val="C00000"/>
                </a:solidFill>
                <a:sym typeface="Wingdings" pitchFamily="2" charset="2"/>
              </a:rPr>
              <a:t>Know what your payment should be when (if) payments resume.</a:t>
            </a:r>
          </a:p>
          <a:p>
            <a:pPr lvl="3"/>
            <a:r>
              <a:rPr lang="en-US" sz="2200" dirty="0">
                <a:solidFill>
                  <a:srgbClr val="C00000"/>
                </a:solidFill>
                <a:sym typeface="Wingdings" pitchFamily="2" charset="2"/>
              </a:rPr>
              <a:t>Budget for that payment as soon as possible. Contribute to a payment fund now.</a:t>
            </a:r>
          </a:p>
          <a:p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If you are on path for public service loan forgiveness, you do not need to do anything while loans are in deferral.</a:t>
            </a:r>
          </a:p>
          <a:p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If you on income-based repayments, you do not need to do anything while loans are in deferral.</a:t>
            </a:r>
          </a:p>
          <a:p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Not making payments now should not negatively impact your credit score… but making payments now could positively impact your credit score.</a:t>
            </a:r>
          </a:p>
        </p:txBody>
      </p:sp>
    </p:spTree>
    <p:extLst>
      <p:ext uri="{BB962C8B-B14F-4D97-AF65-F5344CB8AC3E}">
        <p14:creationId xmlns:p14="http://schemas.microsoft.com/office/powerpoint/2010/main" val="2225076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children, involve them in your savings plans and games. 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FEA2E-4655-3A64-BCE7-CBA039EBBB68}"/>
              </a:ext>
            </a:extLst>
          </p:cNvPr>
          <p:cNvSpPr txBox="1">
            <a:spLocks/>
          </p:cNvSpPr>
          <p:nvPr/>
        </p:nvSpPr>
        <p:spPr>
          <a:xfrm>
            <a:off x="838198" y="1786411"/>
            <a:ext cx="11145891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CC"/>
                </a:solidFill>
              </a:rPr>
              <a:t>As a society, we are not great at talking about money with our children (or even our spouses &amp; partners).</a:t>
            </a:r>
            <a:br>
              <a:rPr lang="en-US" sz="3200" dirty="0">
                <a:solidFill>
                  <a:srgbClr val="0000CC"/>
                </a:solidFill>
              </a:rPr>
            </a:br>
            <a:endParaRPr lang="en-US" sz="3200" dirty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Why?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Is it ego, shame or something else?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How is this behavior helping us? What is this behavior costing us?</a:t>
            </a:r>
          </a:p>
          <a:p>
            <a:pPr lvl="1"/>
            <a:endParaRPr lang="en-US" sz="2800" dirty="0">
              <a:solidFill>
                <a:srgbClr val="0000CC"/>
              </a:solidFill>
            </a:endParaRP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What if we could create our common goals together as a family?</a:t>
            </a:r>
          </a:p>
          <a:p>
            <a:pPr lvl="1"/>
            <a:r>
              <a:rPr lang="en-US" sz="2800" dirty="0">
                <a:solidFill>
                  <a:srgbClr val="0000CC"/>
                </a:solidFill>
              </a:rPr>
              <a:t>What if we could all work towards our common goals together?</a:t>
            </a:r>
            <a:endParaRPr lang="en-US" sz="25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73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4"/>
            <a:ext cx="10670628" cy="1330507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children, involve them in your savings plans and games. </a:t>
            </a: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0BB5-7B1B-0F43-AA20-3C4169FB1841}"/>
              </a:ext>
            </a:extLst>
          </p:cNvPr>
          <p:cNvSpPr/>
          <p:nvPr/>
        </p:nvSpPr>
        <p:spPr>
          <a:xfrm>
            <a:off x="4880837" y="6600636"/>
            <a:ext cx="1289849" cy="19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5FEA2E-4655-3A64-BCE7-CBA039EBBB68}"/>
              </a:ext>
            </a:extLst>
          </p:cNvPr>
          <p:cNvSpPr txBox="1">
            <a:spLocks/>
          </p:cNvSpPr>
          <p:nvPr/>
        </p:nvSpPr>
        <p:spPr>
          <a:xfrm>
            <a:off x="838198" y="1786411"/>
            <a:ext cx="11145891" cy="4390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0000CC"/>
                </a:solidFill>
              </a:rPr>
              <a:t>Set savings goals for your children.</a:t>
            </a:r>
          </a:p>
          <a:p>
            <a:r>
              <a:rPr lang="en-US" sz="3000" dirty="0">
                <a:solidFill>
                  <a:srgbClr val="0000CC"/>
                </a:solidFill>
              </a:rPr>
              <a:t>Reward them when they achieve their goals.</a:t>
            </a:r>
          </a:p>
          <a:p>
            <a:endParaRPr lang="en-US" sz="1200" dirty="0">
              <a:solidFill>
                <a:srgbClr val="0000CC"/>
              </a:solidFill>
            </a:endParaRPr>
          </a:p>
          <a:p>
            <a:r>
              <a:rPr lang="en-US" sz="3000" dirty="0">
                <a:solidFill>
                  <a:srgbClr val="006600"/>
                </a:solidFill>
              </a:rPr>
              <a:t>Set savings goals for the family.</a:t>
            </a:r>
          </a:p>
          <a:p>
            <a:r>
              <a:rPr lang="en-US" sz="3000" dirty="0">
                <a:solidFill>
                  <a:srgbClr val="006600"/>
                </a:solidFill>
              </a:rPr>
              <a:t>Celebrate together when you achieve common goals.</a:t>
            </a:r>
          </a:p>
          <a:p>
            <a:endParaRPr lang="en-US" sz="1200" dirty="0">
              <a:solidFill>
                <a:srgbClr val="0000CC"/>
              </a:solidFill>
            </a:endParaRPr>
          </a:p>
          <a:p>
            <a:r>
              <a:rPr lang="en-US" sz="3000" dirty="0">
                <a:solidFill>
                  <a:srgbClr val="0000CC"/>
                </a:solidFill>
              </a:rPr>
              <a:t>Parenting is a lot about forming behavior and habits. Helping your children enjoy working towards financial goals usually has benefits that extend far beyond just those simple savings goals.</a:t>
            </a:r>
          </a:p>
        </p:txBody>
      </p:sp>
    </p:spTree>
    <p:extLst>
      <p:ext uri="{BB962C8B-B14F-4D97-AF65-F5344CB8AC3E}">
        <p14:creationId xmlns:p14="http://schemas.microsoft.com/office/powerpoint/2010/main" val="1176327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05C2C7A-CF41-8F43-84DF-367AA2E3D73C}"/>
              </a:ext>
            </a:extLst>
          </p:cNvPr>
          <p:cNvSpPr/>
          <p:nvPr/>
        </p:nvSpPr>
        <p:spPr>
          <a:xfrm>
            <a:off x="3810000" y="1169268"/>
            <a:ext cx="4572000" cy="36576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Are Your Values, Dreams &amp; Goals?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E6B7F-7A4C-6545-8B0D-CF3155372FAA}"/>
              </a:ext>
            </a:extLst>
          </p:cNvPr>
          <p:cNvSpPr/>
          <p:nvPr/>
        </p:nvSpPr>
        <p:spPr>
          <a:xfrm>
            <a:off x="3810000" y="2336863"/>
            <a:ext cx="4572000" cy="3657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What Is Your Current Situation?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CF3CD4-92BA-A64D-B0A1-F5ED4DC81881}"/>
              </a:ext>
            </a:extLst>
          </p:cNvPr>
          <p:cNvSpPr/>
          <p:nvPr/>
        </p:nvSpPr>
        <p:spPr>
          <a:xfrm>
            <a:off x="5318760" y="1600811"/>
            <a:ext cx="1554480" cy="36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0F9B40B-019E-094B-A147-2CC0E1869E5F}"/>
              </a:ext>
            </a:extLst>
          </p:cNvPr>
          <p:cNvSpPr/>
          <p:nvPr/>
        </p:nvSpPr>
        <p:spPr>
          <a:xfrm>
            <a:off x="7018495" y="1600811"/>
            <a:ext cx="1554480" cy="36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795378B-3983-154F-9EB1-9378CD3EF1D8}"/>
              </a:ext>
            </a:extLst>
          </p:cNvPr>
          <p:cNvSpPr/>
          <p:nvPr/>
        </p:nvSpPr>
        <p:spPr>
          <a:xfrm>
            <a:off x="3619025" y="1600811"/>
            <a:ext cx="1554480" cy="365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D55C15-DE88-EA4F-BCEB-8447CB516A46}"/>
              </a:ext>
            </a:extLst>
          </p:cNvPr>
          <p:cNvSpPr/>
          <p:nvPr/>
        </p:nvSpPr>
        <p:spPr>
          <a:xfrm>
            <a:off x="4390805" y="2784310"/>
            <a:ext cx="1554480" cy="365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597FBE-8127-6E47-A9F4-B73341B516D5}"/>
              </a:ext>
            </a:extLst>
          </p:cNvPr>
          <p:cNvSpPr/>
          <p:nvPr/>
        </p:nvSpPr>
        <p:spPr>
          <a:xfrm>
            <a:off x="6096000" y="2796493"/>
            <a:ext cx="1554480" cy="365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2AE6871-D1B8-3D41-AE3F-B5C2C9C40342}"/>
              </a:ext>
            </a:extLst>
          </p:cNvPr>
          <p:cNvSpPr/>
          <p:nvPr/>
        </p:nvSpPr>
        <p:spPr>
          <a:xfrm>
            <a:off x="2685610" y="2784310"/>
            <a:ext cx="1554480" cy="365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A19E78C-DB76-2E49-AF0D-95AF3B0760DA}"/>
              </a:ext>
            </a:extLst>
          </p:cNvPr>
          <p:cNvSpPr/>
          <p:nvPr/>
        </p:nvSpPr>
        <p:spPr>
          <a:xfrm>
            <a:off x="7795735" y="2793260"/>
            <a:ext cx="1554480" cy="365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Financial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5C768DD-DD69-7649-BE65-FD0C2075BEF1}"/>
              </a:ext>
            </a:extLst>
          </p:cNvPr>
          <p:cNvSpPr/>
          <p:nvPr/>
        </p:nvSpPr>
        <p:spPr>
          <a:xfrm>
            <a:off x="3810000" y="3652509"/>
            <a:ext cx="4572000" cy="3657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Create a Personal Financial Plan for You: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BE3728B-511F-4648-A9A8-08BD6C01A1F7}"/>
              </a:ext>
            </a:extLst>
          </p:cNvPr>
          <p:cNvSpPr/>
          <p:nvPr/>
        </p:nvSpPr>
        <p:spPr>
          <a:xfrm>
            <a:off x="2685610" y="4106510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Investing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05C5C01-4177-604E-8384-48A9D994AA58}"/>
              </a:ext>
            </a:extLst>
          </p:cNvPr>
          <p:cNvSpPr/>
          <p:nvPr/>
        </p:nvSpPr>
        <p:spPr>
          <a:xfrm>
            <a:off x="4390805" y="4086186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Budgeting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9013835-7FF3-3141-A601-B3C9C4960593}"/>
              </a:ext>
            </a:extLst>
          </p:cNvPr>
          <p:cNvSpPr/>
          <p:nvPr/>
        </p:nvSpPr>
        <p:spPr>
          <a:xfrm>
            <a:off x="6096000" y="4106510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Debt Management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CEBB18D-906E-0544-9991-C583C96D280F}"/>
              </a:ext>
            </a:extLst>
          </p:cNvPr>
          <p:cNvSpPr/>
          <p:nvPr/>
        </p:nvSpPr>
        <p:spPr>
          <a:xfrm>
            <a:off x="7795735" y="4106510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Taxes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CE4CC53-AD33-E847-AD4E-A3FAC949CE44}"/>
              </a:ext>
            </a:extLst>
          </p:cNvPr>
          <p:cNvSpPr/>
          <p:nvPr/>
        </p:nvSpPr>
        <p:spPr>
          <a:xfrm>
            <a:off x="3613565" y="5012625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Insurance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6E2E203-BB02-654E-986C-094ED8978C3B}"/>
              </a:ext>
            </a:extLst>
          </p:cNvPr>
          <p:cNvSpPr/>
          <p:nvPr/>
        </p:nvSpPr>
        <p:spPr>
          <a:xfrm>
            <a:off x="5318760" y="5023903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Retirement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FAFA176-220B-604C-8140-0809A5EDE4E4}"/>
              </a:ext>
            </a:extLst>
          </p:cNvPr>
          <p:cNvSpPr/>
          <p:nvPr/>
        </p:nvSpPr>
        <p:spPr>
          <a:xfrm>
            <a:off x="7018495" y="5025438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Education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63FC612-E1C5-434E-99BA-48181FAF51B1}"/>
              </a:ext>
            </a:extLst>
          </p:cNvPr>
          <p:cNvSpPr/>
          <p:nvPr/>
        </p:nvSpPr>
        <p:spPr>
          <a:xfrm>
            <a:off x="2685610" y="5918740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Family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06D5FB7-E6E3-B245-8D0C-4349CFF765A5}"/>
              </a:ext>
            </a:extLst>
          </p:cNvPr>
          <p:cNvSpPr/>
          <p:nvPr/>
        </p:nvSpPr>
        <p:spPr>
          <a:xfrm>
            <a:off x="4396265" y="5936639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Business Planning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0834413-B493-F842-891F-1B153D2F5DE2}"/>
              </a:ext>
            </a:extLst>
          </p:cNvPr>
          <p:cNvSpPr/>
          <p:nvPr/>
        </p:nvSpPr>
        <p:spPr>
          <a:xfrm>
            <a:off x="6090540" y="5944249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Estate Planning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99FD907-D784-E740-8D4E-A982FA28AA38}"/>
              </a:ext>
            </a:extLst>
          </p:cNvPr>
          <p:cNvSpPr/>
          <p:nvPr/>
        </p:nvSpPr>
        <p:spPr>
          <a:xfrm>
            <a:off x="7795735" y="5936639"/>
            <a:ext cx="1554480" cy="822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Philanthropy</a:t>
            </a:r>
          </a:p>
        </p:txBody>
      </p:sp>
    </p:spTree>
    <p:extLst>
      <p:ext uri="{BB962C8B-B14F-4D97-AF65-F5344CB8AC3E}">
        <p14:creationId xmlns:p14="http://schemas.microsoft.com/office/powerpoint/2010/main" val="42497702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D075F024-3EE3-1D7E-1A48-78B8670B0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52828"/>
              </p:ext>
            </p:extLst>
          </p:nvPr>
        </p:nvGraphicFramePr>
        <p:xfrm>
          <a:off x="994993" y="1090015"/>
          <a:ext cx="10311008" cy="465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23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43"/>
            <a:ext cx="12192000" cy="57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2BF30-7058-0BA7-2036-31E70483134D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Structure of each session:</a:t>
            </a:r>
          </a:p>
          <a:p>
            <a:pPr lvl="1"/>
            <a:r>
              <a:rPr lang="en-US" sz="3600" i="1" dirty="0">
                <a:solidFill>
                  <a:srgbClr val="C00000"/>
                </a:solidFill>
              </a:rPr>
              <a:t>Open question &amp; answer session</a:t>
            </a:r>
          </a:p>
          <a:p>
            <a:pPr lvl="1"/>
            <a:r>
              <a:rPr lang="en-US" sz="3600" i="1" dirty="0">
                <a:solidFill>
                  <a:srgbClr val="C00000"/>
                </a:solidFill>
              </a:rPr>
              <a:t>Brian presents general update on investing and any relevant current events</a:t>
            </a:r>
          </a:p>
          <a:p>
            <a:pPr lvl="1"/>
            <a:r>
              <a:rPr lang="en-US" sz="3600" i="1" dirty="0">
                <a:solidFill>
                  <a:srgbClr val="C00000"/>
                </a:solidFill>
              </a:rPr>
              <a:t>Brian presents specific guidance and ideas for the session’s topic</a:t>
            </a:r>
          </a:p>
          <a:p>
            <a:pPr lvl="1"/>
            <a:r>
              <a:rPr lang="en-US" sz="3600" i="1" dirty="0">
                <a:solidFill>
                  <a:srgbClr val="C00000"/>
                </a:solidFill>
              </a:rPr>
              <a:t>Open question &amp; answer session…about any topics you wish to discuss</a:t>
            </a:r>
            <a:endParaRPr lang="en-US" sz="36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94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DDABB7BF-8B78-75B5-9BBF-E269BD4AFE9E}"/>
              </a:ext>
            </a:extLst>
          </p:cNvPr>
          <p:cNvSpPr/>
          <p:nvPr/>
        </p:nvSpPr>
        <p:spPr>
          <a:xfrm>
            <a:off x="3906654" y="856893"/>
            <a:ext cx="4572000" cy="244162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CA1E27"/>
                </a:solidFill>
              </a:rPr>
              <a:t>Don’t wait around for other people to be happy for you.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Any happiness you get,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You’ve got to make yourself.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        ~ Alice Walker, </a:t>
            </a:r>
            <a:r>
              <a:rPr lang="en-US" sz="1000" b="1" i="1" dirty="0">
                <a:solidFill>
                  <a:srgbClr val="CA1E27"/>
                </a:solidFill>
              </a:rPr>
              <a:t>poet &amp; novelist</a:t>
            </a:r>
          </a:p>
        </p:txBody>
      </p:sp>
    </p:spTree>
    <p:extLst>
      <p:ext uri="{BB962C8B-B14F-4D97-AF65-F5344CB8AC3E}">
        <p14:creationId xmlns:p14="http://schemas.microsoft.com/office/powerpoint/2010/main" val="3615577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1224141"/>
            <a:ext cx="8674716" cy="126375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GOALS, HABITS &amp; STRATEGIES</a:t>
            </a:r>
          </a:p>
          <a:p>
            <a:pPr algn="ctr"/>
            <a:r>
              <a:rPr lang="en-US" sz="3000" b="1" dirty="0"/>
              <a:t>Today, June 22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BA2D6F-7AD2-56F5-69AD-57A9A0B623F0}"/>
              </a:ext>
            </a:extLst>
          </p:cNvPr>
          <p:cNvSpPr/>
          <p:nvPr/>
        </p:nvSpPr>
        <p:spPr>
          <a:xfrm>
            <a:off x="1418316" y="2528351"/>
            <a:ext cx="8674715" cy="13248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BUDGETING &amp; DEBT MANAGEMENT</a:t>
            </a:r>
          </a:p>
          <a:p>
            <a:pPr algn="ctr"/>
            <a:r>
              <a:rPr lang="en-US" sz="3000" b="1" dirty="0"/>
              <a:t>Wednesday, July 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BBD3F-93CA-618D-BAD0-70C8E579CDBE}"/>
              </a:ext>
            </a:extLst>
          </p:cNvPr>
          <p:cNvSpPr/>
          <p:nvPr/>
        </p:nvSpPr>
        <p:spPr>
          <a:xfrm>
            <a:off x="1418314" y="3910195"/>
            <a:ext cx="8674715" cy="224837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FOR RETIREMENT, </a:t>
            </a:r>
            <a:br>
              <a:rPr lang="en-US" sz="3000" b="1" dirty="0"/>
            </a:br>
            <a:r>
              <a:rPr lang="en-US" sz="3000" b="1" dirty="0"/>
              <a:t>EDUCATION &amp; SPECIAL EVENTS</a:t>
            </a:r>
          </a:p>
          <a:p>
            <a:pPr algn="ctr"/>
            <a:r>
              <a:rPr lang="en-US" sz="3000" b="1" dirty="0"/>
              <a:t>Wednesday, July 13</a:t>
            </a:r>
          </a:p>
          <a:p>
            <a:pPr algn="ctr"/>
            <a:r>
              <a:rPr lang="en-US" sz="3000" i="1" dirty="0">
                <a:solidFill>
                  <a:srgbClr val="C00000"/>
                </a:solidFill>
              </a:rPr>
              <a:t>Our focus will be on tax-smart strategies and developing a long-term investing mindset.</a:t>
            </a:r>
          </a:p>
        </p:txBody>
      </p:sp>
    </p:spTree>
    <p:extLst>
      <p:ext uri="{BB962C8B-B14F-4D97-AF65-F5344CB8AC3E}">
        <p14:creationId xmlns:p14="http://schemas.microsoft.com/office/powerpoint/2010/main" val="2760391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1418317" y="231031"/>
            <a:ext cx="8674716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INVESTING for INTERNATIONAL FACULTY, </a:t>
            </a:r>
            <a:br>
              <a:rPr lang="en-US" sz="3000" b="1" dirty="0"/>
            </a:br>
            <a:r>
              <a:rPr lang="en-US" sz="3000" b="1" dirty="0"/>
              <a:t>STUDENTS &amp; PROFESSIONALS</a:t>
            </a:r>
          </a:p>
          <a:p>
            <a:pPr algn="ctr"/>
            <a:r>
              <a:rPr lang="en-US" sz="3000" b="1" dirty="0"/>
              <a:t>Wednesday, July 20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86DA962-8986-B14E-BC7C-8150A6189E68}"/>
              </a:ext>
            </a:extLst>
          </p:cNvPr>
          <p:cNvSpPr/>
          <p:nvPr/>
        </p:nvSpPr>
        <p:spPr>
          <a:xfrm>
            <a:off x="1418316" y="2201357"/>
            <a:ext cx="8674715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TAX PLANNING</a:t>
            </a:r>
            <a:br>
              <a:rPr lang="en-US" sz="3000" b="1" dirty="0"/>
            </a:br>
            <a:r>
              <a:rPr lang="en-US" sz="3000" b="1" dirty="0"/>
              <a:t>(for budgeting, investing &amp; retirement)</a:t>
            </a:r>
          </a:p>
          <a:p>
            <a:pPr algn="ctr"/>
            <a:r>
              <a:rPr lang="en-US" sz="3000" b="1" dirty="0"/>
              <a:t>Wednesday, July 27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529DE7D-8B91-524D-8D6B-F973C9013BDB}"/>
              </a:ext>
            </a:extLst>
          </p:cNvPr>
          <p:cNvSpPr/>
          <p:nvPr/>
        </p:nvSpPr>
        <p:spPr>
          <a:xfrm>
            <a:off x="1418315" y="4190387"/>
            <a:ext cx="8674715" cy="1828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CAREER PLANNING: YOUR MONEY &amp; YOUR FUTURE</a:t>
            </a:r>
          </a:p>
          <a:p>
            <a:pPr algn="ctr"/>
            <a:r>
              <a:rPr lang="en-US" sz="3000" b="1" dirty="0"/>
              <a:t>Wednesday, August 3</a:t>
            </a:r>
          </a:p>
        </p:txBody>
      </p:sp>
    </p:spTree>
    <p:extLst>
      <p:ext uri="{BB962C8B-B14F-4D97-AF65-F5344CB8AC3E}">
        <p14:creationId xmlns:p14="http://schemas.microsoft.com/office/powerpoint/2010/main" val="3110286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4843"/>
            <a:ext cx="10972800" cy="22634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234992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4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61561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72668"/>
            <a:ext cx="3142610" cy="4160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This is exactly how most of us think about other priorities in our lives: family, career, education.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Let’s try to have the same thinking for our financial lives.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98626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2492569" y="974841"/>
            <a:ext cx="7361889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What Are Your Values, Dreams &amp; Goals?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2492569" y="2660088"/>
            <a:ext cx="7361889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What Is Your Current Situation?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1778962"/>
            <a:ext cx="2598875" cy="459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1778962"/>
            <a:ext cx="2598875" cy="459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1778962"/>
            <a:ext cx="2598875" cy="459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D4DEE08-F42B-0045-BB6B-A0592D711C77}"/>
              </a:ext>
            </a:extLst>
          </p:cNvPr>
          <p:cNvSpPr/>
          <p:nvPr/>
        </p:nvSpPr>
        <p:spPr>
          <a:xfrm>
            <a:off x="3492530" y="3451312"/>
            <a:ext cx="2598875" cy="459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BE25DEB-52CC-5841-811E-8C5374E17A91}"/>
              </a:ext>
            </a:extLst>
          </p:cNvPr>
          <p:cNvSpPr/>
          <p:nvPr/>
        </p:nvSpPr>
        <p:spPr>
          <a:xfrm>
            <a:off x="6167605" y="3451312"/>
            <a:ext cx="2598875" cy="459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C0A5A66-3E3D-DD49-B986-9F860D88EE67}"/>
              </a:ext>
            </a:extLst>
          </p:cNvPr>
          <p:cNvSpPr/>
          <p:nvPr/>
        </p:nvSpPr>
        <p:spPr>
          <a:xfrm>
            <a:off x="817455" y="3451312"/>
            <a:ext cx="2598875" cy="459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7702850-9DCC-6045-B69F-0767E6C6BB39}"/>
              </a:ext>
            </a:extLst>
          </p:cNvPr>
          <p:cNvSpPr/>
          <p:nvPr/>
        </p:nvSpPr>
        <p:spPr>
          <a:xfrm>
            <a:off x="8842680" y="3451312"/>
            <a:ext cx="2598875" cy="4599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27593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25123</TotalTime>
  <Words>3226</Words>
  <Application>Microsoft Macintosh PowerPoint</Application>
  <PresentationFormat>Widescreen</PresentationFormat>
  <Paragraphs>415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 Bolton Professor of Finance brian.bolton@louisiana.edu  http://business.louisiana.edu/financeispersonal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123</cp:revision>
  <dcterms:created xsi:type="dcterms:W3CDTF">2019-08-26T13:43:19Z</dcterms:created>
  <dcterms:modified xsi:type="dcterms:W3CDTF">2022-07-13T16:49:55Z</dcterms:modified>
  <cp:category/>
</cp:coreProperties>
</file>