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310" r:id="rId2"/>
    <p:sldId id="1343" r:id="rId3"/>
    <p:sldId id="2056" r:id="rId4"/>
    <p:sldId id="1989" r:id="rId5"/>
    <p:sldId id="2206" r:id="rId6"/>
    <p:sldId id="2235" r:id="rId7"/>
    <p:sldId id="2254" r:id="rId8"/>
    <p:sldId id="2284" r:id="rId9"/>
    <p:sldId id="2256" r:id="rId10"/>
    <p:sldId id="2286" r:id="rId11"/>
    <p:sldId id="2266" r:id="rId12"/>
    <p:sldId id="2285" r:id="rId13"/>
    <p:sldId id="2287" r:id="rId14"/>
    <p:sldId id="2198" r:id="rId15"/>
    <p:sldId id="2027" r:id="rId16"/>
    <p:sldId id="2028" r:id="rId17"/>
    <p:sldId id="2029" r:id="rId18"/>
    <p:sldId id="2030" r:id="rId19"/>
    <p:sldId id="2205" r:id="rId20"/>
    <p:sldId id="2207" r:id="rId21"/>
    <p:sldId id="2208" r:id="rId22"/>
    <p:sldId id="1942" r:id="rId23"/>
    <p:sldId id="1968" r:id="rId24"/>
    <p:sldId id="1969" r:id="rId25"/>
    <p:sldId id="2288" r:id="rId26"/>
    <p:sldId id="1970" r:id="rId27"/>
    <p:sldId id="1971" r:id="rId28"/>
    <p:sldId id="1972" r:id="rId29"/>
    <p:sldId id="1973" r:id="rId30"/>
    <p:sldId id="1974" r:id="rId31"/>
    <p:sldId id="1975" r:id="rId32"/>
    <p:sldId id="1985" r:id="rId33"/>
    <p:sldId id="2177" r:id="rId34"/>
    <p:sldId id="2178" r:id="rId35"/>
    <p:sldId id="2179" r:id="rId36"/>
    <p:sldId id="2289" r:id="rId37"/>
    <p:sldId id="1993" r:id="rId38"/>
    <p:sldId id="2234" r:id="rId39"/>
    <p:sldId id="2230" r:id="rId40"/>
    <p:sldId id="223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0CC"/>
    <a:srgbClr val="2D2D83"/>
    <a:srgbClr val="0000CC"/>
    <a:srgbClr val="F0ECCC"/>
    <a:srgbClr val="ACC142"/>
    <a:srgbClr val="006600"/>
    <a:srgbClr val="009051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9"/>
    <p:restoredTop sz="94703"/>
  </p:normalViewPr>
  <p:slideViewPr>
    <p:cSldViewPr snapToGrid="0" snapToObjects="1">
      <p:cViewPr varScale="1">
        <p:scale>
          <a:sx n="211" d="100"/>
          <a:sy n="211" d="100"/>
        </p:scale>
        <p:origin x="18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BCD6F-53C3-9243-99B0-6E125F7F0AB5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C017838B-2018-C04A-9E12-D68B56F9D4AF}">
      <dgm:prSet phldrT="[Text]" custT="1"/>
      <dgm:spPr/>
      <dgm:t>
        <a:bodyPr/>
        <a:lstStyle/>
        <a:p>
          <a:r>
            <a:rPr lang="en-US" sz="4800" b="1" dirty="0"/>
            <a:t>Happiness</a:t>
          </a:r>
        </a:p>
      </dgm:t>
    </dgm:pt>
    <dgm:pt modelId="{EE47A901-5E00-1749-ADA2-B1F7097B6EFC}" type="parTrans" cxnId="{6DCACAD0-4BFD-B345-8CFA-F1A5BA3C3800}">
      <dgm:prSet/>
      <dgm:spPr/>
      <dgm:t>
        <a:bodyPr/>
        <a:lstStyle/>
        <a:p>
          <a:endParaRPr lang="en-US"/>
        </a:p>
      </dgm:t>
    </dgm:pt>
    <dgm:pt modelId="{E5572A2B-6152-624D-96E3-A420FE0DB552}" type="sibTrans" cxnId="{6DCACAD0-4BFD-B345-8CFA-F1A5BA3C3800}">
      <dgm:prSet/>
      <dgm:spPr/>
      <dgm:t>
        <a:bodyPr/>
        <a:lstStyle/>
        <a:p>
          <a:endParaRPr lang="en-US"/>
        </a:p>
      </dgm:t>
    </dgm:pt>
    <dgm:pt modelId="{534D8F67-179C-BD40-9ECC-E12D4DA8B21E}">
      <dgm:prSet phldrT="[Text]" custT="1"/>
      <dgm:spPr/>
      <dgm:t>
        <a:bodyPr/>
        <a:lstStyle/>
        <a:p>
          <a:r>
            <a:rPr lang="en-US" sz="3600" b="1" dirty="0"/>
            <a:t>Long-Term Goals</a:t>
          </a:r>
        </a:p>
      </dgm:t>
    </dgm:pt>
    <dgm:pt modelId="{45ED5C30-221B-D54E-9915-6E4F8A56F27F}" type="parTrans" cxnId="{01B5A383-5724-8447-97D9-5A513C83BF2A}">
      <dgm:prSet/>
      <dgm:spPr/>
      <dgm:t>
        <a:bodyPr/>
        <a:lstStyle/>
        <a:p>
          <a:endParaRPr lang="en-US"/>
        </a:p>
      </dgm:t>
    </dgm:pt>
    <dgm:pt modelId="{C77D59AD-D3C8-E34C-B713-16E66348959B}" type="sibTrans" cxnId="{01B5A383-5724-8447-97D9-5A513C83BF2A}">
      <dgm:prSet/>
      <dgm:spPr/>
      <dgm:t>
        <a:bodyPr/>
        <a:lstStyle/>
        <a:p>
          <a:endParaRPr lang="en-US"/>
        </a:p>
      </dgm:t>
    </dgm:pt>
    <dgm:pt modelId="{7CC92DBB-1BB9-F542-A784-384CF9B70E39}">
      <dgm:prSet phldrT="[Text]" custT="1"/>
      <dgm:spPr/>
      <dgm:t>
        <a:bodyPr/>
        <a:lstStyle/>
        <a:p>
          <a:r>
            <a:rPr lang="en-US" sz="3600" b="1" dirty="0"/>
            <a:t>Short-Term Goals</a:t>
          </a:r>
        </a:p>
      </dgm:t>
    </dgm:pt>
    <dgm:pt modelId="{7328C3C0-D732-E943-938E-BAD3EDD4AD5F}" type="parTrans" cxnId="{1EAAEC01-AB5A-B04B-9174-CEB57B50A9B6}">
      <dgm:prSet/>
      <dgm:spPr/>
      <dgm:t>
        <a:bodyPr/>
        <a:lstStyle/>
        <a:p>
          <a:endParaRPr lang="en-US"/>
        </a:p>
      </dgm:t>
    </dgm:pt>
    <dgm:pt modelId="{B6F6C84E-64E2-1842-BCE1-A051785DF213}" type="sibTrans" cxnId="{1EAAEC01-AB5A-B04B-9174-CEB57B50A9B6}">
      <dgm:prSet/>
      <dgm:spPr/>
      <dgm:t>
        <a:bodyPr/>
        <a:lstStyle/>
        <a:p>
          <a:endParaRPr lang="en-US"/>
        </a:p>
      </dgm:t>
    </dgm:pt>
    <dgm:pt modelId="{534C7095-3E52-F640-9C85-06B47F379A4F}">
      <dgm:prSet phldrT="[Text]" custT="1"/>
      <dgm:spPr/>
      <dgm:t>
        <a:bodyPr/>
        <a:lstStyle/>
        <a:p>
          <a:r>
            <a:rPr lang="en-US" sz="3600" b="1" dirty="0"/>
            <a:t>Financial Needs</a:t>
          </a:r>
        </a:p>
      </dgm:t>
    </dgm:pt>
    <dgm:pt modelId="{DA024982-CEEC-EC4A-A80B-EB95BBE5824F}" type="parTrans" cxnId="{3D05EE24-22C9-D64D-B033-CEFD6A8D44C2}">
      <dgm:prSet/>
      <dgm:spPr/>
      <dgm:t>
        <a:bodyPr/>
        <a:lstStyle/>
        <a:p>
          <a:endParaRPr lang="en-US"/>
        </a:p>
      </dgm:t>
    </dgm:pt>
    <dgm:pt modelId="{C4C15B12-797A-404A-9A6A-EEFBC7760533}" type="sibTrans" cxnId="{3D05EE24-22C9-D64D-B033-CEFD6A8D44C2}">
      <dgm:prSet/>
      <dgm:spPr/>
      <dgm:t>
        <a:bodyPr/>
        <a:lstStyle/>
        <a:p>
          <a:endParaRPr lang="en-US"/>
        </a:p>
      </dgm:t>
    </dgm:pt>
    <dgm:pt modelId="{F70F896A-0E82-7542-8165-980CA8E066E4}">
      <dgm:prSet phldrT="[Text]" custT="1"/>
      <dgm:spPr/>
      <dgm:t>
        <a:bodyPr/>
        <a:lstStyle/>
        <a:p>
          <a:r>
            <a:rPr lang="en-US" sz="3600" b="1" dirty="0"/>
            <a:t>Family Needs</a:t>
          </a:r>
        </a:p>
      </dgm:t>
    </dgm:pt>
    <dgm:pt modelId="{755F7156-B704-824B-9597-D3245F76D1EA}" type="parTrans" cxnId="{44760F3A-2508-5742-A06F-D973D8AD158F}">
      <dgm:prSet/>
      <dgm:spPr/>
      <dgm:t>
        <a:bodyPr/>
        <a:lstStyle/>
        <a:p>
          <a:endParaRPr lang="en-US"/>
        </a:p>
      </dgm:t>
    </dgm:pt>
    <dgm:pt modelId="{394766BA-EB1A-EE4F-A66D-E95CA86F4D37}" type="sibTrans" cxnId="{44760F3A-2508-5742-A06F-D973D8AD158F}">
      <dgm:prSet/>
      <dgm:spPr/>
      <dgm:t>
        <a:bodyPr/>
        <a:lstStyle/>
        <a:p>
          <a:endParaRPr lang="en-US"/>
        </a:p>
      </dgm:t>
    </dgm:pt>
    <dgm:pt modelId="{7C0EFCC7-3202-4648-8937-BF57D1820924}" type="pres">
      <dgm:prSet presAssocID="{8CABCD6F-53C3-9243-99B0-6E125F7F0AB5}" presName="compositeShape" presStyleCnt="0">
        <dgm:presLayoutVars>
          <dgm:chMax val="7"/>
          <dgm:dir/>
          <dgm:resizeHandles val="exact"/>
        </dgm:presLayoutVars>
      </dgm:prSet>
      <dgm:spPr/>
    </dgm:pt>
    <dgm:pt modelId="{A5E2C715-DCFD-1F43-B1C2-7883FA3C5947}" type="pres">
      <dgm:prSet presAssocID="{C017838B-2018-C04A-9E12-D68B56F9D4AF}" presName="circ1" presStyleLbl="vennNode1" presStyleIdx="0" presStyleCnt="5"/>
      <dgm:spPr>
        <a:solidFill>
          <a:srgbClr val="C00000">
            <a:alpha val="50000"/>
          </a:srgbClr>
        </a:solidFill>
      </dgm:spPr>
    </dgm:pt>
    <dgm:pt modelId="{EDC1D7FC-32EE-B942-A986-23A171B6EDA4}" type="pres">
      <dgm:prSet presAssocID="{C017838B-2018-C04A-9E12-D68B56F9D4AF}" presName="circ1Tx" presStyleLbl="revTx" presStyleIdx="0" presStyleCnt="0" custLinFactNeighborX="3466" custLinFactNeighborY="52839">
        <dgm:presLayoutVars>
          <dgm:chMax val="0"/>
          <dgm:chPref val="0"/>
          <dgm:bulletEnabled val="1"/>
        </dgm:presLayoutVars>
      </dgm:prSet>
      <dgm:spPr/>
    </dgm:pt>
    <dgm:pt modelId="{DCCF8A74-CC8B-EA46-B4DB-3B3FD20E2183}" type="pres">
      <dgm:prSet presAssocID="{534D8F67-179C-BD40-9ECC-E12D4DA8B21E}" presName="circ2" presStyleLbl="vennNode1" presStyleIdx="1" presStyleCnt="5"/>
      <dgm:spPr/>
    </dgm:pt>
    <dgm:pt modelId="{2C1DB129-8C43-1E4C-8E11-EDEA98C2BB09}" type="pres">
      <dgm:prSet presAssocID="{534D8F67-179C-BD40-9ECC-E12D4DA8B21E}" presName="circ2Tx" presStyleLbl="revTx" presStyleIdx="0" presStyleCnt="0" custLinFactNeighborX="-27745" custLinFactNeighborY="9090">
        <dgm:presLayoutVars>
          <dgm:chMax val="0"/>
          <dgm:chPref val="0"/>
          <dgm:bulletEnabled val="1"/>
        </dgm:presLayoutVars>
      </dgm:prSet>
      <dgm:spPr/>
    </dgm:pt>
    <dgm:pt modelId="{BDA005F2-5F63-B64B-ABB9-900F8BA3844F}" type="pres">
      <dgm:prSet presAssocID="{534C7095-3E52-F640-9C85-06B47F379A4F}" presName="circ3" presStyleLbl="vennNode1" presStyleIdx="2" presStyleCnt="5"/>
      <dgm:spPr>
        <a:solidFill>
          <a:srgbClr val="006600">
            <a:alpha val="50000"/>
          </a:srgbClr>
        </a:solidFill>
      </dgm:spPr>
    </dgm:pt>
    <dgm:pt modelId="{506439D6-9BB8-F14C-816B-35779F8F061C}" type="pres">
      <dgm:prSet presAssocID="{534C7095-3E52-F640-9C85-06B47F379A4F}" presName="circ3Tx" presStyleLbl="revTx" presStyleIdx="0" presStyleCnt="0" custScaleX="71799" custLinFactNeighborX="-21833" custLinFactNeighborY="-10713">
        <dgm:presLayoutVars>
          <dgm:chMax val="0"/>
          <dgm:chPref val="0"/>
          <dgm:bulletEnabled val="1"/>
        </dgm:presLayoutVars>
      </dgm:prSet>
      <dgm:spPr/>
    </dgm:pt>
    <dgm:pt modelId="{AC3AB432-3E12-AA4A-AAAA-E306AA90A474}" type="pres">
      <dgm:prSet presAssocID="{F70F896A-0E82-7542-8165-980CA8E066E4}" presName="circ4" presStyleLbl="vennNode1" presStyleIdx="3" presStyleCnt="5"/>
      <dgm:spPr>
        <a:solidFill>
          <a:srgbClr val="FFFF00">
            <a:alpha val="50000"/>
          </a:srgbClr>
        </a:solidFill>
      </dgm:spPr>
    </dgm:pt>
    <dgm:pt modelId="{D4402325-322E-2942-8F29-042EDA60403C}" type="pres">
      <dgm:prSet presAssocID="{F70F896A-0E82-7542-8165-980CA8E066E4}" presName="circ4Tx" presStyleLbl="revTx" presStyleIdx="0" presStyleCnt="0" custScaleX="71682" custLinFactNeighborX="25699" custLinFactNeighborY="-12336">
        <dgm:presLayoutVars>
          <dgm:chMax val="0"/>
          <dgm:chPref val="0"/>
          <dgm:bulletEnabled val="1"/>
        </dgm:presLayoutVars>
      </dgm:prSet>
      <dgm:spPr/>
    </dgm:pt>
    <dgm:pt modelId="{62135EA9-2824-A040-91CD-E6438FF930D2}" type="pres">
      <dgm:prSet presAssocID="{7CC92DBB-1BB9-F542-A784-384CF9B70E39}" presName="circ5" presStyleLbl="vennNode1" presStyleIdx="4" presStyleCnt="5"/>
      <dgm:spPr>
        <a:solidFill>
          <a:srgbClr val="7030A0">
            <a:alpha val="50000"/>
          </a:srgbClr>
        </a:solidFill>
      </dgm:spPr>
    </dgm:pt>
    <dgm:pt modelId="{413BE3BC-C9A6-D340-8173-E694B74421A9}" type="pres">
      <dgm:prSet presAssocID="{7CC92DBB-1BB9-F542-A784-384CF9B70E39}" presName="circ5Tx" presStyleLbl="revTx" presStyleIdx="0" presStyleCnt="0" custLinFactNeighborX="23652" custLinFactNeighborY="7467">
        <dgm:presLayoutVars>
          <dgm:chMax val="0"/>
          <dgm:chPref val="0"/>
          <dgm:bulletEnabled val="1"/>
        </dgm:presLayoutVars>
      </dgm:prSet>
      <dgm:spPr/>
    </dgm:pt>
  </dgm:ptLst>
  <dgm:cxnLst>
    <dgm:cxn modelId="{1EAAEC01-AB5A-B04B-9174-CEB57B50A9B6}" srcId="{8CABCD6F-53C3-9243-99B0-6E125F7F0AB5}" destId="{7CC92DBB-1BB9-F542-A784-384CF9B70E39}" srcOrd="4" destOrd="0" parTransId="{7328C3C0-D732-E943-938E-BAD3EDD4AD5F}" sibTransId="{B6F6C84E-64E2-1842-BCE1-A051785DF213}"/>
    <dgm:cxn modelId="{3D05EE24-22C9-D64D-B033-CEFD6A8D44C2}" srcId="{8CABCD6F-53C3-9243-99B0-6E125F7F0AB5}" destId="{534C7095-3E52-F640-9C85-06B47F379A4F}" srcOrd="2" destOrd="0" parTransId="{DA024982-CEEC-EC4A-A80B-EB95BBE5824F}" sibTransId="{C4C15B12-797A-404A-9A6A-EEFBC7760533}"/>
    <dgm:cxn modelId="{44760F3A-2508-5742-A06F-D973D8AD158F}" srcId="{8CABCD6F-53C3-9243-99B0-6E125F7F0AB5}" destId="{F70F896A-0E82-7542-8165-980CA8E066E4}" srcOrd="3" destOrd="0" parTransId="{755F7156-B704-824B-9597-D3245F76D1EA}" sibTransId="{394766BA-EB1A-EE4F-A66D-E95CA86F4D37}"/>
    <dgm:cxn modelId="{6B563B54-2B18-D149-9B68-25121941023B}" type="presOf" srcId="{C017838B-2018-C04A-9E12-D68B56F9D4AF}" destId="{EDC1D7FC-32EE-B942-A986-23A171B6EDA4}" srcOrd="0" destOrd="0" presId="urn:microsoft.com/office/officeart/2005/8/layout/venn1"/>
    <dgm:cxn modelId="{01B5A383-5724-8447-97D9-5A513C83BF2A}" srcId="{8CABCD6F-53C3-9243-99B0-6E125F7F0AB5}" destId="{534D8F67-179C-BD40-9ECC-E12D4DA8B21E}" srcOrd="1" destOrd="0" parTransId="{45ED5C30-221B-D54E-9915-6E4F8A56F27F}" sibTransId="{C77D59AD-D3C8-E34C-B713-16E66348959B}"/>
    <dgm:cxn modelId="{BF0462A3-8FAC-6C4F-BCE5-BA687BEFE8F5}" type="presOf" srcId="{534C7095-3E52-F640-9C85-06B47F379A4F}" destId="{506439D6-9BB8-F14C-816B-35779F8F061C}" srcOrd="0" destOrd="0" presId="urn:microsoft.com/office/officeart/2005/8/layout/venn1"/>
    <dgm:cxn modelId="{8086CBB8-E686-A441-84A3-A99D78F68BF7}" type="presOf" srcId="{534D8F67-179C-BD40-9ECC-E12D4DA8B21E}" destId="{2C1DB129-8C43-1E4C-8E11-EDEA98C2BB09}" srcOrd="0" destOrd="0" presId="urn:microsoft.com/office/officeart/2005/8/layout/venn1"/>
    <dgm:cxn modelId="{1BEC35C2-AB35-4443-B839-81640DEC6A62}" type="presOf" srcId="{8CABCD6F-53C3-9243-99B0-6E125F7F0AB5}" destId="{7C0EFCC7-3202-4648-8937-BF57D1820924}" srcOrd="0" destOrd="0" presId="urn:microsoft.com/office/officeart/2005/8/layout/venn1"/>
    <dgm:cxn modelId="{6DCACAD0-4BFD-B345-8CFA-F1A5BA3C3800}" srcId="{8CABCD6F-53C3-9243-99B0-6E125F7F0AB5}" destId="{C017838B-2018-C04A-9E12-D68B56F9D4AF}" srcOrd="0" destOrd="0" parTransId="{EE47A901-5E00-1749-ADA2-B1F7097B6EFC}" sibTransId="{E5572A2B-6152-624D-96E3-A420FE0DB552}"/>
    <dgm:cxn modelId="{C42B1CDE-6C81-6148-B084-5051CD825696}" type="presOf" srcId="{7CC92DBB-1BB9-F542-A784-384CF9B70E39}" destId="{413BE3BC-C9A6-D340-8173-E694B74421A9}" srcOrd="0" destOrd="0" presId="urn:microsoft.com/office/officeart/2005/8/layout/venn1"/>
    <dgm:cxn modelId="{456E37F2-8321-F748-BB4A-6CDAD8443A6B}" type="presOf" srcId="{F70F896A-0E82-7542-8165-980CA8E066E4}" destId="{D4402325-322E-2942-8F29-042EDA60403C}" srcOrd="0" destOrd="0" presId="urn:microsoft.com/office/officeart/2005/8/layout/venn1"/>
    <dgm:cxn modelId="{ABEDAA1C-6933-FD4B-B8E5-6FF891A6A425}" type="presParOf" srcId="{7C0EFCC7-3202-4648-8937-BF57D1820924}" destId="{A5E2C715-DCFD-1F43-B1C2-7883FA3C5947}" srcOrd="0" destOrd="0" presId="urn:microsoft.com/office/officeart/2005/8/layout/venn1"/>
    <dgm:cxn modelId="{F508F27B-1BE6-E94E-956B-B212E9A670A7}" type="presParOf" srcId="{7C0EFCC7-3202-4648-8937-BF57D1820924}" destId="{EDC1D7FC-32EE-B942-A986-23A171B6EDA4}" srcOrd="1" destOrd="0" presId="urn:microsoft.com/office/officeart/2005/8/layout/venn1"/>
    <dgm:cxn modelId="{A0524A5D-3B40-8B4D-8E8E-5EE8A31A8F7F}" type="presParOf" srcId="{7C0EFCC7-3202-4648-8937-BF57D1820924}" destId="{DCCF8A74-CC8B-EA46-B4DB-3B3FD20E2183}" srcOrd="2" destOrd="0" presId="urn:microsoft.com/office/officeart/2005/8/layout/venn1"/>
    <dgm:cxn modelId="{5D44B6EB-2FFC-7446-8EE0-844C0E6940BF}" type="presParOf" srcId="{7C0EFCC7-3202-4648-8937-BF57D1820924}" destId="{2C1DB129-8C43-1E4C-8E11-EDEA98C2BB09}" srcOrd="3" destOrd="0" presId="urn:microsoft.com/office/officeart/2005/8/layout/venn1"/>
    <dgm:cxn modelId="{439DA0CB-DBF6-E441-BAAE-5215C7863DB8}" type="presParOf" srcId="{7C0EFCC7-3202-4648-8937-BF57D1820924}" destId="{BDA005F2-5F63-B64B-ABB9-900F8BA3844F}" srcOrd="4" destOrd="0" presId="urn:microsoft.com/office/officeart/2005/8/layout/venn1"/>
    <dgm:cxn modelId="{B4EBBEEF-EB7B-B542-A40C-8C93F398681F}" type="presParOf" srcId="{7C0EFCC7-3202-4648-8937-BF57D1820924}" destId="{506439D6-9BB8-F14C-816B-35779F8F061C}" srcOrd="5" destOrd="0" presId="urn:microsoft.com/office/officeart/2005/8/layout/venn1"/>
    <dgm:cxn modelId="{D2A6AC6B-58DD-D346-93F5-F4D6E5E53937}" type="presParOf" srcId="{7C0EFCC7-3202-4648-8937-BF57D1820924}" destId="{AC3AB432-3E12-AA4A-AAAA-E306AA90A474}" srcOrd="6" destOrd="0" presId="urn:microsoft.com/office/officeart/2005/8/layout/venn1"/>
    <dgm:cxn modelId="{372C32F1-9CB1-A44C-8E6B-77F76A52111F}" type="presParOf" srcId="{7C0EFCC7-3202-4648-8937-BF57D1820924}" destId="{D4402325-322E-2942-8F29-042EDA60403C}" srcOrd="7" destOrd="0" presId="urn:microsoft.com/office/officeart/2005/8/layout/venn1"/>
    <dgm:cxn modelId="{C2947A7E-0D3D-0A4A-9DCC-E6F26F580445}" type="presParOf" srcId="{7C0EFCC7-3202-4648-8937-BF57D1820924}" destId="{62135EA9-2824-A040-91CD-E6438FF930D2}" srcOrd="8" destOrd="0" presId="urn:microsoft.com/office/officeart/2005/8/layout/venn1"/>
    <dgm:cxn modelId="{B0F6FDF4-183C-9342-A50F-5396E325508E}" type="presParOf" srcId="{7C0EFCC7-3202-4648-8937-BF57D1820924}" destId="{413BE3BC-C9A6-D340-8173-E694B74421A9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2C715-DCFD-1F43-B1C2-7883FA3C5947}">
      <dsp:nvSpPr>
        <dsp:cNvPr id="0" name=""/>
        <dsp:cNvSpPr/>
      </dsp:nvSpPr>
      <dsp:spPr>
        <a:xfrm>
          <a:off x="4206240" y="2084832"/>
          <a:ext cx="2560319" cy="2560319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C1D7FC-32EE-B942-A986-23A171B6EDA4}">
      <dsp:nvSpPr>
        <dsp:cNvPr id="0" name=""/>
        <dsp:cNvSpPr/>
      </dsp:nvSpPr>
      <dsp:spPr>
        <a:xfrm>
          <a:off x="4104353" y="908340"/>
          <a:ext cx="2969971" cy="17190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Happiness</a:t>
          </a:r>
        </a:p>
      </dsp:txBody>
      <dsp:txXfrm>
        <a:off x="4104353" y="908340"/>
        <a:ext cx="2969971" cy="1719072"/>
      </dsp:txXfrm>
    </dsp:sp>
    <dsp:sp modelId="{DCCF8A74-CC8B-EA46-B4DB-3B3FD20E2183}">
      <dsp:nvSpPr>
        <dsp:cNvPr id="0" name=""/>
        <dsp:cNvSpPr/>
      </dsp:nvSpPr>
      <dsp:spPr>
        <a:xfrm>
          <a:off x="5180185" y="2792211"/>
          <a:ext cx="2560319" cy="25603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1DB129-8C43-1E4C-8E11-EDEA98C2BB09}">
      <dsp:nvSpPr>
        <dsp:cNvPr id="0" name=""/>
        <dsp:cNvSpPr/>
      </dsp:nvSpPr>
      <dsp:spPr>
        <a:xfrm>
          <a:off x="7205531" y="2437274"/>
          <a:ext cx="2662732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Long-Term Goals</a:t>
          </a:r>
        </a:p>
      </dsp:txBody>
      <dsp:txXfrm>
        <a:off x="7205531" y="2437274"/>
        <a:ext cx="2662732" cy="1865376"/>
      </dsp:txXfrm>
    </dsp:sp>
    <dsp:sp modelId="{BDA005F2-5F63-B64B-ABB9-900F8BA3844F}">
      <dsp:nvSpPr>
        <dsp:cNvPr id="0" name=""/>
        <dsp:cNvSpPr/>
      </dsp:nvSpPr>
      <dsp:spPr>
        <a:xfrm>
          <a:off x="4808427" y="3937772"/>
          <a:ext cx="2560319" cy="2560319"/>
        </a:xfrm>
        <a:prstGeom prst="ellipse">
          <a:avLst/>
        </a:prstGeom>
        <a:solidFill>
          <a:srgbClr val="0066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6439D6-9BB8-F14C-816B-35779F8F061C}">
      <dsp:nvSpPr>
        <dsp:cNvPr id="0" name=""/>
        <dsp:cNvSpPr/>
      </dsp:nvSpPr>
      <dsp:spPr>
        <a:xfrm>
          <a:off x="7328760" y="5249986"/>
          <a:ext cx="1911815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Financial Needs</a:t>
          </a:r>
        </a:p>
      </dsp:txBody>
      <dsp:txXfrm>
        <a:off x="7328760" y="5249986"/>
        <a:ext cx="1911815" cy="1865376"/>
      </dsp:txXfrm>
    </dsp:sp>
    <dsp:sp modelId="{AC3AB432-3E12-AA4A-AAAA-E306AA90A474}">
      <dsp:nvSpPr>
        <dsp:cNvPr id="0" name=""/>
        <dsp:cNvSpPr/>
      </dsp:nvSpPr>
      <dsp:spPr>
        <a:xfrm>
          <a:off x="3604052" y="3937772"/>
          <a:ext cx="2560319" cy="2560319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402325-322E-2942-8F29-042EDA60403C}">
      <dsp:nvSpPr>
        <dsp:cNvPr id="0" name=""/>
        <dsp:cNvSpPr/>
      </dsp:nvSpPr>
      <dsp:spPr>
        <a:xfrm>
          <a:off x="1836723" y="5219711"/>
          <a:ext cx="1908700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Family Needs</a:t>
          </a:r>
        </a:p>
      </dsp:txBody>
      <dsp:txXfrm>
        <a:off x="1836723" y="5219711"/>
        <a:ext cx="1908700" cy="1865376"/>
      </dsp:txXfrm>
    </dsp:sp>
    <dsp:sp modelId="{62135EA9-2824-A040-91CD-E6438FF930D2}">
      <dsp:nvSpPr>
        <dsp:cNvPr id="0" name=""/>
        <dsp:cNvSpPr/>
      </dsp:nvSpPr>
      <dsp:spPr>
        <a:xfrm>
          <a:off x="3232294" y="2792211"/>
          <a:ext cx="2560319" cy="2560319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3BE3BC-C9A6-D340-8173-E694B74421A9}">
      <dsp:nvSpPr>
        <dsp:cNvPr id="0" name=""/>
        <dsp:cNvSpPr/>
      </dsp:nvSpPr>
      <dsp:spPr>
        <a:xfrm>
          <a:off x="995549" y="2406999"/>
          <a:ext cx="2662732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Short-Term Goals</a:t>
          </a:r>
        </a:p>
      </dsp:txBody>
      <dsp:txXfrm>
        <a:off x="995549" y="2406999"/>
        <a:ext cx="2662732" cy="1865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E3052-2D10-BA4E-AA4A-FF3A60595744}" type="datetimeFigureOut">
              <a:rPr lang="en-US" smtClean="0"/>
              <a:t>7/13/23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4C6F1-94A6-8148-A699-A2975CBCF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1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747F8-B021-2F4E-88C8-BB982A374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5CF07-57C6-7C41-8CDE-E450205BB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21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C58C-3E1F-9841-9955-8D672312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E7171-289F-174A-8A84-C99EA49FD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C0A51-2BF1-3C44-99BD-2C6236495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EAF70024-A907-719C-C57C-07923B1F48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BDE2749-1A39-6168-EAFF-3625AED19584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  <a:t>CHANGING CAREERS: </a:t>
            </a:r>
            <a:b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  <a:t>THE FINANCIAL &amp; PERSONAL ISSUES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700" dirty="0">
                <a:solidFill>
                  <a:schemeClr val="bg1"/>
                </a:solidFill>
                <a:effectLst/>
              </a:rPr>
              <a:t> 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July 13, 2023</a:t>
            </a:r>
          </a:p>
        </p:txBody>
      </p:sp>
    </p:spTree>
    <p:extLst>
      <p:ext uri="{BB962C8B-B14F-4D97-AF65-F5344CB8AC3E}">
        <p14:creationId xmlns:p14="http://schemas.microsoft.com/office/powerpoint/2010/main" val="179590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72A9E9-7FA2-434F-B0B4-BE534E517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806F-6531-2A41-B5B2-3B7CCC64E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736F7-1DD0-0E42-9766-0D54ACB3D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CBA9AC6A-1C49-8D08-3E5A-667CA6BCFE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B8F96A6-23CB-A667-F770-ABCB9F794355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  <a:t>CHANGING CAREERS: </a:t>
            </a:r>
            <a:b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  <a:t>THE FINANCIAL &amp; PERSONAL ISSUES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700" dirty="0">
                <a:solidFill>
                  <a:schemeClr val="bg1"/>
                </a:solidFill>
                <a:effectLst/>
              </a:rPr>
              <a:t> 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July 13, 2023</a:t>
            </a:r>
          </a:p>
        </p:txBody>
      </p:sp>
    </p:spTree>
    <p:extLst>
      <p:ext uri="{BB962C8B-B14F-4D97-AF65-F5344CB8AC3E}">
        <p14:creationId xmlns:p14="http://schemas.microsoft.com/office/powerpoint/2010/main" val="3436652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2">
    <p:bg>
      <p:bgPr>
        <a:solidFill>
          <a:schemeClr val="bg1">
            <a:lumMod val="6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6733"/>
            <a:ext cx="10972800" cy="1021541"/>
          </a:xfrm>
        </p:spPr>
        <p:txBody>
          <a:bodyPr/>
          <a:lstStyle>
            <a:lvl1pPr algn="ctr">
              <a:defRPr sz="4800" b="1" i="1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brian.bolton@louisiana.edu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2C259-7C64-F54B-BF8F-D51CED9AD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7" y="4634000"/>
            <a:ext cx="11004803" cy="17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8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F6F67-177F-1F4A-AB34-2E8212DD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C8CA2-82D2-214D-88C5-A5B78A1FC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000-0000170000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406CCCE9-C176-D470-BC83-5645B3D368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116CE3C-3E01-299C-A2D3-9E57DD081252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  <a:t>CHANGING CAREERS: </a:t>
            </a:r>
            <a:b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  <a:t>THE FINANCIAL &amp; PERSONAL ISSUES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700" dirty="0">
                <a:solidFill>
                  <a:schemeClr val="bg1"/>
                </a:solidFill>
                <a:effectLst/>
              </a:rPr>
              <a:t> 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July 13, 2023</a:t>
            </a:r>
          </a:p>
        </p:txBody>
      </p:sp>
    </p:spTree>
    <p:extLst>
      <p:ext uri="{BB962C8B-B14F-4D97-AF65-F5344CB8AC3E}">
        <p14:creationId xmlns:p14="http://schemas.microsoft.com/office/powerpoint/2010/main" val="66597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A67F-6569-624B-822D-C49E113E4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DC462-1161-DC42-BE7F-200B108A6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5ACFCB-038F-6047-892D-D436B40C24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8CC9F0A3-9CAD-00C4-A057-2EDA9FE0E1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FF1EF15-F372-53D6-564A-F7EBCA2A2F71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  <a:t>CHANGING CAREERS: </a:t>
            </a:r>
            <a:b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  <a:t>THE FINANCIAL &amp; PERSONAL ISSUES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700" dirty="0">
                <a:solidFill>
                  <a:schemeClr val="bg1"/>
                </a:solidFill>
                <a:effectLst/>
              </a:rPr>
              <a:t> 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July 13, 2023</a:t>
            </a:r>
          </a:p>
        </p:txBody>
      </p:sp>
    </p:spTree>
    <p:extLst>
      <p:ext uri="{BB962C8B-B14F-4D97-AF65-F5344CB8AC3E}">
        <p14:creationId xmlns:p14="http://schemas.microsoft.com/office/powerpoint/2010/main" val="315193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735F-18BD-F548-9E41-3045217E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1893-2BAE-DC4E-B35F-22896E933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4858D-A4E0-314B-B0EE-656E0340D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76D6A-EA75-924E-9A82-10729EBF41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994327C2-67AC-5C3B-BC4C-84F4664ACD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0A9A14A-527E-24F5-142B-B49DC711FCCD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  <a:t>CHANGING CAREERS: </a:t>
            </a:r>
            <a:b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  <a:t>THE FINANCIAL &amp; PERSONAL ISSUES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700" dirty="0">
                <a:solidFill>
                  <a:schemeClr val="bg1"/>
                </a:solidFill>
                <a:effectLst/>
              </a:rPr>
              <a:t> 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July 13, 2023</a:t>
            </a:r>
          </a:p>
        </p:txBody>
      </p:sp>
    </p:spTree>
    <p:extLst>
      <p:ext uri="{BB962C8B-B14F-4D97-AF65-F5344CB8AC3E}">
        <p14:creationId xmlns:p14="http://schemas.microsoft.com/office/powerpoint/2010/main" val="179206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23A3-C291-974E-8D9B-CE73B4DC2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1D6DE-ABF9-C34B-93B6-CBEABCC44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9EB0E-1B9E-524A-B3FF-BE633D335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098BA-AC93-E14B-A159-8D13636B8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8D742-8AD1-D64F-9409-0018A9B05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B36A2F-FC4C-C840-BC73-D548DD9054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607E8DBC-E683-796C-868D-C42C89DAB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6041380-08EB-95FA-D0BD-2A07A692E2F3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  <a:t>CHANGING CAREERS: </a:t>
            </a:r>
            <a:b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  <a:t>THE FINANCIAL &amp; PERSONAL ISSUES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700" dirty="0">
                <a:solidFill>
                  <a:schemeClr val="bg1"/>
                </a:solidFill>
                <a:effectLst/>
              </a:rPr>
              <a:t> 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July 13, 2023</a:t>
            </a:r>
          </a:p>
        </p:txBody>
      </p:sp>
    </p:spTree>
    <p:extLst>
      <p:ext uri="{BB962C8B-B14F-4D97-AF65-F5344CB8AC3E}">
        <p14:creationId xmlns:p14="http://schemas.microsoft.com/office/powerpoint/2010/main" val="309490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472A-A3C9-F04B-8C7C-F4BF2447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6FADE-142B-C346-92D7-049A225675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7971CAD0-C7EE-1F8A-D845-065E2DA876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727B009-9C63-77A0-DAC5-C63CF7988284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  <a:t>CHANGING CAREERS: </a:t>
            </a:r>
            <a:b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  <a:t>THE FINANCIAL &amp; PERSONAL ISSUES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700" dirty="0">
                <a:solidFill>
                  <a:schemeClr val="bg1"/>
                </a:solidFill>
                <a:effectLst/>
              </a:rPr>
              <a:t> 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July 13, 2023</a:t>
            </a:r>
          </a:p>
        </p:txBody>
      </p:sp>
    </p:spTree>
    <p:extLst>
      <p:ext uri="{BB962C8B-B14F-4D97-AF65-F5344CB8AC3E}">
        <p14:creationId xmlns:p14="http://schemas.microsoft.com/office/powerpoint/2010/main" val="333546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DBD007-6322-3740-9FCE-EB4F5BF918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DCF6B853-6AEF-13F1-C674-5445937AC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4C59B08-7F14-BC80-CC75-D430DCC2F78D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  <a:t>CHANGING CAREERS: </a:t>
            </a:r>
            <a:b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  <a:t>THE FINANCIAL &amp; PERSONAL ISSUES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700" dirty="0">
                <a:solidFill>
                  <a:schemeClr val="bg1"/>
                </a:solidFill>
                <a:effectLst/>
              </a:rPr>
              <a:t> 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July 13, 2023</a:t>
            </a:r>
          </a:p>
        </p:txBody>
      </p:sp>
    </p:spTree>
    <p:extLst>
      <p:ext uri="{BB962C8B-B14F-4D97-AF65-F5344CB8AC3E}">
        <p14:creationId xmlns:p14="http://schemas.microsoft.com/office/powerpoint/2010/main" val="87365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D8C7-7997-3247-824B-1E7FBA6C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1BAF3-9831-0649-8F70-72975D6EA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7394A-9026-AC48-8433-EFE0A8946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CF2783-32C0-D847-AC29-5DFA46DDD7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0CA184FE-96E5-90D0-2ACB-C505EDC862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5DFB8F-C932-A6A9-9CF2-BB3EFD00BCCE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  <a:t>CHANGING CAREERS: </a:t>
            </a:r>
            <a:b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  <a:t>THE FINANCIAL &amp; PERSONAL ISSUES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700" dirty="0">
                <a:solidFill>
                  <a:schemeClr val="bg1"/>
                </a:solidFill>
                <a:effectLst/>
              </a:rPr>
              <a:t> 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July 13, 2023</a:t>
            </a:r>
          </a:p>
        </p:txBody>
      </p:sp>
    </p:spTree>
    <p:extLst>
      <p:ext uri="{BB962C8B-B14F-4D97-AF65-F5344CB8AC3E}">
        <p14:creationId xmlns:p14="http://schemas.microsoft.com/office/powerpoint/2010/main" val="17655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B546-87EF-5348-B380-780328FA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CC803-4EF5-594A-B49D-30334762C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5F991-0973-5D45-9F42-D363C51F3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97CEC-4031-A248-8D8F-2899D21690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F364B40A-FE8F-C9BC-3A38-B241E9FA33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3CC010-4E78-7757-7A89-22D0C44354B3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  <a:t>CHANGING CAREERS: </a:t>
            </a:r>
            <a:b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900" b="1" dirty="0">
                <a:solidFill>
                  <a:schemeClr val="bg1"/>
                </a:solidFill>
                <a:latin typeface="Garamond" panose="02020404030301010803" pitchFamily="18" charset="0"/>
              </a:rPr>
              <a:t>THE FINANCIAL &amp; PERSONAL ISSUES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700" dirty="0">
                <a:solidFill>
                  <a:schemeClr val="bg1"/>
                </a:solidFill>
                <a:effectLst/>
              </a:rPr>
              <a:t> 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July 13, 2023</a:t>
            </a:r>
          </a:p>
        </p:txBody>
      </p:sp>
    </p:spTree>
    <p:extLst>
      <p:ext uri="{BB962C8B-B14F-4D97-AF65-F5344CB8AC3E}">
        <p14:creationId xmlns:p14="http://schemas.microsoft.com/office/powerpoint/2010/main" val="5663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A55F9-6875-6A43-8265-5D930DCC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50B9D-7089-9A4C-8E02-E76CF953E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0DF22-6E0D-A141-9D1F-713704100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5C5A-D224-AA43-BB03-DCCC78B25673}" type="datetimeFigureOut">
              <a:rPr lang="en-US" smtClean="0"/>
              <a:t>7/13/23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19766-8740-7B40-AD10-1AA433446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2150-09C2-D846-8599-691D3F219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0D608-4A3F-D64C-84F4-6E3C8DD26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5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280C45-1E37-4342-899E-930A139437D2}"/>
              </a:ext>
            </a:extLst>
          </p:cNvPr>
          <p:cNvSpPr/>
          <p:nvPr/>
        </p:nvSpPr>
        <p:spPr>
          <a:xfrm>
            <a:off x="50800" y="178994"/>
            <a:ext cx="12076948" cy="2492990"/>
          </a:xfrm>
          <a:prstGeom prst="rect">
            <a:avLst/>
          </a:prstGeom>
          <a:solidFill>
            <a:srgbClr val="2D2D83"/>
          </a:solidFill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MONEY MATTERS 2023: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 SYSTEM FINANCIAL WELLNESS SERIES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2" descr="Bridging the Divide Banner for Money Manners Webinar Series">
            <a:extLst>
              <a:ext uri="{FF2B5EF4-FFF2-40B4-BE49-F238E27FC236}">
                <a16:creationId xmlns:a16="http://schemas.microsoft.com/office/drawing/2014/main" id="{60E8669B-C4F4-AF98-3081-5B6402DE9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09" y="5191886"/>
            <a:ext cx="3101239" cy="155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98CEFFA8-2081-533A-9B16-95072DE47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2" y="5191886"/>
            <a:ext cx="1536849" cy="14658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B2BB75-332E-14AF-CF31-D887D91F0FA3}"/>
              </a:ext>
            </a:extLst>
          </p:cNvPr>
          <p:cNvSpPr/>
          <p:nvPr/>
        </p:nvSpPr>
        <p:spPr>
          <a:xfrm>
            <a:off x="0" y="2671984"/>
            <a:ext cx="121920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cap="small" dirty="0">
                <a:solidFill>
                  <a:srgbClr val="2D2D8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Session #8:</a:t>
            </a:r>
          </a:p>
          <a:p>
            <a:pPr algn="ctr"/>
            <a:r>
              <a:rPr lang="en-US" sz="4800" b="1" cap="small" dirty="0">
                <a:solidFill>
                  <a:srgbClr val="2D2D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Changing Careers: </a:t>
            </a:r>
            <a:br>
              <a:rPr lang="en-US" sz="4800" b="1" cap="small" dirty="0">
                <a:solidFill>
                  <a:srgbClr val="2D2D8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cap="small" dirty="0">
                <a:solidFill>
                  <a:srgbClr val="2D2D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Financial &amp; Personal Issues</a:t>
            </a:r>
          </a:p>
          <a:p>
            <a:pPr algn="ctr"/>
            <a:endParaRPr lang="en-US" sz="5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4000" b="1" cap="small" dirty="0">
                <a:solidFill>
                  <a:srgbClr val="2DB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July 13, 2023</a:t>
            </a:r>
            <a:endParaRPr lang="en-US" sz="4000" b="1" cap="small" dirty="0">
              <a:solidFill>
                <a:srgbClr val="2DB0C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89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Are You Changing Jobs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0B021DB-5190-A960-757B-BBF1F2E50CC1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i="1" dirty="0">
                <a:solidFill>
                  <a:srgbClr val="C00000"/>
                </a:solidFill>
              </a:rPr>
              <a:t>BE HONEST WITH YOURSELF</a:t>
            </a:r>
            <a:br>
              <a:rPr lang="en-US" sz="4000" b="1" i="1" dirty="0">
                <a:solidFill>
                  <a:srgbClr val="C00000"/>
                </a:solidFill>
              </a:rPr>
            </a:br>
            <a:r>
              <a:rPr lang="en-US" sz="4000" b="1" i="1" dirty="0">
                <a:solidFill>
                  <a:srgbClr val="C00000"/>
                </a:solidFill>
              </a:rPr>
              <a:t>&amp; WITH YOUR FAMILY.</a:t>
            </a:r>
          </a:p>
          <a:p>
            <a:pPr marL="0" indent="0" algn="ctr">
              <a:buNone/>
            </a:pPr>
            <a:endParaRPr lang="en-US" sz="40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C00000"/>
                </a:solidFill>
              </a:rPr>
              <a:t>What do you want to be doing in 2 years?</a:t>
            </a:r>
            <a:br>
              <a:rPr lang="en-US" sz="3600" b="1" i="1" dirty="0">
                <a:solidFill>
                  <a:srgbClr val="C00000"/>
                </a:solidFill>
              </a:rPr>
            </a:br>
            <a:r>
              <a:rPr lang="en-US" sz="3600" b="1" i="1" dirty="0">
                <a:solidFill>
                  <a:srgbClr val="C00000"/>
                </a:solidFill>
              </a:rPr>
              <a:t>What do you want to be doing in 5 years?</a:t>
            </a: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C00000"/>
                </a:solidFill>
              </a:rPr>
              <a:t>What do you want to be doing in 10 years?</a:t>
            </a:r>
          </a:p>
        </p:txBody>
      </p:sp>
    </p:spTree>
    <p:extLst>
      <p:ext uri="{BB962C8B-B14F-4D97-AF65-F5344CB8AC3E}">
        <p14:creationId xmlns:p14="http://schemas.microsoft.com/office/powerpoint/2010/main" val="3802443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grass is always greener blinds you from seeing what you already have">
            <a:extLst>
              <a:ext uri="{FF2B5EF4-FFF2-40B4-BE49-F238E27FC236}">
                <a16:creationId xmlns:a16="http://schemas.microsoft.com/office/drawing/2014/main" id="{F56CFF3B-024F-99E6-BF90-C7BDEB4F1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553" y="66612"/>
            <a:ext cx="9076894" cy="574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C285B0-BC25-1EE6-DA7E-184207388649}"/>
              </a:ext>
            </a:extLst>
          </p:cNvPr>
          <p:cNvSpPr/>
          <p:nvPr/>
        </p:nvSpPr>
        <p:spPr>
          <a:xfrm>
            <a:off x="2888536" y="3185261"/>
            <a:ext cx="6570358" cy="1338294"/>
          </a:xfrm>
          <a:prstGeom prst="rect">
            <a:avLst/>
          </a:prstGeom>
          <a:solidFill>
            <a:srgbClr val="F0E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7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grass is always greener blinds you from seeing what you already have">
            <a:extLst>
              <a:ext uri="{FF2B5EF4-FFF2-40B4-BE49-F238E27FC236}">
                <a16:creationId xmlns:a16="http://schemas.microsoft.com/office/drawing/2014/main" id="{F56CFF3B-024F-99E6-BF90-C7BDEB4F1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553" y="66612"/>
            <a:ext cx="9076894" cy="574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08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Frequently Asked Question #1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D8612-DF67-F14A-A118-5A3FBCA6A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793"/>
            <a:ext cx="10515600" cy="4559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#1	When should you being looking for a new job?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“Looking”….that’s up to you.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“Considering”….You should be considering other jobs all the time.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I work like I am always on the market – I want everything I do to make my resume better. That way, I’m prepared if/when I do want to look for a new job?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Update your resume 2-4 times a year (or more often).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Always think about your network – both for mentors and for opportunities.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Never burn any bridges.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Apply for a new job – or even just a promotion – at least once a year, for both practice and purpose.</a:t>
            </a:r>
          </a:p>
          <a:p>
            <a:pPr lvl="1"/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Frequently Asked Question #2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D8612-DF67-F14A-A118-5A3FBCA6A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793"/>
            <a:ext cx="10515600" cy="4893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#2	What jobs should you be applying for?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All of them…all that interest you.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Do NOT filter yourself out of the job search. If you are interested in a job but aren’t sure if you’re qualified, apply for that job. Let them decide.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Many job announcements are aspirational. In reality, recruiters may be happy if they find someone who meets 75% of the qualifications.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Always assume that you are the one making the decision. Assume that you are interviewing the company as much as they are interviewing you.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95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D8612-DF67-F14A-A118-5A3FBCA6A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793"/>
            <a:ext cx="10515600" cy="4893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#3	What should you look for in a job?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Consider all of the financial &amp; non-financial rewards.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What are non-financial rewards (or, non-salary rewards):</a:t>
            </a:r>
          </a:p>
          <a:p>
            <a:pPr lvl="3"/>
            <a:r>
              <a:rPr lang="en-US" dirty="0">
                <a:solidFill>
                  <a:srgbClr val="C00000"/>
                </a:solidFill>
              </a:rPr>
              <a:t>Location, culture, family, expectations</a:t>
            </a:r>
          </a:p>
          <a:p>
            <a:pPr lvl="3"/>
            <a:r>
              <a:rPr lang="en-US" dirty="0">
                <a:solidFill>
                  <a:srgbClr val="C00000"/>
                </a:solidFill>
              </a:rPr>
              <a:t>Will the company pay for your training or certification?</a:t>
            </a:r>
          </a:p>
          <a:p>
            <a:pPr lvl="3"/>
            <a:r>
              <a:rPr lang="en-US" dirty="0">
                <a:solidFill>
                  <a:srgbClr val="C00000"/>
                </a:solidFill>
              </a:rPr>
              <a:t>Consider all benefits…health care, retirement, tuition forgiveness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Consider the short-term and the long-term.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Should you work for a high-profile, high-stress firm for 2 years to build your resume?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What opportunities does this job prepare you for?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Whatever you do, have a plan for how this job fits into your long-term career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09D4CE5-246A-AD3A-E692-6FD695122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Frequently Asked Question #3</a:t>
            </a:r>
          </a:p>
        </p:txBody>
      </p:sp>
    </p:spTree>
    <p:extLst>
      <p:ext uri="{BB962C8B-B14F-4D97-AF65-F5344CB8AC3E}">
        <p14:creationId xmlns:p14="http://schemas.microsoft.com/office/powerpoint/2010/main" val="351289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D8612-DF67-F14A-A118-5A3FBCA6A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3793"/>
            <a:ext cx="10670627" cy="48931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#4	Should I negotiate my salary? If so, how?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YES!!!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You should all always negotiate your salary.</a:t>
            </a:r>
          </a:p>
          <a:p>
            <a:pPr lvl="3"/>
            <a:r>
              <a:rPr lang="en-US" dirty="0">
                <a:solidFill>
                  <a:srgbClr val="C00000"/>
                </a:solidFill>
              </a:rPr>
              <a:t>There is never any harm in asking for 5-10% more salary</a:t>
            </a:r>
          </a:p>
          <a:p>
            <a:pPr lvl="3"/>
            <a:r>
              <a:rPr lang="en-US" dirty="0">
                <a:solidFill>
                  <a:srgbClr val="C00000"/>
                </a:solidFill>
              </a:rPr>
              <a:t>Asking for 15%+ might begin to get risky…but you have to ask for what you’re worth.</a:t>
            </a:r>
          </a:p>
          <a:p>
            <a:pPr lvl="4"/>
            <a:r>
              <a:rPr lang="en-US" dirty="0">
                <a:solidFill>
                  <a:srgbClr val="C00000"/>
                </a:solidFill>
              </a:rPr>
              <a:t>You can figure out what you’re worth by asking anyone and everyone what you should be earning.</a:t>
            </a:r>
          </a:p>
          <a:p>
            <a:pPr lvl="2"/>
            <a:endParaRPr lang="en-US" dirty="0">
              <a:solidFill>
                <a:srgbClr val="C00000"/>
              </a:solidFill>
            </a:endParaRPr>
          </a:p>
          <a:p>
            <a:pPr lvl="2"/>
            <a:r>
              <a:rPr lang="en-US" dirty="0">
                <a:solidFill>
                  <a:srgbClr val="C00000"/>
                </a:solidFill>
              </a:rPr>
              <a:t>I have had 4 academic jobs. Each time, I was told in the interviewing process that they did not negotiate salary. Each time, I asked for more salary. 3 out of 4 times I got more salary.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  <a:p>
            <a:pPr lvl="2"/>
            <a:r>
              <a:rPr lang="en-US" dirty="0">
                <a:solidFill>
                  <a:srgbClr val="C00000"/>
                </a:solidFill>
              </a:rPr>
              <a:t>You can negotiate anything…not just salary.</a:t>
            </a:r>
          </a:p>
          <a:p>
            <a:pPr lvl="3"/>
            <a:r>
              <a:rPr lang="en-US" dirty="0">
                <a:solidFill>
                  <a:srgbClr val="C00000"/>
                </a:solidFill>
              </a:rPr>
              <a:t>Everyone: Time-off, vacation, work-from-home, continuing education…</a:t>
            </a:r>
          </a:p>
          <a:p>
            <a:pPr lvl="3"/>
            <a:r>
              <a:rPr lang="en-US" dirty="0">
                <a:solidFill>
                  <a:srgbClr val="C00000"/>
                </a:solidFill>
              </a:rPr>
              <a:t>Academics: Lab-funding, course load, summer pay, travel money…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4ADDD2A-FA1D-9C83-671B-D168FB1CB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Frequently Asked Question #4</a:t>
            </a:r>
          </a:p>
        </p:txBody>
      </p:sp>
    </p:spTree>
    <p:extLst>
      <p:ext uri="{BB962C8B-B14F-4D97-AF65-F5344CB8AC3E}">
        <p14:creationId xmlns:p14="http://schemas.microsoft.com/office/powerpoint/2010/main" val="834650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D8612-DF67-F14A-A118-5A3FBCA6A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793"/>
            <a:ext cx="10515600" cy="4893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#4	Should I negotiate my salary? If so, how?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Remember that there will be multiple people or divisions responsible for structuring your hiring package: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lvl="2"/>
            <a:r>
              <a:rPr lang="en-US" dirty="0">
                <a:solidFill>
                  <a:srgbClr val="C00000"/>
                </a:solidFill>
              </a:rPr>
              <a:t>Human Resources: Responsible for following rules and policies and taking care of the process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Your Future Boss: Responsible for hiring you to make the firm or institution better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  <a:p>
            <a:pPr lvl="2"/>
            <a:r>
              <a:rPr lang="en-US" dirty="0">
                <a:solidFill>
                  <a:srgbClr val="C00000"/>
                </a:solidFill>
              </a:rPr>
              <a:t>By identifying who is in charge in the process and who has the power, you can determine with whom you should be negotiating.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96E7C33-8A06-15E9-D852-91D536A5E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Frequently Asked Question #4</a:t>
            </a:r>
          </a:p>
        </p:txBody>
      </p:sp>
    </p:spTree>
    <p:extLst>
      <p:ext uri="{BB962C8B-B14F-4D97-AF65-F5344CB8AC3E}">
        <p14:creationId xmlns:p14="http://schemas.microsoft.com/office/powerpoint/2010/main" val="3392543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D8612-DF67-F14A-A118-5A3FBCA6A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3793"/>
            <a:ext cx="10670627" cy="48931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#5	How do I get the company to notice me?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If you are applying for an industry job, assume the first review of your resume will be done by a computer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Make sure your application is complete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Make sure your application is easily searchable</a:t>
            </a:r>
          </a:p>
          <a:p>
            <a:pPr lvl="3"/>
            <a:r>
              <a:rPr lang="en-US" dirty="0">
                <a:solidFill>
                  <a:srgbClr val="C00000"/>
                </a:solidFill>
              </a:rPr>
              <a:t>Use keywords, both for the power verbs and the accomplishments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Write a relevant cover letter.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My standard cover letter might have 8 paragraphs in it. 5 of these would always be the same, 3 would be (minimally) tailored to the company.</a:t>
            </a:r>
          </a:p>
          <a:p>
            <a:pPr lvl="3"/>
            <a:r>
              <a:rPr lang="en-US" dirty="0">
                <a:solidFill>
                  <a:srgbClr val="C00000"/>
                </a:solidFill>
              </a:rPr>
              <a:t>Keep your cover letter to less than 2 pages.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Use your contacts….use your network.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The processes generally ensure that every application is treated equally…at least first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Once you make the first cut, a simple email from your contacts to the recruiting committee can simply serve as a “be on the lookout for this application” notice.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DB1B08B-7D8F-6C56-6DD3-97241B4ED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Frequently Asked Questions - #5</a:t>
            </a:r>
          </a:p>
        </p:txBody>
      </p:sp>
    </p:spTree>
    <p:extLst>
      <p:ext uri="{BB962C8B-B14F-4D97-AF65-F5344CB8AC3E}">
        <p14:creationId xmlns:p14="http://schemas.microsoft.com/office/powerpoint/2010/main" val="1331960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670628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your ideal job and job description?</a:t>
            </a:r>
            <a:br>
              <a:rPr lang="en-US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will you be living?</a:t>
            </a:r>
            <a:br>
              <a:rPr lang="en-US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are you with? What is your family situation?</a:t>
            </a:r>
            <a:br>
              <a:rPr lang="en-US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you working towards? </a:t>
            </a:r>
            <a:br>
              <a:rPr lang="en-US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will your job be in 3-5 years?</a:t>
            </a: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F9FF1F7-9139-A6F4-9031-EC6603613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Is Your Ideal Job?</a:t>
            </a:r>
          </a:p>
        </p:txBody>
      </p:sp>
    </p:spTree>
    <p:extLst>
      <p:ext uri="{BB962C8B-B14F-4D97-AF65-F5344CB8AC3E}">
        <p14:creationId xmlns:p14="http://schemas.microsoft.com/office/powerpoint/2010/main" val="163416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0200"/>
            <a:ext cx="10972800" cy="4013199"/>
          </a:xfrm>
          <a:solidFill>
            <a:srgbClr val="2D2D83"/>
          </a:solidFill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Brian Bolton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 of Finance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brian.bolton@louisiana.edu</a:t>
            </a:r>
            <a:b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http://business.louisiana.edu/financeispersonal</a:t>
            </a:r>
          </a:p>
        </p:txBody>
      </p:sp>
    </p:spTree>
    <p:extLst>
      <p:ext uri="{BB962C8B-B14F-4D97-AF65-F5344CB8AC3E}">
        <p14:creationId xmlns:p14="http://schemas.microsoft.com/office/powerpoint/2010/main" val="312461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Is Your Ideal 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Plan B?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11F1322-7B36-8EE2-6CF3-3F6A35D22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31925"/>
            <a:ext cx="10670628" cy="4466257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If Your Plan A Doesn’t Happen?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Becomes Important to You?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Are Your Short-Term Possibilities?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is Your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Ideal Plan B?</a:t>
            </a:r>
          </a:p>
        </p:txBody>
      </p:sp>
    </p:spTree>
    <p:extLst>
      <p:ext uri="{BB962C8B-B14F-4D97-AF65-F5344CB8AC3E}">
        <p14:creationId xmlns:p14="http://schemas.microsoft.com/office/powerpoint/2010/main" val="397406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Is Your Ideal 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Plan B?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11F1322-7B36-8EE2-6CF3-3F6A35D22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31925"/>
            <a:ext cx="10670628" cy="4466257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5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What could go wrong with the above Plan A? What is the biggest threat?</a:t>
            </a:r>
            <a:br>
              <a:rPr lang="en-US" sz="25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What is your back-up job and job description?  What is your ideal Plan B?</a:t>
            </a:r>
            <a:br>
              <a:rPr lang="en-US" sz="25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What can you control? </a:t>
            </a:r>
            <a:br>
              <a:rPr lang="en-US" sz="25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What can you do today to make sure this Plan B is an option?</a:t>
            </a:r>
            <a:br>
              <a:rPr lang="en-US" sz="25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What can you do with your Plan B in the short-term to get to a better plan in 3-5 years?</a:t>
            </a:r>
            <a:br>
              <a:rPr lang="en-US" sz="25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What resources or help will you need to make this Plan B an option?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9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More Frequently Asked Questions - 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>
                <a:solidFill>
                  <a:srgbClr val="2D2D83"/>
                </a:solidFill>
              </a:rPr>
              <a:t>I am about to start a new job and my human resources advisor has warned me that I will have to make decisions about a company-provided retirement and health plans on my first day at work.</a:t>
            </a:r>
          </a:p>
          <a:p>
            <a:pPr marL="0" indent="0" algn="ctr">
              <a:buNone/>
            </a:pPr>
            <a:endParaRPr lang="en-US" sz="3200" b="1" i="1" dirty="0">
              <a:solidFill>
                <a:srgbClr val="2D2D83"/>
              </a:solidFill>
            </a:endParaRPr>
          </a:p>
          <a:p>
            <a:pPr marL="0" indent="0" algn="ctr">
              <a:buNone/>
            </a:pPr>
            <a:r>
              <a:rPr lang="en-US" sz="2900" b="1" i="1" dirty="0">
                <a:solidFill>
                  <a:srgbClr val="2D2D83"/>
                </a:solidFill>
              </a:rPr>
              <a:t>How do I decide which plans I want?</a:t>
            </a:r>
          </a:p>
          <a:p>
            <a:pPr marL="0" indent="0" algn="ctr">
              <a:buNone/>
            </a:pPr>
            <a:r>
              <a:rPr lang="en-US" sz="2900" b="1" i="1" dirty="0">
                <a:solidFill>
                  <a:srgbClr val="2D2D83"/>
                </a:solidFill>
              </a:rPr>
              <a:t>What if I choose the wrong plan – can I change my decision later?</a:t>
            </a:r>
          </a:p>
        </p:txBody>
      </p:sp>
    </p:spTree>
    <p:extLst>
      <p:ext uri="{BB962C8B-B14F-4D97-AF65-F5344CB8AC3E}">
        <p14:creationId xmlns:p14="http://schemas.microsoft.com/office/powerpoint/2010/main" val="1734759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>
                <a:solidFill>
                  <a:srgbClr val="2DB0CC"/>
                </a:solidFill>
              </a:rPr>
              <a:t>I am about to start a new job and my human resources advisor has warned me that I will have to make decisions about a company-provided retirement and health plans on my first day at work.</a:t>
            </a:r>
          </a:p>
          <a:p>
            <a:pPr marL="0" indent="0" algn="ctr">
              <a:buNone/>
            </a:pPr>
            <a:r>
              <a:rPr lang="en-US" sz="2000" b="1" i="1" dirty="0">
                <a:solidFill>
                  <a:srgbClr val="2DB0CC"/>
                </a:solidFill>
              </a:rPr>
              <a:t>How do I decide which plan I want?</a:t>
            </a:r>
          </a:p>
          <a:p>
            <a:pPr marL="0" indent="0" algn="ctr">
              <a:buNone/>
            </a:pPr>
            <a:r>
              <a:rPr lang="en-US" sz="2000" b="1" i="1" dirty="0">
                <a:solidFill>
                  <a:srgbClr val="2DB0CC"/>
                </a:solidFill>
              </a:rPr>
              <a:t>What if I choose the wrong plan – can I change my decision later?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2D2D83"/>
                </a:solidFill>
              </a:rPr>
              <a:t>Let’s start with the health-care plan:</a:t>
            </a:r>
          </a:p>
          <a:p>
            <a:r>
              <a:rPr lang="en-US" sz="2400" b="1" i="1" dirty="0">
                <a:solidFill>
                  <a:srgbClr val="2D2D83"/>
                </a:solidFill>
              </a:rPr>
              <a:t>You generally can select which plan option you choose once a year.</a:t>
            </a:r>
          </a:p>
          <a:p>
            <a:r>
              <a:rPr lang="en-US" sz="2400" b="1" i="1" dirty="0">
                <a:solidFill>
                  <a:srgbClr val="2D2D83"/>
                </a:solidFill>
              </a:rPr>
              <a:t>The company will deduct pre-tax salary for your premium (and the company will also contribute to the premium to share the costs)</a:t>
            </a:r>
          </a:p>
          <a:p>
            <a:r>
              <a:rPr lang="en-US" sz="2400" b="1" i="1" dirty="0">
                <a:solidFill>
                  <a:srgbClr val="2D2D83"/>
                </a:solidFill>
              </a:rPr>
              <a:t>Your family members may or may not be included.</a:t>
            </a:r>
          </a:p>
          <a:p>
            <a:r>
              <a:rPr lang="en-US" sz="2400" b="1" i="1" dirty="0">
                <a:solidFill>
                  <a:srgbClr val="2D2D83"/>
                </a:solidFill>
              </a:rPr>
              <a:t>And there are lots of financial decisions you will have to make…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F0B0ABD-F3F3-C3AF-0DEF-B1CA0FA22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More Frequently Asked Questions - #6</a:t>
            </a:r>
          </a:p>
        </p:txBody>
      </p:sp>
    </p:spTree>
    <p:extLst>
      <p:ext uri="{BB962C8B-B14F-4D97-AF65-F5344CB8AC3E}">
        <p14:creationId xmlns:p14="http://schemas.microsoft.com/office/powerpoint/2010/main" val="81357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58118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>
                <a:solidFill>
                  <a:srgbClr val="2DB0CC"/>
                </a:solidFill>
              </a:rPr>
              <a:t>I am about to start a new job and my human resources advisor has warned me that I will have to make decisions about a company-provided retirement and health plans on my first day at work.</a:t>
            </a:r>
          </a:p>
          <a:p>
            <a:pPr marL="0" indent="0" algn="ctr">
              <a:buNone/>
            </a:pPr>
            <a:r>
              <a:rPr lang="en-US" sz="2000" b="1" i="1" dirty="0">
                <a:solidFill>
                  <a:srgbClr val="2DB0CC"/>
                </a:solidFill>
              </a:rPr>
              <a:t>How do I decide which plan I want?</a:t>
            </a:r>
          </a:p>
          <a:p>
            <a:pPr marL="0" indent="0" algn="ctr">
              <a:buNone/>
            </a:pPr>
            <a:r>
              <a:rPr lang="en-US" sz="2000" b="1" i="1" dirty="0">
                <a:solidFill>
                  <a:srgbClr val="2DB0CC"/>
                </a:solidFill>
              </a:rPr>
              <a:t>What if I choose the wrong plan – can I change my decision later?</a:t>
            </a:r>
          </a:p>
          <a:p>
            <a:pPr marL="0" indent="0">
              <a:buNone/>
            </a:pPr>
            <a:endParaRPr lang="en-US" sz="2600" b="1" i="1" dirty="0">
              <a:solidFill>
                <a:srgbClr val="2D2D83"/>
              </a:solidFill>
            </a:endParaRPr>
          </a:p>
          <a:p>
            <a:pPr marL="0" indent="0">
              <a:buNone/>
            </a:pPr>
            <a:r>
              <a:rPr lang="en-US" sz="2600" b="1" i="1" dirty="0">
                <a:solidFill>
                  <a:srgbClr val="2D2D83"/>
                </a:solidFill>
              </a:rPr>
              <a:t>Let’s start with the health-care plan:</a:t>
            </a:r>
          </a:p>
          <a:p>
            <a:r>
              <a:rPr lang="en-US" sz="2600" b="1" i="1" dirty="0">
                <a:solidFill>
                  <a:srgbClr val="2D2D83"/>
                </a:solidFill>
              </a:rPr>
              <a:t>And there are lots of financial decisions you will have to make…</a:t>
            </a:r>
          </a:p>
          <a:p>
            <a:pPr lvl="1"/>
            <a:r>
              <a:rPr lang="en-US" sz="1800" b="1" i="1" dirty="0">
                <a:solidFill>
                  <a:srgbClr val="2D2D83"/>
                </a:solidFill>
              </a:rPr>
              <a:t>Choose to pay a higher monthly premium to get a lower annual deductible.</a:t>
            </a:r>
          </a:p>
          <a:p>
            <a:pPr lvl="1"/>
            <a:r>
              <a:rPr lang="en-US" sz="1800" b="1" i="1" dirty="0">
                <a:solidFill>
                  <a:srgbClr val="2D2D83"/>
                </a:solidFill>
              </a:rPr>
              <a:t>What are the annual and lifetime out-of-pocket maximums?</a:t>
            </a:r>
          </a:p>
          <a:p>
            <a:pPr lvl="1"/>
            <a:r>
              <a:rPr lang="en-US" sz="1800" b="1" i="1" dirty="0">
                <a:solidFill>
                  <a:srgbClr val="2D2D83"/>
                </a:solidFill>
              </a:rPr>
              <a:t>What are the co-payment amounts you pay for each visit?</a:t>
            </a:r>
          </a:p>
          <a:p>
            <a:pPr lvl="2"/>
            <a:r>
              <a:rPr lang="en-US" sz="1400" b="1" i="1" dirty="0">
                <a:solidFill>
                  <a:srgbClr val="2D2D83"/>
                </a:solidFill>
              </a:rPr>
              <a:t>Think about which medical services YOU are most likely to need.</a:t>
            </a:r>
            <a:endParaRPr lang="en-US" sz="1800" b="1" i="1" dirty="0">
              <a:solidFill>
                <a:srgbClr val="2D2D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46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58118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>
                <a:solidFill>
                  <a:srgbClr val="2DB0CC"/>
                </a:solidFill>
              </a:rPr>
              <a:t>I am about to start a new job and my human resources advisor has warned me that I will have to make decisions about a company-provided retirement and health plans on my first day at work.</a:t>
            </a:r>
          </a:p>
          <a:p>
            <a:pPr marL="0" indent="0" algn="ctr">
              <a:buNone/>
            </a:pPr>
            <a:r>
              <a:rPr lang="en-US" sz="2000" b="1" i="1" dirty="0">
                <a:solidFill>
                  <a:srgbClr val="2DB0CC"/>
                </a:solidFill>
              </a:rPr>
              <a:t>How do I decide which plan I want?</a:t>
            </a:r>
          </a:p>
          <a:p>
            <a:pPr marL="0" indent="0" algn="ctr">
              <a:buNone/>
            </a:pPr>
            <a:r>
              <a:rPr lang="en-US" sz="2000" b="1" i="1" dirty="0">
                <a:solidFill>
                  <a:srgbClr val="2DB0CC"/>
                </a:solidFill>
              </a:rPr>
              <a:t>What if I choose the wrong plan – can I change my decision later?</a:t>
            </a:r>
          </a:p>
          <a:p>
            <a:pPr marL="0" indent="0">
              <a:buNone/>
            </a:pPr>
            <a:endParaRPr lang="en-US" sz="2600" b="1" i="1" dirty="0">
              <a:solidFill>
                <a:srgbClr val="2D2D83"/>
              </a:solidFill>
            </a:endParaRPr>
          </a:p>
          <a:p>
            <a:r>
              <a:rPr lang="en-US" sz="2200" b="1" i="1" dirty="0">
                <a:solidFill>
                  <a:srgbClr val="2D2D83"/>
                </a:solidFill>
              </a:rPr>
              <a:t>Health Savings Accounts (HSA)</a:t>
            </a:r>
          </a:p>
          <a:p>
            <a:pPr lvl="1"/>
            <a:r>
              <a:rPr lang="en-US" sz="1800" b="1" i="1" dirty="0">
                <a:solidFill>
                  <a:srgbClr val="2D2D83"/>
                </a:solidFill>
              </a:rPr>
              <a:t>You can contribute pre-tax dollars to an HSA to be used to pay co-pays, deductibles, other expenses</a:t>
            </a:r>
          </a:p>
          <a:p>
            <a:pPr lvl="1"/>
            <a:r>
              <a:rPr lang="en-US" sz="1800" b="1" i="1" dirty="0">
                <a:solidFill>
                  <a:srgbClr val="2D2D83"/>
                </a:solidFill>
              </a:rPr>
              <a:t>The money in the account can roll-over from year to year</a:t>
            </a:r>
          </a:p>
          <a:p>
            <a:pPr lvl="1"/>
            <a:r>
              <a:rPr lang="en-US" sz="1800" b="1" i="1" dirty="0">
                <a:solidFill>
                  <a:srgbClr val="2D2D83"/>
                </a:solidFill>
              </a:rPr>
              <a:t>Requires you to be part of a high-deductible health care plan</a:t>
            </a:r>
          </a:p>
          <a:p>
            <a:r>
              <a:rPr lang="en-US" sz="2200" b="1" i="1" dirty="0">
                <a:solidFill>
                  <a:srgbClr val="2D2D83"/>
                </a:solidFill>
              </a:rPr>
              <a:t>Flexible Spending Account (FSA)</a:t>
            </a:r>
          </a:p>
          <a:p>
            <a:pPr lvl="1"/>
            <a:r>
              <a:rPr lang="en-US" sz="1800" b="1" i="1" dirty="0">
                <a:solidFill>
                  <a:srgbClr val="2D2D83"/>
                </a:solidFill>
              </a:rPr>
              <a:t>You can contribute pre-tax dollars to an FSA to be used to pay co-pays, deductibles, other expenses</a:t>
            </a:r>
          </a:p>
          <a:p>
            <a:pPr lvl="1"/>
            <a:r>
              <a:rPr lang="en-US" sz="1800" b="1" i="1" dirty="0">
                <a:solidFill>
                  <a:srgbClr val="2D2D83"/>
                </a:solidFill>
              </a:rPr>
              <a:t>The money in the account DOES NOT roll-over from year to year</a:t>
            </a:r>
          </a:p>
          <a:p>
            <a:pPr lvl="1"/>
            <a:r>
              <a:rPr lang="en-US" sz="1800" b="1" i="1" dirty="0">
                <a:solidFill>
                  <a:srgbClr val="2D2D83"/>
                </a:solidFill>
              </a:rPr>
              <a:t>DOES NOT require you to be part of a high-deductible health care plan</a:t>
            </a:r>
          </a:p>
        </p:txBody>
      </p:sp>
    </p:spTree>
    <p:extLst>
      <p:ext uri="{BB962C8B-B14F-4D97-AF65-F5344CB8AC3E}">
        <p14:creationId xmlns:p14="http://schemas.microsoft.com/office/powerpoint/2010/main" val="1836764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8118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>
                <a:solidFill>
                  <a:srgbClr val="2DB0CC"/>
                </a:solidFill>
              </a:rPr>
              <a:t>I am about to start a new job and my human resources advisor has warned me that I will have to make decisions about a company-provided retirement and health plans on my first day at work.</a:t>
            </a:r>
          </a:p>
          <a:p>
            <a:pPr marL="0" indent="0" algn="ctr">
              <a:buNone/>
            </a:pPr>
            <a:r>
              <a:rPr lang="en-US" sz="2000" b="1" i="1" dirty="0">
                <a:solidFill>
                  <a:srgbClr val="2DB0CC"/>
                </a:solidFill>
              </a:rPr>
              <a:t>How do I decide which plan I want?</a:t>
            </a:r>
          </a:p>
          <a:p>
            <a:pPr marL="0" indent="0" algn="ctr">
              <a:buNone/>
            </a:pPr>
            <a:r>
              <a:rPr lang="en-US" sz="2000" b="1" i="1" dirty="0">
                <a:solidFill>
                  <a:srgbClr val="2DB0CC"/>
                </a:solidFill>
              </a:rPr>
              <a:t>What if I choose the wrong plan – can I change my decision later?</a:t>
            </a:r>
          </a:p>
          <a:p>
            <a:pPr marL="0" indent="0" algn="ctr">
              <a:buNone/>
            </a:pPr>
            <a:endParaRPr lang="en-US" b="1" i="1" dirty="0">
              <a:solidFill>
                <a:srgbClr val="2DB0CC"/>
              </a:solidFill>
            </a:endParaRPr>
          </a:p>
          <a:p>
            <a:pPr marL="0" indent="0">
              <a:buNone/>
            </a:pPr>
            <a:r>
              <a:rPr lang="en-US" sz="2600" b="1" i="1" dirty="0">
                <a:solidFill>
                  <a:srgbClr val="2D2D83"/>
                </a:solidFill>
              </a:rPr>
              <a:t>Let’s now talk about the retirement plan:</a:t>
            </a:r>
          </a:p>
          <a:p>
            <a:r>
              <a:rPr lang="en-US" sz="2400" b="1" i="1" dirty="0">
                <a:solidFill>
                  <a:srgbClr val="2D2D83"/>
                </a:solidFill>
              </a:rPr>
              <a:t>If you’re lucky, your employer will offer you the choice of a defined benefit plan (aka “pension”) or a defined contribution plan (401(k), 403(b).</a:t>
            </a:r>
          </a:p>
          <a:p>
            <a:pPr lvl="1"/>
            <a:r>
              <a:rPr lang="en-US" sz="1600" i="1" dirty="0">
                <a:solidFill>
                  <a:srgbClr val="2D2D83"/>
                </a:solidFill>
              </a:rPr>
              <a:t>50 years ago, most employers only offered a pension. Today, most employers only offer a defined contribution plan.</a:t>
            </a:r>
          </a:p>
          <a:p>
            <a:r>
              <a:rPr lang="en-US" sz="2400" b="1" i="1" dirty="0">
                <a:solidFill>
                  <a:srgbClr val="2D2D83"/>
                </a:solidFill>
              </a:rPr>
              <a:t>For a pension, the most important word is “vesting”</a:t>
            </a:r>
          </a:p>
          <a:p>
            <a:r>
              <a:rPr lang="en-US" sz="2400" b="1" i="1" dirty="0">
                <a:solidFill>
                  <a:srgbClr val="2D2D83"/>
                </a:solidFill>
              </a:rPr>
              <a:t>For a defined contribution plan, the 2 most important words are “vesting” and “matching”</a:t>
            </a:r>
          </a:p>
        </p:txBody>
      </p:sp>
    </p:spTree>
    <p:extLst>
      <p:ext uri="{BB962C8B-B14F-4D97-AF65-F5344CB8AC3E}">
        <p14:creationId xmlns:p14="http://schemas.microsoft.com/office/powerpoint/2010/main" val="1080957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58118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i="1" dirty="0">
                <a:solidFill>
                  <a:srgbClr val="2D2D83"/>
                </a:solidFill>
              </a:rPr>
              <a:t>Let’s now talk about the retirement plan:</a:t>
            </a:r>
          </a:p>
          <a:p>
            <a:r>
              <a:rPr lang="en-US" sz="2400" b="1" i="1" dirty="0">
                <a:solidFill>
                  <a:srgbClr val="2D2D83"/>
                </a:solidFill>
              </a:rPr>
              <a:t>For a pension, the most important word is “vesting”</a:t>
            </a:r>
          </a:p>
          <a:p>
            <a:pPr lvl="1"/>
            <a:r>
              <a:rPr lang="en-US" sz="2000" b="1" i="1" dirty="0">
                <a:solidFill>
                  <a:srgbClr val="2D2D83"/>
                </a:solidFill>
              </a:rPr>
              <a:t>The company will offer a payment upon reaching retirement age.</a:t>
            </a:r>
          </a:p>
          <a:p>
            <a:pPr lvl="1"/>
            <a:r>
              <a:rPr lang="en-US" sz="2000" b="1" i="1" dirty="0">
                <a:solidFill>
                  <a:srgbClr val="2D2D83"/>
                </a:solidFill>
              </a:rPr>
              <a:t>This payment will be calculated based on some pre-determined formula.</a:t>
            </a:r>
          </a:p>
          <a:p>
            <a:pPr lvl="2"/>
            <a:r>
              <a:rPr lang="en-US" sz="1600" b="1" i="1" dirty="0">
                <a:solidFill>
                  <a:srgbClr val="2D2D83"/>
                </a:solidFill>
              </a:rPr>
              <a:t>Example: 2% of your salary x The number of years you worked for the company</a:t>
            </a:r>
          </a:p>
          <a:p>
            <a:pPr lvl="1"/>
            <a:r>
              <a:rPr lang="en-US" sz="2000" b="1" i="1" dirty="0">
                <a:solidFill>
                  <a:srgbClr val="2D2D83"/>
                </a:solidFill>
              </a:rPr>
              <a:t>The company may require you to contribute a portion of your salary into the plan</a:t>
            </a:r>
          </a:p>
          <a:p>
            <a:pPr lvl="1"/>
            <a:r>
              <a:rPr lang="en-US" sz="2000" b="1" i="1" dirty="0">
                <a:solidFill>
                  <a:srgbClr val="2D2D83"/>
                </a:solidFill>
              </a:rPr>
              <a:t>And then the company is responsible for managing the investments to make sure it has enough money saved to make all of the required pension payments</a:t>
            </a:r>
          </a:p>
          <a:p>
            <a:pPr lvl="1"/>
            <a:endParaRPr lang="en-US" sz="2000" b="1" i="1" dirty="0">
              <a:solidFill>
                <a:srgbClr val="2D2D83"/>
              </a:solidFill>
            </a:endParaRPr>
          </a:p>
          <a:p>
            <a:pPr lvl="1"/>
            <a:r>
              <a:rPr lang="en-US" sz="2000" b="1" i="1" dirty="0">
                <a:solidFill>
                  <a:srgbClr val="2D2D83"/>
                </a:solidFill>
              </a:rPr>
              <a:t>Why is “vesting” the most important word with pension plans?</a:t>
            </a:r>
          </a:p>
          <a:p>
            <a:pPr lvl="2"/>
            <a:r>
              <a:rPr lang="en-US" sz="1600" b="1" i="1" dirty="0">
                <a:solidFill>
                  <a:srgbClr val="2D2D83"/>
                </a:solidFill>
              </a:rPr>
              <a:t>The plan will dictate how long you must be in the plan (and contributing) before you are eligible for retirement benefits.</a:t>
            </a:r>
          </a:p>
          <a:p>
            <a:pPr lvl="2"/>
            <a:r>
              <a:rPr lang="en-US" sz="1600" b="1" i="1" dirty="0">
                <a:solidFill>
                  <a:srgbClr val="2D2D83"/>
                </a:solidFill>
              </a:rPr>
              <a:t>This length of time is “vesting.”</a:t>
            </a:r>
          </a:p>
          <a:p>
            <a:pPr lvl="2"/>
            <a:r>
              <a:rPr lang="en-US" sz="1600" b="1" i="1" dirty="0">
                <a:solidFill>
                  <a:srgbClr val="2D2D83"/>
                </a:solidFill>
              </a:rPr>
              <a:t>If you leave the company before your benefits have fully vested, then you receive 0.00% of those benefits.</a:t>
            </a:r>
          </a:p>
          <a:p>
            <a:pPr lvl="2"/>
            <a:r>
              <a:rPr lang="en-US" sz="1600" b="1" i="1" dirty="0">
                <a:solidFill>
                  <a:srgbClr val="2D2D83"/>
                </a:solidFill>
              </a:rPr>
              <a:t>If you leave the company 1 day after your benefits have fully vested, </a:t>
            </a:r>
            <a:br>
              <a:rPr lang="en-US" sz="1600" b="1" i="1" dirty="0">
                <a:solidFill>
                  <a:srgbClr val="2D2D83"/>
                </a:solidFill>
              </a:rPr>
            </a:br>
            <a:r>
              <a:rPr lang="en-US" sz="1600" b="1" i="1" dirty="0">
                <a:solidFill>
                  <a:srgbClr val="2D2D83"/>
                </a:solidFill>
              </a:rPr>
              <a:t>then you receive 100.00% of the promised benefits.</a:t>
            </a:r>
            <a:endParaRPr lang="en-US" sz="2400" b="1" i="1" dirty="0">
              <a:solidFill>
                <a:srgbClr val="2D2D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3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58118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/>
              <a:t>For a 401(k) or 403(b), the most important words are “vesting” and “matching”</a:t>
            </a:r>
          </a:p>
          <a:p>
            <a:pPr lvl="1"/>
            <a:r>
              <a:rPr lang="en-US" sz="2000" b="1" i="1" dirty="0"/>
              <a:t>Vesting is generally the same as with a pension plan – when you receive benefits, kind of.</a:t>
            </a:r>
          </a:p>
          <a:p>
            <a:pPr lvl="2"/>
            <a:r>
              <a:rPr lang="en-US" sz="1200" b="1" i="1" dirty="0"/>
              <a:t>Any contributions you make into the plan are always 100% vested. They always belong to you.</a:t>
            </a:r>
          </a:p>
          <a:p>
            <a:pPr lvl="2"/>
            <a:r>
              <a:rPr lang="en-US" sz="1200" b="1" i="1" dirty="0"/>
              <a:t>But if the company makes any matching contributions, they may be subject to a vesting period. If you leave the company before the matches vest, you receive 0.00% of these matched contributions.</a:t>
            </a:r>
          </a:p>
          <a:p>
            <a:pPr lvl="2"/>
            <a:endParaRPr lang="en-US" sz="1200" b="1" i="1" dirty="0"/>
          </a:p>
          <a:p>
            <a:pPr lvl="1"/>
            <a:r>
              <a:rPr lang="en-US" sz="2000" b="1" i="1" dirty="0"/>
              <a:t>Matching is (kind of) free money from your employer.</a:t>
            </a:r>
          </a:p>
          <a:p>
            <a:pPr lvl="2"/>
            <a:r>
              <a:rPr lang="en-US" sz="1600" b="1" i="1" dirty="0"/>
              <a:t>The retirement plan will specify what percentage of your salary your employer will match as a contribution into your retirement plan.</a:t>
            </a:r>
          </a:p>
          <a:p>
            <a:pPr lvl="3"/>
            <a:r>
              <a:rPr lang="en-US" sz="1400" b="1" i="1" dirty="0"/>
              <a:t>It’s a “match” because the company only contributes if you contribute first.</a:t>
            </a:r>
          </a:p>
          <a:p>
            <a:pPr lvl="2"/>
            <a:r>
              <a:rPr lang="en-US" sz="1600" b="1" i="1" dirty="0"/>
              <a:t>Example: At UL Lafayette, I contribute 8% of my salary to my 403(b), the University will match with a 6% contribution. So I will end up with 14% of my salary going into a retirement plan.</a:t>
            </a:r>
          </a:p>
          <a:p>
            <a:pPr lvl="3"/>
            <a:r>
              <a:rPr lang="en-US" sz="1400" b="1" i="1" dirty="0"/>
              <a:t>If I contribute 7% of my salary to my 403(b), the University will not match anything. So I will end up with 7% of my salary going into a retirement plan.</a:t>
            </a:r>
            <a:br>
              <a:rPr lang="en-US" sz="1400" b="1" i="1" dirty="0"/>
            </a:br>
            <a:endParaRPr lang="en-US" sz="1400" b="1" i="1" dirty="0"/>
          </a:p>
          <a:p>
            <a:pPr lvl="1"/>
            <a:r>
              <a:rPr lang="en-US" sz="2000" b="1" i="1" dirty="0"/>
              <a:t>Once your money is in your retirement plan, then the company will have a plan sponsor (e.g investment company) manage your account.</a:t>
            </a:r>
          </a:p>
          <a:p>
            <a:pPr lvl="2"/>
            <a:r>
              <a:rPr lang="en-US" sz="1600" b="1" i="1" dirty="0"/>
              <a:t>But YOU are responsible for directing your money into a menu of investment options that the </a:t>
            </a:r>
            <a:br>
              <a:rPr lang="en-US" sz="1600" b="1" i="1" dirty="0"/>
            </a:br>
            <a:r>
              <a:rPr lang="en-US" sz="1600" b="1" i="1" dirty="0"/>
              <a:t>plan sponsor allows. </a:t>
            </a:r>
          </a:p>
          <a:p>
            <a:pPr lvl="2"/>
            <a:r>
              <a:rPr lang="en-US" sz="1600" b="1" i="1" dirty="0"/>
              <a:t>These options will generally be mutual funds, not individual stocks, crypto, real estate, NFTs…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126285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670628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 dirty="0"/>
              <a:t>Why would you want to give up some of your hard-earned paycheck today in order to put it into a retirement fund that you may not touch for 40 years?</a:t>
            </a:r>
          </a:p>
          <a:p>
            <a:pPr marL="0" indent="0">
              <a:buNone/>
            </a:pPr>
            <a:endParaRPr lang="en-US" sz="1200" b="1" i="1" dirty="0"/>
          </a:p>
          <a:p>
            <a:pPr marL="0" indent="0">
              <a:buNone/>
            </a:pPr>
            <a:r>
              <a:rPr lang="en-US" sz="2400" b="1" i="1" dirty="0">
                <a:solidFill>
                  <a:srgbClr val="2D2D83"/>
                </a:solidFill>
              </a:rPr>
              <a:t>Two reasons: Matching &amp; Tax-Deferral.</a:t>
            </a:r>
          </a:p>
          <a:p>
            <a:r>
              <a:rPr lang="en-US" sz="2400" b="1" i="1" dirty="0">
                <a:solidFill>
                  <a:srgbClr val="2D2D83"/>
                </a:solidFill>
              </a:rPr>
              <a:t>We saw how a company match can effectively increase your compensation</a:t>
            </a:r>
          </a:p>
          <a:p>
            <a:r>
              <a:rPr lang="en-US" sz="2400" b="1" i="1" dirty="0">
                <a:solidFill>
                  <a:srgbClr val="2D2D83"/>
                </a:solidFill>
              </a:rPr>
              <a:t>Tax-Deferral is the other big advantage of retirement plans</a:t>
            </a:r>
          </a:p>
          <a:p>
            <a:pPr lvl="1"/>
            <a:r>
              <a:rPr lang="en-US" sz="2000" b="1" i="1" dirty="0">
                <a:solidFill>
                  <a:srgbClr val="2D2D83"/>
                </a:solidFill>
              </a:rPr>
              <a:t>Any money you contribute to a retirement plan today is before tax.</a:t>
            </a:r>
          </a:p>
          <a:p>
            <a:pPr lvl="1"/>
            <a:r>
              <a:rPr lang="en-US" sz="2000" b="1" i="1" dirty="0">
                <a:solidFill>
                  <a:srgbClr val="2D2D83"/>
                </a:solidFill>
              </a:rPr>
              <a:t>The before tax amount will be invested.</a:t>
            </a:r>
          </a:p>
          <a:p>
            <a:pPr lvl="1"/>
            <a:r>
              <a:rPr lang="en-US" sz="2000" b="1" i="1" dirty="0">
                <a:solidFill>
                  <a:srgbClr val="2D2D83"/>
                </a:solidFill>
              </a:rPr>
              <a:t>Your investments will grow at some rate of return over the long term until you retire.</a:t>
            </a:r>
          </a:p>
          <a:p>
            <a:pPr lvl="1"/>
            <a:r>
              <a:rPr lang="en-US" sz="2000" b="1" i="1" dirty="0">
                <a:solidFill>
                  <a:srgbClr val="2D2D83"/>
                </a:solidFill>
              </a:rPr>
              <a:t>When you reach retirement age (generally over 60), you can begin withdrawing money from your retirement plan</a:t>
            </a:r>
          </a:p>
          <a:p>
            <a:pPr lvl="2"/>
            <a:r>
              <a:rPr lang="en-US" sz="1600" b="1" i="1" dirty="0">
                <a:solidFill>
                  <a:srgbClr val="2D2D83"/>
                </a:solidFill>
              </a:rPr>
              <a:t>You will pay ordinary income taxes on these withdrawals</a:t>
            </a:r>
          </a:p>
          <a:p>
            <a:pPr lvl="2"/>
            <a:r>
              <a:rPr lang="en-US" sz="1600" b="1" i="1" dirty="0">
                <a:solidFill>
                  <a:srgbClr val="2D2D83"/>
                </a:solidFill>
              </a:rPr>
              <a:t>You will never pay capital gains taxes on how much your initial investments grew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A128FBD-447E-7245-48F8-1B0426FA7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More Frequently Asked Questions - #7</a:t>
            </a:r>
          </a:p>
        </p:txBody>
      </p:sp>
    </p:spTree>
    <p:extLst>
      <p:ext uri="{BB962C8B-B14F-4D97-AF65-F5344CB8AC3E}">
        <p14:creationId xmlns:p14="http://schemas.microsoft.com/office/powerpoint/2010/main" val="1920101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A1839F-7898-7EF9-F333-7B11D097F1CA}"/>
              </a:ext>
            </a:extLst>
          </p:cNvPr>
          <p:cNvSpPr txBox="1">
            <a:spLocks/>
          </p:cNvSpPr>
          <p:nvPr/>
        </p:nvSpPr>
        <p:spPr>
          <a:xfrm>
            <a:off x="838200" y="1140507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Adults Returning to Finish a Degree: Financial &amp; Other Concerns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6, 2023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AF0726-09D5-FE14-1E59-2B62767C9C66}"/>
              </a:ext>
            </a:extLst>
          </p:cNvPr>
          <p:cNvSpPr txBox="1">
            <a:spLocks/>
          </p:cNvSpPr>
          <p:nvPr/>
        </p:nvSpPr>
        <p:spPr>
          <a:xfrm>
            <a:off x="3078436" y="1140507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Financial Planning for Graduate Students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7, 2023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6C7430-49AD-065C-8815-D2A9D693A24E}"/>
              </a:ext>
            </a:extLst>
          </p:cNvPr>
          <p:cNvSpPr txBox="1">
            <a:spLocks/>
          </p:cNvSpPr>
          <p:nvPr/>
        </p:nvSpPr>
        <p:spPr>
          <a:xfrm>
            <a:off x="838200" y="2692623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Family Financial Planning: Sending Your Loved-Ones Off to College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27, 2023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4719D3-3217-B50B-8599-869ADE135BE0}"/>
              </a:ext>
            </a:extLst>
          </p:cNvPr>
          <p:cNvSpPr txBox="1">
            <a:spLocks/>
          </p:cNvSpPr>
          <p:nvPr/>
        </p:nvSpPr>
        <p:spPr>
          <a:xfrm>
            <a:off x="9680028" y="2692623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Financial Planning for Veterans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July 18, 2023 ***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90BE5A-337D-C0BD-AA48-6882BCCDE8BC}"/>
              </a:ext>
            </a:extLst>
          </p:cNvPr>
          <p:cNvSpPr txBox="1">
            <a:spLocks/>
          </p:cNvSpPr>
          <p:nvPr/>
        </p:nvSpPr>
        <p:spPr>
          <a:xfrm>
            <a:off x="838200" y="4244739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Financial Planning When Retirement is Getting Close </a:t>
            </a:r>
            <a:b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(5-7 years out)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19, 2023 ***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13B7467-A2AD-1504-527F-5764141D2E9A}"/>
              </a:ext>
            </a:extLst>
          </p:cNvPr>
          <p:cNvSpPr txBox="1">
            <a:spLocks/>
          </p:cNvSpPr>
          <p:nvPr/>
        </p:nvSpPr>
        <p:spPr>
          <a:xfrm>
            <a:off x="5318672" y="1140507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Financial &amp; Tax Planning for International Students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8, 2023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83D21CA-85A3-C7FC-01E8-D45958D9C425}"/>
              </a:ext>
            </a:extLst>
          </p:cNvPr>
          <p:cNvSpPr txBox="1">
            <a:spLocks/>
          </p:cNvSpPr>
          <p:nvPr/>
        </p:nvSpPr>
        <p:spPr>
          <a:xfrm>
            <a:off x="7499350" y="1145364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The Financial Aspects of Your Side-</a:t>
            </a:r>
            <a:b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Hustle #1 – Planning, Strategies, Legal, Resources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20, 2023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8D5206F-1FF0-E5E9-7345-7690EADABB15}"/>
              </a:ext>
            </a:extLst>
          </p:cNvPr>
          <p:cNvSpPr txBox="1">
            <a:spLocks/>
          </p:cNvSpPr>
          <p:nvPr/>
        </p:nvSpPr>
        <p:spPr>
          <a:xfrm>
            <a:off x="3078436" y="2692623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Family Financial Planning: Caring for Adult Dependents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28, 2023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342A29-7287-F8DA-7EFE-D836D0162CC0}"/>
              </a:ext>
            </a:extLst>
          </p:cNvPr>
          <p:cNvSpPr txBox="1">
            <a:spLocks/>
          </p:cNvSpPr>
          <p:nvPr/>
        </p:nvSpPr>
        <p:spPr>
          <a:xfrm>
            <a:off x="5332686" y="2692623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Changing Careers: The Financial &amp; Personal Issues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July 13, 2023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F09B6BB-F5A5-8DEF-9485-A3CDDC56FF15}"/>
              </a:ext>
            </a:extLst>
          </p:cNvPr>
          <p:cNvSpPr txBox="1">
            <a:spLocks/>
          </p:cNvSpPr>
          <p:nvPr/>
        </p:nvSpPr>
        <p:spPr>
          <a:xfrm>
            <a:off x="5318672" y="4254454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Financial Planning for the Fun Stuff: Vacations, Home Improvements, New Vehicles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26, 2023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5D8E2EB-F032-C402-45CC-91D18ED9EE52}"/>
              </a:ext>
            </a:extLst>
          </p:cNvPr>
          <p:cNvSpPr txBox="1">
            <a:spLocks/>
          </p:cNvSpPr>
          <p:nvPr/>
        </p:nvSpPr>
        <p:spPr>
          <a:xfrm>
            <a:off x="7499350" y="4259311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Investing 101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August 1, 2023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44ABC3-10F8-D664-72EF-C41054B3BFB8}"/>
              </a:ext>
            </a:extLst>
          </p:cNvPr>
          <p:cNvSpPr txBox="1">
            <a:spLocks/>
          </p:cNvSpPr>
          <p:nvPr/>
        </p:nvSpPr>
        <p:spPr>
          <a:xfrm>
            <a:off x="9680028" y="1145364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Family Financial Planning: Making Finances Work for the Whole Family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23, 2023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73A9731-8685-074E-4118-50E2DE213A8E}"/>
              </a:ext>
            </a:extLst>
          </p:cNvPr>
          <p:cNvSpPr txBox="1">
            <a:spLocks/>
          </p:cNvSpPr>
          <p:nvPr/>
        </p:nvSpPr>
        <p:spPr>
          <a:xfrm>
            <a:off x="7499350" y="2692623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Building Savings Accounts &amp; Emergency Funds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14, 2023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E851936-EBD7-02DB-BE14-903F3C220DC7}"/>
              </a:ext>
            </a:extLst>
          </p:cNvPr>
          <p:cNvSpPr txBox="1">
            <a:spLocks/>
          </p:cNvSpPr>
          <p:nvPr/>
        </p:nvSpPr>
        <p:spPr>
          <a:xfrm>
            <a:off x="9680028" y="4259311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Navigating the Impacts of Inflation &amp; Turbulent Economic Times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2, 2023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2B7DEBF-36ED-8D68-398F-9927D766D569}"/>
              </a:ext>
            </a:extLst>
          </p:cNvPr>
          <p:cNvSpPr txBox="1">
            <a:spLocks/>
          </p:cNvSpPr>
          <p:nvPr/>
        </p:nvSpPr>
        <p:spPr>
          <a:xfrm>
            <a:off x="3078436" y="4244739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The Financial Aspects of Your Side-</a:t>
            </a:r>
            <a:b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Hustle #2 – Taxes, Profitability, Expansion, Success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July 25, 2023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5E454AF-8936-C354-B732-76B859708C3B}"/>
              </a:ext>
            </a:extLst>
          </p:cNvPr>
          <p:cNvSpPr txBox="1">
            <a:spLocks/>
          </p:cNvSpPr>
          <p:nvPr/>
        </p:nvSpPr>
        <p:spPr>
          <a:xfrm>
            <a:off x="2900909" y="6089650"/>
            <a:ext cx="6664325" cy="55880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Most sessions are from 12:00-1:00pm</a:t>
            </a:r>
            <a:b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*** Sessions on July 18, 19 are from 3:00-4:00pm.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89258D-1128-CA65-DD3A-52E061155753}"/>
              </a:ext>
            </a:extLst>
          </p:cNvPr>
          <p:cNvSpPr/>
          <p:nvPr/>
        </p:nvSpPr>
        <p:spPr>
          <a:xfrm>
            <a:off x="5220661" y="2642029"/>
            <a:ext cx="2051050" cy="155211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8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 dirty="0"/>
              <a:t>I’m going to be a consultant and entrepreneur. Is there a way I can benefit with my own retirement plan even without an employer doing it for me?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Yes. How? With an IRA, Individual Retirement Account:</a:t>
            </a:r>
          </a:p>
          <a:p>
            <a:r>
              <a:rPr lang="en-US" sz="2400" b="1" i="1" dirty="0"/>
              <a:t>A traditional IRA allows you to invest $6,500 of pre-tax money into a qualified account, and then you direct where you invest the money and how it grows</a:t>
            </a:r>
          </a:p>
          <a:p>
            <a:pPr lvl="1"/>
            <a:r>
              <a:rPr lang="en-US" sz="1600" b="1" i="1" dirty="0"/>
              <a:t>You cannot access the money, without fees and taxes, until retirement</a:t>
            </a:r>
          </a:p>
          <a:p>
            <a:pPr lvl="1"/>
            <a:r>
              <a:rPr lang="en-US" sz="1600" b="1" i="1" dirty="0"/>
              <a:t>There are income limits to whom can participate; very high income folks cannot participate</a:t>
            </a:r>
          </a:p>
          <a:p>
            <a:pPr lvl="1"/>
            <a:r>
              <a:rPr lang="en-US" sz="1600" b="1" i="1" dirty="0"/>
              <a:t>You pay ordinary income tax when you withdraw the money in retirement</a:t>
            </a:r>
          </a:p>
          <a:p>
            <a:r>
              <a:rPr lang="en-US" sz="2000" b="1" i="1" dirty="0"/>
              <a:t>A Roth IRA allows you to invest $6,500 of after-tax money into a qualified account, and then you direct where you invest the money and how it grows</a:t>
            </a:r>
          </a:p>
          <a:p>
            <a:pPr lvl="1"/>
            <a:r>
              <a:rPr lang="en-US" sz="1600" b="1" i="1" dirty="0"/>
              <a:t>The income limits are less than with a traditional IRA</a:t>
            </a:r>
          </a:p>
          <a:p>
            <a:pPr lvl="1"/>
            <a:r>
              <a:rPr lang="en-US" sz="1600" b="1" i="1" dirty="0"/>
              <a:t>You do not pay any tax when you withdraw the money in retirement…because you already paid income taxes.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093BFA9-C84E-6BBC-83F5-6E7F2E446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More Frequently Asked Questions - #8</a:t>
            </a:r>
          </a:p>
        </p:txBody>
      </p:sp>
    </p:spTree>
    <p:extLst>
      <p:ext uri="{BB962C8B-B14F-4D97-AF65-F5344CB8AC3E}">
        <p14:creationId xmlns:p14="http://schemas.microsoft.com/office/powerpoint/2010/main" val="48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58118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 dirty="0"/>
              <a:t>A few concluding comments about retirement plans: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If possible, set up an IRA, a Roth IRA and take the maximum advantage of whatever retirement plan options your employer offers. </a:t>
            </a:r>
          </a:p>
          <a:p>
            <a:pPr marL="0" indent="0">
              <a:buNone/>
            </a:pPr>
            <a:endParaRPr lang="en-US" sz="24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Why? Flexibility.</a:t>
            </a:r>
          </a:p>
          <a:p>
            <a:r>
              <a:rPr lang="en-US" sz="2000" b="1" i="1" dirty="0">
                <a:solidFill>
                  <a:srgbClr val="C00000"/>
                </a:solidFill>
              </a:rPr>
              <a:t>If your income grows, you may make too much to get an IRA or Roth</a:t>
            </a:r>
          </a:p>
          <a:p>
            <a:r>
              <a:rPr lang="en-US" sz="2000" b="1" i="1" dirty="0">
                <a:solidFill>
                  <a:srgbClr val="C00000"/>
                </a:solidFill>
              </a:rPr>
              <a:t>Having different accounts with different tax rules allows you to choose how you withdraw money in retirement</a:t>
            </a:r>
          </a:p>
          <a:p>
            <a:pPr lvl="1"/>
            <a:r>
              <a:rPr lang="en-US" sz="1800" b="1" i="1" dirty="0">
                <a:solidFill>
                  <a:srgbClr val="C00000"/>
                </a:solidFill>
              </a:rPr>
              <a:t>Imagine you do some work when you’re 75 that pays you $200,000. You may choose to withdraw a lot from your Roth IRA (which will be tax-free) and less from your IRA (which will be taxed) so you can avoid claiming more income in a year when you’re in a high-tax bracket.</a:t>
            </a:r>
          </a:p>
          <a:p>
            <a:pPr lvl="1"/>
            <a:r>
              <a:rPr lang="en-US" sz="1800" b="1" i="1" dirty="0">
                <a:solidFill>
                  <a:srgbClr val="C00000"/>
                </a:solidFill>
              </a:rPr>
              <a:t>Then if you take the year off when you’re 76, you’ll drop down to a lower tax bracket, and you may choose to withdraw a lot from your IRA and a little from your Roth IRA.</a:t>
            </a:r>
          </a:p>
        </p:txBody>
      </p:sp>
    </p:spTree>
    <p:extLst>
      <p:ext uri="{BB962C8B-B14F-4D97-AF65-F5344CB8AC3E}">
        <p14:creationId xmlns:p14="http://schemas.microsoft.com/office/powerpoint/2010/main" val="2917073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i="1" dirty="0"/>
              <a:t>How do we avoid getting a lowball job offer, given we are graduating students with little leverage and fewer resources, fewer options and less information? </a:t>
            </a:r>
          </a:p>
          <a:p>
            <a:pPr marL="0" indent="0">
              <a:buNone/>
            </a:pPr>
            <a:endParaRPr lang="en-US" sz="2400" b="1" i="1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F0BD2AC-3EC1-DFB8-C05A-DA502B04B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More Frequently Asked Questions - #9</a:t>
            </a:r>
          </a:p>
        </p:txBody>
      </p:sp>
    </p:spTree>
    <p:extLst>
      <p:ext uri="{BB962C8B-B14F-4D97-AF65-F5344CB8AC3E}">
        <p14:creationId xmlns:p14="http://schemas.microsoft.com/office/powerpoint/2010/main" val="3712845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>
                <a:solidFill>
                  <a:srgbClr val="2DB0CC"/>
                </a:solidFill>
              </a:rPr>
              <a:t>How do we avoid getting a lowball job offer, given we are graduating students with little leverage and fewer resources, fewer options and less information? </a:t>
            </a:r>
          </a:p>
          <a:p>
            <a:pPr marL="0" indent="0">
              <a:buNone/>
            </a:pPr>
            <a:endParaRPr lang="en-US" sz="24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2D2D83"/>
                </a:solidFill>
              </a:rPr>
              <a:t>The financial planning answer:</a:t>
            </a:r>
          </a:p>
          <a:p>
            <a:pPr lvl="1"/>
            <a:r>
              <a:rPr lang="en-US" sz="2600" b="1" i="1" dirty="0">
                <a:solidFill>
                  <a:srgbClr val="2D2D83"/>
                </a:solidFill>
              </a:rPr>
              <a:t>If you know what your budget is and what your short- and medium-term financial goals are, you can do the math to determine what the minimum compensation you need from any job.</a:t>
            </a:r>
          </a:p>
          <a:p>
            <a:pPr lvl="2"/>
            <a:r>
              <a:rPr lang="en-US" sz="2600" b="1" i="1" dirty="0">
                <a:solidFill>
                  <a:srgbClr val="2D2D83"/>
                </a:solidFill>
              </a:rPr>
              <a:t>Include goals, family &amp; partner situations, debt repayment, insurance and finally-living-like-an-adult expenses (such as eating less rice and ramen).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39D71D8-8D98-0979-4024-9D6A8DDD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More Frequently Asked Questions - #9</a:t>
            </a:r>
          </a:p>
        </p:txBody>
      </p:sp>
    </p:spTree>
    <p:extLst>
      <p:ext uri="{BB962C8B-B14F-4D97-AF65-F5344CB8AC3E}">
        <p14:creationId xmlns:p14="http://schemas.microsoft.com/office/powerpoint/2010/main" val="71187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670628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>
                <a:solidFill>
                  <a:srgbClr val="2DB0CC"/>
                </a:solidFill>
              </a:rPr>
              <a:t>How do we avoid getting a lowball job offer, given we are graduating students with little leverage and fewer resources, fewer options and less information? </a:t>
            </a:r>
          </a:p>
          <a:p>
            <a:pPr marL="0" indent="0">
              <a:buNone/>
            </a:pPr>
            <a:endParaRPr lang="en-US" sz="24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i="1" dirty="0"/>
              <a:t>The career planning answer:</a:t>
            </a:r>
          </a:p>
          <a:p>
            <a:pPr lvl="1"/>
            <a:r>
              <a:rPr lang="en-US" sz="2000" b="1" i="1" dirty="0"/>
              <a:t>Know your value. Talk to other graduates. Talk to faculty. Talk to family. If possible, talk to other people who have been hired by the same company. Do your research.</a:t>
            </a:r>
          </a:p>
          <a:p>
            <a:pPr lvl="1"/>
            <a:r>
              <a:rPr lang="en-US" sz="2000" b="1" i="1" dirty="0"/>
              <a:t>Put your emotional intelligence (EQ) to work to try to determine how much leverage you have. Try to get a sense of how much they want you.</a:t>
            </a:r>
          </a:p>
          <a:p>
            <a:pPr lvl="2"/>
            <a:r>
              <a:rPr lang="en-US" b="1" i="1" dirty="0"/>
              <a:t>In general, the higher the salary, the more they want you.</a:t>
            </a:r>
          </a:p>
          <a:p>
            <a:pPr lvl="2"/>
            <a:r>
              <a:rPr lang="en-US" b="1" i="1" dirty="0"/>
              <a:t>In general, the more they have invested in recruiting you, the more they want you.</a:t>
            </a:r>
          </a:p>
          <a:p>
            <a:pPr lvl="2"/>
            <a:r>
              <a:rPr lang="en-US" b="1" i="1" dirty="0"/>
              <a:t>Try to get a sense of how unique the position is.</a:t>
            </a:r>
          </a:p>
          <a:p>
            <a:pPr lvl="2"/>
            <a:r>
              <a:rPr lang="en-US" b="1" i="1" dirty="0"/>
              <a:t>Try to get a sense of what they would do if you asked for more money</a:t>
            </a:r>
          </a:p>
          <a:p>
            <a:pPr lvl="3"/>
            <a:r>
              <a:rPr lang="en-US" sz="2000" b="1" i="1" dirty="0"/>
              <a:t>Would they have to start the recruiting process over? Or is their second choice candidate simply a phone call away?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780D937-EAA4-79E1-49C2-3EBD89C1E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More Frequently Asked Questions - #9</a:t>
            </a:r>
          </a:p>
        </p:txBody>
      </p:sp>
    </p:spTree>
    <p:extLst>
      <p:ext uri="{BB962C8B-B14F-4D97-AF65-F5344CB8AC3E}">
        <p14:creationId xmlns:p14="http://schemas.microsoft.com/office/powerpoint/2010/main" val="3036528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>
                <a:solidFill>
                  <a:srgbClr val="2DB0CC"/>
                </a:solidFill>
              </a:rPr>
              <a:t>How do we avoid getting a lowball job offer, given we are graduating students with little leverage and fewer resources, fewer options and less information? </a:t>
            </a:r>
          </a:p>
          <a:p>
            <a:pPr marL="0" indent="0">
              <a:buNone/>
            </a:pPr>
            <a:endParaRPr lang="en-US" sz="24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006600"/>
                </a:solidFill>
              </a:rPr>
              <a:t>A very little bit of personal perspective</a:t>
            </a:r>
          </a:p>
          <a:p>
            <a:pPr lvl="1"/>
            <a:r>
              <a:rPr lang="en-US" sz="2200" b="1" i="1" dirty="0">
                <a:solidFill>
                  <a:srgbClr val="006600"/>
                </a:solidFill>
              </a:rPr>
              <a:t>I have had 6 full-time jobs as an adult. </a:t>
            </a:r>
            <a:br>
              <a:rPr lang="en-US" sz="2200" b="1" i="1" dirty="0">
                <a:solidFill>
                  <a:srgbClr val="006600"/>
                </a:solidFill>
              </a:rPr>
            </a:br>
            <a:r>
              <a:rPr lang="en-US" sz="2200" b="1" i="1" dirty="0">
                <a:solidFill>
                  <a:srgbClr val="006600"/>
                </a:solidFill>
              </a:rPr>
              <a:t>I have asked for more salary all 6 times. </a:t>
            </a:r>
            <a:br>
              <a:rPr lang="en-US" sz="2200" b="1" i="1" dirty="0">
                <a:solidFill>
                  <a:srgbClr val="006600"/>
                </a:solidFill>
              </a:rPr>
            </a:br>
            <a:r>
              <a:rPr lang="en-US" sz="2200" b="1" i="1" dirty="0">
                <a:solidFill>
                  <a:srgbClr val="006600"/>
                </a:solidFill>
              </a:rPr>
              <a:t>I have received more salary 5 out of 6 times.</a:t>
            </a:r>
          </a:p>
          <a:p>
            <a:pPr marL="457200" lvl="1" indent="0">
              <a:buNone/>
            </a:pPr>
            <a:endParaRPr lang="en-US" sz="2200" b="1" i="1" dirty="0">
              <a:solidFill>
                <a:srgbClr val="006600"/>
              </a:solidFill>
            </a:endParaRPr>
          </a:p>
          <a:p>
            <a:pPr lvl="1"/>
            <a:r>
              <a:rPr lang="en-US" sz="2200" b="1" i="1" dirty="0">
                <a:solidFill>
                  <a:srgbClr val="006600"/>
                </a:solidFill>
              </a:rPr>
              <a:t>Most employers will respect that you asked, even if they cannot meet your request. It suggests that you know your value – or value yourself more. Know your value.</a:t>
            </a:r>
          </a:p>
          <a:p>
            <a:pPr lvl="2"/>
            <a:r>
              <a:rPr lang="en-US" sz="1800" b="1" i="1" dirty="0">
                <a:solidFill>
                  <a:srgbClr val="006600"/>
                </a:solidFill>
              </a:rPr>
              <a:t>Most of the people you’re interviewing with have negotiated more salary in their lives, too. </a:t>
            </a:r>
            <a:br>
              <a:rPr lang="en-US" sz="1800" b="1" i="1" dirty="0">
                <a:solidFill>
                  <a:srgbClr val="006600"/>
                </a:solidFill>
              </a:rPr>
            </a:br>
            <a:endParaRPr lang="en-US" sz="1800" b="1" i="1" dirty="0">
              <a:solidFill>
                <a:srgbClr val="00660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91C6BBF-13C5-8E3E-484B-D596A5759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More Frequently Asked Questions - #9</a:t>
            </a:r>
          </a:p>
        </p:txBody>
      </p:sp>
    </p:spTree>
    <p:extLst>
      <p:ext uri="{BB962C8B-B14F-4D97-AF65-F5344CB8AC3E}">
        <p14:creationId xmlns:p14="http://schemas.microsoft.com/office/powerpoint/2010/main" val="88593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686E7-297C-0F87-3492-9550BC37D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50" y="-24227"/>
            <a:ext cx="11118900" cy="58791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EB7D25-43E5-E414-AC13-DFF9F33A7C79}"/>
              </a:ext>
            </a:extLst>
          </p:cNvPr>
          <p:cNvSpPr/>
          <p:nvPr/>
        </p:nvSpPr>
        <p:spPr>
          <a:xfrm>
            <a:off x="102946" y="2609972"/>
            <a:ext cx="11862977" cy="3238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Work to live.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Live to Work.</a:t>
            </a: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You get to decide which approach works best for you.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We all spend 1/3 of our adult lives working.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And work gives us money to pursue our dreams and goals.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Make sure your work aligns with your values, gives you peace of mind, and gives your family comfort and opportunity.</a:t>
            </a:r>
          </a:p>
        </p:txBody>
      </p:sp>
    </p:spTree>
    <p:extLst>
      <p:ext uri="{BB962C8B-B14F-4D97-AF65-F5344CB8AC3E}">
        <p14:creationId xmlns:p14="http://schemas.microsoft.com/office/powerpoint/2010/main" val="12215819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2A4D48F-CD13-4746-A3DA-7888E8C07C76}"/>
              </a:ext>
            </a:extLst>
          </p:cNvPr>
          <p:cNvSpPr/>
          <p:nvPr/>
        </p:nvSpPr>
        <p:spPr>
          <a:xfrm>
            <a:off x="4524694" y="561523"/>
            <a:ext cx="3142610" cy="193006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Financial Wellness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829A5E17-0E05-FD40-926F-9741273A5509}"/>
              </a:ext>
            </a:extLst>
          </p:cNvPr>
          <p:cNvSpPr/>
          <p:nvPr/>
        </p:nvSpPr>
        <p:spPr>
          <a:xfrm>
            <a:off x="466404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A goal without a plan is just a dream.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4E36713B-5C69-5844-A69B-E94BE57D8341}"/>
              </a:ext>
            </a:extLst>
          </p:cNvPr>
          <p:cNvSpPr/>
          <p:nvPr/>
        </p:nvSpPr>
        <p:spPr>
          <a:xfrm>
            <a:off x="1301214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The most difficult thing is the decision to act; the rest is mere tenacity.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46D0180F-BAB7-E047-80BF-ACF6C0F0E824}"/>
              </a:ext>
            </a:extLst>
          </p:cNvPr>
          <p:cNvSpPr/>
          <p:nvPr/>
        </p:nvSpPr>
        <p:spPr>
          <a:xfrm>
            <a:off x="8525195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Wealth is largely the result of habit.</a:t>
            </a: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0AC174B7-77D5-AB45-88B5-6B07EAAF9878}"/>
              </a:ext>
            </a:extLst>
          </p:cNvPr>
          <p:cNvSpPr/>
          <p:nvPr/>
        </p:nvSpPr>
        <p:spPr>
          <a:xfrm>
            <a:off x="7690381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It takes as much energy to plan as it does to wish.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3298933F-34FD-7441-A29B-6B3518E5D6D0}"/>
              </a:ext>
            </a:extLst>
          </p:cNvPr>
          <p:cNvSpPr/>
          <p:nvPr/>
        </p:nvSpPr>
        <p:spPr>
          <a:xfrm>
            <a:off x="4592454" y="4715195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You cannot escape the responsibility of tomorrow by avoiding it today.</a:t>
            </a:r>
          </a:p>
        </p:txBody>
      </p:sp>
    </p:spTree>
    <p:extLst>
      <p:ext uri="{BB962C8B-B14F-4D97-AF65-F5344CB8AC3E}">
        <p14:creationId xmlns:p14="http://schemas.microsoft.com/office/powerpoint/2010/main" val="3615612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3A993A-392E-7546-9DFE-C46846226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431"/>
            <a:ext cx="12192000" cy="524212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D4CF24A-0B1A-7F4A-A1ED-99D89060D5EE}"/>
              </a:ext>
            </a:extLst>
          </p:cNvPr>
          <p:cNvSpPr/>
          <p:nvPr/>
        </p:nvSpPr>
        <p:spPr>
          <a:xfrm>
            <a:off x="2482808" y="5819459"/>
            <a:ext cx="7042697" cy="62978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Isn’t this a lot like what you do with your education planning?</a:t>
            </a:r>
          </a:p>
        </p:txBody>
      </p:sp>
    </p:spTree>
    <p:extLst>
      <p:ext uri="{BB962C8B-B14F-4D97-AF65-F5344CB8AC3E}">
        <p14:creationId xmlns:p14="http://schemas.microsoft.com/office/powerpoint/2010/main" val="8556292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A1839F-7898-7EF9-F333-7B11D097F1CA}"/>
              </a:ext>
            </a:extLst>
          </p:cNvPr>
          <p:cNvSpPr txBox="1">
            <a:spLocks/>
          </p:cNvSpPr>
          <p:nvPr/>
        </p:nvSpPr>
        <p:spPr>
          <a:xfrm>
            <a:off x="838200" y="1140507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Adults Returning to Finish a Degree: Financial &amp; Other Concerns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6, 2023 ***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AF0726-09D5-FE14-1E59-2B62767C9C66}"/>
              </a:ext>
            </a:extLst>
          </p:cNvPr>
          <p:cNvSpPr txBox="1">
            <a:spLocks/>
          </p:cNvSpPr>
          <p:nvPr/>
        </p:nvSpPr>
        <p:spPr>
          <a:xfrm>
            <a:off x="3078436" y="1140507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Financial Planning for Graduate Students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7, 2023 ***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6C7430-49AD-065C-8815-D2A9D693A24E}"/>
              </a:ext>
            </a:extLst>
          </p:cNvPr>
          <p:cNvSpPr txBox="1">
            <a:spLocks/>
          </p:cNvSpPr>
          <p:nvPr/>
        </p:nvSpPr>
        <p:spPr>
          <a:xfrm>
            <a:off x="838200" y="2692623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Family Financial Planning: Sending Your Loved-Ones Off to College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27, 2023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4719D3-3217-B50B-8599-869ADE135BE0}"/>
              </a:ext>
            </a:extLst>
          </p:cNvPr>
          <p:cNvSpPr txBox="1">
            <a:spLocks/>
          </p:cNvSpPr>
          <p:nvPr/>
        </p:nvSpPr>
        <p:spPr>
          <a:xfrm>
            <a:off x="9680028" y="2692623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Financial Planning for Veterans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July 18, 2023 ***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90BE5A-337D-C0BD-AA48-6882BCCDE8BC}"/>
              </a:ext>
            </a:extLst>
          </p:cNvPr>
          <p:cNvSpPr txBox="1">
            <a:spLocks/>
          </p:cNvSpPr>
          <p:nvPr/>
        </p:nvSpPr>
        <p:spPr>
          <a:xfrm>
            <a:off x="838200" y="4244739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Financial Planning When Retirement is Getting Close </a:t>
            </a:r>
            <a:b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(5-7 years out)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19, 2023 ***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13B7467-A2AD-1504-527F-5764141D2E9A}"/>
              </a:ext>
            </a:extLst>
          </p:cNvPr>
          <p:cNvSpPr txBox="1">
            <a:spLocks/>
          </p:cNvSpPr>
          <p:nvPr/>
        </p:nvSpPr>
        <p:spPr>
          <a:xfrm>
            <a:off x="5318672" y="1140507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Financial &amp; Tax Planning for International Students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8, 2023 ***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83D21CA-85A3-C7FC-01E8-D45958D9C425}"/>
              </a:ext>
            </a:extLst>
          </p:cNvPr>
          <p:cNvSpPr txBox="1">
            <a:spLocks/>
          </p:cNvSpPr>
          <p:nvPr/>
        </p:nvSpPr>
        <p:spPr>
          <a:xfrm>
            <a:off x="7499350" y="1145364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The Financial Aspects of Your Side-</a:t>
            </a:r>
            <a:b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Hustle #1 – Planning, Strategies, Legal, Resources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20, 2023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8D5206F-1FF0-E5E9-7345-7690EADABB15}"/>
              </a:ext>
            </a:extLst>
          </p:cNvPr>
          <p:cNvSpPr txBox="1">
            <a:spLocks/>
          </p:cNvSpPr>
          <p:nvPr/>
        </p:nvSpPr>
        <p:spPr>
          <a:xfrm>
            <a:off x="3078436" y="2692623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Family Financial Planning: Caring for Adult Dependents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28, 2023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342A29-7287-F8DA-7EFE-D836D0162CC0}"/>
              </a:ext>
            </a:extLst>
          </p:cNvPr>
          <p:cNvSpPr txBox="1">
            <a:spLocks/>
          </p:cNvSpPr>
          <p:nvPr/>
        </p:nvSpPr>
        <p:spPr>
          <a:xfrm>
            <a:off x="5332686" y="2692623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Changing Careers: The Financial &amp; Personal Issues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July 13, 2023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F09B6BB-F5A5-8DEF-9485-A3CDDC56FF15}"/>
              </a:ext>
            </a:extLst>
          </p:cNvPr>
          <p:cNvSpPr txBox="1">
            <a:spLocks/>
          </p:cNvSpPr>
          <p:nvPr/>
        </p:nvSpPr>
        <p:spPr>
          <a:xfrm>
            <a:off x="5318672" y="4254454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Financial Planning for the Fun Stuff: Vacations, Home Improvements, New Vehicles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26, 2023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5D8E2EB-F032-C402-45CC-91D18ED9EE52}"/>
              </a:ext>
            </a:extLst>
          </p:cNvPr>
          <p:cNvSpPr txBox="1">
            <a:spLocks/>
          </p:cNvSpPr>
          <p:nvPr/>
        </p:nvSpPr>
        <p:spPr>
          <a:xfrm>
            <a:off x="7499350" y="4259311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Investing 101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August 1, 2023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44ABC3-10F8-D664-72EF-C41054B3BFB8}"/>
              </a:ext>
            </a:extLst>
          </p:cNvPr>
          <p:cNvSpPr txBox="1">
            <a:spLocks/>
          </p:cNvSpPr>
          <p:nvPr/>
        </p:nvSpPr>
        <p:spPr>
          <a:xfrm>
            <a:off x="9680028" y="1145364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Family Financial Planning: Making Finances Work for the Whole Family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23, 2023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73A9731-8685-074E-4118-50E2DE213A8E}"/>
              </a:ext>
            </a:extLst>
          </p:cNvPr>
          <p:cNvSpPr txBox="1">
            <a:spLocks/>
          </p:cNvSpPr>
          <p:nvPr/>
        </p:nvSpPr>
        <p:spPr>
          <a:xfrm>
            <a:off x="7499350" y="2692623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Building Savings Accounts &amp; Emergency Funds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14, 2023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E851936-EBD7-02DB-BE14-903F3C220DC7}"/>
              </a:ext>
            </a:extLst>
          </p:cNvPr>
          <p:cNvSpPr txBox="1">
            <a:spLocks/>
          </p:cNvSpPr>
          <p:nvPr/>
        </p:nvSpPr>
        <p:spPr>
          <a:xfrm>
            <a:off x="9680028" y="4259311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Navigating the Impacts of Inflation &amp; Turbulent Economic Times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2, 2023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2B7DEBF-36ED-8D68-398F-9927D766D569}"/>
              </a:ext>
            </a:extLst>
          </p:cNvPr>
          <p:cNvSpPr txBox="1">
            <a:spLocks/>
          </p:cNvSpPr>
          <p:nvPr/>
        </p:nvSpPr>
        <p:spPr>
          <a:xfrm>
            <a:off x="3078436" y="4244739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The Financial Aspects of Your Side-</a:t>
            </a:r>
            <a:b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Hustle #2 – Taxes, Profitability, Expansion, Success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July 25, 2023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5E454AF-8936-C354-B732-76B859708C3B}"/>
              </a:ext>
            </a:extLst>
          </p:cNvPr>
          <p:cNvSpPr txBox="1">
            <a:spLocks/>
          </p:cNvSpPr>
          <p:nvPr/>
        </p:nvSpPr>
        <p:spPr>
          <a:xfrm>
            <a:off x="2900909" y="6089650"/>
            <a:ext cx="6664325" cy="55880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Most sessions are from 12:00-1:00pm</a:t>
            </a:r>
            <a:b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*** Sessions on July 18 &amp; 19 are from 3:00-4:00pm.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A585CF-43B2-F062-08DC-81DAE5CC934D}"/>
              </a:ext>
            </a:extLst>
          </p:cNvPr>
          <p:cNvSpPr/>
          <p:nvPr/>
        </p:nvSpPr>
        <p:spPr>
          <a:xfrm>
            <a:off x="7388225" y="2644175"/>
            <a:ext cx="2051050" cy="155211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6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12C795-2A26-2743-80E5-4D91D41B9415}"/>
              </a:ext>
            </a:extLst>
          </p:cNvPr>
          <p:cNvGraphicFramePr/>
          <p:nvPr/>
        </p:nvGraphicFramePr>
        <p:xfrm>
          <a:off x="375450" y="-1108180"/>
          <a:ext cx="10972800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4977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0200"/>
            <a:ext cx="10972800" cy="4013199"/>
          </a:xfrm>
          <a:solidFill>
            <a:srgbClr val="2D2D83"/>
          </a:solidFill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Brian Bolton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 of Finance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brian.bolton@louisiana.edu</a:t>
            </a:r>
            <a:b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http://business.louisiana.edu/financeispersonal</a:t>
            </a:r>
          </a:p>
        </p:txBody>
      </p:sp>
    </p:spTree>
    <p:extLst>
      <p:ext uri="{BB962C8B-B14F-4D97-AF65-F5344CB8AC3E}">
        <p14:creationId xmlns:p14="http://schemas.microsoft.com/office/powerpoint/2010/main" val="349574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686E7-297C-0F87-3492-9550BC37D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50" y="36333"/>
            <a:ext cx="11118900" cy="58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9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686E7-297C-0F87-3492-9550BC37D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50" y="36333"/>
            <a:ext cx="11118900" cy="587912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9F6FD47-7601-8197-A77E-0A6D9F4A881D}"/>
              </a:ext>
            </a:extLst>
          </p:cNvPr>
          <p:cNvSpPr/>
          <p:nvPr/>
        </p:nvSpPr>
        <p:spPr>
          <a:xfrm>
            <a:off x="4790507" y="385256"/>
            <a:ext cx="2610985" cy="126001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BD4DADE-A422-1F68-ED5F-E2158346D608}"/>
              </a:ext>
            </a:extLst>
          </p:cNvPr>
          <p:cNvSpPr/>
          <p:nvPr/>
        </p:nvSpPr>
        <p:spPr>
          <a:xfrm>
            <a:off x="3708044" y="1645271"/>
            <a:ext cx="2610985" cy="126001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0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686E7-297C-0F87-3492-9550BC37D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50" y="36333"/>
            <a:ext cx="11118900" cy="587912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524CCB-9176-2E2E-B984-21A0A6CB3C4A}"/>
              </a:ext>
            </a:extLst>
          </p:cNvPr>
          <p:cNvCxnSpPr>
            <a:cxnSpLocks/>
          </p:cNvCxnSpPr>
          <p:nvPr/>
        </p:nvCxnSpPr>
        <p:spPr>
          <a:xfrm flipH="1">
            <a:off x="833730" y="942540"/>
            <a:ext cx="989852" cy="393224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40E847-C44F-67A9-4D61-4505F72DC579}"/>
              </a:ext>
            </a:extLst>
          </p:cNvPr>
          <p:cNvCxnSpPr>
            <a:cxnSpLocks/>
          </p:cNvCxnSpPr>
          <p:nvPr/>
        </p:nvCxnSpPr>
        <p:spPr>
          <a:xfrm>
            <a:off x="10102790" y="1014530"/>
            <a:ext cx="1051682" cy="376941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D160498-205F-5913-EBF8-73FF564194C7}"/>
              </a:ext>
            </a:extLst>
          </p:cNvPr>
          <p:cNvSpPr/>
          <p:nvPr/>
        </p:nvSpPr>
        <p:spPr>
          <a:xfrm>
            <a:off x="4790507" y="385256"/>
            <a:ext cx="2610985" cy="126001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0EC558-724A-0CEB-1E16-6D8528FB415A}"/>
              </a:ext>
            </a:extLst>
          </p:cNvPr>
          <p:cNvSpPr/>
          <p:nvPr/>
        </p:nvSpPr>
        <p:spPr>
          <a:xfrm>
            <a:off x="3708044" y="1645271"/>
            <a:ext cx="2610985" cy="126001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Job &amp; Financial Planning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0B021DB-5190-A960-757B-BBF1F2E50CC1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C00000"/>
                </a:solidFill>
              </a:rPr>
              <a:t>For most of us, </a:t>
            </a:r>
            <a:br>
              <a:rPr lang="en-US" sz="4000" b="1" i="1" dirty="0">
                <a:solidFill>
                  <a:srgbClr val="C00000"/>
                </a:solidFill>
              </a:rPr>
            </a:br>
            <a:r>
              <a:rPr lang="en-US" sz="4000" b="1" i="1" dirty="0">
                <a:solidFill>
                  <a:srgbClr val="C00000"/>
                </a:solidFill>
              </a:rPr>
              <a:t>all of our income comes from our jobs.</a:t>
            </a:r>
            <a:br>
              <a:rPr lang="en-US" sz="4000" b="1" i="1" dirty="0">
                <a:solidFill>
                  <a:srgbClr val="C00000"/>
                </a:solidFill>
              </a:rPr>
            </a:br>
            <a:endParaRPr lang="en-US" sz="40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C00000"/>
                </a:solidFill>
              </a:rPr>
              <a:t>That means that any financial planning we can do is a function of our jobs.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45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Are You Changing Jobs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0B021DB-5190-A960-757B-BBF1F2E50CC1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i="1" dirty="0">
                <a:solidFill>
                  <a:srgbClr val="C00000"/>
                </a:solidFill>
              </a:rPr>
              <a:t>BE HONEST WITH YOURSELF</a:t>
            </a:r>
            <a:br>
              <a:rPr lang="en-US" sz="4000" b="1" i="1" dirty="0">
                <a:solidFill>
                  <a:srgbClr val="C00000"/>
                </a:solidFill>
              </a:rPr>
            </a:br>
            <a:r>
              <a:rPr lang="en-US" sz="4000" b="1" i="1" dirty="0">
                <a:solidFill>
                  <a:srgbClr val="C00000"/>
                </a:solidFill>
              </a:rPr>
              <a:t>&amp; WITH YOUR FAMILY.</a:t>
            </a:r>
          </a:p>
          <a:p>
            <a:pPr marL="0" indent="0" algn="ctr">
              <a:buNone/>
            </a:pPr>
            <a:endParaRPr lang="en-US" sz="40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C00000"/>
                </a:solidFill>
              </a:rPr>
              <a:t>Is it for money?</a:t>
            </a: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C00000"/>
                </a:solidFill>
              </a:rPr>
              <a:t>Is it for opportunity?</a:t>
            </a: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C00000"/>
                </a:solidFill>
              </a:rPr>
              <a:t>Is it for flexibility?</a:t>
            </a: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C00000"/>
                </a:solidFill>
              </a:rPr>
              <a:t>Is it for location? Benefits? People? Family?</a:t>
            </a:r>
          </a:p>
        </p:txBody>
      </p:sp>
    </p:spTree>
    <p:extLst>
      <p:ext uri="{BB962C8B-B14F-4D97-AF65-F5344CB8AC3E}">
        <p14:creationId xmlns:p14="http://schemas.microsoft.com/office/powerpoint/2010/main" val="4223894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44591</TotalTime>
  <Words>3881</Words>
  <Application>Microsoft Macintosh PowerPoint</Application>
  <PresentationFormat>Widescreen</PresentationFormat>
  <Paragraphs>344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Garamond</vt:lpstr>
      <vt:lpstr>Symbol</vt:lpstr>
      <vt:lpstr>Office Theme</vt:lpstr>
      <vt:lpstr>PowerPoint Presentation</vt:lpstr>
      <vt:lpstr>Brian Bolton Professor of Finance brian.bolton@louisiana.edu  http://business.louisiana.edu/financeispersonal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Brian Bolton Professor of Finance brian.bolton@louisiana.edu  http://business.louisiana.edu/financeispersonal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#1 August 27 &amp; 29  INTRODUCTION TO BUSINESS FINANCE  FNAN 300 Business Finance Fall 2019 Brian Bolton</dc:title>
  <dc:subject/>
  <dc:creator>Brian Bolton</dc:creator>
  <cp:keywords/>
  <dc:description/>
  <cp:lastModifiedBy>Brian J Bolton</cp:lastModifiedBy>
  <cp:revision>187</cp:revision>
  <dcterms:created xsi:type="dcterms:W3CDTF">2019-08-26T13:43:19Z</dcterms:created>
  <dcterms:modified xsi:type="dcterms:W3CDTF">2023-07-13T18:00:28Z</dcterms:modified>
  <cp:category/>
</cp:coreProperties>
</file>