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10" r:id="rId2"/>
    <p:sldId id="1343" r:id="rId3"/>
    <p:sldId id="2056" r:id="rId4"/>
    <p:sldId id="2256" r:id="rId5"/>
    <p:sldId id="2206" r:id="rId6"/>
    <p:sldId id="2235" r:id="rId7"/>
    <p:sldId id="2254" r:id="rId8"/>
    <p:sldId id="2263" r:id="rId9"/>
    <p:sldId id="2270" r:id="rId10"/>
    <p:sldId id="2274" r:id="rId11"/>
    <p:sldId id="2275" r:id="rId12"/>
    <p:sldId id="2276" r:id="rId13"/>
    <p:sldId id="2271" r:id="rId14"/>
    <p:sldId id="2272" r:id="rId15"/>
    <p:sldId id="2277" r:id="rId16"/>
    <p:sldId id="2278" r:id="rId17"/>
    <p:sldId id="2273" r:id="rId18"/>
    <p:sldId id="2279" r:id="rId19"/>
    <p:sldId id="2280" r:id="rId20"/>
    <p:sldId id="2281" r:id="rId21"/>
    <p:sldId id="2282" r:id="rId22"/>
    <p:sldId id="2283" r:id="rId23"/>
    <p:sldId id="2284" r:id="rId24"/>
    <p:sldId id="2234" r:id="rId25"/>
    <p:sldId id="1989" r:id="rId26"/>
    <p:sldId id="1993" r:id="rId27"/>
    <p:sldId id="2230" r:id="rId28"/>
    <p:sldId id="223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2D83"/>
    <a:srgbClr val="2DB0CC"/>
    <a:srgbClr val="006600"/>
    <a:srgbClr val="0000CC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8"/>
    <p:restoredTop sz="94676"/>
  </p:normalViewPr>
  <p:slideViewPr>
    <p:cSldViewPr snapToGrid="0" snapToObjects="1">
      <p:cViewPr varScale="1">
        <p:scale>
          <a:sx n="211" d="100"/>
          <a:sy n="211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40" y="2084832"/>
          <a:ext cx="2560319" cy="256031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19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19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19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1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91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0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11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0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0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6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96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89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3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8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8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C0A51-2BF1-3C44-99BD-2C6236495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EAF70024-A907-719C-C57C-07923B1F48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8F34BF-5C45-6426-0858-B15C95C12ED4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736F7-1DD0-0E42-9766-0D54ACB3D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CBA9AC6A-1C49-8D08-3E5A-667CA6BCF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6CB52C9-B9F3-7138-6AA0-CFE21EC48BCB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chemeClr val="bg1">
            <a:lumMod val="6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406CCCE9-C176-D470-BC83-5645B3D36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E2E2A4-D9CB-7D61-6416-51ABD8E59B2F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ACFCB-038F-6047-892D-D436B40C2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8CC9F0A3-9CAD-00C4-A057-2EDA9FE0E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0AFB6FC-4E35-7B51-6170-0DD7E3800841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76D6A-EA75-924E-9A82-10729EBF4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994327C2-67AC-5C3B-BC4C-84F4664AC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6C72FEA-3ED3-B07F-10C1-DA5B27C0B54A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36A2F-FC4C-C840-BC73-D548DD905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607E8DBC-E683-796C-868D-C42C89DAB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8526F5-6636-5184-0960-6D3BA17AEEF6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6FADE-142B-C346-92D7-049A22567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7971CAD0-C7EE-1F8A-D845-065E2DA87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0918F2-05D8-D1A2-60E8-5149D9E9FFA1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BD007-6322-3740-9FCE-EB4F5BF91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DCF6B853-6AEF-13F1-C674-5445937AC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0CB92-7BFA-FA4D-1022-D9F6C7C68DEF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F2783-32C0-D847-AC29-5DFA46DDD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0CA184FE-96E5-90D0-2ACB-C505EDC86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298A69-A2BF-CA9E-1132-D696C16B8879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97CEC-4031-A248-8D8F-2899D2169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F364B40A-FE8F-C9BC-3A38-B241E9FA3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3466BB-CD69-2E34-CDDA-7B65CC4435A7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 SENDING YOUR LOVED ONES OFF TO COLLEGE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1050" dirty="0">
                <a:solidFill>
                  <a:schemeClr val="bg1"/>
                </a:solidFill>
                <a:effectLst/>
              </a:rPr>
              <a:t> </a:t>
            </a:r>
          </a:p>
          <a:p>
            <a:pPr algn="ctr"/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27, 2023</a:t>
            </a:r>
          </a:p>
        </p:txBody>
      </p:sp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6/27/23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50800" y="178994"/>
            <a:ext cx="12076948" cy="2492990"/>
          </a:xfrm>
          <a:prstGeom prst="rect">
            <a:avLst/>
          </a:prstGeom>
          <a:solidFill>
            <a:srgbClr val="2D2D83"/>
          </a:solidFill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MATTERS 2023: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 SYSTEM FINANCIAL WELLNESS SERIES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Bridging the Divide Banner for Money Manners Webinar Series">
            <a:extLst>
              <a:ext uri="{FF2B5EF4-FFF2-40B4-BE49-F238E27FC236}">
                <a16:creationId xmlns:a16="http://schemas.microsoft.com/office/drawing/2014/main" id="{60E8669B-C4F4-AF98-3081-5B6402DE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09" y="5191886"/>
            <a:ext cx="3101239" cy="15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98CEFFA8-2081-533A-9B16-95072DE4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" y="5191886"/>
            <a:ext cx="1536849" cy="1465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B2BB75-332E-14AF-CF31-D887D91F0FA3}"/>
              </a:ext>
            </a:extLst>
          </p:cNvPr>
          <p:cNvSpPr/>
          <p:nvPr/>
        </p:nvSpPr>
        <p:spPr>
          <a:xfrm>
            <a:off x="0" y="2671984"/>
            <a:ext cx="1219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cap="small" dirty="0">
                <a:solidFill>
                  <a:srgbClr val="2D2D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Session #6:</a:t>
            </a:r>
          </a:p>
          <a:p>
            <a:pPr algn="ctr"/>
            <a: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Financial Planning: </a:t>
            </a:r>
            <a:b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Sending Your Loved Ones Off to College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b="1" cap="small" dirty="0">
                <a:solidFill>
                  <a:srgbClr val="2DB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 27, 2023</a:t>
            </a:r>
            <a:endParaRPr lang="en-US" sz="4000" b="1" cap="small" dirty="0">
              <a:solidFill>
                <a:srgbClr val="2DB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 529 Education Savings Account….And invest in it.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Current inflation rate			4-5%</a:t>
            </a:r>
          </a:p>
          <a:p>
            <a:pPr lvl="1"/>
            <a:r>
              <a:rPr lang="en-US" dirty="0"/>
              <a:t>Education inflation rate			6-8%</a:t>
            </a:r>
          </a:p>
          <a:p>
            <a:pPr lvl="1"/>
            <a:r>
              <a:rPr lang="en-US" dirty="0"/>
              <a:t>Current savings account rates		2-3%  </a:t>
            </a:r>
            <a:r>
              <a:rPr lang="en-US" sz="2000" dirty="0"/>
              <a:t>(CDs are earning 4-5%)</a:t>
            </a:r>
          </a:p>
          <a:p>
            <a:pPr lvl="1"/>
            <a:r>
              <a:rPr lang="en-US" dirty="0"/>
              <a:t>Possible investment returns		5-15%</a:t>
            </a:r>
          </a:p>
          <a:p>
            <a:pPr lvl="2"/>
            <a:r>
              <a:rPr lang="en-US" dirty="0"/>
              <a:t>Average over the past 100 years		12%</a:t>
            </a:r>
          </a:p>
          <a:p>
            <a:pPr lvl="2"/>
            <a:r>
              <a:rPr lang="en-US" dirty="0"/>
              <a:t>Return in 2021				+25%</a:t>
            </a:r>
          </a:p>
          <a:p>
            <a:pPr lvl="2"/>
            <a:r>
              <a:rPr lang="en-US" dirty="0"/>
              <a:t>Return in 2022				-20%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12 Years Old or Younger</a:t>
            </a:r>
          </a:p>
        </p:txBody>
      </p:sp>
    </p:spTree>
    <p:extLst>
      <p:ext uri="{BB962C8B-B14F-4D97-AF65-F5344CB8AC3E}">
        <p14:creationId xmlns:p14="http://schemas.microsoft.com/office/powerpoint/2010/main" val="15455895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10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Open a 529 Education Savings Account….And invest in it.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Benefits of a 529 Education Savings Account:</a:t>
            </a:r>
          </a:p>
          <a:p>
            <a:pPr lvl="2"/>
            <a:r>
              <a:rPr lang="en-US" dirty="0"/>
              <a:t>All gains earned in the account are tax free…if used for education</a:t>
            </a:r>
          </a:p>
          <a:p>
            <a:pPr lvl="3"/>
            <a:r>
              <a:rPr lang="en-US" dirty="0"/>
              <a:t>Deposit $2,000, it grows to $5,000, the $3,000 gain is tax free…if the $5,000 is used for education</a:t>
            </a:r>
          </a:p>
          <a:p>
            <a:pPr lvl="2"/>
            <a:r>
              <a:rPr lang="en-US" dirty="0"/>
              <a:t>Money in the Account can be transferred to anyone else – which is great if the child does not go to college or does not need all of the money</a:t>
            </a:r>
          </a:p>
          <a:p>
            <a:pPr lvl="2"/>
            <a:r>
              <a:rPr lang="en-US" dirty="0"/>
              <a:t>It is not just for college – can be used for primary and secondary school education expenses</a:t>
            </a:r>
          </a:p>
          <a:p>
            <a:pPr lvl="2"/>
            <a:r>
              <a:rPr lang="en-US" dirty="0"/>
              <a:t>Money in the Account can be invested in just about anything you want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Drawbacks of a 529 Education</a:t>
            </a:r>
          </a:p>
          <a:p>
            <a:pPr lvl="2"/>
            <a:r>
              <a:rPr lang="en-US" dirty="0"/>
              <a:t>If you withdraw the money for non-education expenses, you are subject to a 10% penalty and all applicable taxes (as if you had the money in a taxable brokerage account)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12 Years Old or Younger</a:t>
            </a:r>
          </a:p>
        </p:txBody>
      </p:sp>
    </p:spTree>
    <p:extLst>
      <p:ext uri="{BB962C8B-B14F-4D97-AF65-F5344CB8AC3E}">
        <p14:creationId xmlns:p14="http://schemas.microsoft.com/office/powerpoint/2010/main" val="9868679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a 529 Education Savings Account….And invest in it.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One possible 529 strategy</a:t>
            </a:r>
          </a:p>
          <a:p>
            <a:pPr lvl="2"/>
            <a:r>
              <a:rPr lang="en-US" dirty="0"/>
              <a:t>Put 80-90% of your college fund money into a 529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Invest 60-70% of this money into the S&amp;P 500 Index (symbol SPY)</a:t>
            </a:r>
          </a:p>
          <a:p>
            <a:pPr lvl="2"/>
            <a:r>
              <a:rPr lang="en-US" dirty="0"/>
              <a:t>Invest 15-20% into other select investments, possibly of the child’s choice</a:t>
            </a:r>
          </a:p>
          <a:p>
            <a:pPr lvl="2"/>
            <a:r>
              <a:rPr lang="en-US" dirty="0"/>
              <a:t>Invest 15-20% into CDs, low risk bonds or a money market cash account</a:t>
            </a:r>
            <a:br>
              <a:rPr lang="en-US" dirty="0"/>
            </a:br>
            <a:endParaRPr lang="en-US" dirty="0"/>
          </a:p>
          <a:p>
            <a:pPr lvl="2"/>
            <a:r>
              <a:rPr lang="en-US" dirty="0"/>
              <a:t>The earlier in your child’s life you begin investing, the more risk  you can take</a:t>
            </a:r>
            <a:br>
              <a:rPr lang="en-US" dirty="0"/>
            </a:br>
            <a:r>
              <a:rPr lang="en-US" dirty="0"/>
              <a:t>The closer your child is to college when you invest, the less risk you should take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12 Years Old or Younger</a:t>
            </a:r>
          </a:p>
        </p:txBody>
      </p:sp>
    </p:spTree>
    <p:extLst>
      <p:ext uri="{BB962C8B-B14F-4D97-AF65-F5344CB8AC3E}">
        <p14:creationId xmlns:p14="http://schemas.microsoft.com/office/powerpoint/2010/main" val="1619565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1633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Begin rotating investments into lower risk assets</a:t>
            </a:r>
          </a:p>
          <a:p>
            <a:pPr lvl="1"/>
            <a:r>
              <a:rPr lang="en-US" dirty="0"/>
              <a:t>If you had 70% in growth stocks at age 12, maybe have 50% by age 15</a:t>
            </a:r>
          </a:p>
          <a:p>
            <a:pPr lvl="1"/>
            <a:endParaRPr lang="en-US" dirty="0"/>
          </a:p>
          <a:p>
            <a:r>
              <a:rPr lang="en-US" dirty="0"/>
              <a:t>Make sure the child has their own savings and checking account</a:t>
            </a:r>
          </a:p>
          <a:p>
            <a:r>
              <a:rPr lang="en-US" dirty="0"/>
              <a:t>Consider opening a credit card in the child’s name (co-signed by you)</a:t>
            </a:r>
            <a:br>
              <a:rPr lang="en-US" dirty="0"/>
            </a:br>
            <a:endParaRPr lang="en-US" dirty="0"/>
          </a:p>
          <a:p>
            <a:r>
              <a:rPr lang="en-US" dirty="0"/>
              <a:t>Begin researching scholarships, financial aid and the full cost of college</a:t>
            </a:r>
          </a:p>
          <a:p>
            <a:pPr lvl="1"/>
            <a:r>
              <a:rPr lang="en-US" dirty="0"/>
              <a:t>Begin considering other options, such as community college or a gap year</a:t>
            </a:r>
          </a:p>
          <a:p>
            <a:pPr lvl="1"/>
            <a:endParaRPr lang="en-US" dirty="0"/>
          </a:p>
          <a:p>
            <a:r>
              <a:rPr lang="en-US" dirty="0"/>
              <a:t>Begin involving the child in conversations about paying for college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Kids Are 12 to 15 Years Old</a:t>
            </a:r>
          </a:p>
        </p:txBody>
      </p:sp>
    </p:spTree>
    <p:extLst>
      <p:ext uri="{BB962C8B-B14F-4D97-AF65-F5344CB8AC3E}">
        <p14:creationId xmlns:p14="http://schemas.microsoft.com/office/powerpoint/2010/main" val="29802799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0628" cy="4211837"/>
          </a:xfrm>
        </p:spPr>
        <p:txBody>
          <a:bodyPr>
            <a:normAutofit/>
          </a:bodyPr>
          <a:lstStyle/>
          <a:p>
            <a:r>
              <a:rPr lang="en-US" dirty="0"/>
              <a:t>Rotate investment assets towards 20-30% are in higher risk stocks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Research scholarships and financial aid</a:t>
            </a:r>
          </a:p>
          <a:p>
            <a:pPr lvl="1"/>
            <a:r>
              <a:rPr lang="en-US" dirty="0"/>
              <a:t>Begin applying for both as soon as you can – for some scholarships, this could be as early as sophomore or junior year</a:t>
            </a:r>
          </a:p>
          <a:p>
            <a:pPr lvl="1"/>
            <a:r>
              <a:rPr lang="en-US" dirty="0"/>
              <a:t>Get familiar with FAFSA, “Free Application for Federal Student Aid”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each child has their own checking and savings accounts</a:t>
            </a:r>
          </a:p>
          <a:p>
            <a:r>
              <a:rPr lang="en-US" dirty="0"/>
              <a:t>Make sure each child has a credit card in their name (co-signed by you)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15 to 18 Years Old</a:t>
            </a:r>
          </a:p>
        </p:txBody>
      </p:sp>
    </p:spTree>
    <p:extLst>
      <p:ext uri="{BB962C8B-B14F-4D97-AF65-F5344CB8AC3E}">
        <p14:creationId xmlns:p14="http://schemas.microsoft.com/office/powerpoint/2010/main" val="21793118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604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you narrow down what college your child will be choosing, learn what the true cost of college is:</a:t>
            </a:r>
          </a:p>
          <a:p>
            <a:pPr lvl="1"/>
            <a:r>
              <a:rPr lang="en-US" dirty="0"/>
              <a:t>Tuition might be the most transparent aspect</a:t>
            </a:r>
          </a:p>
          <a:p>
            <a:pPr lvl="1"/>
            <a:r>
              <a:rPr lang="en-US" dirty="0"/>
              <a:t>Room &amp; Board</a:t>
            </a:r>
          </a:p>
          <a:p>
            <a:pPr lvl="2"/>
            <a:r>
              <a:rPr lang="en-US" dirty="0"/>
              <a:t>Will the child live at home: financial benefits vs. social costs</a:t>
            </a:r>
          </a:p>
          <a:p>
            <a:pPr lvl="2"/>
            <a:r>
              <a:rPr lang="en-US" dirty="0"/>
              <a:t>Will the child live on campus: easiest, but maybe less fulfilling</a:t>
            </a:r>
          </a:p>
          <a:p>
            <a:pPr lvl="3"/>
            <a:r>
              <a:rPr lang="en-US" dirty="0"/>
              <a:t>Might be required for many first-year students</a:t>
            </a:r>
          </a:p>
          <a:p>
            <a:pPr lvl="2"/>
            <a:r>
              <a:rPr lang="en-US" dirty="0"/>
              <a:t>Will the child live off-campus: independence vs. all the unknowns</a:t>
            </a:r>
          </a:p>
          <a:p>
            <a:pPr lvl="1"/>
            <a:r>
              <a:rPr lang="en-US" dirty="0"/>
              <a:t>Fees! See if you can figure out all the fees you will be paying</a:t>
            </a:r>
          </a:p>
          <a:p>
            <a:pPr lvl="1"/>
            <a:r>
              <a:rPr lang="en-US" dirty="0"/>
              <a:t>Computers, software, books, other tools and resources</a:t>
            </a:r>
          </a:p>
          <a:p>
            <a:pPr lvl="1"/>
            <a:r>
              <a:rPr lang="en-US" dirty="0"/>
              <a:t>Will the child need a vehicle while at college? </a:t>
            </a:r>
          </a:p>
          <a:p>
            <a:pPr lvl="1"/>
            <a:r>
              <a:rPr lang="en-US" dirty="0"/>
              <a:t>Can the child make money on campus: RA, work study, </a:t>
            </a:r>
            <a:r>
              <a:rPr lang="en-US" dirty="0" err="1"/>
              <a:t>assistanceships</a:t>
            </a:r>
            <a:r>
              <a:rPr lang="en-US" dirty="0"/>
              <a:t>…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15 to 18 Years Old</a:t>
            </a:r>
          </a:p>
        </p:txBody>
      </p:sp>
    </p:spTree>
    <p:extLst>
      <p:ext uri="{BB962C8B-B14F-4D97-AF65-F5344CB8AC3E}">
        <p14:creationId xmlns:p14="http://schemas.microsoft.com/office/powerpoint/2010/main" val="2620248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60446"/>
          </a:xfrm>
        </p:spPr>
        <p:txBody>
          <a:bodyPr>
            <a:normAutofit/>
          </a:bodyPr>
          <a:lstStyle/>
          <a:p>
            <a:r>
              <a:rPr lang="en-US" dirty="0"/>
              <a:t>As you narrow down what college your child will be choosing, learn what the true cost of college is: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BUDGET!  </a:t>
            </a:r>
          </a:p>
          <a:p>
            <a:pPr lvl="1"/>
            <a:r>
              <a:rPr lang="en-US" dirty="0"/>
              <a:t>Make a budget for the next 4-5 years….with estimates for what the true, full cost of college will be, along with any and all income that will be possible or needed.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Involve the child in all of these discussions and processes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15 to 18 Years Old</a:t>
            </a:r>
          </a:p>
        </p:txBody>
      </p:sp>
    </p:spTree>
    <p:extLst>
      <p:ext uri="{BB962C8B-B14F-4D97-AF65-F5344CB8AC3E}">
        <p14:creationId xmlns:p14="http://schemas.microsoft.com/office/powerpoint/2010/main" val="39494611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0628" cy="4351338"/>
          </a:xfrm>
        </p:spPr>
        <p:txBody>
          <a:bodyPr>
            <a:normAutofit/>
          </a:bodyPr>
          <a:lstStyle/>
          <a:p>
            <a:r>
              <a:rPr lang="en-US" sz="3300" dirty="0"/>
              <a:t>KEEP EVERY RECEIPT</a:t>
            </a:r>
            <a:br>
              <a:rPr lang="en-US" sz="3300" dirty="0"/>
            </a:br>
            <a:endParaRPr lang="en-US" sz="3300" dirty="0"/>
          </a:p>
          <a:p>
            <a:r>
              <a:rPr lang="en-US" sz="3300" dirty="0"/>
              <a:t>HAVE CONVERSATIONS ABOUT MONEY WITH YOUR CHILD</a:t>
            </a:r>
            <a:br>
              <a:rPr lang="en-US" sz="3300" dirty="0"/>
            </a:br>
            <a:endParaRPr lang="en-US" sz="3300" dirty="0"/>
          </a:p>
          <a:p>
            <a:r>
              <a:rPr lang="en-US" sz="3300" dirty="0"/>
              <a:t>MAKE SURE YOUR CHILD HAS APPROPRIATE INSURANCE – HEALTH CARE, LIABILITY, RENTER’S…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Kids Are Going Off to College: 17-19 Years Old</a:t>
            </a:r>
          </a:p>
        </p:txBody>
      </p:sp>
    </p:spTree>
    <p:extLst>
      <p:ext uri="{BB962C8B-B14F-4D97-AF65-F5344CB8AC3E}">
        <p14:creationId xmlns:p14="http://schemas.microsoft.com/office/powerpoint/2010/main" val="156549978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0628" cy="4090725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KEEP EVERY RECEIPT</a:t>
            </a:r>
          </a:p>
          <a:p>
            <a:pPr lvl="1"/>
            <a:r>
              <a:rPr lang="en-US" sz="2900" dirty="0"/>
              <a:t>There are lots of IRS-legit tax credits and deductions that you apply to education expenses</a:t>
            </a:r>
          </a:p>
          <a:p>
            <a:pPr lvl="1"/>
            <a:r>
              <a:rPr lang="en-US" sz="2900" dirty="0"/>
              <a:t>Keeping your receipts is the best way to claim these benefits</a:t>
            </a:r>
            <a:br>
              <a:rPr lang="en-US" sz="2900" dirty="0"/>
            </a:br>
            <a:endParaRPr lang="en-US" sz="2900" dirty="0"/>
          </a:p>
          <a:p>
            <a:pPr lvl="1"/>
            <a:r>
              <a:rPr lang="en-US" sz="2900" dirty="0"/>
              <a:t>American Opportunity Credit – up to $2,500 per student for first 4 years after high school</a:t>
            </a:r>
          </a:p>
          <a:p>
            <a:pPr lvl="1"/>
            <a:r>
              <a:rPr lang="en-US" sz="2900" dirty="0"/>
              <a:t>Lifetime Learning Credit – up to $2,000 per family for all years after high school</a:t>
            </a:r>
          </a:p>
          <a:p>
            <a:pPr lvl="1"/>
            <a:r>
              <a:rPr lang="en-US" sz="2900" dirty="0"/>
              <a:t>Each of the above provides a tax credit of either 25% (AOC) or 20% (LLC) of the first $10,000 in annual qualified education expenses</a:t>
            </a:r>
          </a:p>
          <a:p>
            <a:pPr lvl="2"/>
            <a:r>
              <a:rPr lang="en-US" sz="2500" dirty="0"/>
              <a:t>Qualified education expenses include those required for the education (and unique to the education)</a:t>
            </a:r>
          </a:p>
          <a:p>
            <a:pPr lvl="2"/>
            <a:r>
              <a:rPr lang="en-US" sz="2500" dirty="0"/>
              <a:t>Room, board, transportation and other food ARE NOT qualified education expenses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Kids Are Going Off to College: 17-19 Years Old</a:t>
            </a:r>
          </a:p>
        </p:txBody>
      </p:sp>
    </p:spTree>
    <p:extLst>
      <p:ext uri="{BB962C8B-B14F-4D97-AF65-F5344CB8AC3E}">
        <p14:creationId xmlns:p14="http://schemas.microsoft.com/office/powerpoint/2010/main" val="163882475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0628" cy="4018057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HAVE CONVERSATIONS ABOUT MONEY WITH YOUR CHILD</a:t>
            </a:r>
            <a:br>
              <a:rPr lang="en-US" sz="3300" dirty="0"/>
            </a:br>
            <a:endParaRPr lang="en-US" sz="3300" dirty="0"/>
          </a:p>
          <a:p>
            <a:pPr lvl="1"/>
            <a:r>
              <a:rPr lang="en-US" sz="2900" dirty="0"/>
              <a:t>Help the child become financial responsible and financially independent</a:t>
            </a:r>
          </a:p>
          <a:p>
            <a:pPr lvl="1"/>
            <a:r>
              <a:rPr lang="en-US" sz="2900" dirty="0"/>
              <a:t>Make sure the child knows what you will cover, what they will be responsible for and what will be covered by borrowing</a:t>
            </a:r>
          </a:p>
          <a:p>
            <a:pPr lvl="1"/>
            <a:r>
              <a:rPr lang="en-US" sz="2900" dirty="0"/>
              <a:t>Involve the child in all borrowing decisions</a:t>
            </a:r>
          </a:p>
          <a:p>
            <a:pPr lvl="2"/>
            <a:r>
              <a:rPr lang="en-US" sz="2500" dirty="0"/>
              <a:t>Make sure the child understands the repayment process &amp; obligations</a:t>
            </a:r>
          </a:p>
          <a:p>
            <a:pPr lvl="2"/>
            <a:endParaRPr lang="en-US" sz="2500" dirty="0"/>
          </a:p>
          <a:p>
            <a:pPr lvl="1"/>
            <a:r>
              <a:rPr lang="en-US" sz="2900" dirty="0"/>
              <a:t>If you do this with the first child you send off to college, any other children will benefit and understand what they are getting into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Kids Are Going Off to College: 17-19 Years Old</a:t>
            </a:r>
          </a:p>
        </p:txBody>
      </p:sp>
    </p:spTree>
    <p:extLst>
      <p:ext uri="{BB962C8B-B14F-4D97-AF65-F5344CB8AC3E}">
        <p14:creationId xmlns:p14="http://schemas.microsoft.com/office/powerpoint/2010/main" val="89326427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4013199"/>
          </a:xfrm>
          <a:solidFill>
            <a:srgbClr val="2D2D83"/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Bolton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of Finance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brian.bolton@louisiana.edu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1246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0628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300" dirty="0"/>
              <a:t>MAKE SURE YOUR CHILD HAS APPROPRIATE INSURANCE – HEALTH CARE, LIABILITY, RENTER’S…</a:t>
            </a:r>
            <a:br>
              <a:rPr lang="en-US" sz="3300" dirty="0"/>
            </a:br>
            <a:endParaRPr lang="en-US" sz="3300" dirty="0"/>
          </a:p>
          <a:p>
            <a:pPr lvl="1"/>
            <a:r>
              <a:rPr lang="en-US" dirty="0"/>
              <a:t>Most undergraduate students will be able to stay on your health care plan (until they are 26), if you wish</a:t>
            </a:r>
          </a:p>
          <a:p>
            <a:pPr lvl="2"/>
            <a:r>
              <a:rPr lang="en-US" dirty="0"/>
              <a:t>This comes as an expensive shock to many graduate students in their mid-20s</a:t>
            </a:r>
          </a:p>
          <a:p>
            <a:pPr lvl="1"/>
            <a:r>
              <a:rPr lang="en-US" dirty="0"/>
              <a:t>If they live on campus, they are probably covered by your homeowners’ liability insurance coverage</a:t>
            </a:r>
          </a:p>
          <a:p>
            <a:pPr lvl="2"/>
            <a:r>
              <a:rPr lang="en-US" dirty="0"/>
              <a:t>But they may want your own renters’ policy, as the terms and deductible may be better</a:t>
            </a:r>
          </a:p>
          <a:p>
            <a:pPr lvl="3"/>
            <a:r>
              <a:rPr lang="en-US" dirty="0"/>
              <a:t>Renters’ vs. Dorm Insurance: dorm insurance just covers the property, not liability, which may be ok</a:t>
            </a:r>
          </a:p>
          <a:p>
            <a:pPr lvl="2"/>
            <a:r>
              <a:rPr lang="en-US" dirty="0"/>
              <a:t>For most students, their laptop is the most valuable and irreplaceable item: make sure it’s protected</a:t>
            </a:r>
          </a:p>
          <a:p>
            <a:pPr lvl="1"/>
            <a:r>
              <a:rPr lang="en-US" dirty="0"/>
              <a:t>Make sure all vehicle coverage is sufficient, especially if the child is going to be driving a lot more, perhaps back-and-forth to home or to work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87822"/>
            <a:ext cx="10670628" cy="583532"/>
          </a:xfrm>
          <a:prstGeom prst="rect">
            <a:avLst/>
          </a:prstGeom>
          <a:solidFill>
            <a:srgbClr val="C0000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Kids Are Going Off to College: 17-19 Years Old</a:t>
            </a:r>
          </a:p>
        </p:txBody>
      </p:sp>
    </p:spTree>
    <p:extLst>
      <p:ext uri="{BB962C8B-B14F-4D97-AF65-F5344CB8AC3E}">
        <p14:creationId xmlns:p14="http://schemas.microsoft.com/office/powerpoint/2010/main" val="684642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Your Children Are in College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962"/>
            <a:ext cx="10670628" cy="4766001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/>
              <a:t>Continue the budgeting process and conversations</a:t>
            </a:r>
          </a:p>
          <a:p>
            <a:pPr lvl="1"/>
            <a:r>
              <a:rPr lang="en-US" sz="2900" dirty="0"/>
              <a:t>You can get more sophisticated over time…perhaps even shifting the responsibility for income from you to the child</a:t>
            </a:r>
            <a:br>
              <a:rPr lang="en-US" sz="2900" dirty="0"/>
            </a:br>
            <a:endParaRPr lang="en-US" sz="2900" dirty="0"/>
          </a:p>
          <a:p>
            <a:r>
              <a:rPr lang="en-US" sz="3300" dirty="0"/>
              <a:t>Begin thinking about graduate school</a:t>
            </a:r>
          </a:p>
          <a:p>
            <a:pPr lvl="1"/>
            <a:r>
              <a:rPr lang="en-US" sz="2900" dirty="0"/>
              <a:t>Who pays for it? What will it cost? What are the benefits?</a:t>
            </a:r>
            <a:br>
              <a:rPr lang="en-US" sz="2900" dirty="0"/>
            </a:br>
            <a:endParaRPr lang="en-US" sz="2900" dirty="0"/>
          </a:p>
          <a:p>
            <a:r>
              <a:rPr lang="en-US" sz="3300" dirty="0"/>
              <a:t>Begin thinking about financial aid repayment</a:t>
            </a:r>
          </a:p>
          <a:p>
            <a:pPr lvl="1"/>
            <a:r>
              <a:rPr lang="en-US" sz="2900" dirty="0"/>
              <a:t>When does it begin? Who is responsible for it?</a:t>
            </a:r>
            <a:br>
              <a:rPr lang="en-US" sz="2900" dirty="0"/>
            </a:br>
            <a:endParaRPr lang="en-US" sz="2900" dirty="0"/>
          </a:p>
          <a:p>
            <a:r>
              <a:rPr lang="en-US" sz="3300" dirty="0"/>
              <a:t>Begin thinking about financial independence for your child</a:t>
            </a:r>
          </a:p>
          <a:p>
            <a:pPr lvl="1"/>
            <a:r>
              <a:rPr lang="en-US" sz="2900" dirty="0"/>
              <a:t>When will you stop co-signing for their credit card?</a:t>
            </a:r>
          </a:p>
          <a:p>
            <a:pPr lvl="1"/>
            <a:r>
              <a:rPr lang="en-US" sz="2900" dirty="0"/>
              <a:t>When will you stop covering their insurance costs?</a:t>
            </a:r>
          </a:p>
          <a:p>
            <a:pPr lvl="1"/>
            <a:r>
              <a:rPr lang="en-US" sz="2900" dirty="0"/>
              <a:t>Make sure they have an Individual Retirement Account or Roth IRA before they graduate.</a:t>
            </a:r>
            <a:br>
              <a:rPr lang="en-US" sz="2900" dirty="0"/>
            </a:b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4527172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Empty Nest </a:t>
            </a:r>
            <a:r>
              <a:rPr lang="en-US" sz="13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(or almost empty nest)</a:t>
            </a:r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Home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963"/>
            <a:ext cx="10670628" cy="4656778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/>
              <a:t>If you have other children at home, the nest will not be empty for several years.</a:t>
            </a:r>
          </a:p>
          <a:p>
            <a:pPr lvl="1"/>
            <a:r>
              <a:rPr lang="en-US" sz="2900" dirty="0"/>
              <a:t>But you can begin the same with other children, involving them as much as possible, making the transition easier for them – and you – when they get closer to college</a:t>
            </a:r>
          </a:p>
          <a:p>
            <a:pPr lvl="1"/>
            <a:r>
              <a:rPr lang="en-US" sz="2900" dirty="0"/>
              <a:t>Learn from any mistakes or oversights – you may want to treat all children equally, but you do not want to make the same mistakes equally</a:t>
            </a:r>
            <a:br>
              <a:rPr lang="en-US" sz="2900" dirty="0"/>
            </a:br>
            <a:endParaRPr lang="en-US" sz="2900" dirty="0"/>
          </a:p>
          <a:p>
            <a:r>
              <a:rPr lang="en-US" sz="3300" dirty="0"/>
              <a:t>Once the nest is empty, shift the focus to YOUR financial plan</a:t>
            </a:r>
          </a:p>
          <a:p>
            <a:pPr lvl="1"/>
            <a:r>
              <a:rPr lang="en-US" sz="2900" dirty="0"/>
              <a:t>For the past 18+ years, your #1 financial goal has probably been “paying for college”</a:t>
            </a:r>
          </a:p>
          <a:p>
            <a:pPr lvl="1"/>
            <a:r>
              <a:rPr lang="en-US" sz="2900" dirty="0"/>
              <a:t>That is no longer your #1 goal.</a:t>
            </a:r>
          </a:p>
          <a:p>
            <a:pPr lvl="1"/>
            <a:r>
              <a:rPr lang="en-US" sz="2900" dirty="0"/>
              <a:t>Review your family financial plan, be honest about your goals, be honest about your assets and situation, and begin thinking about what you and your whole family need going forward</a:t>
            </a:r>
            <a:br>
              <a:rPr lang="en-US" sz="2900" dirty="0"/>
            </a:br>
            <a:endParaRPr lang="en-US" sz="2900" dirty="0"/>
          </a:p>
          <a:p>
            <a:r>
              <a:rPr lang="en-US" sz="3300" dirty="0"/>
              <a:t>If you have made any financial sacrifices to pay for college – second mortgage, borrowing against a 401(k), personal loans – begin the process of reconciling them…so you can return to making your financial plan your #1 financial priority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51677173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Few Closing Comments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D6465E-5236-0211-FE25-68D7E448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963"/>
            <a:ext cx="10670628" cy="4656778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/>
              <a:t>Involve the child as much as possible – financial independence begins with financial engagement</a:t>
            </a:r>
            <a:br>
              <a:rPr lang="en-US" sz="3300" dirty="0"/>
            </a:br>
            <a:endParaRPr lang="en-US" sz="3300" dirty="0"/>
          </a:p>
          <a:p>
            <a:r>
              <a:rPr lang="en-US" sz="3300" dirty="0"/>
              <a:t>Do not overlook the possibility of a gap year after high school</a:t>
            </a:r>
          </a:p>
          <a:p>
            <a:pPr lvl="1"/>
            <a:r>
              <a:rPr lang="en-US" sz="2900" dirty="0"/>
              <a:t>Different children mature at different times and have different needs &amp; interests</a:t>
            </a:r>
          </a:p>
          <a:p>
            <a:pPr lvl="1"/>
            <a:r>
              <a:rPr lang="en-US" sz="2900" dirty="0"/>
              <a:t>Any initial stigma should be ignored in exchange for what’s best for the child</a:t>
            </a:r>
            <a:br>
              <a:rPr lang="en-US" sz="2900" dirty="0"/>
            </a:br>
            <a:endParaRPr lang="en-US" sz="2900" dirty="0"/>
          </a:p>
          <a:p>
            <a:r>
              <a:rPr lang="en-US" sz="3300" dirty="0"/>
              <a:t>Never stop looking for scholarships and work-study opportunities</a:t>
            </a:r>
          </a:p>
          <a:p>
            <a:pPr lvl="1"/>
            <a:r>
              <a:rPr lang="en-US" sz="2900" dirty="0"/>
              <a:t>Many colleges have hidden and specialized scholarships…that very few people apply for. Not all scholarships are only for the elite – many are for whomever applies</a:t>
            </a:r>
          </a:p>
        </p:txBody>
      </p:sp>
    </p:spTree>
    <p:extLst>
      <p:ext uri="{BB962C8B-B14F-4D97-AF65-F5344CB8AC3E}">
        <p14:creationId xmlns:p14="http://schemas.microsoft.com/office/powerpoint/2010/main" val="3736295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855629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94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61561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1839F-7898-7EF9-F333-7B11D097F1CA}"/>
              </a:ext>
            </a:extLst>
          </p:cNvPr>
          <p:cNvSpPr txBox="1">
            <a:spLocks/>
          </p:cNvSpPr>
          <p:nvPr/>
        </p:nvSpPr>
        <p:spPr>
          <a:xfrm>
            <a:off x="838200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Adults Returning to Finish a Degree: Financial &amp; Other Concerns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6, 2023 ***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F0726-09D5-FE14-1E59-2B62767C9C66}"/>
              </a:ext>
            </a:extLst>
          </p:cNvPr>
          <p:cNvSpPr txBox="1">
            <a:spLocks/>
          </p:cNvSpPr>
          <p:nvPr/>
        </p:nvSpPr>
        <p:spPr>
          <a:xfrm>
            <a:off x="3078436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Graduate Students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7, 2023 ***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719D3-3217-B50B-8599-869ADE135BE0}"/>
              </a:ext>
            </a:extLst>
          </p:cNvPr>
          <p:cNvSpPr txBox="1">
            <a:spLocks/>
          </p:cNvSpPr>
          <p:nvPr/>
        </p:nvSpPr>
        <p:spPr>
          <a:xfrm>
            <a:off x="9680028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Veterans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18, 2023 ***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838200" y="4244739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3B7467-A2AD-1504-527F-5764141D2E9A}"/>
              </a:ext>
            </a:extLst>
          </p:cNvPr>
          <p:cNvSpPr txBox="1">
            <a:spLocks/>
          </p:cNvSpPr>
          <p:nvPr/>
        </p:nvSpPr>
        <p:spPr>
          <a:xfrm>
            <a:off x="5318672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&amp; Tax Planning for International Students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8, 2023 ***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3D21CA-85A3-C7FC-01E8-D45958D9C425}"/>
              </a:ext>
            </a:extLst>
          </p:cNvPr>
          <p:cNvSpPr txBox="1">
            <a:spLocks/>
          </p:cNvSpPr>
          <p:nvPr/>
        </p:nvSpPr>
        <p:spPr>
          <a:xfrm>
            <a:off x="7499350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#1 – Planning, Strategies, Legal, Resources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342A29-7287-F8DA-7EFE-D836D0162CC0}"/>
              </a:ext>
            </a:extLst>
          </p:cNvPr>
          <p:cNvSpPr txBox="1">
            <a:spLocks/>
          </p:cNvSpPr>
          <p:nvPr/>
        </p:nvSpPr>
        <p:spPr>
          <a:xfrm>
            <a:off x="5332686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Changing Careers: The Financial &amp; Personal Issues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13,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5318672" y="4254454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D8E2EB-F032-C402-45CC-91D18ED9EE52}"/>
              </a:ext>
            </a:extLst>
          </p:cNvPr>
          <p:cNvSpPr txBox="1">
            <a:spLocks/>
          </p:cNvSpPr>
          <p:nvPr/>
        </p:nvSpPr>
        <p:spPr>
          <a:xfrm>
            <a:off x="7499350" y="4259311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Investing 101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August 1,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9680028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7499350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E851936-EBD7-02DB-BE14-903F3C220DC7}"/>
              </a:ext>
            </a:extLst>
          </p:cNvPr>
          <p:cNvSpPr txBox="1">
            <a:spLocks/>
          </p:cNvSpPr>
          <p:nvPr/>
        </p:nvSpPr>
        <p:spPr>
          <a:xfrm>
            <a:off x="9680028" y="4259311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Navigating the Impacts of Inflation &amp; Turbulent Economic Times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2, 2023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B7DEBF-36ED-8D68-398F-9927D766D569}"/>
              </a:ext>
            </a:extLst>
          </p:cNvPr>
          <p:cNvSpPr txBox="1">
            <a:spLocks/>
          </p:cNvSpPr>
          <p:nvPr/>
        </p:nvSpPr>
        <p:spPr>
          <a:xfrm>
            <a:off x="3078436" y="4244739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#2 – Taxes, Profitability, Expansion, Success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25,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 &amp; 19 are from 3:00-4:00pm.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12CAC-6985-26C0-66D8-1A3FA36511B5}"/>
              </a:ext>
            </a:extLst>
          </p:cNvPr>
          <p:cNvSpPr/>
          <p:nvPr/>
        </p:nvSpPr>
        <p:spPr>
          <a:xfrm>
            <a:off x="727075" y="264808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A585CF-43B2-F062-08DC-81DAE5CC934D}"/>
              </a:ext>
            </a:extLst>
          </p:cNvPr>
          <p:cNvSpPr/>
          <p:nvPr/>
        </p:nvSpPr>
        <p:spPr>
          <a:xfrm>
            <a:off x="2967311" y="264808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74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4013199"/>
          </a:xfrm>
          <a:solidFill>
            <a:srgbClr val="2D2D83"/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Bolton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of Finance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brian.bolton@louisiana.edu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49574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1839F-7898-7EF9-F333-7B11D097F1CA}"/>
              </a:ext>
            </a:extLst>
          </p:cNvPr>
          <p:cNvSpPr txBox="1">
            <a:spLocks/>
          </p:cNvSpPr>
          <p:nvPr/>
        </p:nvSpPr>
        <p:spPr>
          <a:xfrm>
            <a:off x="838200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Adults Returning to Finish a Degree: Financial &amp; Other Concerns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6, 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F0726-09D5-FE14-1E59-2B62767C9C66}"/>
              </a:ext>
            </a:extLst>
          </p:cNvPr>
          <p:cNvSpPr txBox="1">
            <a:spLocks/>
          </p:cNvSpPr>
          <p:nvPr/>
        </p:nvSpPr>
        <p:spPr>
          <a:xfrm>
            <a:off x="3078436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Graduate Students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7, 2023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719D3-3217-B50B-8599-869ADE135BE0}"/>
              </a:ext>
            </a:extLst>
          </p:cNvPr>
          <p:cNvSpPr txBox="1">
            <a:spLocks/>
          </p:cNvSpPr>
          <p:nvPr/>
        </p:nvSpPr>
        <p:spPr>
          <a:xfrm>
            <a:off x="9680028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Veterans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18, 2023 ***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838200" y="4244739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3B7467-A2AD-1504-527F-5764141D2E9A}"/>
              </a:ext>
            </a:extLst>
          </p:cNvPr>
          <p:cNvSpPr txBox="1">
            <a:spLocks/>
          </p:cNvSpPr>
          <p:nvPr/>
        </p:nvSpPr>
        <p:spPr>
          <a:xfrm>
            <a:off x="5318672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&amp; Tax Planning for International Students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8, 2023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3D21CA-85A3-C7FC-01E8-D45958D9C425}"/>
              </a:ext>
            </a:extLst>
          </p:cNvPr>
          <p:cNvSpPr txBox="1">
            <a:spLocks/>
          </p:cNvSpPr>
          <p:nvPr/>
        </p:nvSpPr>
        <p:spPr>
          <a:xfrm>
            <a:off x="7499350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#1 – Planning, Strategies, Legal, Resources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342A29-7287-F8DA-7EFE-D836D0162CC0}"/>
              </a:ext>
            </a:extLst>
          </p:cNvPr>
          <p:cNvSpPr txBox="1">
            <a:spLocks/>
          </p:cNvSpPr>
          <p:nvPr/>
        </p:nvSpPr>
        <p:spPr>
          <a:xfrm>
            <a:off x="5332686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Changing Careers: The Financial &amp; Personal Issues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13,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5318672" y="4254454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D8E2EB-F032-C402-45CC-91D18ED9EE52}"/>
              </a:ext>
            </a:extLst>
          </p:cNvPr>
          <p:cNvSpPr txBox="1">
            <a:spLocks/>
          </p:cNvSpPr>
          <p:nvPr/>
        </p:nvSpPr>
        <p:spPr>
          <a:xfrm>
            <a:off x="7499350" y="4259311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Investing 101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August 1,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9680028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7499350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E851936-EBD7-02DB-BE14-903F3C220DC7}"/>
              </a:ext>
            </a:extLst>
          </p:cNvPr>
          <p:cNvSpPr txBox="1">
            <a:spLocks/>
          </p:cNvSpPr>
          <p:nvPr/>
        </p:nvSpPr>
        <p:spPr>
          <a:xfrm>
            <a:off x="9680028" y="4259311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Navigating the Impacts of Inflation &amp; Turbulent Economic Times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2, 2023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B7DEBF-36ED-8D68-398F-9927D766D569}"/>
              </a:ext>
            </a:extLst>
          </p:cNvPr>
          <p:cNvSpPr txBox="1">
            <a:spLocks/>
          </p:cNvSpPr>
          <p:nvPr/>
        </p:nvSpPr>
        <p:spPr>
          <a:xfrm>
            <a:off x="3078436" y="4244739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#2 – Taxes, Profitability, Expansion, Success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25,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18, 19 are from 3:00-4:00pm.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9258D-1128-CA65-DD3A-52E061155753}"/>
              </a:ext>
            </a:extLst>
          </p:cNvPr>
          <p:cNvSpPr/>
          <p:nvPr/>
        </p:nvSpPr>
        <p:spPr>
          <a:xfrm>
            <a:off x="732630" y="2643541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Family-Focused Financial Planning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7499349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9680027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5332686" y="1130792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5318671" y="2702337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18, 19 are from 3:00-4:00pm.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9258D-1128-CA65-DD3A-52E061155753}"/>
              </a:ext>
            </a:extLst>
          </p:cNvPr>
          <p:cNvSpPr/>
          <p:nvPr/>
        </p:nvSpPr>
        <p:spPr>
          <a:xfrm>
            <a:off x="726781" y="2642029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9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6FD47-7601-8197-A77E-0A6D9F4A881D}"/>
              </a:ext>
            </a:extLst>
          </p:cNvPr>
          <p:cNvSpPr/>
          <p:nvPr/>
        </p:nvSpPr>
        <p:spPr>
          <a:xfrm>
            <a:off x="6921059" y="312532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4DADE-A422-1F68-ED5F-E2158346D608}"/>
              </a:ext>
            </a:extLst>
          </p:cNvPr>
          <p:cNvSpPr/>
          <p:nvPr/>
        </p:nvSpPr>
        <p:spPr>
          <a:xfrm>
            <a:off x="5857792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6FD47-7601-8197-A77E-0A6D9F4A881D}"/>
              </a:ext>
            </a:extLst>
          </p:cNvPr>
          <p:cNvSpPr/>
          <p:nvPr/>
        </p:nvSpPr>
        <p:spPr>
          <a:xfrm>
            <a:off x="6921059" y="312532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4DADE-A422-1F68-ED5F-E2158346D608}"/>
              </a:ext>
            </a:extLst>
          </p:cNvPr>
          <p:cNvSpPr/>
          <p:nvPr/>
        </p:nvSpPr>
        <p:spPr>
          <a:xfrm>
            <a:off x="5857792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D1BEE6-7BF2-232F-F1DE-A5960ABA8E07}"/>
              </a:ext>
            </a:extLst>
          </p:cNvPr>
          <p:cNvCxnSpPr/>
          <p:nvPr/>
        </p:nvCxnSpPr>
        <p:spPr>
          <a:xfrm flipH="1">
            <a:off x="4626864" y="1179576"/>
            <a:ext cx="2542032" cy="157276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F3497D-EBB1-ECD2-B58C-3BE5BB8E5A14}"/>
              </a:ext>
            </a:extLst>
          </p:cNvPr>
          <p:cNvCxnSpPr>
            <a:cxnSpLocks/>
          </p:cNvCxnSpPr>
          <p:nvPr/>
        </p:nvCxnSpPr>
        <p:spPr>
          <a:xfrm flipH="1">
            <a:off x="3273552" y="1331976"/>
            <a:ext cx="4047744" cy="388075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524CCB-9176-2E2E-B984-21A0A6CB3C4A}"/>
              </a:ext>
            </a:extLst>
          </p:cNvPr>
          <p:cNvCxnSpPr>
            <a:cxnSpLocks/>
          </p:cNvCxnSpPr>
          <p:nvPr/>
        </p:nvCxnSpPr>
        <p:spPr>
          <a:xfrm flipH="1">
            <a:off x="2788920" y="1331976"/>
            <a:ext cx="4532376" cy="19415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0E847-C44F-67A9-4D61-4505F72DC579}"/>
              </a:ext>
            </a:extLst>
          </p:cNvPr>
          <p:cNvCxnSpPr>
            <a:cxnSpLocks/>
          </p:cNvCxnSpPr>
          <p:nvPr/>
        </p:nvCxnSpPr>
        <p:spPr>
          <a:xfrm>
            <a:off x="8942832" y="1179576"/>
            <a:ext cx="460248" cy="88696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9A241A-B8EF-9C51-7234-39C354860192}"/>
              </a:ext>
            </a:extLst>
          </p:cNvPr>
          <p:cNvCxnSpPr>
            <a:cxnSpLocks/>
          </p:cNvCxnSpPr>
          <p:nvPr/>
        </p:nvCxnSpPr>
        <p:spPr>
          <a:xfrm>
            <a:off x="8475680" y="1277005"/>
            <a:ext cx="467152" cy="29437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32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6FD47-7601-8197-A77E-0A6D9F4A881D}"/>
              </a:ext>
            </a:extLst>
          </p:cNvPr>
          <p:cNvSpPr/>
          <p:nvPr/>
        </p:nvSpPr>
        <p:spPr>
          <a:xfrm>
            <a:off x="6921059" y="312532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9042B-0403-9017-7C54-E5ACAABE5ABD}"/>
              </a:ext>
            </a:extLst>
          </p:cNvPr>
          <p:cNvSpPr/>
          <p:nvPr/>
        </p:nvSpPr>
        <p:spPr>
          <a:xfrm>
            <a:off x="72668" y="2597865"/>
            <a:ext cx="11959867" cy="32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AF2E0-CF62-681F-9784-4D1C1CC0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5" y="3283837"/>
            <a:ext cx="3732791" cy="1060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5F8F7-D5FD-99E3-F1D2-4AD51B878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25" y="4709028"/>
            <a:ext cx="3732791" cy="1060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A79DE-6FC3-F84F-7862-5BB3A9C1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05" y="2801181"/>
            <a:ext cx="3732791" cy="1060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499DBC-3554-6E7E-6400-0216EDBE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36" y="4709028"/>
            <a:ext cx="3732791" cy="1060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F06DD-C3B4-9406-0F59-26B5FC92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443" y="3277068"/>
            <a:ext cx="3732791" cy="10601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4DADE-A422-1F68-ED5F-E2158346D608}"/>
              </a:ext>
            </a:extLst>
          </p:cNvPr>
          <p:cNvSpPr/>
          <p:nvPr/>
        </p:nvSpPr>
        <p:spPr>
          <a:xfrm>
            <a:off x="5857792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6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Countdown to College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36105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12 Years Old or Younger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5CD9C0-CFF9-93DB-6E1F-7C06BC3E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67920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12 to 15 Years Old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E2EEBF-1793-8746-7013-FDF91C7C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99735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15 to 18 Years Old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0DA89D-0CBC-BA69-2310-4B340411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31550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Kids Are Going Off to College</a:t>
            </a:r>
          </a:p>
        </p:txBody>
      </p:sp>
    </p:spTree>
    <p:extLst>
      <p:ext uri="{BB962C8B-B14F-4D97-AF65-F5344CB8AC3E}">
        <p14:creationId xmlns:p14="http://schemas.microsoft.com/office/powerpoint/2010/main" val="404456652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44513</TotalTime>
  <Words>2452</Words>
  <Application>Microsoft Macintosh PowerPoint</Application>
  <PresentationFormat>Widescreen</PresentationFormat>
  <Paragraphs>284</Paragraphs>
  <Slides>28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Office Theme</vt:lpstr>
      <vt:lpstr>PowerPoint Presentation</vt:lpstr>
      <vt:lpstr>Brian Bolton Professor of Finance brian.bolton@louisiana.edu  http://business.louisiana.edu/financeispersonal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 Bolton Professor of Finance brian.bolton@louisiana.edu  http://business.louisiana.edu/financeispersonal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183</cp:revision>
  <dcterms:created xsi:type="dcterms:W3CDTF">2019-08-26T13:43:19Z</dcterms:created>
  <dcterms:modified xsi:type="dcterms:W3CDTF">2023-06-27T17:59:34Z</dcterms:modified>
  <cp:category/>
</cp:coreProperties>
</file>