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10" r:id="rId2"/>
    <p:sldId id="1343" r:id="rId3"/>
    <p:sldId id="2056" r:id="rId4"/>
    <p:sldId id="2206" r:id="rId5"/>
    <p:sldId id="2235" r:id="rId6"/>
    <p:sldId id="2254" r:id="rId7"/>
    <p:sldId id="2255" r:id="rId8"/>
    <p:sldId id="1989" r:id="rId9"/>
    <p:sldId id="1993" r:id="rId10"/>
    <p:sldId id="2232" r:id="rId11"/>
    <p:sldId id="2236" r:id="rId12"/>
    <p:sldId id="2237" r:id="rId13"/>
    <p:sldId id="2238" r:id="rId14"/>
    <p:sldId id="2239" r:id="rId15"/>
    <p:sldId id="2240" r:id="rId16"/>
    <p:sldId id="2242" r:id="rId17"/>
    <p:sldId id="2243" r:id="rId18"/>
    <p:sldId id="2244" r:id="rId19"/>
    <p:sldId id="2245" r:id="rId20"/>
    <p:sldId id="2246" r:id="rId21"/>
    <p:sldId id="2247" r:id="rId22"/>
    <p:sldId id="2249" r:id="rId23"/>
    <p:sldId id="2251" r:id="rId24"/>
    <p:sldId id="2248" r:id="rId25"/>
    <p:sldId id="2252" r:id="rId26"/>
    <p:sldId id="2241" r:id="rId27"/>
    <p:sldId id="2253" r:id="rId28"/>
    <p:sldId id="2233" r:id="rId29"/>
    <p:sldId id="2234" r:id="rId30"/>
    <p:sldId id="2230" r:id="rId31"/>
    <p:sldId id="223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3"/>
    <a:srgbClr val="006600"/>
    <a:srgbClr val="2DB0CC"/>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3"/>
    <p:restoredTop sz="94686"/>
  </p:normalViewPr>
  <p:slideViewPr>
    <p:cSldViewPr snapToGrid="0" snapToObjects="1">
      <p:cViewPr varScale="1">
        <p:scale>
          <a:sx n="210" d="100"/>
          <a:sy n="210" d="100"/>
        </p:scale>
        <p:origin x="181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6/19/23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386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47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7714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8809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181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0733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7477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338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5219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4774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6506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9125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2562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666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1506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1733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5678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6495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A0EDB29C-5940-12CE-0EB3-B6228536876E}"/>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FAMILY FINANCIAL PLANNING: MAKING FINANCES WORK FOR THE WHOLE FAMILY</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23,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chemeClr val="bg1">
            <a:lumMod val="6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B7E2E2A4-D9CB-7D61-6416-51ABD8E59B2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FAMILY FINANCIAL PLANNING: MAKING FINANCES WORK FOR THE WHOLE FAMILY</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23,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6ACF3AD2-E1A8-ACFA-3D87-5C474E41E207}"/>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FAMILY FINANCIAL PLANNING: MAKING FINANCES WORK FOR THE WHOLE FAMILY</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23,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BDAEC7AB-CD22-CB3B-1F86-03566150618E}"/>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FAMILY FINANCIAL PLANNING: MAKING FINANCES WORK FOR THE WHOLE FAMILY</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23,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06A792E6-0FE3-B7ED-D66B-AC5AF5BEE6E4}"/>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FAMILY FINANCIAL PLANNING: MAKING FINANCES WORK FOR THE WHOLE FAMILY</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23,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DD2F7388-A0B5-2FF4-E92F-BF45919445C0}"/>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FAMILY FINANCIAL PLANNING: MAKING FINANCES WORK FOR THE WHOLE FAMILY</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23, 2023</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16316816-1BD7-2B4E-E70C-50D1B96457AD}"/>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FAMILY FINANCIAL PLANNING: MAKING FINANCES WORK FOR THE WHOLE FAMILY</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23,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92CDC4FE-AD45-831A-C712-2363DED2BD48}"/>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FAMILY FINANCIAL PLANNING: MAKING FINANCES WORK FOR THE WHOLE FAMILY</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23,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69B9699C-6B28-54D1-2516-C47D206A68E5}"/>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FAMILY FINANCIAL PLANNING: MAKING FINANCES WORK FOR THE WHOLE FAMILY</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23,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6/19/23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570208"/>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#4:</a:t>
            </a:r>
          </a:p>
          <a:p>
            <a:pPr algn="ctr"/>
            <a:r>
              <a:rPr lang="en-US" sz="4800" b="1" cap="small">
                <a:solidFill>
                  <a:srgbClr val="2D2D83"/>
                </a:solidFill>
                <a:latin typeface="Calibri" panose="020F0502020204030204" pitchFamily="34" charset="0"/>
                <a:cs typeface="Calibri" panose="020F0502020204030204" pitchFamily="34" charset="0"/>
              </a:rPr>
              <a:t>Family </a:t>
            </a:r>
            <a:r>
              <a:rPr lang="en-US" sz="4800" b="1" cap="small" dirty="0">
                <a:solidFill>
                  <a:srgbClr val="2D2D83"/>
                </a:solidFill>
                <a:latin typeface="Calibri" panose="020F0502020204030204" pitchFamily="34" charset="0"/>
                <a:cs typeface="Calibri" panose="020F0502020204030204" pitchFamily="34" charset="0"/>
              </a:rPr>
              <a:t>Financial Planning: </a:t>
            </a:r>
            <a:br>
              <a:rPr lang="en-US" sz="4800" b="1" cap="small" dirty="0">
                <a:solidFill>
                  <a:srgbClr val="2D2D83"/>
                </a:solidFill>
                <a:latin typeface="Calibri" panose="020F0502020204030204" pitchFamily="34" charset="0"/>
                <a:cs typeface="Calibri" panose="020F0502020204030204" pitchFamily="34" charset="0"/>
              </a:rPr>
            </a:br>
            <a:r>
              <a:rPr lang="en-US" sz="4800" b="1" cap="small" dirty="0">
                <a:solidFill>
                  <a:srgbClr val="2D2D83"/>
                </a:solidFill>
                <a:latin typeface="Calibri" panose="020F0502020204030204" pitchFamily="34" charset="0"/>
                <a:cs typeface="Calibri" panose="020F0502020204030204" pitchFamily="34" charset="0"/>
              </a:rPr>
              <a:t>Making Finances Work for the Whole Family</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June 23,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r>
              <a:rPr lang="en-US" sz="2400" b="1" dirty="0">
                <a:solidFill>
                  <a:srgbClr val="2D2D83"/>
                </a:solidFill>
              </a:rPr>
              <a:t>YOU MAY BE AN ENTREPRENEUR WITHOUT KNOWING IT.</a:t>
            </a:r>
            <a:br>
              <a:rPr lang="en-US" sz="2400" b="1" dirty="0">
                <a:solidFill>
                  <a:srgbClr val="2D2D83"/>
                </a:solidFill>
              </a:rPr>
            </a:br>
            <a:r>
              <a:rPr lang="en-US" sz="2400" dirty="0">
                <a:solidFill>
                  <a:srgbClr val="2D2D83"/>
                </a:solidFill>
              </a:rPr>
              <a:t>If you make any income through means other than a job with an employer, you need to think, act and report like an entrepreneur.</a:t>
            </a:r>
            <a:br>
              <a:rPr lang="en-US" sz="2400" dirty="0">
                <a:solidFill>
                  <a:srgbClr val="2D2D83"/>
                </a:solidFill>
              </a:rPr>
            </a:br>
            <a:endParaRPr lang="en-US" sz="2400" dirty="0">
              <a:solidFill>
                <a:srgbClr val="2D2D83"/>
              </a:solidFill>
            </a:endParaRPr>
          </a:p>
          <a:p>
            <a:pPr marL="1371600" lvl="0" indent="-1371600">
              <a:buFont typeface="+mj-lt"/>
              <a:buAutoNum type="arabicPeriod"/>
            </a:pPr>
            <a:r>
              <a:rPr lang="en-US" sz="2400" b="1" dirty="0"/>
              <a:t>TAXES!</a:t>
            </a:r>
            <a:r>
              <a:rPr lang="en-US" sz="2400" dirty="0"/>
              <a:t> </a:t>
            </a:r>
            <a:br>
              <a:rPr lang="en-US" sz="2400" dirty="0"/>
            </a:br>
            <a:r>
              <a:rPr lang="en-US" sz="2400" dirty="0"/>
              <a:t>Being an entrepreneur brings both new opportunities and responsibilities related to taxes. It’s not all bad news – Just do a little homework to make sure you know what you’re doing.</a:t>
            </a:r>
            <a:br>
              <a:rPr lang="en-US" sz="2400" dirty="0"/>
            </a:br>
            <a:endParaRPr lang="en-US" sz="2400" dirty="0"/>
          </a:p>
          <a:p>
            <a:pPr marL="1371600" lvl="0" indent="-1371600">
              <a:buFont typeface="+mj-lt"/>
              <a:buAutoNum type="arabicPeriod"/>
            </a:pPr>
            <a:r>
              <a:rPr lang="en-US" sz="2400" b="1" dirty="0">
                <a:solidFill>
                  <a:srgbClr val="2D2D83"/>
                </a:solidFill>
              </a:rPr>
              <a:t>LEGAL &amp; BUSINESS LIABILITY.</a:t>
            </a:r>
            <a:br>
              <a:rPr lang="en-US" sz="2400" dirty="0">
                <a:solidFill>
                  <a:srgbClr val="2D2D83"/>
                </a:solidFill>
              </a:rPr>
            </a:br>
            <a:r>
              <a:rPr lang="en-US" sz="2400" dirty="0">
                <a:solidFill>
                  <a:srgbClr val="2D2D83"/>
                </a:solidFill>
              </a:rPr>
              <a:t>Anytime you engage in business activities, you become to new types of liability. Do a lot of homework to make sure you protect yourself.</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FINANCIAL ISSUES FOR FAMILIES</a:t>
            </a:r>
          </a:p>
        </p:txBody>
      </p:sp>
    </p:spTree>
    <p:extLst>
      <p:ext uri="{BB962C8B-B14F-4D97-AF65-F5344CB8AC3E}">
        <p14:creationId xmlns:p14="http://schemas.microsoft.com/office/powerpoint/2010/main" val="757590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endParaRPr lang="en-US" sz="2400" dirty="0"/>
          </a:p>
          <a:p>
            <a:pPr marL="1371600" lvl="0" indent="-1371600">
              <a:buFont typeface="+mj-lt"/>
              <a:buAutoNum type="arabicPeriod"/>
            </a:pPr>
            <a:endParaRPr lang="en-US" sz="2400" dirty="0"/>
          </a:p>
          <a:p>
            <a:pPr marL="1371600" lvl="0" indent="-1371600">
              <a:buFont typeface="+mj-lt"/>
              <a:buAutoNum type="arabicPeriod" startAt="4"/>
            </a:pPr>
            <a:r>
              <a:rPr lang="en-US" sz="2400" b="1" dirty="0"/>
              <a:t>CAN YOU SEPARATE YOUR BUSINESS &amp; PERSONAL LIVES?</a:t>
            </a:r>
            <a:br>
              <a:rPr lang="en-US" sz="2400" b="1" dirty="0"/>
            </a:br>
            <a:r>
              <a:rPr lang="en-US" sz="2400" dirty="0"/>
              <a:t>In some ways, you need to keep them separate. In others, you get to choose how much overlap or separation to create.</a:t>
            </a:r>
            <a:br>
              <a:rPr lang="en-US" sz="2400" dirty="0"/>
            </a:br>
            <a:endParaRPr lang="en-US" sz="2400" dirty="0"/>
          </a:p>
          <a:p>
            <a:pPr marL="1371600" lvl="0" indent="-1371600">
              <a:buFont typeface="+mj-lt"/>
              <a:buAutoNum type="arabicPeriod" startAt="4"/>
            </a:pPr>
            <a:r>
              <a:rPr lang="en-US" sz="2400" b="1" dirty="0">
                <a:solidFill>
                  <a:srgbClr val="2D2D83"/>
                </a:solidFill>
              </a:rPr>
              <a:t>COMMUNICATE WITH YOUR FAMILY &amp; OTHER LOVED ONES.</a:t>
            </a:r>
            <a:br>
              <a:rPr lang="en-US" sz="2400" b="1" dirty="0">
                <a:solidFill>
                  <a:srgbClr val="2D2D83"/>
                </a:solidFill>
              </a:rPr>
            </a:br>
            <a:r>
              <a:rPr lang="en-US" sz="2400" dirty="0">
                <a:solidFill>
                  <a:srgbClr val="2D2D83"/>
                </a:solidFill>
              </a:rPr>
              <a:t>As your side-hustle hobby grows into a full business venture, it will require more of your time. And it will become riskier. Communicate with the people in your personal life to makes sure you are all on the same page.</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1803406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5" name="Rectangle 4">
            <a:extLst>
              <a:ext uri="{FF2B5EF4-FFF2-40B4-BE49-F238E27FC236}">
                <a16:creationId xmlns:a16="http://schemas.microsoft.com/office/drawing/2014/main" id="{DC00E201-3C3E-D538-E0E0-449E053432E1}"/>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6" name="Rectangle 5">
            <a:extLst>
              <a:ext uri="{FF2B5EF4-FFF2-40B4-BE49-F238E27FC236}">
                <a16:creationId xmlns:a16="http://schemas.microsoft.com/office/drawing/2014/main" id="{C3D4DBDF-F618-2489-F74D-6F5E0C895BAD}"/>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7" name="Rectangle 6">
            <a:extLst>
              <a:ext uri="{FF2B5EF4-FFF2-40B4-BE49-F238E27FC236}">
                <a16:creationId xmlns:a16="http://schemas.microsoft.com/office/drawing/2014/main" id="{1ABE4417-15D9-B825-2448-5E68B36F843D}"/>
              </a:ext>
            </a:extLst>
          </p:cNvPr>
          <p:cNvSpPr/>
          <p:nvPr/>
        </p:nvSpPr>
        <p:spPr>
          <a:xfrm>
            <a:off x="2268015" y="3387173"/>
            <a:ext cx="7752522" cy="2463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7267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5" name="Rectangle 4">
            <a:extLst>
              <a:ext uri="{FF2B5EF4-FFF2-40B4-BE49-F238E27FC236}">
                <a16:creationId xmlns:a16="http://schemas.microsoft.com/office/drawing/2014/main" id="{DC00E201-3C3E-D538-E0E0-449E053432E1}"/>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6" name="Rectangle 5">
            <a:extLst>
              <a:ext uri="{FF2B5EF4-FFF2-40B4-BE49-F238E27FC236}">
                <a16:creationId xmlns:a16="http://schemas.microsoft.com/office/drawing/2014/main" id="{C3D4DBDF-F618-2489-F74D-6F5E0C895BAD}"/>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Tree>
    <p:extLst>
      <p:ext uri="{BB962C8B-B14F-4D97-AF65-F5344CB8AC3E}">
        <p14:creationId xmlns:p14="http://schemas.microsoft.com/office/powerpoint/2010/main" val="39142986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3" name="Title 6">
            <a:extLst>
              <a:ext uri="{FF2B5EF4-FFF2-40B4-BE49-F238E27FC236}">
                <a16:creationId xmlns:a16="http://schemas.microsoft.com/office/drawing/2014/main" id="{D3D01EC8-6953-1BBD-9A29-42B2673722FC}"/>
              </a:ext>
            </a:extLst>
          </p:cNvPr>
          <p:cNvSpPr txBox="1">
            <a:spLocks/>
          </p:cNvSpPr>
          <p:nvPr/>
        </p:nvSpPr>
        <p:spPr>
          <a:xfrm>
            <a:off x="2044066" y="5099768"/>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0CD81B1D-F089-EE3A-6228-C64219D2294A}"/>
              </a:ext>
            </a:extLst>
          </p:cNvPr>
          <p:cNvSpPr/>
          <p:nvPr/>
        </p:nvSpPr>
        <p:spPr>
          <a:xfrm>
            <a:off x="4823792" y="1159723"/>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FINANCIAL MANAGEMENT</a:t>
            </a:r>
          </a:p>
        </p:txBody>
      </p:sp>
      <p:sp>
        <p:nvSpPr>
          <p:cNvPr id="7" name="Rounded Rectangle 6">
            <a:extLst>
              <a:ext uri="{FF2B5EF4-FFF2-40B4-BE49-F238E27FC236}">
                <a16:creationId xmlns:a16="http://schemas.microsoft.com/office/drawing/2014/main" id="{6D061107-7430-3CA4-7343-BD28F43B9600}"/>
              </a:ext>
            </a:extLst>
          </p:cNvPr>
          <p:cNvSpPr/>
          <p:nvPr/>
        </p:nvSpPr>
        <p:spPr>
          <a:xfrm>
            <a:off x="1981201" y="2470745"/>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INVESTMENTS</a:t>
            </a:r>
          </a:p>
        </p:txBody>
      </p:sp>
      <p:sp>
        <p:nvSpPr>
          <p:cNvPr id="8" name="Rounded Rectangle 7">
            <a:extLst>
              <a:ext uri="{FF2B5EF4-FFF2-40B4-BE49-F238E27FC236}">
                <a16:creationId xmlns:a16="http://schemas.microsoft.com/office/drawing/2014/main" id="{CE21E75A-AD2B-34C8-FE2D-0F59A0E9BAF0}"/>
              </a:ext>
            </a:extLst>
          </p:cNvPr>
          <p:cNvSpPr/>
          <p:nvPr/>
        </p:nvSpPr>
        <p:spPr>
          <a:xfrm>
            <a:off x="4823791" y="2470744"/>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INSURANCE</a:t>
            </a:r>
          </a:p>
        </p:txBody>
      </p:sp>
      <p:sp>
        <p:nvSpPr>
          <p:cNvPr id="9" name="Rounded Rectangle 8">
            <a:extLst>
              <a:ext uri="{FF2B5EF4-FFF2-40B4-BE49-F238E27FC236}">
                <a16:creationId xmlns:a16="http://schemas.microsoft.com/office/drawing/2014/main" id="{8F50F0FF-64FB-C9ED-A0B8-6D8222CB31CD}"/>
              </a:ext>
            </a:extLst>
          </p:cNvPr>
          <p:cNvSpPr/>
          <p:nvPr/>
        </p:nvSpPr>
        <p:spPr>
          <a:xfrm>
            <a:off x="7666384" y="2470743"/>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TAXES</a:t>
            </a:r>
          </a:p>
        </p:txBody>
      </p:sp>
      <p:sp>
        <p:nvSpPr>
          <p:cNvPr id="10" name="Rounded Rectangle 9">
            <a:extLst>
              <a:ext uri="{FF2B5EF4-FFF2-40B4-BE49-F238E27FC236}">
                <a16:creationId xmlns:a16="http://schemas.microsoft.com/office/drawing/2014/main" id="{C6299DB2-8266-D854-BB13-08A5118AF4CE}"/>
              </a:ext>
            </a:extLst>
          </p:cNvPr>
          <p:cNvSpPr/>
          <p:nvPr/>
        </p:nvSpPr>
        <p:spPr>
          <a:xfrm>
            <a:off x="3314927" y="3838565"/>
            <a:ext cx="2544417" cy="1107503"/>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FAMILY</a:t>
            </a:r>
          </a:p>
        </p:txBody>
      </p:sp>
      <p:sp>
        <p:nvSpPr>
          <p:cNvPr id="11" name="Rounded Rectangle 10">
            <a:extLst>
              <a:ext uri="{FF2B5EF4-FFF2-40B4-BE49-F238E27FC236}">
                <a16:creationId xmlns:a16="http://schemas.microsoft.com/office/drawing/2014/main" id="{F89E8D53-03CF-5671-3AC8-BFA122430D7B}"/>
              </a:ext>
            </a:extLst>
          </p:cNvPr>
          <p:cNvSpPr/>
          <p:nvPr/>
        </p:nvSpPr>
        <p:spPr>
          <a:xfrm>
            <a:off x="6332658" y="3828498"/>
            <a:ext cx="2544417" cy="1107503"/>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ESTATE PLANNING</a:t>
            </a:r>
          </a:p>
        </p:txBody>
      </p:sp>
    </p:spTree>
    <p:extLst>
      <p:ext uri="{BB962C8B-B14F-4D97-AF65-F5344CB8AC3E}">
        <p14:creationId xmlns:p14="http://schemas.microsoft.com/office/powerpoint/2010/main" val="10452342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7" name="Rounded Rectangle 16">
            <a:extLst>
              <a:ext uri="{FF2B5EF4-FFF2-40B4-BE49-F238E27FC236}">
                <a16:creationId xmlns:a16="http://schemas.microsoft.com/office/drawing/2014/main" id="{F8C31A8B-04DD-78F6-D342-A2C5336B3C29}"/>
              </a:ext>
            </a:extLst>
          </p:cNvPr>
          <p:cNvSpPr/>
          <p:nvPr/>
        </p:nvSpPr>
        <p:spPr>
          <a:xfrm>
            <a:off x="6237525" y="1481387"/>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8" name="Right Arrow 17">
            <a:extLst>
              <a:ext uri="{FF2B5EF4-FFF2-40B4-BE49-F238E27FC236}">
                <a16:creationId xmlns:a16="http://schemas.microsoft.com/office/drawing/2014/main" id="{3EFB0A16-2CE9-8468-40E1-99FF355097C6}"/>
              </a:ext>
            </a:extLst>
          </p:cNvPr>
          <p:cNvSpPr/>
          <p:nvPr/>
        </p:nvSpPr>
        <p:spPr>
          <a:xfrm>
            <a:off x="5374254" y="1820991"/>
            <a:ext cx="1085269"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38106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3" name="Rounded Rectangle 2">
            <a:extLst>
              <a:ext uri="{FF2B5EF4-FFF2-40B4-BE49-F238E27FC236}">
                <a16:creationId xmlns:a16="http://schemas.microsoft.com/office/drawing/2014/main" id="{2B9C1D7C-4438-699D-B24A-C999AA3C7327}"/>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4" name="Right Arrow 3">
            <a:extLst>
              <a:ext uri="{FF2B5EF4-FFF2-40B4-BE49-F238E27FC236}">
                <a16:creationId xmlns:a16="http://schemas.microsoft.com/office/drawing/2014/main" id="{26060794-9BC5-FBD5-FDC0-64AAD4E849A9}"/>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28016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3" name="Rounded Rectangle 2">
            <a:extLst>
              <a:ext uri="{FF2B5EF4-FFF2-40B4-BE49-F238E27FC236}">
                <a16:creationId xmlns:a16="http://schemas.microsoft.com/office/drawing/2014/main" id="{6CDEEEFC-3539-783E-98DF-887461963A1F}"/>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4" name="Right Arrow 3">
            <a:extLst>
              <a:ext uri="{FF2B5EF4-FFF2-40B4-BE49-F238E27FC236}">
                <a16:creationId xmlns:a16="http://schemas.microsoft.com/office/drawing/2014/main" id="{C0022102-65CC-04A4-192F-408D5B394FE1}"/>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08387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3" name="Rounded Rectangle 2">
            <a:extLst>
              <a:ext uri="{FF2B5EF4-FFF2-40B4-BE49-F238E27FC236}">
                <a16:creationId xmlns:a16="http://schemas.microsoft.com/office/drawing/2014/main" id="{EB8EDBB9-763F-13BE-0C4F-657C1816E470}"/>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4" name="Right Arrow 3">
            <a:extLst>
              <a:ext uri="{FF2B5EF4-FFF2-40B4-BE49-F238E27FC236}">
                <a16:creationId xmlns:a16="http://schemas.microsoft.com/office/drawing/2014/main" id="{C699819B-CCFB-BAA0-F68E-E00869EACA98}"/>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67475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3" name="Rounded Rectangle 2">
            <a:extLst>
              <a:ext uri="{FF2B5EF4-FFF2-40B4-BE49-F238E27FC236}">
                <a16:creationId xmlns:a16="http://schemas.microsoft.com/office/drawing/2014/main" id="{5E12DC40-559B-C7C2-BF75-A402A3A54D57}"/>
              </a:ext>
            </a:extLst>
          </p:cNvPr>
          <p:cNvSpPr/>
          <p:nvPr/>
        </p:nvSpPr>
        <p:spPr>
          <a:xfrm>
            <a:off x="5949290" y="1481387"/>
            <a:ext cx="4261511" cy="4581800"/>
          </a:xfrm>
          <a:prstGeom prst="roundRect">
            <a:avLst/>
          </a:prstGeom>
          <a:solidFill>
            <a:schemeClr val="bg1"/>
          </a:solidFill>
          <a:ln w="38100">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6600"/>
                </a:solidFill>
              </a:rPr>
              <a:t>How will the business tax issues impact your family and your long-term personal goals?</a:t>
            </a:r>
          </a:p>
          <a:p>
            <a:pPr algn="ctr"/>
            <a:endParaRPr lang="en-US" dirty="0">
              <a:solidFill>
                <a:srgbClr val="006600"/>
              </a:solidFill>
            </a:endParaRPr>
          </a:p>
          <a:p>
            <a:pPr algn="ctr"/>
            <a:r>
              <a:rPr lang="en-US" dirty="0">
                <a:solidFill>
                  <a:srgbClr val="006600"/>
                </a:solidFill>
              </a:rPr>
              <a:t>What are the pros and cons of making your venture a family affair?</a:t>
            </a:r>
          </a:p>
          <a:p>
            <a:pPr algn="ctr"/>
            <a:endParaRPr lang="en-US" dirty="0">
              <a:solidFill>
                <a:srgbClr val="006600"/>
              </a:solidFill>
            </a:endParaRPr>
          </a:p>
          <a:p>
            <a:pPr algn="ctr"/>
            <a:r>
              <a:rPr lang="en-US" dirty="0">
                <a:solidFill>
                  <a:srgbClr val="006600"/>
                </a:solidFill>
              </a:rPr>
              <a:t>How do you manage family relationships AND commit yourself to the business?</a:t>
            </a:r>
          </a:p>
          <a:p>
            <a:pPr algn="ctr"/>
            <a:endParaRPr lang="en-US" dirty="0">
              <a:solidFill>
                <a:srgbClr val="006600"/>
              </a:solidFill>
            </a:endParaRPr>
          </a:p>
          <a:p>
            <a:pPr algn="ctr"/>
            <a:r>
              <a:rPr lang="en-US" dirty="0">
                <a:solidFill>
                  <a:srgbClr val="006600"/>
                </a:solidFill>
              </a:rPr>
              <a:t>What happens to the business when you retire?</a:t>
            </a:r>
          </a:p>
        </p:txBody>
      </p:sp>
      <p:sp>
        <p:nvSpPr>
          <p:cNvPr id="4" name="Right Arrow 3">
            <a:extLst>
              <a:ext uri="{FF2B5EF4-FFF2-40B4-BE49-F238E27FC236}">
                <a16:creationId xmlns:a16="http://schemas.microsoft.com/office/drawing/2014/main" id="{7D238D98-385F-D7AC-5A03-60295383A457}"/>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a:extLst>
              <a:ext uri="{FF2B5EF4-FFF2-40B4-BE49-F238E27FC236}">
                <a16:creationId xmlns:a16="http://schemas.microsoft.com/office/drawing/2014/main" id="{83C29B4F-0A05-EA7A-1F44-3410755D1655}"/>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10732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5" name="Title 6">
            <a:extLst>
              <a:ext uri="{FF2B5EF4-FFF2-40B4-BE49-F238E27FC236}">
                <a16:creationId xmlns:a16="http://schemas.microsoft.com/office/drawing/2014/main" id="{138C1A0E-C1F7-F493-6857-1C8FEAE58AA8}"/>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Tree>
    <p:extLst>
      <p:ext uri="{BB962C8B-B14F-4D97-AF65-F5344CB8AC3E}">
        <p14:creationId xmlns:p14="http://schemas.microsoft.com/office/powerpoint/2010/main" val="19672825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a:pPr>
            <a:r>
              <a:rPr lang="en-US" sz="2400" b="1" dirty="0">
                <a:solidFill>
                  <a:srgbClr val="2D2D83"/>
                </a:solidFill>
              </a:rPr>
              <a:t>YOU MAY BE AN ENTREPRENEUR WITHOUT KNOWING IT.</a:t>
            </a:r>
            <a:br>
              <a:rPr lang="en-US" sz="2400" b="1" dirty="0">
                <a:solidFill>
                  <a:srgbClr val="2D2D83"/>
                </a:solidFill>
              </a:rPr>
            </a:br>
            <a:r>
              <a:rPr lang="en-US" sz="2400" dirty="0">
                <a:solidFill>
                  <a:srgbClr val="2D2D83"/>
                </a:solidFill>
              </a:rPr>
              <a:t>If you make any income through means other than a job with an employer, you need to think, act and report like an entrepreneur.</a:t>
            </a:r>
          </a:p>
          <a:p>
            <a:pPr marL="1371600" lvl="0" indent="-1371600">
              <a:buFont typeface="+mj-lt"/>
              <a:buAutoNum type="arabicPeriod"/>
            </a:pPr>
            <a:endParaRPr lang="en-US" sz="2200" dirty="0">
              <a:solidFill>
                <a:srgbClr val="2D2D83"/>
              </a:solidFill>
            </a:endParaRPr>
          </a:p>
          <a:p>
            <a:pPr lvl="1"/>
            <a:r>
              <a:rPr lang="en-US" sz="2200" dirty="0">
                <a:solidFill>
                  <a:srgbClr val="2D2D83"/>
                </a:solidFill>
              </a:rPr>
              <a:t>Any money you make that is not from your employer – any income that will not be reported on a W-2 – makes you an entrepreneur.</a:t>
            </a:r>
          </a:p>
          <a:p>
            <a:pPr lvl="1"/>
            <a:r>
              <a:rPr lang="en-US" sz="2200" dirty="0">
                <a:solidFill>
                  <a:srgbClr val="2D2D83"/>
                </a:solidFill>
              </a:rPr>
              <a:t>Whether you get $50 for mowing lawns or singing in the church choir or building your own business with hundreds of patents and thousands or employees….you are an entrepreneur.</a:t>
            </a:r>
          </a:p>
          <a:p>
            <a:pPr lvl="1"/>
            <a:r>
              <a:rPr lang="en-US" sz="2200" dirty="0">
                <a:solidFill>
                  <a:srgbClr val="2D2D83"/>
                </a:solidFill>
              </a:rPr>
              <a:t>Once you take your hobby beyond just a fun activity and into a business venture, you probably want to become as professional and strategic as you can….or else your fun activity won’t be so much fun anymore.</a:t>
            </a:r>
          </a:p>
          <a:p>
            <a:pPr lvl="1"/>
            <a:r>
              <a:rPr lang="en-US" sz="2200" dirty="0">
                <a:solidFill>
                  <a:srgbClr val="2D2D83"/>
                </a:solidFill>
              </a:rPr>
              <a:t>This matters for 2 main reasons: taxes and legal liability.</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19375118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2"/>
            </a:pPr>
            <a:r>
              <a:rPr lang="en-US" sz="2400" b="1" dirty="0"/>
              <a:t>TAXES!</a:t>
            </a:r>
            <a:r>
              <a:rPr lang="en-US" sz="2400" dirty="0"/>
              <a:t> </a:t>
            </a:r>
            <a:br>
              <a:rPr lang="en-US" sz="2400" dirty="0"/>
            </a:br>
            <a:endParaRPr lang="en-US" sz="2400" dirty="0"/>
          </a:p>
          <a:p>
            <a:pPr lvl="1"/>
            <a:r>
              <a:rPr lang="en-US" sz="2000" dirty="0"/>
              <a:t>Any dollar of income you get, whether it’s from selling cookies or the winning at the casino, is considered (potentially) taxable income by the IRS.  You have to report every penny you receive.</a:t>
            </a:r>
          </a:p>
          <a:p>
            <a:pPr lvl="2"/>
            <a:r>
              <a:rPr lang="en-US" dirty="0"/>
              <a:t>And you should always assume that the person who gave you that cash is reporting it as an expense, so the IRS will know that you received it.</a:t>
            </a:r>
          </a:p>
          <a:p>
            <a:pPr lvl="1"/>
            <a:r>
              <a:rPr lang="en-US" sz="2000" dirty="0"/>
              <a:t>In general, you can offset any income received from your side-hustle with the expenses associated with creating that income. </a:t>
            </a:r>
          </a:p>
          <a:p>
            <a:pPr lvl="2"/>
            <a:r>
              <a:rPr lang="en-US" dirty="0"/>
              <a:t>Note that we cannot generally do this for our personal tax returns. The IRS doesn’t care about my car or dinner if they are entirely for personal purposes.</a:t>
            </a:r>
          </a:p>
          <a:p>
            <a:pPr lvl="1"/>
            <a:r>
              <a:rPr lang="en-US" sz="2000" dirty="0"/>
              <a:t>If you are using a home office, you may be able to consider some of your home expenses legitimate business expenses, thereby reducing your taxable income.</a:t>
            </a:r>
          </a:p>
          <a:p>
            <a:pPr lvl="1"/>
            <a:r>
              <a:rPr lang="en-US" sz="2000" dirty="0"/>
              <a:t>You may also be able to use business property for personal purposes – like a vehicle or computer – and have the business receive a tax deduction. That’s good.</a:t>
            </a:r>
            <a:endParaRPr lang="en-US" sz="2000" dirty="0">
              <a:solidFill>
                <a:srgbClr val="2D2D83"/>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22211318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3"/>
            </a:pPr>
            <a:r>
              <a:rPr lang="en-US" sz="2400" b="1" dirty="0">
                <a:solidFill>
                  <a:srgbClr val="2D2D83"/>
                </a:solidFill>
              </a:rPr>
              <a:t>LEGAL &amp; BUSINESS LIABILITY.</a:t>
            </a:r>
            <a:br>
              <a:rPr lang="en-US" sz="2400" dirty="0">
                <a:solidFill>
                  <a:srgbClr val="2D2D83"/>
                </a:solidFill>
              </a:rPr>
            </a:br>
            <a:r>
              <a:rPr lang="en-US" sz="2400" dirty="0">
                <a:solidFill>
                  <a:srgbClr val="2D2D83"/>
                </a:solidFill>
              </a:rPr>
              <a:t>Anytime you engage in business activities, you become to new types of liability. Do a lot of homework to make sure you protect yourself.</a:t>
            </a:r>
            <a:br>
              <a:rPr lang="en-US" sz="2400" dirty="0">
                <a:solidFill>
                  <a:srgbClr val="2D2D83"/>
                </a:solidFill>
              </a:rPr>
            </a:br>
            <a:endParaRPr lang="en-US" sz="2400" dirty="0">
              <a:solidFill>
                <a:srgbClr val="2D2D83"/>
              </a:solidFill>
            </a:endParaRPr>
          </a:p>
          <a:p>
            <a:pPr lvl="1"/>
            <a:r>
              <a:rPr lang="en-US" sz="2000" dirty="0">
                <a:solidFill>
                  <a:srgbClr val="2D2D83"/>
                </a:solidFill>
              </a:rPr>
              <a:t>As soon as you engage in business transactions with customers, employees, suppliers and other stakeholders, you become fair game to be sued by those stakeholders.</a:t>
            </a:r>
          </a:p>
          <a:p>
            <a:pPr lvl="1"/>
            <a:r>
              <a:rPr lang="en-US" sz="2000" dirty="0">
                <a:solidFill>
                  <a:srgbClr val="2D2D83"/>
                </a:solidFill>
              </a:rPr>
              <a:t>You want to think about what you could lose – and how to protect it.</a:t>
            </a:r>
          </a:p>
          <a:p>
            <a:pPr lvl="1"/>
            <a:r>
              <a:rPr lang="en-US" sz="2000" dirty="0">
                <a:solidFill>
                  <a:srgbClr val="2D2D83"/>
                </a:solidFill>
              </a:rPr>
              <a:t>By default, all entrepreneurs are considered “sole proprietors.”</a:t>
            </a:r>
          </a:p>
          <a:p>
            <a:pPr lvl="2"/>
            <a:r>
              <a:rPr lang="en-US" sz="1600" dirty="0">
                <a:solidFill>
                  <a:srgbClr val="2D2D83"/>
                </a:solidFill>
              </a:rPr>
              <a:t>As such, you – the individual – are liable for all business issues. That is, if I sue your business, I can come after your personal assets, too.</a:t>
            </a:r>
          </a:p>
          <a:p>
            <a:pPr lvl="1"/>
            <a:r>
              <a:rPr lang="en-US" sz="2000" dirty="0">
                <a:solidFill>
                  <a:srgbClr val="2D2D83"/>
                </a:solidFill>
              </a:rPr>
              <a:t>To avoid this, you can proactively choose to form an LLC (limited liability company), a corporation or another entity that separates business and personal liability.</a:t>
            </a:r>
          </a:p>
          <a:p>
            <a:pPr lvl="2"/>
            <a:r>
              <a:rPr lang="en-US" sz="1600" dirty="0">
                <a:solidFill>
                  <a:srgbClr val="2D2D83"/>
                </a:solidFill>
              </a:rPr>
              <a:t>If I sue your LLC, I can take all of the business assets, but I cannot get your house or car or other personal stuff.</a:t>
            </a:r>
          </a:p>
          <a:p>
            <a:pPr lvl="2"/>
            <a:r>
              <a:rPr lang="en-US" sz="1600" dirty="0">
                <a:solidFill>
                  <a:srgbClr val="2D2D83"/>
                </a:solidFill>
              </a:rPr>
              <a:t>It costs a couple hundred dollars and a few hours of time to set up an LLC….and that’s usually money and time that is very well spent for anyone engaged in formal or informal business activities.</a:t>
            </a:r>
          </a:p>
          <a:p>
            <a:pPr lvl="1"/>
            <a:endParaRPr lang="en-US" sz="2000" dirty="0">
              <a:solidFill>
                <a:srgbClr val="2D2D83"/>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36603937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4"/>
            </a:pPr>
            <a:r>
              <a:rPr lang="en-US" sz="2400" b="1" dirty="0"/>
              <a:t>CAN YOU SEPARATE YOUR BUSINESS &amp; PERSONAL LIVES?</a:t>
            </a:r>
            <a:br>
              <a:rPr lang="en-US" sz="2400" b="1" dirty="0"/>
            </a:br>
            <a:endParaRPr lang="en-US" sz="2400" b="1" dirty="0"/>
          </a:p>
          <a:p>
            <a:pPr lvl="1"/>
            <a:r>
              <a:rPr lang="en-US" sz="2000" dirty="0"/>
              <a:t>In some ways, you need to keep them separate. </a:t>
            </a:r>
          </a:p>
          <a:p>
            <a:pPr lvl="2"/>
            <a:r>
              <a:rPr lang="en-US" dirty="0"/>
              <a:t>Creating an LLC or corporation can separate business and personal liability.</a:t>
            </a:r>
          </a:p>
          <a:p>
            <a:pPr lvl="2"/>
            <a:r>
              <a:rPr lang="en-US" dirty="0"/>
              <a:t>You probably want your business to have its own, completely independent financial life.</a:t>
            </a:r>
          </a:p>
          <a:p>
            <a:pPr lvl="3"/>
            <a:r>
              <a:rPr lang="en-US" sz="2000" dirty="0"/>
              <a:t>This begins with getting a unique bank account for the business – and includes credit cards, debt, credit scores and anything else the business needs.</a:t>
            </a:r>
          </a:p>
          <a:p>
            <a:pPr lvl="3"/>
            <a:r>
              <a:rPr lang="en-US" sz="2000" dirty="0"/>
              <a:t>You might also want to build a unique team for the business – including lawyers and accountants.</a:t>
            </a:r>
          </a:p>
          <a:p>
            <a:pPr lvl="1"/>
            <a:r>
              <a:rPr lang="en-US" sz="2000" dirty="0"/>
              <a:t>In some ways, you can benefit from overlap.</a:t>
            </a:r>
          </a:p>
          <a:p>
            <a:pPr lvl="2"/>
            <a:r>
              <a:rPr lang="en-US" dirty="0"/>
              <a:t>There can be tax benefits by letting the business pay for assets or expenses that can also be used by you and your family.</a:t>
            </a:r>
          </a:p>
          <a:p>
            <a:pPr lvl="2"/>
            <a:r>
              <a:rPr lang="en-US" dirty="0"/>
              <a:t>Most entrepreneurs initially work with family members. Sometimes, these partnerships are critical to the operations of the business.</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23059855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5"/>
            </a:pPr>
            <a:r>
              <a:rPr lang="en-US" sz="2400" b="1" dirty="0">
                <a:solidFill>
                  <a:srgbClr val="2D2D83"/>
                </a:solidFill>
              </a:rPr>
              <a:t>COMMUNICATE WITH YOUR FAMILY &amp; OTHER LOVED ONES.</a:t>
            </a:r>
          </a:p>
          <a:p>
            <a:endParaRPr lang="en-US" sz="2000" dirty="0">
              <a:solidFill>
                <a:srgbClr val="2D2D83"/>
              </a:solidFill>
            </a:endParaRPr>
          </a:p>
          <a:p>
            <a:pPr lvl="1"/>
            <a:r>
              <a:rPr lang="en-US" sz="2000" dirty="0">
                <a:solidFill>
                  <a:srgbClr val="2D2D83"/>
                </a:solidFill>
              </a:rPr>
              <a:t>Whether your family is actively involved in your business or not, communicate often with them about what the business is doing and where it is headed.</a:t>
            </a:r>
          </a:p>
          <a:p>
            <a:pPr lvl="2"/>
            <a:r>
              <a:rPr lang="en-US" sz="1500" dirty="0">
                <a:solidFill>
                  <a:srgbClr val="2D2D83"/>
                </a:solidFill>
              </a:rPr>
              <a:t>Financial infidelity is the #1 cause of divorce in the US. Your partner may be your soulmate, but they may have very different attitudes towards taking risk and managing investments than you do. Make sure you’re on the same page.</a:t>
            </a:r>
          </a:p>
          <a:p>
            <a:pPr lvl="2"/>
            <a:r>
              <a:rPr lang="en-US" sz="1500" dirty="0">
                <a:solidFill>
                  <a:srgbClr val="2D2D83"/>
                </a:solidFill>
              </a:rPr>
              <a:t>Your family members also can be your best advisors. They know you better than anyone. And they aren’t shy to tell you about both your strengths and weaknesses. All business leaders need this feedback. Let them help you be the leader you want to be and create the business you want to create.</a:t>
            </a:r>
          </a:p>
          <a:p>
            <a:pPr lvl="1"/>
            <a:r>
              <a:rPr lang="en-US" sz="2000" dirty="0">
                <a:solidFill>
                  <a:srgbClr val="2D2D83"/>
                </a:solidFill>
              </a:rPr>
              <a:t>If you family is actively involved in your business, make sure roles, responsibilities and possibilities are clearly defined. Ad hoc expectations rarely work in business…and they never work in personal relationships. </a:t>
            </a:r>
          </a:p>
          <a:p>
            <a:pPr lvl="1"/>
            <a:r>
              <a:rPr lang="en-US" sz="2000" dirty="0">
                <a:solidFill>
                  <a:srgbClr val="2D2D83"/>
                </a:solidFill>
              </a:rPr>
              <a:t>As your business grows, your entrepreneurial dream will grow into a bigger issue for family members. Communicate early and often.</a:t>
            </a:r>
          </a:p>
          <a:p>
            <a:pPr lvl="2"/>
            <a:r>
              <a:rPr lang="en-US" sz="1200" dirty="0">
                <a:solidFill>
                  <a:srgbClr val="2D2D83"/>
                </a:solidFill>
              </a:rPr>
              <a:t>Are they okay with you working 100 hours a week? Are they okay with you cashing in your retirement portfolio to fund the business? Should your partner and/or children own any of the business? Do you expect your children to take over the business?</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143082178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TOMORROW</a:t>
            </a:r>
          </a:p>
        </p:txBody>
      </p:sp>
      <p:sp>
        <p:nvSpPr>
          <p:cNvPr id="5" name="Rectangle 3">
            <a:extLst>
              <a:ext uri="{FF2B5EF4-FFF2-40B4-BE49-F238E27FC236}">
                <a16:creationId xmlns:a16="http://schemas.microsoft.com/office/drawing/2014/main" id="{807B65A6-FBDD-EBCC-E9D2-E3C48A4F3A2D}"/>
              </a:ext>
            </a:extLst>
          </p:cNvPr>
          <p:cNvSpPr>
            <a:spLocks noGrp="1" noChangeArrowheads="1"/>
          </p:cNvSpPr>
          <p:nvPr>
            <p:ph idx="1"/>
          </p:nvPr>
        </p:nvSpPr>
        <p:spPr>
          <a:xfrm>
            <a:off x="838199" y="1280160"/>
            <a:ext cx="10776497" cy="4896803"/>
          </a:xfrm>
        </p:spPr>
        <p:txBody>
          <a:bodyPr>
            <a:noAutofit/>
          </a:bodyPr>
          <a:lstStyle/>
          <a:p>
            <a:r>
              <a:rPr lang="en-US" sz="2000" dirty="0">
                <a:solidFill>
                  <a:srgbClr val="2D2D83"/>
                </a:solidFill>
              </a:rPr>
              <a:t>Build your team. Don’t try to do everything on your own.</a:t>
            </a:r>
          </a:p>
          <a:p>
            <a:pPr lvl="1"/>
            <a:r>
              <a:rPr lang="en-US" sz="2000" dirty="0">
                <a:solidFill>
                  <a:srgbClr val="2D2D83"/>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2000" dirty="0">
                <a:solidFill>
                  <a:schemeClr val="accent6">
                    <a:lumMod val="10000"/>
                  </a:schemeClr>
                </a:solidFill>
              </a:rPr>
              <a:t>Get separate bank accounts for the business.</a:t>
            </a:r>
          </a:p>
          <a:p>
            <a:pPr lvl="1"/>
            <a:r>
              <a:rPr lang="en-US" sz="2000" dirty="0">
                <a:solidFill>
                  <a:schemeClr val="accent6">
                    <a:lumMod val="10000"/>
                  </a:schemeClr>
                </a:solidFill>
              </a:rPr>
              <a:t>Establish a credit history for the business.</a:t>
            </a:r>
          </a:p>
          <a:p>
            <a:r>
              <a:rPr lang="en-US" sz="2000" dirty="0">
                <a:solidFill>
                  <a:srgbClr val="2D2D83"/>
                </a:solidFill>
              </a:rPr>
              <a:t>Find an accounting system you like. Quicken, </a:t>
            </a:r>
            <a:r>
              <a:rPr lang="en-US" sz="2000" dirty="0" err="1">
                <a:solidFill>
                  <a:srgbClr val="2D2D83"/>
                </a:solidFill>
              </a:rPr>
              <a:t>Quickbooks</a:t>
            </a:r>
            <a:r>
              <a:rPr lang="en-US" sz="2000" dirty="0">
                <a:solidFill>
                  <a:srgbClr val="2D2D83"/>
                </a:solidFill>
              </a:rPr>
              <a:t>, </a:t>
            </a:r>
            <a:r>
              <a:rPr lang="en-US" sz="2000" dirty="0" err="1">
                <a:solidFill>
                  <a:srgbClr val="2D2D83"/>
                </a:solidFill>
              </a:rPr>
              <a:t>TaxBot</a:t>
            </a:r>
            <a:r>
              <a:rPr lang="en-US" sz="2000" dirty="0">
                <a:solidFill>
                  <a:srgbClr val="2D2D83"/>
                </a:solidFill>
              </a:rPr>
              <a: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2000" dirty="0">
                <a:solidFill>
                  <a:schemeClr val="accent6">
                    <a:lumMod val="10000"/>
                  </a:schemeClr>
                </a:solidFill>
              </a:rPr>
              <a:t>Banks will want to see this. Investors will want to see this.</a:t>
            </a:r>
          </a:p>
          <a:p>
            <a:pPr lvl="1"/>
            <a:r>
              <a:rPr lang="en-US" sz="2000" dirty="0">
                <a:solidFill>
                  <a:schemeClr val="accent6">
                    <a:lumMod val="10000"/>
                  </a:schemeClr>
                </a:solidFill>
              </a:rPr>
              <a:t>View this as your roadmap or to-do list. Use it to guide both strategy and decision-making.</a:t>
            </a:r>
          </a:p>
          <a:p>
            <a:r>
              <a:rPr lang="en-US" sz="2000" dirty="0">
                <a:solidFill>
                  <a:srgbClr val="2D2D83"/>
                </a:solidFill>
              </a:rPr>
              <a:t>Prepare a ‘business plan’ or a ‘business model canvas.’ This is step 1 towards designing the mission, strategy, operations &amp; future of your business.</a:t>
            </a:r>
          </a:p>
        </p:txBody>
      </p:sp>
    </p:spTree>
    <p:extLst>
      <p:ext uri="{BB962C8B-B14F-4D97-AF65-F5344CB8AC3E}">
        <p14:creationId xmlns:p14="http://schemas.microsoft.com/office/powerpoint/2010/main" val="1116829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linds(horizontal)">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linds(horizontal)">
                                      <p:cBhvr>
                                        <p:cTn id="31" dur="500"/>
                                        <p:tgtEl>
                                          <p:spTgt spid="5">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blinds(horizontal)">
                                      <p:cBhvr>
                                        <p:cTn id="34" dur="500"/>
                                        <p:tgtEl>
                                          <p:spTgt spid="5">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linds(horizontal)">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blinds(horizontal)">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170BBF-4262-D211-824F-372D73068D42}"/>
              </a:ext>
            </a:extLst>
          </p:cNvPr>
          <p:cNvPicPr>
            <a:picLocks noChangeAspect="1"/>
          </p:cNvPicPr>
          <p:nvPr/>
        </p:nvPicPr>
        <p:blipFill>
          <a:blip r:embed="rId3"/>
          <a:stretch>
            <a:fillRect/>
          </a:stretch>
        </p:blipFill>
        <p:spPr>
          <a:xfrm>
            <a:off x="67495" y="65313"/>
            <a:ext cx="12058780" cy="5756989"/>
          </a:xfrm>
          <a:prstGeom prst="rect">
            <a:avLst/>
          </a:prstGeom>
        </p:spPr>
      </p:pic>
      <p:sp>
        <p:nvSpPr>
          <p:cNvPr id="9" name="Rectangle 2">
            <a:extLst>
              <a:ext uri="{FF2B5EF4-FFF2-40B4-BE49-F238E27FC236}">
                <a16:creationId xmlns:a16="http://schemas.microsoft.com/office/drawing/2014/main" id="{7A384901-F821-3C73-0E3E-76F5C1529F61}"/>
              </a:ext>
            </a:extLst>
          </p:cNvPr>
          <p:cNvSpPr txBox="1">
            <a:spLocks noChangeArrowheads="1"/>
          </p:cNvSpPr>
          <p:nvPr/>
        </p:nvSpPr>
        <p:spPr bwMode="auto">
          <a:xfrm>
            <a:off x="3375348" y="5926171"/>
            <a:ext cx="538531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Business Model Canvas</a:t>
            </a:r>
          </a:p>
        </p:txBody>
      </p:sp>
    </p:spTree>
    <p:extLst>
      <p:ext uri="{BB962C8B-B14F-4D97-AF65-F5344CB8AC3E}">
        <p14:creationId xmlns:p14="http://schemas.microsoft.com/office/powerpoint/2010/main" val="2313570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697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29" name="Rectangle 28">
            <a:extLst>
              <a:ext uri="{FF2B5EF4-FFF2-40B4-BE49-F238E27FC236}">
                <a16:creationId xmlns:a16="http://schemas.microsoft.com/office/drawing/2014/main" id="{B089258D-1128-CA65-DD3A-52E061155753}"/>
              </a:ext>
            </a:extLst>
          </p:cNvPr>
          <p:cNvSpPr/>
          <p:nvPr/>
        </p:nvSpPr>
        <p:spPr>
          <a:xfrm>
            <a:off x="9565234" y="1102008"/>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 ***</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 ***</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 ***</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5" name="Rectangle 4">
            <a:extLst>
              <a:ext uri="{FF2B5EF4-FFF2-40B4-BE49-F238E27FC236}">
                <a16:creationId xmlns:a16="http://schemas.microsoft.com/office/drawing/2014/main" id="{9D412CAC-6985-26C0-66D8-1A3FA36511B5}"/>
              </a:ext>
            </a:extLst>
          </p:cNvPr>
          <p:cNvSpPr/>
          <p:nvPr/>
        </p:nvSpPr>
        <p:spPr>
          <a:xfrm>
            <a:off x="727075" y="2648085"/>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8A585CF-43B2-F062-08DC-81DAE5CC934D}"/>
              </a:ext>
            </a:extLst>
          </p:cNvPr>
          <p:cNvSpPr/>
          <p:nvPr/>
        </p:nvSpPr>
        <p:spPr>
          <a:xfrm>
            <a:off x="2967311" y="2648085"/>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Tree>
    <p:extLst>
      <p:ext uri="{BB962C8B-B14F-4D97-AF65-F5344CB8AC3E}">
        <p14:creationId xmlns:p14="http://schemas.microsoft.com/office/powerpoint/2010/main" val="50112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6921059" y="312532"/>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D4DADE-A422-1F68-ED5F-E2158346D608}"/>
              </a:ext>
            </a:extLst>
          </p:cNvPr>
          <p:cNvSpPr/>
          <p:nvPr/>
        </p:nvSpPr>
        <p:spPr>
          <a:xfrm>
            <a:off x="5857792" y="1645271"/>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9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6921059" y="312532"/>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D4DADE-A422-1F68-ED5F-E2158346D608}"/>
              </a:ext>
            </a:extLst>
          </p:cNvPr>
          <p:cNvSpPr/>
          <p:nvPr/>
        </p:nvSpPr>
        <p:spPr>
          <a:xfrm>
            <a:off x="5857792" y="1645271"/>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42D1BEE6-7BF2-232F-F1DE-A5960ABA8E07}"/>
              </a:ext>
            </a:extLst>
          </p:cNvPr>
          <p:cNvCxnSpPr/>
          <p:nvPr/>
        </p:nvCxnSpPr>
        <p:spPr>
          <a:xfrm flipH="1">
            <a:off x="4626864" y="1179576"/>
            <a:ext cx="2542032" cy="157276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CF3497D-EBB1-ECD2-B58C-3BE5BB8E5A14}"/>
              </a:ext>
            </a:extLst>
          </p:cNvPr>
          <p:cNvCxnSpPr>
            <a:cxnSpLocks/>
          </p:cNvCxnSpPr>
          <p:nvPr/>
        </p:nvCxnSpPr>
        <p:spPr>
          <a:xfrm flipH="1">
            <a:off x="3273552" y="1331976"/>
            <a:ext cx="4047744" cy="388075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5524CCB-9176-2E2E-B984-21A0A6CB3C4A}"/>
              </a:ext>
            </a:extLst>
          </p:cNvPr>
          <p:cNvCxnSpPr>
            <a:cxnSpLocks/>
          </p:cNvCxnSpPr>
          <p:nvPr/>
        </p:nvCxnSpPr>
        <p:spPr>
          <a:xfrm flipH="1">
            <a:off x="2788920" y="1331976"/>
            <a:ext cx="4532376" cy="194157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140E847-C44F-67A9-4D61-4505F72DC579}"/>
              </a:ext>
            </a:extLst>
          </p:cNvPr>
          <p:cNvCxnSpPr>
            <a:cxnSpLocks/>
          </p:cNvCxnSpPr>
          <p:nvPr/>
        </p:nvCxnSpPr>
        <p:spPr>
          <a:xfrm>
            <a:off x="8942832" y="1179576"/>
            <a:ext cx="460248" cy="88696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90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6921059" y="312532"/>
            <a:ext cx="2610985" cy="1260015"/>
          </a:xfrm>
          <a:prstGeom prst="ellipse">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D4DADE-A422-1F68-ED5F-E2158346D608}"/>
              </a:ext>
            </a:extLst>
          </p:cNvPr>
          <p:cNvSpPr/>
          <p:nvPr/>
        </p:nvSpPr>
        <p:spPr>
          <a:xfrm>
            <a:off x="5857792" y="1645271"/>
            <a:ext cx="2610985" cy="1260015"/>
          </a:xfrm>
          <a:prstGeom prst="ellipse">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140E847-C44F-67A9-4D61-4505F72DC579}"/>
              </a:ext>
            </a:extLst>
          </p:cNvPr>
          <p:cNvCxnSpPr>
            <a:cxnSpLocks/>
          </p:cNvCxnSpPr>
          <p:nvPr/>
        </p:nvCxnSpPr>
        <p:spPr>
          <a:xfrm flipH="1" flipV="1">
            <a:off x="8823960" y="1234440"/>
            <a:ext cx="708084" cy="1929384"/>
          </a:xfrm>
          <a:prstGeom prst="straightConnector1">
            <a:avLst/>
          </a:prstGeom>
          <a:ln w="762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C8853A6-6806-414C-E838-59ECB27A49C3}"/>
              </a:ext>
            </a:extLst>
          </p:cNvPr>
          <p:cNvCxnSpPr>
            <a:cxnSpLocks/>
          </p:cNvCxnSpPr>
          <p:nvPr/>
        </p:nvCxnSpPr>
        <p:spPr>
          <a:xfrm flipH="1" flipV="1">
            <a:off x="9176438" y="1133856"/>
            <a:ext cx="1064831" cy="2106114"/>
          </a:xfrm>
          <a:prstGeom prst="straightConnector1">
            <a:avLst/>
          </a:prstGeom>
          <a:ln w="762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09FBC02-4515-E13A-8ED8-5691DC5820F8}"/>
              </a:ext>
            </a:extLst>
          </p:cNvPr>
          <p:cNvCxnSpPr>
            <a:cxnSpLocks/>
          </p:cNvCxnSpPr>
          <p:nvPr/>
        </p:nvCxnSpPr>
        <p:spPr>
          <a:xfrm flipV="1">
            <a:off x="5502609" y="2523744"/>
            <a:ext cx="1081071" cy="1108627"/>
          </a:xfrm>
          <a:prstGeom prst="straightConnector1">
            <a:avLst/>
          </a:prstGeom>
          <a:ln w="762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67F7F04-9529-78B5-C1E7-D48D2FCB55CD}"/>
              </a:ext>
            </a:extLst>
          </p:cNvPr>
          <p:cNvCxnSpPr>
            <a:cxnSpLocks/>
            <a:endCxn id="2" idx="2"/>
          </p:cNvCxnSpPr>
          <p:nvPr/>
        </p:nvCxnSpPr>
        <p:spPr>
          <a:xfrm flipV="1">
            <a:off x="2843784" y="2275279"/>
            <a:ext cx="3014008" cy="1037415"/>
          </a:xfrm>
          <a:prstGeom prst="straightConnector1">
            <a:avLst/>
          </a:prstGeom>
          <a:ln w="762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F7508B6-8661-50BE-CCC9-680B4DC452E2}"/>
              </a:ext>
            </a:extLst>
          </p:cNvPr>
          <p:cNvCxnSpPr>
            <a:cxnSpLocks/>
          </p:cNvCxnSpPr>
          <p:nvPr/>
        </p:nvCxnSpPr>
        <p:spPr>
          <a:xfrm flipV="1">
            <a:off x="5447765" y="1234440"/>
            <a:ext cx="2045430" cy="1741456"/>
          </a:xfrm>
          <a:prstGeom prst="straightConnector1">
            <a:avLst/>
          </a:prstGeom>
          <a:ln w="762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31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43610</TotalTime>
  <Words>2577</Words>
  <Application>Microsoft Macintosh PowerPoint</Application>
  <PresentationFormat>Widescreen</PresentationFormat>
  <Paragraphs>301</Paragraphs>
  <Slides>31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Garamond</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171</cp:revision>
  <dcterms:created xsi:type="dcterms:W3CDTF">2019-08-26T13:43:19Z</dcterms:created>
  <dcterms:modified xsi:type="dcterms:W3CDTF">2023-06-19T13:19:47Z</dcterms:modified>
  <cp:category/>
</cp:coreProperties>
</file>