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310" r:id="rId2"/>
    <p:sldId id="1343" r:id="rId3"/>
    <p:sldId id="2056" r:id="rId4"/>
    <p:sldId id="1989" r:id="rId5"/>
    <p:sldId id="1993" r:id="rId6"/>
    <p:sldId id="2206" r:id="rId7"/>
    <p:sldId id="2235" r:id="rId8"/>
    <p:sldId id="2232" r:id="rId9"/>
    <p:sldId id="2236" r:id="rId10"/>
    <p:sldId id="2237" r:id="rId11"/>
    <p:sldId id="2238" r:id="rId12"/>
    <p:sldId id="2239" r:id="rId13"/>
    <p:sldId id="2240" r:id="rId14"/>
    <p:sldId id="2242" r:id="rId15"/>
    <p:sldId id="2243" r:id="rId16"/>
    <p:sldId id="2244" r:id="rId17"/>
    <p:sldId id="2245" r:id="rId18"/>
    <p:sldId id="2246" r:id="rId19"/>
    <p:sldId id="2247" r:id="rId20"/>
    <p:sldId id="2249" r:id="rId21"/>
    <p:sldId id="2251" r:id="rId22"/>
    <p:sldId id="2248" r:id="rId23"/>
    <p:sldId id="2252" r:id="rId24"/>
    <p:sldId id="2241" r:id="rId25"/>
    <p:sldId id="2253" r:id="rId26"/>
    <p:sldId id="2233" r:id="rId27"/>
    <p:sldId id="2234" r:id="rId28"/>
    <p:sldId id="2230" r:id="rId29"/>
    <p:sldId id="223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2D83"/>
    <a:srgbClr val="006600"/>
    <a:srgbClr val="2DB0CC"/>
    <a:srgbClr val="0000CC"/>
    <a:srgbClr val="009051"/>
    <a:srgbClr val="D88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95"/>
    <p:restoredTop sz="94680"/>
  </p:normalViewPr>
  <p:slideViewPr>
    <p:cSldViewPr snapToGrid="0" snapToObjects="1">
      <p:cViewPr varScale="1">
        <p:scale>
          <a:sx n="211" d="100"/>
          <a:sy n="211" d="100"/>
        </p:scale>
        <p:origin x="1832" y="20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ABCD6F-53C3-9243-99B0-6E125F7F0AB5}" type="doc">
      <dgm:prSet loTypeId="urn:microsoft.com/office/officeart/2005/8/layout/venn1" loCatId="" qsTypeId="urn:microsoft.com/office/officeart/2005/8/quickstyle/simple1" qsCatId="simple" csTypeId="urn:microsoft.com/office/officeart/2005/8/colors/accent1_2" csCatId="accent1" phldr="1"/>
      <dgm:spPr/>
    </dgm:pt>
    <dgm:pt modelId="{C017838B-2018-C04A-9E12-D68B56F9D4AF}">
      <dgm:prSet phldrT="[Text]" custT="1"/>
      <dgm:spPr/>
      <dgm:t>
        <a:bodyPr/>
        <a:lstStyle/>
        <a:p>
          <a:r>
            <a:rPr lang="en-US" sz="4800" b="1" dirty="0"/>
            <a:t>Happiness</a:t>
          </a:r>
        </a:p>
      </dgm:t>
    </dgm:pt>
    <dgm:pt modelId="{EE47A901-5E00-1749-ADA2-B1F7097B6EFC}" type="parTrans" cxnId="{6DCACAD0-4BFD-B345-8CFA-F1A5BA3C3800}">
      <dgm:prSet/>
      <dgm:spPr/>
      <dgm:t>
        <a:bodyPr/>
        <a:lstStyle/>
        <a:p>
          <a:endParaRPr lang="en-US"/>
        </a:p>
      </dgm:t>
    </dgm:pt>
    <dgm:pt modelId="{E5572A2B-6152-624D-96E3-A420FE0DB552}" type="sibTrans" cxnId="{6DCACAD0-4BFD-B345-8CFA-F1A5BA3C3800}">
      <dgm:prSet/>
      <dgm:spPr/>
      <dgm:t>
        <a:bodyPr/>
        <a:lstStyle/>
        <a:p>
          <a:endParaRPr lang="en-US"/>
        </a:p>
      </dgm:t>
    </dgm:pt>
    <dgm:pt modelId="{534D8F67-179C-BD40-9ECC-E12D4DA8B21E}">
      <dgm:prSet phldrT="[Text]" custT="1"/>
      <dgm:spPr/>
      <dgm:t>
        <a:bodyPr/>
        <a:lstStyle/>
        <a:p>
          <a:r>
            <a:rPr lang="en-US" sz="3600" b="1" dirty="0"/>
            <a:t>Long-Term Goals</a:t>
          </a:r>
        </a:p>
      </dgm:t>
    </dgm:pt>
    <dgm:pt modelId="{45ED5C30-221B-D54E-9915-6E4F8A56F27F}" type="parTrans" cxnId="{01B5A383-5724-8447-97D9-5A513C83BF2A}">
      <dgm:prSet/>
      <dgm:spPr/>
      <dgm:t>
        <a:bodyPr/>
        <a:lstStyle/>
        <a:p>
          <a:endParaRPr lang="en-US"/>
        </a:p>
      </dgm:t>
    </dgm:pt>
    <dgm:pt modelId="{C77D59AD-D3C8-E34C-B713-16E66348959B}" type="sibTrans" cxnId="{01B5A383-5724-8447-97D9-5A513C83BF2A}">
      <dgm:prSet/>
      <dgm:spPr/>
      <dgm:t>
        <a:bodyPr/>
        <a:lstStyle/>
        <a:p>
          <a:endParaRPr lang="en-US"/>
        </a:p>
      </dgm:t>
    </dgm:pt>
    <dgm:pt modelId="{7CC92DBB-1BB9-F542-A784-384CF9B70E39}">
      <dgm:prSet phldrT="[Text]" custT="1"/>
      <dgm:spPr/>
      <dgm:t>
        <a:bodyPr/>
        <a:lstStyle/>
        <a:p>
          <a:r>
            <a:rPr lang="en-US" sz="3600" b="1" dirty="0"/>
            <a:t>Short-Term Goals</a:t>
          </a:r>
        </a:p>
      </dgm:t>
    </dgm:pt>
    <dgm:pt modelId="{7328C3C0-D732-E943-938E-BAD3EDD4AD5F}" type="parTrans" cxnId="{1EAAEC01-AB5A-B04B-9174-CEB57B50A9B6}">
      <dgm:prSet/>
      <dgm:spPr/>
      <dgm:t>
        <a:bodyPr/>
        <a:lstStyle/>
        <a:p>
          <a:endParaRPr lang="en-US"/>
        </a:p>
      </dgm:t>
    </dgm:pt>
    <dgm:pt modelId="{B6F6C84E-64E2-1842-BCE1-A051785DF213}" type="sibTrans" cxnId="{1EAAEC01-AB5A-B04B-9174-CEB57B50A9B6}">
      <dgm:prSet/>
      <dgm:spPr/>
      <dgm:t>
        <a:bodyPr/>
        <a:lstStyle/>
        <a:p>
          <a:endParaRPr lang="en-US"/>
        </a:p>
      </dgm:t>
    </dgm:pt>
    <dgm:pt modelId="{534C7095-3E52-F640-9C85-06B47F379A4F}">
      <dgm:prSet phldrT="[Text]" custT="1"/>
      <dgm:spPr/>
      <dgm:t>
        <a:bodyPr/>
        <a:lstStyle/>
        <a:p>
          <a:r>
            <a:rPr lang="en-US" sz="3600" b="1" dirty="0"/>
            <a:t>Financial Needs</a:t>
          </a:r>
        </a:p>
      </dgm:t>
    </dgm:pt>
    <dgm:pt modelId="{DA024982-CEEC-EC4A-A80B-EB95BBE5824F}" type="parTrans" cxnId="{3D05EE24-22C9-D64D-B033-CEFD6A8D44C2}">
      <dgm:prSet/>
      <dgm:spPr/>
      <dgm:t>
        <a:bodyPr/>
        <a:lstStyle/>
        <a:p>
          <a:endParaRPr lang="en-US"/>
        </a:p>
      </dgm:t>
    </dgm:pt>
    <dgm:pt modelId="{C4C15B12-797A-404A-9A6A-EEFBC7760533}" type="sibTrans" cxnId="{3D05EE24-22C9-D64D-B033-CEFD6A8D44C2}">
      <dgm:prSet/>
      <dgm:spPr/>
      <dgm:t>
        <a:bodyPr/>
        <a:lstStyle/>
        <a:p>
          <a:endParaRPr lang="en-US"/>
        </a:p>
      </dgm:t>
    </dgm:pt>
    <dgm:pt modelId="{F70F896A-0E82-7542-8165-980CA8E066E4}">
      <dgm:prSet phldrT="[Text]" custT="1"/>
      <dgm:spPr/>
      <dgm:t>
        <a:bodyPr/>
        <a:lstStyle/>
        <a:p>
          <a:r>
            <a:rPr lang="en-US" sz="3600" b="1" dirty="0"/>
            <a:t>Family Needs</a:t>
          </a:r>
        </a:p>
      </dgm:t>
    </dgm:pt>
    <dgm:pt modelId="{755F7156-B704-824B-9597-D3245F76D1EA}" type="parTrans" cxnId="{44760F3A-2508-5742-A06F-D973D8AD158F}">
      <dgm:prSet/>
      <dgm:spPr/>
      <dgm:t>
        <a:bodyPr/>
        <a:lstStyle/>
        <a:p>
          <a:endParaRPr lang="en-US"/>
        </a:p>
      </dgm:t>
    </dgm:pt>
    <dgm:pt modelId="{394766BA-EB1A-EE4F-A66D-E95CA86F4D37}" type="sibTrans" cxnId="{44760F3A-2508-5742-A06F-D973D8AD158F}">
      <dgm:prSet/>
      <dgm:spPr/>
      <dgm:t>
        <a:bodyPr/>
        <a:lstStyle/>
        <a:p>
          <a:endParaRPr lang="en-US"/>
        </a:p>
      </dgm:t>
    </dgm:pt>
    <dgm:pt modelId="{7C0EFCC7-3202-4648-8937-BF57D1820924}" type="pres">
      <dgm:prSet presAssocID="{8CABCD6F-53C3-9243-99B0-6E125F7F0AB5}" presName="compositeShape" presStyleCnt="0">
        <dgm:presLayoutVars>
          <dgm:chMax val="7"/>
          <dgm:dir/>
          <dgm:resizeHandles val="exact"/>
        </dgm:presLayoutVars>
      </dgm:prSet>
      <dgm:spPr/>
    </dgm:pt>
    <dgm:pt modelId="{A5E2C715-DCFD-1F43-B1C2-7883FA3C5947}" type="pres">
      <dgm:prSet presAssocID="{C017838B-2018-C04A-9E12-D68B56F9D4AF}" presName="circ1" presStyleLbl="vennNode1" presStyleIdx="0" presStyleCnt="5"/>
      <dgm:spPr>
        <a:solidFill>
          <a:srgbClr val="C00000">
            <a:alpha val="50000"/>
          </a:srgbClr>
        </a:solidFill>
      </dgm:spPr>
    </dgm:pt>
    <dgm:pt modelId="{EDC1D7FC-32EE-B942-A986-23A171B6EDA4}" type="pres">
      <dgm:prSet presAssocID="{C017838B-2018-C04A-9E12-D68B56F9D4AF}" presName="circ1Tx" presStyleLbl="revTx" presStyleIdx="0" presStyleCnt="0" custLinFactNeighborX="3466" custLinFactNeighborY="52839">
        <dgm:presLayoutVars>
          <dgm:chMax val="0"/>
          <dgm:chPref val="0"/>
          <dgm:bulletEnabled val="1"/>
        </dgm:presLayoutVars>
      </dgm:prSet>
      <dgm:spPr/>
    </dgm:pt>
    <dgm:pt modelId="{DCCF8A74-CC8B-EA46-B4DB-3B3FD20E2183}" type="pres">
      <dgm:prSet presAssocID="{534D8F67-179C-BD40-9ECC-E12D4DA8B21E}" presName="circ2" presStyleLbl="vennNode1" presStyleIdx="1" presStyleCnt="5"/>
      <dgm:spPr/>
    </dgm:pt>
    <dgm:pt modelId="{2C1DB129-8C43-1E4C-8E11-EDEA98C2BB09}" type="pres">
      <dgm:prSet presAssocID="{534D8F67-179C-BD40-9ECC-E12D4DA8B21E}" presName="circ2Tx" presStyleLbl="revTx" presStyleIdx="0" presStyleCnt="0" custLinFactNeighborX="-27745" custLinFactNeighborY="9090">
        <dgm:presLayoutVars>
          <dgm:chMax val="0"/>
          <dgm:chPref val="0"/>
          <dgm:bulletEnabled val="1"/>
        </dgm:presLayoutVars>
      </dgm:prSet>
      <dgm:spPr/>
    </dgm:pt>
    <dgm:pt modelId="{BDA005F2-5F63-B64B-ABB9-900F8BA3844F}" type="pres">
      <dgm:prSet presAssocID="{534C7095-3E52-F640-9C85-06B47F379A4F}" presName="circ3" presStyleLbl="vennNode1" presStyleIdx="2" presStyleCnt="5"/>
      <dgm:spPr>
        <a:solidFill>
          <a:srgbClr val="006600">
            <a:alpha val="50000"/>
          </a:srgbClr>
        </a:solidFill>
      </dgm:spPr>
    </dgm:pt>
    <dgm:pt modelId="{506439D6-9BB8-F14C-816B-35779F8F061C}" type="pres">
      <dgm:prSet presAssocID="{534C7095-3E52-F640-9C85-06B47F379A4F}" presName="circ3Tx" presStyleLbl="revTx" presStyleIdx="0" presStyleCnt="0" custScaleX="71799" custLinFactNeighborX="-21833" custLinFactNeighborY="-10713">
        <dgm:presLayoutVars>
          <dgm:chMax val="0"/>
          <dgm:chPref val="0"/>
          <dgm:bulletEnabled val="1"/>
        </dgm:presLayoutVars>
      </dgm:prSet>
      <dgm:spPr/>
    </dgm:pt>
    <dgm:pt modelId="{AC3AB432-3E12-AA4A-AAAA-E306AA90A474}" type="pres">
      <dgm:prSet presAssocID="{F70F896A-0E82-7542-8165-980CA8E066E4}" presName="circ4" presStyleLbl="vennNode1" presStyleIdx="3" presStyleCnt="5"/>
      <dgm:spPr>
        <a:solidFill>
          <a:srgbClr val="FFFF00">
            <a:alpha val="50000"/>
          </a:srgbClr>
        </a:solidFill>
      </dgm:spPr>
    </dgm:pt>
    <dgm:pt modelId="{D4402325-322E-2942-8F29-042EDA60403C}" type="pres">
      <dgm:prSet presAssocID="{F70F896A-0E82-7542-8165-980CA8E066E4}" presName="circ4Tx" presStyleLbl="revTx" presStyleIdx="0" presStyleCnt="0" custScaleX="71682" custLinFactNeighborX="25699" custLinFactNeighborY="-12336">
        <dgm:presLayoutVars>
          <dgm:chMax val="0"/>
          <dgm:chPref val="0"/>
          <dgm:bulletEnabled val="1"/>
        </dgm:presLayoutVars>
      </dgm:prSet>
      <dgm:spPr/>
    </dgm:pt>
    <dgm:pt modelId="{62135EA9-2824-A040-91CD-E6438FF930D2}" type="pres">
      <dgm:prSet presAssocID="{7CC92DBB-1BB9-F542-A784-384CF9B70E39}" presName="circ5" presStyleLbl="vennNode1" presStyleIdx="4" presStyleCnt="5"/>
      <dgm:spPr>
        <a:solidFill>
          <a:srgbClr val="7030A0">
            <a:alpha val="50000"/>
          </a:srgbClr>
        </a:solidFill>
      </dgm:spPr>
    </dgm:pt>
    <dgm:pt modelId="{413BE3BC-C9A6-D340-8173-E694B74421A9}" type="pres">
      <dgm:prSet presAssocID="{7CC92DBB-1BB9-F542-A784-384CF9B70E39}" presName="circ5Tx" presStyleLbl="revTx" presStyleIdx="0" presStyleCnt="0" custLinFactNeighborX="23652" custLinFactNeighborY="7467">
        <dgm:presLayoutVars>
          <dgm:chMax val="0"/>
          <dgm:chPref val="0"/>
          <dgm:bulletEnabled val="1"/>
        </dgm:presLayoutVars>
      </dgm:prSet>
      <dgm:spPr/>
    </dgm:pt>
  </dgm:ptLst>
  <dgm:cxnLst>
    <dgm:cxn modelId="{1EAAEC01-AB5A-B04B-9174-CEB57B50A9B6}" srcId="{8CABCD6F-53C3-9243-99B0-6E125F7F0AB5}" destId="{7CC92DBB-1BB9-F542-A784-384CF9B70E39}" srcOrd="4" destOrd="0" parTransId="{7328C3C0-D732-E943-938E-BAD3EDD4AD5F}" sibTransId="{B6F6C84E-64E2-1842-BCE1-A051785DF213}"/>
    <dgm:cxn modelId="{3D05EE24-22C9-D64D-B033-CEFD6A8D44C2}" srcId="{8CABCD6F-53C3-9243-99B0-6E125F7F0AB5}" destId="{534C7095-3E52-F640-9C85-06B47F379A4F}" srcOrd="2" destOrd="0" parTransId="{DA024982-CEEC-EC4A-A80B-EB95BBE5824F}" sibTransId="{C4C15B12-797A-404A-9A6A-EEFBC7760533}"/>
    <dgm:cxn modelId="{44760F3A-2508-5742-A06F-D973D8AD158F}" srcId="{8CABCD6F-53C3-9243-99B0-6E125F7F0AB5}" destId="{F70F896A-0E82-7542-8165-980CA8E066E4}" srcOrd="3" destOrd="0" parTransId="{755F7156-B704-824B-9597-D3245F76D1EA}" sibTransId="{394766BA-EB1A-EE4F-A66D-E95CA86F4D37}"/>
    <dgm:cxn modelId="{6B563B54-2B18-D149-9B68-25121941023B}" type="presOf" srcId="{C017838B-2018-C04A-9E12-D68B56F9D4AF}" destId="{EDC1D7FC-32EE-B942-A986-23A171B6EDA4}" srcOrd="0" destOrd="0" presId="urn:microsoft.com/office/officeart/2005/8/layout/venn1"/>
    <dgm:cxn modelId="{01B5A383-5724-8447-97D9-5A513C83BF2A}" srcId="{8CABCD6F-53C3-9243-99B0-6E125F7F0AB5}" destId="{534D8F67-179C-BD40-9ECC-E12D4DA8B21E}" srcOrd="1" destOrd="0" parTransId="{45ED5C30-221B-D54E-9915-6E4F8A56F27F}" sibTransId="{C77D59AD-D3C8-E34C-B713-16E66348959B}"/>
    <dgm:cxn modelId="{BF0462A3-8FAC-6C4F-BCE5-BA687BEFE8F5}" type="presOf" srcId="{534C7095-3E52-F640-9C85-06B47F379A4F}" destId="{506439D6-9BB8-F14C-816B-35779F8F061C}" srcOrd="0" destOrd="0" presId="urn:microsoft.com/office/officeart/2005/8/layout/venn1"/>
    <dgm:cxn modelId="{8086CBB8-E686-A441-84A3-A99D78F68BF7}" type="presOf" srcId="{534D8F67-179C-BD40-9ECC-E12D4DA8B21E}" destId="{2C1DB129-8C43-1E4C-8E11-EDEA98C2BB09}" srcOrd="0" destOrd="0" presId="urn:microsoft.com/office/officeart/2005/8/layout/venn1"/>
    <dgm:cxn modelId="{1BEC35C2-AB35-4443-B839-81640DEC6A62}" type="presOf" srcId="{8CABCD6F-53C3-9243-99B0-6E125F7F0AB5}" destId="{7C0EFCC7-3202-4648-8937-BF57D1820924}" srcOrd="0" destOrd="0" presId="urn:microsoft.com/office/officeart/2005/8/layout/venn1"/>
    <dgm:cxn modelId="{6DCACAD0-4BFD-B345-8CFA-F1A5BA3C3800}" srcId="{8CABCD6F-53C3-9243-99B0-6E125F7F0AB5}" destId="{C017838B-2018-C04A-9E12-D68B56F9D4AF}" srcOrd="0" destOrd="0" parTransId="{EE47A901-5E00-1749-ADA2-B1F7097B6EFC}" sibTransId="{E5572A2B-6152-624D-96E3-A420FE0DB552}"/>
    <dgm:cxn modelId="{C42B1CDE-6C81-6148-B084-5051CD825696}" type="presOf" srcId="{7CC92DBB-1BB9-F542-A784-384CF9B70E39}" destId="{413BE3BC-C9A6-D340-8173-E694B74421A9}" srcOrd="0" destOrd="0" presId="urn:microsoft.com/office/officeart/2005/8/layout/venn1"/>
    <dgm:cxn modelId="{456E37F2-8321-F748-BB4A-6CDAD8443A6B}" type="presOf" srcId="{F70F896A-0E82-7542-8165-980CA8E066E4}" destId="{D4402325-322E-2942-8F29-042EDA60403C}" srcOrd="0" destOrd="0" presId="urn:microsoft.com/office/officeart/2005/8/layout/venn1"/>
    <dgm:cxn modelId="{ABEDAA1C-6933-FD4B-B8E5-6FF891A6A425}" type="presParOf" srcId="{7C0EFCC7-3202-4648-8937-BF57D1820924}" destId="{A5E2C715-DCFD-1F43-B1C2-7883FA3C5947}" srcOrd="0" destOrd="0" presId="urn:microsoft.com/office/officeart/2005/8/layout/venn1"/>
    <dgm:cxn modelId="{F508F27B-1BE6-E94E-956B-B212E9A670A7}" type="presParOf" srcId="{7C0EFCC7-3202-4648-8937-BF57D1820924}" destId="{EDC1D7FC-32EE-B942-A986-23A171B6EDA4}" srcOrd="1" destOrd="0" presId="urn:microsoft.com/office/officeart/2005/8/layout/venn1"/>
    <dgm:cxn modelId="{A0524A5D-3B40-8B4D-8E8E-5EE8A31A8F7F}" type="presParOf" srcId="{7C0EFCC7-3202-4648-8937-BF57D1820924}" destId="{DCCF8A74-CC8B-EA46-B4DB-3B3FD20E2183}" srcOrd="2" destOrd="0" presId="urn:microsoft.com/office/officeart/2005/8/layout/venn1"/>
    <dgm:cxn modelId="{5D44B6EB-2FFC-7446-8EE0-844C0E6940BF}" type="presParOf" srcId="{7C0EFCC7-3202-4648-8937-BF57D1820924}" destId="{2C1DB129-8C43-1E4C-8E11-EDEA98C2BB09}" srcOrd="3" destOrd="0" presId="urn:microsoft.com/office/officeart/2005/8/layout/venn1"/>
    <dgm:cxn modelId="{439DA0CB-DBF6-E441-BAAE-5215C7863DB8}" type="presParOf" srcId="{7C0EFCC7-3202-4648-8937-BF57D1820924}" destId="{BDA005F2-5F63-B64B-ABB9-900F8BA3844F}" srcOrd="4" destOrd="0" presId="urn:microsoft.com/office/officeart/2005/8/layout/venn1"/>
    <dgm:cxn modelId="{B4EBBEEF-EB7B-B542-A40C-8C93F398681F}" type="presParOf" srcId="{7C0EFCC7-3202-4648-8937-BF57D1820924}" destId="{506439D6-9BB8-F14C-816B-35779F8F061C}" srcOrd="5" destOrd="0" presId="urn:microsoft.com/office/officeart/2005/8/layout/venn1"/>
    <dgm:cxn modelId="{D2A6AC6B-58DD-D346-93F5-F4D6E5E53937}" type="presParOf" srcId="{7C0EFCC7-3202-4648-8937-BF57D1820924}" destId="{AC3AB432-3E12-AA4A-AAAA-E306AA90A474}" srcOrd="6" destOrd="0" presId="urn:microsoft.com/office/officeart/2005/8/layout/venn1"/>
    <dgm:cxn modelId="{372C32F1-9CB1-A44C-8E6B-77F76A52111F}" type="presParOf" srcId="{7C0EFCC7-3202-4648-8937-BF57D1820924}" destId="{D4402325-322E-2942-8F29-042EDA60403C}" srcOrd="7" destOrd="0" presId="urn:microsoft.com/office/officeart/2005/8/layout/venn1"/>
    <dgm:cxn modelId="{C2947A7E-0D3D-0A4A-9DCC-E6F26F580445}" type="presParOf" srcId="{7C0EFCC7-3202-4648-8937-BF57D1820924}" destId="{62135EA9-2824-A040-91CD-E6438FF930D2}" srcOrd="8" destOrd="0" presId="urn:microsoft.com/office/officeart/2005/8/layout/venn1"/>
    <dgm:cxn modelId="{B0F6FDF4-183C-9342-A50F-5396E325508E}" type="presParOf" srcId="{7C0EFCC7-3202-4648-8937-BF57D1820924}" destId="{413BE3BC-C9A6-D340-8173-E694B74421A9}"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ABCD6F-53C3-9243-99B0-6E125F7F0AB5}" type="doc">
      <dgm:prSet loTypeId="urn:microsoft.com/office/officeart/2005/8/layout/venn1" loCatId="" qsTypeId="urn:microsoft.com/office/officeart/2005/8/quickstyle/simple1" qsCatId="simple" csTypeId="urn:microsoft.com/office/officeart/2005/8/colors/accent1_2" csCatId="accent1" phldr="1"/>
      <dgm:spPr/>
    </dgm:pt>
    <dgm:pt modelId="{C017838B-2018-C04A-9E12-D68B56F9D4AF}">
      <dgm:prSet phldrT="[Text]" custT="1"/>
      <dgm:spPr/>
      <dgm:t>
        <a:bodyPr/>
        <a:lstStyle/>
        <a:p>
          <a:r>
            <a:rPr lang="en-US" sz="4800" b="1" dirty="0"/>
            <a:t>Happiness</a:t>
          </a:r>
        </a:p>
      </dgm:t>
    </dgm:pt>
    <dgm:pt modelId="{EE47A901-5E00-1749-ADA2-B1F7097B6EFC}" type="parTrans" cxnId="{6DCACAD0-4BFD-B345-8CFA-F1A5BA3C3800}">
      <dgm:prSet/>
      <dgm:spPr/>
      <dgm:t>
        <a:bodyPr/>
        <a:lstStyle/>
        <a:p>
          <a:endParaRPr lang="en-US"/>
        </a:p>
      </dgm:t>
    </dgm:pt>
    <dgm:pt modelId="{E5572A2B-6152-624D-96E3-A420FE0DB552}" type="sibTrans" cxnId="{6DCACAD0-4BFD-B345-8CFA-F1A5BA3C3800}">
      <dgm:prSet/>
      <dgm:spPr/>
      <dgm:t>
        <a:bodyPr/>
        <a:lstStyle/>
        <a:p>
          <a:endParaRPr lang="en-US"/>
        </a:p>
      </dgm:t>
    </dgm:pt>
    <dgm:pt modelId="{534D8F67-179C-BD40-9ECC-E12D4DA8B21E}">
      <dgm:prSet phldrT="[Text]" custT="1"/>
      <dgm:spPr/>
      <dgm:t>
        <a:bodyPr/>
        <a:lstStyle/>
        <a:p>
          <a:r>
            <a:rPr lang="en-US" sz="3600" b="1" dirty="0"/>
            <a:t>Long-Term Goals</a:t>
          </a:r>
        </a:p>
      </dgm:t>
    </dgm:pt>
    <dgm:pt modelId="{45ED5C30-221B-D54E-9915-6E4F8A56F27F}" type="parTrans" cxnId="{01B5A383-5724-8447-97D9-5A513C83BF2A}">
      <dgm:prSet/>
      <dgm:spPr/>
      <dgm:t>
        <a:bodyPr/>
        <a:lstStyle/>
        <a:p>
          <a:endParaRPr lang="en-US"/>
        </a:p>
      </dgm:t>
    </dgm:pt>
    <dgm:pt modelId="{C77D59AD-D3C8-E34C-B713-16E66348959B}" type="sibTrans" cxnId="{01B5A383-5724-8447-97D9-5A513C83BF2A}">
      <dgm:prSet/>
      <dgm:spPr/>
      <dgm:t>
        <a:bodyPr/>
        <a:lstStyle/>
        <a:p>
          <a:endParaRPr lang="en-US"/>
        </a:p>
      </dgm:t>
    </dgm:pt>
    <dgm:pt modelId="{7CC92DBB-1BB9-F542-A784-384CF9B70E39}">
      <dgm:prSet phldrT="[Text]" custT="1"/>
      <dgm:spPr/>
      <dgm:t>
        <a:bodyPr/>
        <a:lstStyle/>
        <a:p>
          <a:r>
            <a:rPr lang="en-US" sz="3600" b="1" dirty="0"/>
            <a:t>Short-Term Goals</a:t>
          </a:r>
        </a:p>
      </dgm:t>
    </dgm:pt>
    <dgm:pt modelId="{7328C3C0-D732-E943-938E-BAD3EDD4AD5F}" type="parTrans" cxnId="{1EAAEC01-AB5A-B04B-9174-CEB57B50A9B6}">
      <dgm:prSet/>
      <dgm:spPr/>
      <dgm:t>
        <a:bodyPr/>
        <a:lstStyle/>
        <a:p>
          <a:endParaRPr lang="en-US"/>
        </a:p>
      </dgm:t>
    </dgm:pt>
    <dgm:pt modelId="{B6F6C84E-64E2-1842-BCE1-A051785DF213}" type="sibTrans" cxnId="{1EAAEC01-AB5A-B04B-9174-CEB57B50A9B6}">
      <dgm:prSet/>
      <dgm:spPr/>
      <dgm:t>
        <a:bodyPr/>
        <a:lstStyle/>
        <a:p>
          <a:endParaRPr lang="en-US"/>
        </a:p>
      </dgm:t>
    </dgm:pt>
    <dgm:pt modelId="{534C7095-3E52-F640-9C85-06B47F379A4F}">
      <dgm:prSet phldrT="[Text]" custT="1"/>
      <dgm:spPr/>
      <dgm:t>
        <a:bodyPr/>
        <a:lstStyle/>
        <a:p>
          <a:r>
            <a:rPr lang="en-US" sz="3600" b="1" dirty="0"/>
            <a:t>Financial Needs</a:t>
          </a:r>
        </a:p>
      </dgm:t>
    </dgm:pt>
    <dgm:pt modelId="{DA024982-CEEC-EC4A-A80B-EB95BBE5824F}" type="parTrans" cxnId="{3D05EE24-22C9-D64D-B033-CEFD6A8D44C2}">
      <dgm:prSet/>
      <dgm:spPr/>
      <dgm:t>
        <a:bodyPr/>
        <a:lstStyle/>
        <a:p>
          <a:endParaRPr lang="en-US"/>
        </a:p>
      </dgm:t>
    </dgm:pt>
    <dgm:pt modelId="{C4C15B12-797A-404A-9A6A-EEFBC7760533}" type="sibTrans" cxnId="{3D05EE24-22C9-D64D-B033-CEFD6A8D44C2}">
      <dgm:prSet/>
      <dgm:spPr/>
      <dgm:t>
        <a:bodyPr/>
        <a:lstStyle/>
        <a:p>
          <a:endParaRPr lang="en-US"/>
        </a:p>
      </dgm:t>
    </dgm:pt>
    <dgm:pt modelId="{F70F896A-0E82-7542-8165-980CA8E066E4}">
      <dgm:prSet phldrT="[Text]" custT="1"/>
      <dgm:spPr/>
      <dgm:t>
        <a:bodyPr/>
        <a:lstStyle/>
        <a:p>
          <a:r>
            <a:rPr lang="en-US" sz="3600" b="1" dirty="0"/>
            <a:t>Family Needs</a:t>
          </a:r>
        </a:p>
      </dgm:t>
    </dgm:pt>
    <dgm:pt modelId="{755F7156-B704-824B-9597-D3245F76D1EA}" type="parTrans" cxnId="{44760F3A-2508-5742-A06F-D973D8AD158F}">
      <dgm:prSet/>
      <dgm:spPr/>
      <dgm:t>
        <a:bodyPr/>
        <a:lstStyle/>
        <a:p>
          <a:endParaRPr lang="en-US"/>
        </a:p>
      </dgm:t>
    </dgm:pt>
    <dgm:pt modelId="{394766BA-EB1A-EE4F-A66D-E95CA86F4D37}" type="sibTrans" cxnId="{44760F3A-2508-5742-A06F-D973D8AD158F}">
      <dgm:prSet/>
      <dgm:spPr/>
      <dgm:t>
        <a:bodyPr/>
        <a:lstStyle/>
        <a:p>
          <a:endParaRPr lang="en-US"/>
        </a:p>
      </dgm:t>
    </dgm:pt>
    <dgm:pt modelId="{7C0EFCC7-3202-4648-8937-BF57D1820924}" type="pres">
      <dgm:prSet presAssocID="{8CABCD6F-53C3-9243-99B0-6E125F7F0AB5}" presName="compositeShape" presStyleCnt="0">
        <dgm:presLayoutVars>
          <dgm:chMax val="7"/>
          <dgm:dir/>
          <dgm:resizeHandles val="exact"/>
        </dgm:presLayoutVars>
      </dgm:prSet>
      <dgm:spPr/>
    </dgm:pt>
    <dgm:pt modelId="{A5E2C715-DCFD-1F43-B1C2-7883FA3C5947}" type="pres">
      <dgm:prSet presAssocID="{C017838B-2018-C04A-9E12-D68B56F9D4AF}" presName="circ1" presStyleLbl="vennNode1" presStyleIdx="0" presStyleCnt="5"/>
      <dgm:spPr>
        <a:solidFill>
          <a:srgbClr val="C00000">
            <a:alpha val="50000"/>
          </a:srgbClr>
        </a:solidFill>
      </dgm:spPr>
    </dgm:pt>
    <dgm:pt modelId="{EDC1D7FC-32EE-B942-A986-23A171B6EDA4}" type="pres">
      <dgm:prSet presAssocID="{C017838B-2018-C04A-9E12-D68B56F9D4AF}" presName="circ1Tx" presStyleLbl="revTx" presStyleIdx="0" presStyleCnt="0" custLinFactNeighborX="3466" custLinFactNeighborY="52839">
        <dgm:presLayoutVars>
          <dgm:chMax val="0"/>
          <dgm:chPref val="0"/>
          <dgm:bulletEnabled val="1"/>
        </dgm:presLayoutVars>
      </dgm:prSet>
      <dgm:spPr/>
    </dgm:pt>
    <dgm:pt modelId="{DCCF8A74-CC8B-EA46-B4DB-3B3FD20E2183}" type="pres">
      <dgm:prSet presAssocID="{534D8F67-179C-BD40-9ECC-E12D4DA8B21E}" presName="circ2" presStyleLbl="vennNode1" presStyleIdx="1" presStyleCnt="5"/>
      <dgm:spPr/>
    </dgm:pt>
    <dgm:pt modelId="{2C1DB129-8C43-1E4C-8E11-EDEA98C2BB09}" type="pres">
      <dgm:prSet presAssocID="{534D8F67-179C-BD40-9ECC-E12D4DA8B21E}" presName="circ2Tx" presStyleLbl="revTx" presStyleIdx="0" presStyleCnt="0" custLinFactNeighborX="-27745" custLinFactNeighborY="9090">
        <dgm:presLayoutVars>
          <dgm:chMax val="0"/>
          <dgm:chPref val="0"/>
          <dgm:bulletEnabled val="1"/>
        </dgm:presLayoutVars>
      </dgm:prSet>
      <dgm:spPr/>
    </dgm:pt>
    <dgm:pt modelId="{BDA005F2-5F63-B64B-ABB9-900F8BA3844F}" type="pres">
      <dgm:prSet presAssocID="{534C7095-3E52-F640-9C85-06B47F379A4F}" presName="circ3" presStyleLbl="vennNode1" presStyleIdx="2" presStyleCnt="5"/>
      <dgm:spPr>
        <a:solidFill>
          <a:srgbClr val="006600">
            <a:alpha val="50000"/>
          </a:srgbClr>
        </a:solidFill>
      </dgm:spPr>
    </dgm:pt>
    <dgm:pt modelId="{506439D6-9BB8-F14C-816B-35779F8F061C}" type="pres">
      <dgm:prSet presAssocID="{534C7095-3E52-F640-9C85-06B47F379A4F}" presName="circ3Tx" presStyleLbl="revTx" presStyleIdx="0" presStyleCnt="0" custScaleX="71799" custLinFactNeighborX="-21833" custLinFactNeighborY="-10713">
        <dgm:presLayoutVars>
          <dgm:chMax val="0"/>
          <dgm:chPref val="0"/>
          <dgm:bulletEnabled val="1"/>
        </dgm:presLayoutVars>
      </dgm:prSet>
      <dgm:spPr/>
    </dgm:pt>
    <dgm:pt modelId="{AC3AB432-3E12-AA4A-AAAA-E306AA90A474}" type="pres">
      <dgm:prSet presAssocID="{F70F896A-0E82-7542-8165-980CA8E066E4}" presName="circ4" presStyleLbl="vennNode1" presStyleIdx="3" presStyleCnt="5"/>
      <dgm:spPr>
        <a:solidFill>
          <a:srgbClr val="FFFF00">
            <a:alpha val="50000"/>
          </a:srgbClr>
        </a:solidFill>
      </dgm:spPr>
    </dgm:pt>
    <dgm:pt modelId="{D4402325-322E-2942-8F29-042EDA60403C}" type="pres">
      <dgm:prSet presAssocID="{F70F896A-0E82-7542-8165-980CA8E066E4}" presName="circ4Tx" presStyleLbl="revTx" presStyleIdx="0" presStyleCnt="0" custScaleX="71682" custLinFactNeighborX="25699" custLinFactNeighborY="-12336">
        <dgm:presLayoutVars>
          <dgm:chMax val="0"/>
          <dgm:chPref val="0"/>
          <dgm:bulletEnabled val="1"/>
        </dgm:presLayoutVars>
      </dgm:prSet>
      <dgm:spPr/>
    </dgm:pt>
    <dgm:pt modelId="{62135EA9-2824-A040-91CD-E6438FF930D2}" type="pres">
      <dgm:prSet presAssocID="{7CC92DBB-1BB9-F542-A784-384CF9B70E39}" presName="circ5" presStyleLbl="vennNode1" presStyleIdx="4" presStyleCnt="5"/>
      <dgm:spPr>
        <a:solidFill>
          <a:srgbClr val="7030A0">
            <a:alpha val="50000"/>
          </a:srgbClr>
        </a:solidFill>
      </dgm:spPr>
    </dgm:pt>
    <dgm:pt modelId="{413BE3BC-C9A6-D340-8173-E694B74421A9}" type="pres">
      <dgm:prSet presAssocID="{7CC92DBB-1BB9-F542-A784-384CF9B70E39}" presName="circ5Tx" presStyleLbl="revTx" presStyleIdx="0" presStyleCnt="0" custLinFactNeighborX="23652" custLinFactNeighborY="7467">
        <dgm:presLayoutVars>
          <dgm:chMax val="0"/>
          <dgm:chPref val="0"/>
          <dgm:bulletEnabled val="1"/>
        </dgm:presLayoutVars>
      </dgm:prSet>
      <dgm:spPr/>
    </dgm:pt>
  </dgm:ptLst>
  <dgm:cxnLst>
    <dgm:cxn modelId="{1EAAEC01-AB5A-B04B-9174-CEB57B50A9B6}" srcId="{8CABCD6F-53C3-9243-99B0-6E125F7F0AB5}" destId="{7CC92DBB-1BB9-F542-A784-384CF9B70E39}" srcOrd="4" destOrd="0" parTransId="{7328C3C0-D732-E943-938E-BAD3EDD4AD5F}" sibTransId="{B6F6C84E-64E2-1842-BCE1-A051785DF213}"/>
    <dgm:cxn modelId="{3D05EE24-22C9-D64D-B033-CEFD6A8D44C2}" srcId="{8CABCD6F-53C3-9243-99B0-6E125F7F0AB5}" destId="{534C7095-3E52-F640-9C85-06B47F379A4F}" srcOrd="2" destOrd="0" parTransId="{DA024982-CEEC-EC4A-A80B-EB95BBE5824F}" sibTransId="{C4C15B12-797A-404A-9A6A-EEFBC7760533}"/>
    <dgm:cxn modelId="{44760F3A-2508-5742-A06F-D973D8AD158F}" srcId="{8CABCD6F-53C3-9243-99B0-6E125F7F0AB5}" destId="{F70F896A-0E82-7542-8165-980CA8E066E4}" srcOrd="3" destOrd="0" parTransId="{755F7156-B704-824B-9597-D3245F76D1EA}" sibTransId="{394766BA-EB1A-EE4F-A66D-E95CA86F4D37}"/>
    <dgm:cxn modelId="{6B563B54-2B18-D149-9B68-25121941023B}" type="presOf" srcId="{C017838B-2018-C04A-9E12-D68B56F9D4AF}" destId="{EDC1D7FC-32EE-B942-A986-23A171B6EDA4}" srcOrd="0" destOrd="0" presId="urn:microsoft.com/office/officeart/2005/8/layout/venn1"/>
    <dgm:cxn modelId="{01B5A383-5724-8447-97D9-5A513C83BF2A}" srcId="{8CABCD6F-53C3-9243-99B0-6E125F7F0AB5}" destId="{534D8F67-179C-BD40-9ECC-E12D4DA8B21E}" srcOrd="1" destOrd="0" parTransId="{45ED5C30-221B-D54E-9915-6E4F8A56F27F}" sibTransId="{C77D59AD-D3C8-E34C-B713-16E66348959B}"/>
    <dgm:cxn modelId="{BF0462A3-8FAC-6C4F-BCE5-BA687BEFE8F5}" type="presOf" srcId="{534C7095-3E52-F640-9C85-06B47F379A4F}" destId="{506439D6-9BB8-F14C-816B-35779F8F061C}" srcOrd="0" destOrd="0" presId="urn:microsoft.com/office/officeart/2005/8/layout/venn1"/>
    <dgm:cxn modelId="{8086CBB8-E686-A441-84A3-A99D78F68BF7}" type="presOf" srcId="{534D8F67-179C-BD40-9ECC-E12D4DA8B21E}" destId="{2C1DB129-8C43-1E4C-8E11-EDEA98C2BB09}" srcOrd="0" destOrd="0" presId="urn:microsoft.com/office/officeart/2005/8/layout/venn1"/>
    <dgm:cxn modelId="{1BEC35C2-AB35-4443-B839-81640DEC6A62}" type="presOf" srcId="{8CABCD6F-53C3-9243-99B0-6E125F7F0AB5}" destId="{7C0EFCC7-3202-4648-8937-BF57D1820924}" srcOrd="0" destOrd="0" presId="urn:microsoft.com/office/officeart/2005/8/layout/venn1"/>
    <dgm:cxn modelId="{6DCACAD0-4BFD-B345-8CFA-F1A5BA3C3800}" srcId="{8CABCD6F-53C3-9243-99B0-6E125F7F0AB5}" destId="{C017838B-2018-C04A-9E12-D68B56F9D4AF}" srcOrd="0" destOrd="0" parTransId="{EE47A901-5E00-1749-ADA2-B1F7097B6EFC}" sibTransId="{E5572A2B-6152-624D-96E3-A420FE0DB552}"/>
    <dgm:cxn modelId="{C42B1CDE-6C81-6148-B084-5051CD825696}" type="presOf" srcId="{7CC92DBB-1BB9-F542-A784-384CF9B70E39}" destId="{413BE3BC-C9A6-D340-8173-E694B74421A9}" srcOrd="0" destOrd="0" presId="urn:microsoft.com/office/officeart/2005/8/layout/venn1"/>
    <dgm:cxn modelId="{456E37F2-8321-F748-BB4A-6CDAD8443A6B}" type="presOf" srcId="{F70F896A-0E82-7542-8165-980CA8E066E4}" destId="{D4402325-322E-2942-8F29-042EDA60403C}" srcOrd="0" destOrd="0" presId="urn:microsoft.com/office/officeart/2005/8/layout/venn1"/>
    <dgm:cxn modelId="{ABEDAA1C-6933-FD4B-B8E5-6FF891A6A425}" type="presParOf" srcId="{7C0EFCC7-3202-4648-8937-BF57D1820924}" destId="{A5E2C715-DCFD-1F43-B1C2-7883FA3C5947}" srcOrd="0" destOrd="0" presId="urn:microsoft.com/office/officeart/2005/8/layout/venn1"/>
    <dgm:cxn modelId="{F508F27B-1BE6-E94E-956B-B212E9A670A7}" type="presParOf" srcId="{7C0EFCC7-3202-4648-8937-BF57D1820924}" destId="{EDC1D7FC-32EE-B942-A986-23A171B6EDA4}" srcOrd="1" destOrd="0" presId="urn:microsoft.com/office/officeart/2005/8/layout/venn1"/>
    <dgm:cxn modelId="{A0524A5D-3B40-8B4D-8E8E-5EE8A31A8F7F}" type="presParOf" srcId="{7C0EFCC7-3202-4648-8937-BF57D1820924}" destId="{DCCF8A74-CC8B-EA46-B4DB-3B3FD20E2183}" srcOrd="2" destOrd="0" presId="urn:microsoft.com/office/officeart/2005/8/layout/venn1"/>
    <dgm:cxn modelId="{5D44B6EB-2FFC-7446-8EE0-844C0E6940BF}" type="presParOf" srcId="{7C0EFCC7-3202-4648-8937-BF57D1820924}" destId="{2C1DB129-8C43-1E4C-8E11-EDEA98C2BB09}" srcOrd="3" destOrd="0" presId="urn:microsoft.com/office/officeart/2005/8/layout/venn1"/>
    <dgm:cxn modelId="{439DA0CB-DBF6-E441-BAAE-5215C7863DB8}" type="presParOf" srcId="{7C0EFCC7-3202-4648-8937-BF57D1820924}" destId="{BDA005F2-5F63-B64B-ABB9-900F8BA3844F}" srcOrd="4" destOrd="0" presId="urn:microsoft.com/office/officeart/2005/8/layout/venn1"/>
    <dgm:cxn modelId="{B4EBBEEF-EB7B-B542-A40C-8C93F398681F}" type="presParOf" srcId="{7C0EFCC7-3202-4648-8937-BF57D1820924}" destId="{506439D6-9BB8-F14C-816B-35779F8F061C}" srcOrd="5" destOrd="0" presId="urn:microsoft.com/office/officeart/2005/8/layout/venn1"/>
    <dgm:cxn modelId="{D2A6AC6B-58DD-D346-93F5-F4D6E5E53937}" type="presParOf" srcId="{7C0EFCC7-3202-4648-8937-BF57D1820924}" destId="{AC3AB432-3E12-AA4A-AAAA-E306AA90A474}" srcOrd="6" destOrd="0" presId="urn:microsoft.com/office/officeart/2005/8/layout/venn1"/>
    <dgm:cxn modelId="{372C32F1-9CB1-A44C-8E6B-77F76A52111F}" type="presParOf" srcId="{7C0EFCC7-3202-4648-8937-BF57D1820924}" destId="{D4402325-322E-2942-8F29-042EDA60403C}" srcOrd="7" destOrd="0" presId="urn:microsoft.com/office/officeart/2005/8/layout/venn1"/>
    <dgm:cxn modelId="{C2947A7E-0D3D-0A4A-9DCC-E6F26F580445}" type="presParOf" srcId="{7C0EFCC7-3202-4648-8937-BF57D1820924}" destId="{62135EA9-2824-A040-91CD-E6438FF930D2}" srcOrd="8" destOrd="0" presId="urn:microsoft.com/office/officeart/2005/8/layout/venn1"/>
    <dgm:cxn modelId="{B0F6FDF4-183C-9342-A50F-5396E325508E}" type="presParOf" srcId="{7C0EFCC7-3202-4648-8937-BF57D1820924}" destId="{413BE3BC-C9A6-D340-8173-E694B74421A9}"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2C715-DCFD-1F43-B1C2-7883FA3C5947}">
      <dsp:nvSpPr>
        <dsp:cNvPr id="0" name=""/>
        <dsp:cNvSpPr/>
      </dsp:nvSpPr>
      <dsp:spPr>
        <a:xfrm>
          <a:off x="4206240" y="2084832"/>
          <a:ext cx="2560319" cy="2560319"/>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DC1D7FC-32EE-B942-A986-23A171B6EDA4}">
      <dsp:nvSpPr>
        <dsp:cNvPr id="0" name=""/>
        <dsp:cNvSpPr/>
      </dsp:nvSpPr>
      <dsp:spPr>
        <a:xfrm>
          <a:off x="4104353" y="908340"/>
          <a:ext cx="2969971" cy="17190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r>
            <a:rPr lang="en-US" sz="4800" b="1" kern="1200" dirty="0"/>
            <a:t>Happiness</a:t>
          </a:r>
        </a:p>
      </dsp:txBody>
      <dsp:txXfrm>
        <a:off x="4104353" y="908340"/>
        <a:ext cx="2969971" cy="1719072"/>
      </dsp:txXfrm>
    </dsp:sp>
    <dsp:sp modelId="{DCCF8A74-CC8B-EA46-B4DB-3B3FD20E2183}">
      <dsp:nvSpPr>
        <dsp:cNvPr id="0" name=""/>
        <dsp:cNvSpPr/>
      </dsp:nvSpPr>
      <dsp:spPr>
        <a:xfrm>
          <a:off x="5180185" y="2792211"/>
          <a:ext cx="2560319" cy="256031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C1DB129-8C43-1E4C-8E11-EDEA98C2BB09}">
      <dsp:nvSpPr>
        <dsp:cNvPr id="0" name=""/>
        <dsp:cNvSpPr/>
      </dsp:nvSpPr>
      <dsp:spPr>
        <a:xfrm>
          <a:off x="7205531" y="2437274"/>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Long-Term Goals</a:t>
          </a:r>
        </a:p>
      </dsp:txBody>
      <dsp:txXfrm>
        <a:off x="7205531" y="2437274"/>
        <a:ext cx="2662732" cy="1865376"/>
      </dsp:txXfrm>
    </dsp:sp>
    <dsp:sp modelId="{BDA005F2-5F63-B64B-ABB9-900F8BA3844F}">
      <dsp:nvSpPr>
        <dsp:cNvPr id="0" name=""/>
        <dsp:cNvSpPr/>
      </dsp:nvSpPr>
      <dsp:spPr>
        <a:xfrm>
          <a:off x="4808427" y="3937772"/>
          <a:ext cx="2560319" cy="2560319"/>
        </a:xfrm>
        <a:prstGeom prst="ellipse">
          <a:avLst/>
        </a:prstGeom>
        <a:solidFill>
          <a:srgbClr val="0066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06439D6-9BB8-F14C-816B-35779F8F061C}">
      <dsp:nvSpPr>
        <dsp:cNvPr id="0" name=""/>
        <dsp:cNvSpPr/>
      </dsp:nvSpPr>
      <dsp:spPr>
        <a:xfrm>
          <a:off x="7328760" y="5249986"/>
          <a:ext cx="1911815"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Financial Needs</a:t>
          </a:r>
        </a:p>
      </dsp:txBody>
      <dsp:txXfrm>
        <a:off x="7328760" y="5249986"/>
        <a:ext cx="1911815" cy="1865376"/>
      </dsp:txXfrm>
    </dsp:sp>
    <dsp:sp modelId="{AC3AB432-3E12-AA4A-AAAA-E306AA90A474}">
      <dsp:nvSpPr>
        <dsp:cNvPr id="0" name=""/>
        <dsp:cNvSpPr/>
      </dsp:nvSpPr>
      <dsp:spPr>
        <a:xfrm>
          <a:off x="3604052" y="3937772"/>
          <a:ext cx="2560319" cy="2560319"/>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4402325-322E-2942-8F29-042EDA60403C}">
      <dsp:nvSpPr>
        <dsp:cNvPr id="0" name=""/>
        <dsp:cNvSpPr/>
      </dsp:nvSpPr>
      <dsp:spPr>
        <a:xfrm>
          <a:off x="1836723" y="5219711"/>
          <a:ext cx="1908700"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Family Needs</a:t>
          </a:r>
        </a:p>
      </dsp:txBody>
      <dsp:txXfrm>
        <a:off x="1836723" y="5219711"/>
        <a:ext cx="1908700" cy="1865376"/>
      </dsp:txXfrm>
    </dsp:sp>
    <dsp:sp modelId="{62135EA9-2824-A040-91CD-E6438FF930D2}">
      <dsp:nvSpPr>
        <dsp:cNvPr id="0" name=""/>
        <dsp:cNvSpPr/>
      </dsp:nvSpPr>
      <dsp:spPr>
        <a:xfrm>
          <a:off x="3232294" y="2792211"/>
          <a:ext cx="2560319" cy="2560319"/>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13BE3BC-C9A6-D340-8173-E694B74421A9}">
      <dsp:nvSpPr>
        <dsp:cNvPr id="0" name=""/>
        <dsp:cNvSpPr/>
      </dsp:nvSpPr>
      <dsp:spPr>
        <a:xfrm>
          <a:off x="995549" y="2406999"/>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Short-Term Goals</a:t>
          </a:r>
        </a:p>
      </dsp:txBody>
      <dsp:txXfrm>
        <a:off x="995549" y="2406999"/>
        <a:ext cx="2662732" cy="18653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2C715-DCFD-1F43-B1C2-7883FA3C5947}">
      <dsp:nvSpPr>
        <dsp:cNvPr id="0" name=""/>
        <dsp:cNvSpPr/>
      </dsp:nvSpPr>
      <dsp:spPr>
        <a:xfrm>
          <a:off x="4206240" y="2084832"/>
          <a:ext cx="2560319" cy="2560319"/>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DC1D7FC-32EE-B942-A986-23A171B6EDA4}">
      <dsp:nvSpPr>
        <dsp:cNvPr id="0" name=""/>
        <dsp:cNvSpPr/>
      </dsp:nvSpPr>
      <dsp:spPr>
        <a:xfrm>
          <a:off x="4104353" y="908340"/>
          <a:ext cx="2969971" cy="17190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r>
            <a:rPr lang="en-US" sz="4800" b="1" kern="1200" dirty="0"/>
            <a:t>Happiness</a:t>
          </a:r>
        </a:p>
      </dsp:txBody>
      <dsp:txXfrm>
        <a:off x="4104353" y="908340"/>
        <a:ext cx="2969971" cy="1719072"/>
      </dsp:txXfrm>
    </dsp:sp>
    <dsp:sp modelId="{DCCF8A74-CC8B-EA46-B4DB-3B3FD20E2183}">
      <dsp:nvSpPr>
        <dsp:cNvPr id="0" name=""/>
        <dsp:cNvSpPr/>
      </dsp:nvSpPr>
      <dsp:spPr>
        <a:xfrm>
          <a:off x="5180185" y="2792211"/>
          <a:ext cx="2560319" cy="256031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C1DB129-8C43-1E4C-8E11-EDEA98C2BB09}">
      <dsp:nvSpPr>
        <dsp:cNvPr id="0" name=""/>
        <dsp:cNvSpPr/>
      </dsp:nvSpPr>
      <dsp:spPr>
        <a:xfrm>
          <a:off x="7205531" y="2437274"/>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Long-Term Goals</a:t>
          </a:r>
        </a:p>
      </dsp:txBody>
      <dsp:txXfrm>
        <a:off x="7205531" y="2437274"/>
        <a:ext cx="2662732" cy="1865376"/>
      </dsp:txXfrm>
    </dsp:sp>
    <dsp:sp modelId="{BDA005F2-5F63-B64B-ABB9-900F8BA3844F}">
      <dsp:nvSpPr>
        <dsp:cNvPr id="0" name=""/>
        <dsp:cNvSpPr/>
      </dsp:nvSpPr>
      <dsp:spPr>
        <a:xfrm>
          <a:off x="4808427" y="3937772"/>
          <a:ext cx="2560319" cy="2560319"/>
        </a:xfrm>
        <a:prstGeom prst="ellipse">
          <a:avLst/>
        </a:prstGeom>
        <a:solidFill>
          <a:srgbClr val="0066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06439D6-9BB8-F14C-816B-35779F8F061C}">
      <dsp:nvSpPr>
        <dsp:cNvPr id="0" name=""/>
        <dsp:cNvSpPr/>
      </dsp:nvSpPr>
      <dsp:spPr>
        <a:xfrm>
          <a:off x="7328760" y="5249986"/>
          <a:ext cx="1911815"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Financial Needs</a:t>
          </a:r>
        </a:p>
      </dsp:txBody>
      <dsp:txXfrm>
        <a:off x="7328760" y="5249986"/>
        <a:ext cx="1911815" cy="1865376"/>
      </dsp:txXfrm>
    </dsp:sp>
    <dsp:sp modelId="{AC3AB432-3E12-AA4A-AAAA-E306AA90A474}">
      <dsp:nvSpPr>
        <dsp:cNvPr id="0" name=""/>
        <dsp:cNvSpPr/>
      </dsp:nvSpPr>
      <dsp:spPr>
        <a:xfrm>
          <a:off x="3604052" y="3937772"/>
          <a:ext cx="2560319" cy="2560319"/>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4402325-322E-2942-8F29-042EDA60403C}">
      <dsp:nvSpPr>
        <dsp:cNvPr id="0" name=""/>
        <dsp:cNvSpPr/>
      </dsp:nvSpPr>
      <dsp:spPr>
        <a:xfrm>
          <a:off x="1836723" y="5219711"/>
          <a:ext cx="1908700"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Family Needs</a:t>
          </a:r>
        </a:p>
      </dsp:txBody>
      <dsp:txXfrm>
        <a:off x="1836723" y="5219711"/>
        <a:ext cx="1908700" cy="1865376"/>
      </dsp:txXfrm>
    </dsp:sp>
    <dsp:sp modelId="{62135EA9-2824-A040-91CD-E6438FF930D2}">
      <dsp:nvSpPr>
        <dsp:cNvPr id="0" name=""/>
        <dsp:cNvSpPr/>
      </dsp:nvSpPr>
      <dsp:spPr>
        <a:xfrm>
          <a:off x="3232294" y="2792211"/>
          <a:ext cx="2560319" cy="2560319"/>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13BE3BC-C9A6-D340-8173-E694B74421A9}">
      <dsp:nvSpPr>
        <dsp:cNvPr id="0" name=""/>
        <dsp:cNvSpPr/>
      </dsp:nvSpPr>
      <dsp:spPr>
        <a:xfrm>
          <a:off x="995549" y="2406999"/>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Short-Term Goals</a:t>
          </a:r>
        </a:p>
      </dsp:txBody>
      <dsp:txXfrm>
        <a:off x="995549" y="2406999"/>
        <a:ext cx="2662732" cy="186537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BE3052-2D10-BA4E-AA4A-FF3A60595744}" type="datetimeFigureOut">
              <a:rPr lang="en-US" smtClean="0"/>
              <a:t>6/19/23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4C6F1-94A6-8148-A699-A2975CBCFFC6}" type="slidenum">
              <a:rPr lang="en-US" smtClean="0"/>
              <a:t>‹#›</a:t>
            </a:fld>
            <a:endParaRPr lang="en-US" dirty="0"/>
          </a:p>
        </p:txBody>
      </p:sp>
    </p:spTree>
    <p:extLst>
      <p:ext uri="{BB962C8B-B14F-4D97-AF65-F5344CB8AC3E}">
        <p14:creationId xmlns:p14="http://schemas.microsoft.com/office/powerpoint/2010/main" val="2648416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8</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533868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17</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44477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18</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177141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19</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788095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20</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5618185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21</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507331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22</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5747762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23</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03382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24</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521969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25</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747746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9</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065061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10</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191254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11</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825626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12</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606667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13</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615062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14</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117331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15</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556787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16</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164956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747F8-B021-2F4E-88C8-BB982A3747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B5CF07-57C6-7C41-8CDE-E450205BBE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27216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FC58C-3E1F-9841-9955-8D67231245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9E7171-289F-174A-8A84-C99EA49FD2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BCCC0A51-2BF1-3C44-99BD-2C623649550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pic>
        <p:nvPicPr>
          <p:cNvPr id="5" name="Picture 4" descr="A picture containing symbol, font, graphics, logo&#10;&#10;Description automatically generated">
            <a:extLst>
              <a:ext uri="{FF2B5EF4-FFF2-40B4-BE49-F238E27FC236}">
                <a16:creationId xmlns:a16="http://schemas.microsoft.com/office/drawing/2014/main" id="{EAF70024-A907-719C-C57C-07923B1F480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54" y="5905639"/>
            <a:ext cx="962025" cy="917575"/>
          </a:xfrm>
          <a:prstGeom prst="rect">
            <a:avLst/>
          </a:prstGeom>
        </p:spPr>
      </p:pic>
      <p:sp>
        <p:nvSpPr>
          <p:cNvPr id="4" name="Title 1">
            <a:extLst>
              <a:ext uri="{FF2B5EF4-FFF2-40B4-BE49-F238E27FC236}">
                <a16:creationId xmlns:a16="http://schemas.microsoft.com/office/drawing/2014/main" id="{023952B5-CA12-7375-7BC8-0B5B6C07C06C}"/>
              </a:ext>
            </a:extLst>
          </p:cNvPr>
          <p:cNvSpPr txBox="1">
            <a:spLocks/>
          </p:cNvSpPr>
          <p:nvPr userDrawn="1"/>
        </p:nvSpPr>
        <p:spPr>
          <a:xfrm>
            <a:off x="982132" y="5905639"/>
            <a:ext cx="1484489" cy="917575"/>
          </a:xfrm>
          <a:prstGeom prst="rect">
            <a:avLst/>
          </a:prstGeom>
          <a:solidFill>
            <a:srgbClr val="2D2D83"/>
          </a:solidFill>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50" b="1" dirty="0">
                <a:solidFill>
                  <a:schemeClr val="bg1"/>
                </a:solidFill>
                <a:latin typeface="Garamond" panose="02020404030301010803" pitchFamily="18" charset="0"/>
              </a:rPr>
              <a:t>THE FINANCIAL ASPECTS OF YOUR SIDE-HUSTLE #1: PLANNNG, STRATEGIES, LEGAL, RESOURCES</a:t>
            </a:r>
            <a:r>
              <a:rPr lang="en-US" sz="1050" kern="0" dirty="0">
                <a:solidFill>
                  <a:schemeClr val="bg1"/>
                </a:solidFill>
                <a:effectLst/>
                <a:latin typeface="Calibri" panose="020F0502020204030204" pitchFamily="34" charset="0"/>
                <a:ea typeface="Times New Roman" panose="02020603050405020304" pitchFamily="18" charset="0"/>
              </a:rPr>
              <a:t>  </a:t>
            </a:r>
            <a:r>
              <a:rPr lang="en-US" sz="1050" dirty="0">
                <a:solidFill>
                  <a:schemeClr val="bg1"/>
                </a:solidFill>
                <a:effectLst/>
              </a:rPr>
              <a:t> </a:t>
            </a:r>
          </a:p>
          <a:p>
            <a:pPr algn="ctr"/>
            <a:endParaRPr lang="en-US" sz="8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June 20, 2023</a:t>
            </a:r>
          </a:p>
        </p:txBody>
      </p:sp>
    </p:spTree>
    <p:extLst>
      <p:ext uri="{BB962C8B-B14F-4D97-AF65-F5344CB8AC3E}">
        <p14:creationId xmlns:p14="http://schemas.microsoft.com/office/powerpoint/2010/main" val="1795903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72A9E9-7FA2-434F-B0B4-BE534E5179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3E806F-6531-2A41-B5B2-3B7CCC64E1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126736F7-1DD0-0E42-9766-0D54ACB3D4E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pic>
        <p:nvPicPr>
          <p:cNvPr id="5" name="Picture 4" descr="A picture containing symbol, font, graphics, logo&#10;&#10;Description automatically generated">
            <a:extLst>
              <a:ext uri="{FF2B5EF4-FFF2-40B4-BE49-F238E27FC236}">
                <a16:creationId xmlns:a16="http://schemas.microsoft.com/office/drawing/2014/main" id="{CBA9AC6A-1C49-8D08-3E5A-667CA6BCFE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54" y="5905639"/>
            <a:ext cx="962025" cy="917575"/>
          </a:xfrm>
          <a:prstGeom prst="rect">
            <a:avLst/>
          </a:prstGeom>
        </p:spPr>
      </p:pic>
      <p:sp>
        <p:nvSpPr>
          <p:cNvPr id="4" name="Title 1">
            <a:extLst>
              <a:ext uri="{FF2B5EF4-FFF2-40B4-BE49-F238E27FC236}">
                <a16:creationId xmlns:a16="http://schemas.microsoft.com/office/drawing/2014/main" id="{73E23A70-5B2E-BEF8-AF80-D4F202324594}"/>
              </a:ext>
            </a:extLst>
          </p:cNvPr>
          <p:cNvSpPr txBox="1">
            <a:spLocks/>
          </p:cNvSpPr>
          <p:nvPr userDrawn="1"/>
        </p:nvSpPr>
        <p:spPr>
          <a:xfrm>
            <a:off x="982132" y="5905639"/>
            <a:ext cx="1484489" cy="917575"/>
          </a:xfrm>
          <a:prstGeom prst="rect">
            <a:avLst/>
          </a:prstGeom>
          <a:solidFill>
            <a:srgbClr val="2D2D83"/>
          </a:solidFill>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50" b="1" dirty="0">
                <a:solidFill>
                  <a:schemeClr val="bg1"/>
                </a:solidFill>
                <a:latin typeface="Garamond" panose="02020404030301010803" pitchFamily="18" charset="0"/>
              </a:rPr>
              <a:t>THE FINANCIAL ASPECTS OF YOUR SIDE-HUSTLE #1: PLANNNG, STRATEGIES, LEGAL, RESOURCES</a:t>
            </a:r>
            <a:r>
              <a:rPr lang="en-US" sz="1050" kern="0" dirty="0">
                <a:solidFill>
                  <a:schemeClr val="bg1"/>
                </a:solidFill>
                <a:effectLst/>
                <a:latin typeface="Calibri" panose="020F0502020204030204" pitchFamily="34" charset="0"/>
                <a:ea typeface="Times New Roman" panose="02020603050405020304" pitchFamily="18" charset="0"/>
              </a:rPr>
              <a:t>  </a:t>
            </a:r>
            <a:r>
              <a:rPr lang="en-US" sz="1050" dirty="0">
                <a:solidFill>
                  <a:schemeClr val="bg1"/>
                </a:solidFill>
                <a:effectLst/>
              </a:rPr>
              <a:t> </a:t>
            </a:r>
          </a:p>
          <a:p>
            <a:pPr algn="ctr"/>
            <a:endParaRPr lang="en-US" sz="8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June 20, 2023</a:t>
            </a:r>
          </a:p>
        </p:txBody>
      </p:sp>
    </p:spTree>
    <p:extLst>
      <p:ext uri="{BB962C8B-B14F-4D97-AF65-F5344CB8AC3E}">
        <p14:creationId xmlns:p14="http://schemas.microsoft.com/office/powerpoint/2010/main" val="3436652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pen 2">
    <p:bg>
      <p:bgPr>
        <a:solidFill>
          <a:schemeClr val="bg1">
            <a:lumMod val="65000"/>
            <a:alpha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986733"/>
            <a:ext cx="10972800" cy="1021541"/>
          </a:xfrm>
        </p:spPr>
        <p:txBody>
          <a:bodyPr/>
          <a:lstStyle>
            <a:lvl1pPr algn="ctr">
              <a:defRPr sz="4800" b="1" i="1" cap="none">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err="1"/>
              <a:t>brian.bolton@louisiana.edu</a:t>
            </a:r>
            <a:endParaRPr lang="en-US" dirty="0"/>
          </a:p>
        </p:txBody>
      </p:sp>
      <p:pic>
        <p:nvPicPr>
          <p:cNvPr id="4" name="Picture 3">
            <a:extLst>
              <a:ext uri="{FF2B5EF4-FFF2-40B4-BE49-F238E27FC236}">
                <a16:creationId xmlns:a16="http://schemas.microsoft.com/office/drawing/2014/main" id="{BC92C259-7C64-F54B-BF8F-D51CED9AD7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7597" y="4634000"/>
            <a:ext cx="11004803" cy="1768629"/>
          </a:xfrm>
          <a:prstGeom prst="rect">
            <a:avLst/>
          </a:prstGeom>
        </p:spPr>
      </p:pic>
    </p:spTree>
    <p:extLst>
      <p:ext uri="{BB962C8B-B14F-4D97-AF65-F5344CB8AC3E}">
        <p14:creationId xmlns:p14="http://schemas.microsoft.com/office/powerpoint/2010/main" val="2097189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F6F67-177F-1F4A-AB34-2E8212DDDF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9C8CA2-82D2-214D-88C5-A5B78A1FCF22}"/>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00000000-0008-0000-0000-00001700000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pic>
        <p:nvPicPr>
          <p:cNvPr id="4" name="Picture 3" descr="A picture containing symbol, font, graphics, logo&#10;&#10;Description automatically generated">
            <a:extLst>
              <a:ext uri="{FF2B5EF4-FFF2-40B4-BE49-F238E27FC236}">
                <a16:creationId xmlns:a16="http://schemas.microsoft.com/office/drawing/2014/main" id="{406CCCE9-C176-D470-BC83-5645B3D368D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54" y="5905639"/>
            <a:ext cx="962025" cy="917575"/>
          </a:xfrm>
          <a:prstGeom prst="rect">
            <a:avLst/>
          </a:prstGeom>
        </p:spPr>
      </p:pic>
      <p:sp>
        <p:nvSpPr>
          <p:cNvPr id="5" name="Title 1">
            <a:extLst>
              <a:ext uri="{FF2B5EF4-FFF2-40B4-BE49-F238E27FC236}">
                <a16:creationId xmlns:a16="http://schemas.microsoft.com/office/drawing/2014/main" id="{B7E2E2A4-D9CB-7D61-6416-51ABD8E59B2F}"/>
              </a:ext>
            </a:extLst>
          </p:cNvPr>
          <p:cNvSpPr txBox="1">
            <a:spLocks/>
          </p:cNvSpPr>
          <p:nvPr userDrawn="1"/>
        </p:nvSpPr>
        <p:spPr>
          <a:xfrm>
            <a:off x="982132" y="5905639"/>
            <a:ext cx="1484489" cy="917575"/>
          </a:xfrm>
          <a:prstGeom prst="rect">
            <a:avLst/>
          </a:prstGeom>
          <a:solidFill>
            <a:srgbClr val="2D2D83"/>
          </a:solidFill>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50" b="1" dirty="0">
                <a:solidFill>
                  <a:schemeClr val="bg1"/>
                </a:solidFill>
                <a:latin typeface="Garamond" panose="02020404030301010803" pitchFamily="18" charset="0"/>
              </a:rPr>
              <a:t>THE FINANCIAL ASPECTS OF YOUR SIDE-HUSTLE #1: PLANNNG, STRATEGIES, LEGAL, RESOURCES</a:t>
            </a:r>
            <a:r>
              <a:rPr lang="en-US" sz="1050" kern="0" dirty="0">
                <a:solidFill>
                  <a:schemeClr val="bg1"/>
                </a:solidFill>
                <a:effectLst/>
                <a:latin typeface="Calibri" panose="020F0502020204030204" pitchFamily="34" charset="0"/>
                <a:ea typeface="Times New Roman" panose="02020603050405020304" pitchFamily="18" charset="0"/>
              </a:rPr>
              <a:t>  </a:t>
            </a:r>
            <a:r>
              <a:rPr lang="en-US" sz="1050" dirty="0">
                <a:solidFill>
                  <a:schemeClr val="bg1"/>
                </a:solidFill>
                <a:effectLst/>
              </a:rPr>
              <a:t> </a:t>
            </a:r>
          </a:p>
          <a:p>
            <a:pPr algn="ctr"/>
            <a:endParaRPr lang="en-US" sz="8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June 20, 2023</a:t>
            </a:r>
          </a:p>
        </p:txBody>
      </p:sp>
    </p:spTree>
    <p:extLst>
      <p:ext uri="{BB962C8B-B14F-4D97-AF65-F5344CB8AC3E}">
        <p14:creationId xmlns:p14="http://schemas.microsoft.com/office/powerpoint/2010/main" val="665978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FA67F-6569-624B-822D-C49E113E49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BDC462-1161-DC42-BE7F-200B108A61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895ACFCB-038F-6047-892D-D436B40C24A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pic>
        <p:nvPicPr>
          <p:cNvPr id="5" name="Picture 4" descr="A picture containing symbol, font, graphics, logo&#10;&#10;Description automatically generated">
            <a:extLst>
              <a:ext uri="{FF2B5EF4-FFF2-40B4-BE49-F238E27FC236}">
                <a16:creationId xmlns:a16="http://schemas.microsoft.com/office/drawing/2014/main" id="{8CC9F0A3-9CAD-00C4-A057-2EDA9FE0E1A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54" y="5905639"/>
            <a:ext cx="962025" cy="917575"/>
          </a:xfrm>
          <a:prstGeom prst="rect">
            <a:avLst/>
          </a:prstGeom>
        </p:spPr>
      </p:pic>
      <p:sp>
        <p:nvSpPr>
          <p:cNvPr id="4" name="Title 1">
            <a:extLst>
              <a:ext uri="{FF2B5EF4-FFF2-40B4-BE49-F238E27FC236}">
                <a16:creationId xmlns:a16="http://schemas.microsoft.com/office/drawing/2014/main" id="{6623AA80-3636-FF5E-48DF-8A09905FE175}"/>
              </a:ext>
            </a:extLst>
          </p:cNvPr>
          <p:cNvSpPr txBox="1">
            <a:spLocks/>
          </p:cNvSpPr>
          <p:nvPr userDrawn="1"/>
        </p:nvSpPr>
        <p:spPr>
          <a:xfrm>
            <a:off x="982132" y="5905639"/>
            <a:ext cx="1484489" cy="917575"/>
          </a:xfrm>
          <a:prstGeom prst="rect">
            <a:avLst/>
          </a:prstGeom>
          <a:solidFill>
            <a:srgbClr val="2D2D83"/>
          </a:solidFill>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50" b="1" dirty="0">
                <a:solidFill>
                  <a:schemeClr val="bg1"/>
                </a:solidFill>
                <a:latin typeface="Garamond" panose="02020404030301010803" pitchFamily="18" charset="0"/>
              </a:rPr>
              <a:t>THE FINANCIAL ASPECTS OF YOUR SIDE-HUSTLE #1: PLANNNG, STRATEGIES, LEGAL, RESOURCES</a:t>
            </a:r>
            <a:r>
              <a:rPr lang="en-US" sz="1050" kern="0" dirty="0">
                <a:solidFill>
                  <a:schemeClr val="bg1"/>
                </a:solidFill>
                <a:effectLst/>
                <a:latin typeface="Calibri" panose="020F0502020204030204" pitchFamily="34" charset="0"/>
                <a:ea typeface="Times New Roman" panose="02020603050405020304" pitchFamily="18" charset="0"/>
              </a:rPr>
              <a:t>  </a:t>
            </a:r>
            <a:r>
              <a:rPr lang="en-US" sz="1050" dirty="0">
                <a:solidFill>
                  <a:schemeClr val="bg1"/>
                </a:solidFill>
                <a:effectLst/>
              </a:rPr>
              <a:t> </a:t>
            </a:r>
          </a:p>
          <a:p>
            <a:pPr algn="ctr"/>
            <a:endParaRPr lang="en-US" sz="8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June 20, 2023</a:t>
            </a:r>
          </a:p>
        </p:txBody>
      </p:sp>
    </p:spTree>
    <p:extLst>
      <p:ext uri="{BB962C8B-B14F-4D97-AF65-F5344CB8AC3E}">
        <p14:creationId xmlns:p14="http://schemas.microsoft.com/office/powerpoint/2010/main" val="3151935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9735F-18BD-F548-9E41-3045217E92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381893-2BAE-DC4E-B35F-22896E9330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B4858D-A4E0-314B-B0EE-656E0340D0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59E76D6A-EA75-924E-9A82-10729EBF41E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pic>
        <p:nvPicPr>
          <p:cNvPr id="6" name="Picture 5" descr="A picture containing symbol, font, graphics, logo&#10;&#10;Description automatically generated">
            <a:extLst>
              <a:ext uri="{FF2B5EF4-FFF2-40B4-BE49-F238E27FC236}">
                <a16:creationId xmlns:a16="http://schemas.microsoft.com/office/drawing/2014/main" id="{994327C2-67AC-5C3B-BC4C-84F4664ACD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54" y="5905639"/>
            <a:ext cx="962025" cy="917575"/>
          </a:xfrm>
          <a:prstGeom prst="rect">
            <a:avLst/>
          </a:prstGeom>
        </p:spPr>
      </p:pic>
      <p:sp>
        <p:nvSpPr>
          <p:cNvPr id="5" name="Title 1">
            <a:extLst>
              <a:ext uri="{FF2B5EF4-FFF2-40B4-BE49-F238E27FC236}">
                <a16:creationId xmlns:a16="http://schemas.microsoft.com/office/drawing/2014/main" id="{A9EF8CA3-FD83-29A6-ABA3-26177C729E4D}"/>
              </a:ext>
            </a:extLst>
          </p:cNvPr>
          <p:cNvSpPr txBox="1">
            <a:spLocks/>
          </p:cNvSpPr>
          <p:nvPr userDrawn="1"/>
        </p:nvSpPr>
        <p:spPr>
          <a:xfrm>
            <a:off x="982132" y="5905639"/>
            <a:ext cx="1484489" cy="917575"/>
          </a:xfrm>
          <a:prstGeom prst="rect">
            <a:avLst/>
          </a:prstGeom>
          <a:solidFill>
            <a:srgbClr val="2D2D83"/>
          </a:solidFill>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50" b="1" dirty="0">
                <a:solidFill>
                  <a:schemeClr val="bg1"/>
                </a:solidFill>
                <a:latin typeface="Garamond" panose="02020404030301010803" pitchFamily="18" charset="0"/>
              </a:rPr>
              <a:t>THE FINANCIAL ASPECTS OF YOUR SIDE-HUSTLE #1: PLANNNG, STRATEGIES, LEGAL, RESOURCES</a:t>
            </a:r>
            <a:r>
              <a:rPr lang="en-US" sz="1050" kern="0" dirty="0">
                <a:solidFill>
                  <a:schemeClr val="bg1"/>
                </a:solidFill>
                <a:effectLst/>
                <a:latin typeface="Calibri" panose="020F0502020204030204" pitchFamily="34" charset="0"/>
                <a:ea typeface="Times New Roman" panose="02020603050405020304" pitchFamily="18" charset="0"/>
              </a:rPr>
              <a:t>  </a:t>
            </a:r>
            <a:r>
              <a:rPr lang="en-US" sz="1050" dirty="0">
                <a:solidFill>
                  <a:schemeClr val="bg1"/>
                </a:solidFill>
                <a:effectLst/>
              </a:rPr>
              <a:t> </a:t>
            </a:r>
          </a:p>
          <a:p>
            <a:pPr algn="ctr"/>
            <a:endParaRPr lang="en-US" sz="8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June 20, 2023</a:t>
            </a:r>
          </a:p>
        </p:txBody>
      </p:sp>
    </p:spTree>
    <p:extLst>
      <p:ext uri="{BB962C8B-B14F-4D97-AF65-F5344CB8AC3E}">
        <p14:creationId xmlns:p14="http://schemas.microsoft.com/office/powerpoint/2010/main" val="179206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123A3-C291-974E-8D9B-CE73B4DC27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E1D6DE-ABF9-C34B-93B6-CBEABCC447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89EB0E-1B9E-524A-B3FF-BE633D3353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8098BA-AC93-E14B-A159-8D13636B82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98D742-8AD1-D64F-9409-0018A9B051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3BB36A2F-FC4C-C840-BC73-D548DD90548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pic>
        <p:nvPicPr>
          <p:cNvPr id="8" name="Picture 7" descr="A picture containing symbol, font, graphics, logo&#10;&#10;Description automatically generated">
            <a:extLst>
              <a:ext uri="{FF2B5EF4-FFF2-40B4-BE49-F238E27FC236}">
                <a16:creationId xmlns:a16="http://schemas.microsoft.com/office/drawing/2014/main" id="{607E8DBC-E683-796C-868D-C42C89DAB0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54" y="5905639"/>
            <a:ext cx="962025" cy="917575"/>
          </a:xfrm>
          <a:prstGeom prst="rect">
            <a:avLst/>
          </a:prstGeom>
        </p:spPr>
      </p:pic>
      <p:sp>
        <p:nvSpPr>
          <p:cNvPr id="7" name="Title 1">
            <a:extLst>
              <a:ext uri="{FF2B5EF4-FFF2-40B4-BE49-F238E27FC236}">
                <a16:creationId xmlns:a16="http://schemas.microsoft.com/office/drawing/2014/main" id="{F9093B0C-31F1-270B-AFC5-F886079D83D5}"/>
              </a:ext>
            </a:extLst>
          </p:cNvPr>
          <p:cNvSpPr txBox="1">
            <a:spLocks/>
          </p:cNvSpPr>
          <p:nvPr userDrawn="1"/>
        </p:nvSpPr>
        <p:spPr>
          <a:xfrm>
            <a:off x="982132" y="5905639"/>
            <a:ext cx="1484489" cy="917575"/>
          </a:xfrm>
          <a:prstGeom prst="rect">
            <a:avLst/>
          </a:prstGeom>
          <a:solidFill>
            <a:srgbClr val="2D2D83"/>
          </a:solidFill>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50" b="1" dirty="0">
                <a:solidFill>
                  <a:schemeClr val="bg1"/>
                </a:solidFill>
                <a:latin typeface="Garamond" panose="02020404030301010803" pitchFamily="18" charset="0"/>
              </a:rPr>
              <a:t>THE FINANCIAL ASPECTS OF YOUR SIDE-HUSTLE #1: PLANNNG, STRATEGIES, LEGAL, RESOURCES</a:t>
            </a:r>
            <a:r>
              <a:rPr lang="en-US" sz="1050" kern="0" dirty="0">
                <a:solidFill>
                  <a:schemeClr val="bg1"/>
                </a:solidFill>
                <a:effectLst/>
                <a:latin typeface="Calibri" panose="020F0502020204030204" pitchFamily="34" charset="0"/>
                <a:ea typeface="Times New Roman" panose="02020603050405020304" pitchFamily="18" charset="0"/>
              </a:rPr>
              <a:t>  </a:t>
            </a:r>
            <a:r>
              <a:rPr lang="en-US" sz="1050" dirty="0">
                <a:solidFill>
                  <a:schemeClr val="bg1"/>
                </a:solidFill>
                <a:effectLst/>
              </a:rPr>
              <a:t> </a:t>
            </a:r>
          </a:p>
          <a:p>
            <a:pPr algn="ctr"/>
            <a:endParaRPr lang="en-US" sz="8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June 20, 2023</a:t>
            </a:r>
          </a:p>
        </p:txBody>
      </p:sp>
    </p:spTree>
    <p:extLst>
      <p:ext uri="{BB962C8B-B14F-4D97-AF65-F5344CB8AC3E}">
        <p14:creationId xmlns:p14="http://schemas.microsoft.com/office/powerpoint/2010/main" val="3094903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472A-A3C9-F04B-8C7C-F4BF24475E60}"/>
              </a:ext>
            </a:extLst>
          </p:cNvPr>
          <p:cNvSpPr>
            <a:spLocks noGrp="1"/>
          </p:cNvSpPr>
          <p:nvPr>
            <p:ph type="title"/>
          </p:nvPr>
        </p:nvSpPr>
        <p:spPr/>
        <p:txBody>
          <a:bodyPr/>
          <a:lstStyle/>
          <a:p>
            <a:r>
              <a:rPr lang="en-US"/>
              <a:t>Click to edit Master title style</a:t>
            </a:r>
          </a:p>
        </p:txBody>
      </p:sp>
      <p:pic>
        <p:nvPicPr>
          <p:cNvPr id="5" name="Picture 4">
            <a:extLst>
              <a:ext uri="{FF2B5EF4-FFF2-40B4-BE49-F238E27FC236}">
                <a16:creationId xmlns:a16="http://schemas.microsoft.com/office/drawing/2014/main" id="{5BC6FADE-142B-C346-92D7-049A225675F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pic>
        <p:nvPicPr>
          <p:cNvPr id="4" name="Picture 3" descr="A picture containing symbol, font, graphics, logo&#10;&#10;Description automatically generated">
            <a:extLst>
              <a:ext uri="{FF2B5EF4-FFF2-40B4-BE49-F238E27FC236}">
                <a16:creationId xmlns:a16="http://schemas.microsoft.com/office/drawing/2014/main" id="{7971CAD0-C7EE-1F8A-D845-065E2DA8760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54" y="5905639"/>
            <a:ext cx="962025" cy="917575"/>
          </a:xfrm>
          <a:prstGeom prst="rect">
            <a:avLst/>
          </a:prstGeom>
        </p:spPr>
      </p:pic>
      <p:sp>
        <p:nvSpPr>
          <p:cNvPr id="3" name="Title 1">
            <a:extLst>
              <a:ext uri="{FF2B5EF4-FFF2-40B4-BE49-F238E27FC236}">
                <a16:creationId xmlns:a16="http://schemas.microsoft.com/office/drawing/2014/main" id="{D86BD129-F3C9-8490-7C3D-4DBD40103C64}"/>
              </a:ext>
            </a:extLst>
          </p:cNvPr>
          <p:cNvSpPr txBox="1">
            <a:spLocks/>
          </p:cNvSpPr>
          <p:nvPr userDrawn="1"/>
        </p:nvSpPr>
        <p:spPr>
          <a:xfrm>
            <a:off x="982132" y="5905639"/>
            <a:ext cx="1484489" cy="917575"/>
          </a:xfrm>
          <a:prstGeom prst="rect">
            <a:avLst/>
          </a:prstGeom>
          <a:solidFill>
            <a:srgbClr val="2D2D83"/>
          </a:solidFill>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50" b="1" dirty="0">
                <a:solidFill>
                  <a:schemeClr val="bg1"/>
                </a:solidFill>
                <a:latin typeface="Garamond" panose="02020404030301010803" pitchFamily="18" charset="0"/>
              </a:rPr>
              <a:t>THE FINANCIAL ASPECTS OF YOUR SIDE-HUSTLE #1: PLANNNG, STRATEGIES, LEGAL, RESOURCES</a:t>
            </a:r>
            <a:r>
              <a:rPr lang="en-US" sz="1050" kern="0" dirty="0">
                <a:solidFill>
                  <a:schemeClr val="bg1"/>
                </a:solidFill>
                <a:effectLst/>
                <a:latin typeface="Calibri" panose="020F0502020204030204" pitchFamily="34" charset="0"/>
                <a:ea typeface="Times New Roman" panose="02020603050405020304" pitchFamily="18" charset="0"/>
              </a:rPr>
              <a:t>  </a:t>
            </a:r>
            <a:r>
              <a:rPr lang="en-US" sz="1050" dirty="0">
                <a:solidFill>
                  <a:schemeClr val="bg1"/>
                </a:solidFill>
                <a:effectLst/>
              </a:rPr>
              <a:t> </a:t>
            </a:r>
          </a:p>
          <a:p>
            <a:pPr algn="ctr"/>
            <a:endParaRPr lang="en-US" sz="8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June 20, 2023</a:t>
            </a:r>
          </a:p>
        </p:txBody>
      </p:sp>
    </p:spTree>
    <p:extLst>
      <p:ext uri="{BB962C8B-B14F-4D97-AF65-F5344CB8AC3E}">
        <p14:creationId xmlns:p14="http://schemas.microsoft.com/office/powerpoint/2010/main" val="3335469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DBD007-6322-3740-9FCE-EB4F5BF9184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pic>
        <p:nvPicPr>
          <p:cNvPr id="3" name="Picture 2" descr="A picture containing symbol, font, graphics, logo&#10;&#10;Description automatically generated">
            <a:extLst>
              <a:ext uri="{FF2B5EF4-FFF2-40B4-BE49-F238E27FC236}">
                <a16:creationId xmlns:a16="http://schemas.microsoft.com/office/drawing/2014/main" id="{DCF6B853-6AEF-13F1-C674-5445937ACD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54" y="5905639"/>
            <a:ext cx="962025" cy="917575"/>
          </a:xfrm>
          <a:prstGeom prst="rect">
            <a:avLst/>
          </a:prstGeom>
        </p:spPr>
      </p:pic>
      <p:sp>
        <p:nvSpPr>
          <p:cNvPr id="2" name="Title 1">
            <a:extLst>
              <a:ext uri="{FF2B5EF4-FFF2-40B4-BE49-F238E27FC236}">
                <a16:creationId xmlns:a16="http://schemas.microsoft.com/office/drawing/2014/main" id="{ABFAC095-F3F3-CBE3-1898-C0BA4DAC647F}"/>
              </a:ext>
            </a:extLst>
          </p:cNvPr>
          <p:cNvSpPr txBox="1">
            <a:spLocks/>
          </p:cNvSpPr>
          <p:nvPr userDrawn="1"/>
        </p:nvSpPr>
        <p:spPr>
          <a:xfrm>
            <a:off x="982132" y="5905639"/>
            <a:ext cx="1484489" cy="917575"/>
          </a:xfrm>
          <a:prstGeom prst="rect">
            <a:avLst/>
          </a:prstGeom>
          <a:solidFill>
            <a:srgbClr val="2D2D83"/>
          </a:solidFill>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50" b="1" dirty="0">
                <a:solidFill>
                  <a:schemeClr val="bg1"/>
                </a:solidFill>
                <a:latin typeface="Garamond" panose="02020404030301010803" pitchFamily="18" charset="0"/>
              </a:rPr>
              <a:t>THE FINANCIAL ASPECTS OF YOUR SIDE-HUSTLE #1: PLANNNG, STRATEGIES, LEGAL, RESOURCES</a:t>
            </a:r>
            <a:r>
              <a:rPr lang="en-US" sz="1050" kern="0" dirty="0">
                <a:solidFill>
                  <a:schemeClr val="bg1"/>
                </a:solidFill>
                <a:effectLst/>
                <a:latin typeface="Calibri" panose="020F0502020204030204" pitchFamily="34" charset="0"/>
                <a:ea typeface="Times New Roman" panose="02020603050405020304" pitchFamily="18" charset="0"/>
              </a:rPr>
              <a:t>  </a:t>
            </a:r>
            <a:r>
              <a:rPr lang="en-US" sz="1050" dirty="0">
                <a:solidFill>
                  <a:schemeClr val="bg1"/>
                </a:solidFill>
                <a:effectLst/>
              </a:rPr>
              <a:t> </a:t>
            </a:r>
          </a:p>
          <a:p>
            <a:pPr algn="ctr"/>
            <a:endParaRPr lang="en-US" sz="8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June 20, 2023</a:t>
            </a:r>
          </a:p>
        </p:txBody>
      </p:sp>
    </p:spTree>
    <p:extLst>
      <p:ext uri="{BB962C8B-B14F-4D97-AF65-F5344CB8AC3E}">
        <p14:creationId xmlns:p14="http://schemas.microsoft.com/office/powerpoint/2010/main" val="873653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FD8C7-7997-3247-824B-1E7FBA6C27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11BAF3-9831-0649-8F70-72975D6EA2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67394A-9026-AC48-8433-EFE0A8946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1BCF2783-32C0-D847-AC29-5DFA46DDD7D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pic>
        <p:nvPicPr>
          <p:cNvPr id="6" name="Picture 5" descr="A picture containing symbol, font, graphics, logo&#10;&#10;Description automatically generated">
            <a:extLst>
              <a:ext uri="{FF2B5EF4-FFF2-40B4-BE49-F238E27FC236}">
                <a16:creationId xmlns:a16="http://schemas.microsoft.com/office/drawing/2014/main" id="{0CA184FE-96E5-90D0-2ACB-C505EDC8628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54" y="5905639"/>
            <a:ext cx="962025" cy="917575"/>
          </a:xfrm>
          <a:prstGeom prst="rect">
            <a:avLst/>
          </a:prstGeom>
        </p:spPr>
      </p:pic>
      <p:sp>
        <p:nvSpPr>
          <p:cNvPr id="5" name="Title 1">
            <a:extLst>
              <a:ext uri="{FF2B5EF4-FFF2-40B4-BE49-F238E27FC236}">
                <a16:creationId xmlns:a16="http://schemas.microsoft.com/office/drawing/2014/main" id="{F7ABA02B-2223-6076-D432-1471E03906E3}"/>
              </a:ext>
            </a:extLst>
          </p:cNvPr>
          <p:cNvSpPr txBox="1">
            <a:spLocks/>
          </p:cNvSpPr>
          <p:nvPr userDrawn="1"/>
        </p:nvSpPr>
        <p:spPr>
          <a:xfrm>
            <a:off x="982132" y="5905639"/>
            <a:ext cx="1484489" cy="917575"/>
          </a:xfrm>
          <a:prstGeom prst="rect">
            <a:avLst/>
          </a:prstGeom>
          <a:solidFill>
            <a:srgbClr val="2D2D83"/>
          </a:solidFill>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50" b="1" dirty="0">
                <a:solidFill>
                  <a:schemeClr val="bg1"/>
                </a:solidFill>
                <a:latin typeface="Garamond" panose="02020404030301010803" pitchFamily="18" charset="0"/>
              </a:rPr>
              <a:t>THE FINANCIAL ASPECTS OF YOUR SIDE-HUSTLE #1: PLANNNG, STRATEGIES, LEGAL, RESOURCES</a:t>
            </a:r>
            <a:r>
              <a:rPr lang="en-US" sz="1050" kern="0" dirty="0">
                <a:solidFill>
                  <a:schemeClr val="bg1"/>
                </a:solidFill>
                <a:effectLst/>
                <a:latin typeface="Calibri" panose="020F0502020204030204" pitchFamily="34" charset="0"/>
                <a:ea typeface="Times New Roman" panose="02020603050405020304" pitchFamily="18" charset="0"/>
              </a:rPr>
              <a:t>  </a:t>
            </a:r>
            <a:r>
              <a:rPr lang="en-US" sz="1050" dirty="0">
                <a:solidFill>
                  <a:schemeClr val="bg1"/>
                </a:solidFill>
                <a:effectLst/>
              </a:rPr>
              <a:t> </a:t>
            </a:r>
          </a:p>
          <a:p>
            <a:pPr algn="ctr"/>
            <a:endParaRPr lang="en-US" sz="8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June 20, 2023</a:t>
            </a:r>
          </a:p>
        </p:txBody>
      </p:sp>
    </p:spTree>
    <p:extLst>
      <p:ext uri="{BB962C8B-B14F-4D97-AF65-F5344CB8AC3E}">
        <p14:creationId xmlns:p14="http://schemas.microsoft.com/office/powerpoint/2010/main" val="176559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FB546-87EF-5348-B380-780328FACC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3CC803-4EF5-594A-B49D-30334762CA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A15F991-0973-5D45-9F42-D363C51F3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16197CEC-4031-A248-8D8F-2899D216901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pic>
        <p:nvPicPr>
          <p:cNvPr id="6" name="Picture 5" descr="A picture containing symbol, font, graphics, logo&#10;&#10;Description automatically generated">
            <a:extLst>
              <a:ext uri="{FF2B5EF4-FFF2-40B4-BE49-F238E27FC236}">
                <a16:creationId xmlns:a16="http://schemas.microsoft.com/office/drawing/2014/main" id="{F364B40A-FE8F-C9BC-3A38-B241E9FA33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54" y="5905639"/>
            <a:ext cx="962025" cy="917575"/>
          </a:xfrm>
          <a:prstGeom prst="rect">
            <a:avLst/>
          </a:prstGeom>
        </p:spPr>
      </p:pic>
      <p:sp>
        <p:nvSpPr>
          <p:cNvPr id="5" name="Title 1">
            <a:extLst>
              <a:ext uri="{FF2B5EF4-FFF2-40B4-BE49-F238E27FC236}">
                <a16:creationId xmlns:a16="http://schemas.microsoft.com/office/drawing/2014/main" id="{1A77707D-5A27-19E1-EC5E-5AB5BEA1569F}"/>
              </a:ext>
            </a:extLst>
          </p:cNvPr>
          <p:cNvSpPr txBox="1">
            <a:spLocks/>
          </p:cNvSpPr>
          <p:nvPr userDrawn="1"/>
        </p:nvSpPr>
        <p:spPr>
          <a:xfrm>
            <a:off x="982132" y="5905639"/>
            <a:ext cx="1484489" cy="917575"/>
          </a:xfrm>
          <a:prstGeom prst="rect">
            <a:avLst/>
          </a:prstGeom>
          <a:solidFill>
            <a:srgbClr val="2D2D83"/>
          </a:solidFill>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50" b="1" dirty="0">
                <a:solidFill>
                  <a:schemeClr val="bg1"/>
                </a:solidFill>
                <a:latin typeface="Garamond" panose="02020404030301010803" pitchFamily="18" charset="0"/>
              </a:rPr>
              <a:t>THE FINANCIAL ASPECTS OF YOUR SIDE-HUSTLE #1: PLANNNG, STRATEGIES, LEGAL, RESOURCES</a:t>
            </a:r>
            <a:r>
              <a:rPr lang="en-US" sz="1050" kern="0" dirty="0">
                <a:solidFill>
                  <a:schemeClr val="bg1"/>
                </a:solidFill>
                <a:effectLst/>
                <a:latin typeface="Calibri" panose="020F0502020204030204" pitchFamily="34" charset="0"/>
                <a:ea typeface="Times New Roman" panose="02020603050405020304" pitchFamily="18" charset="0"/>
              </a:rPr>
              <a:t>  </a:t>
            </a:r>
            <a:r>
              <a:rPr lang="en-US" sz="1050" dirty="0">
                <a:solidFill>
                  <a:schemeClr val="bg1"/>
                </a:solidFill>
                <a:effectLst/>
              </a:rPr>
              <a:t> </a:t>
            </a:r>
          </a:p>
          <a:p>
            <a:pPr algn="ctr"/>
            <a:endParaRPr lang="en-US" sz="8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June 20, 2023</a:t>
            </a:r>
          </a:p>
        </p:txBody>
      </p:sp>
    </p:spTree>
    <p:extLst>
      <p:ext uri="{BB962C8B-B14F-4D97-AF65-F5344CB8AC3E}">
        <p14:creationId xmlns:p14="http://schemas.microsoft.com/office/powerpoint/2010/main" val="56636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8A55F9-6875-6A43-8265-5D930DCC74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550B9D-7089-9A4C-8E02-E76CF953EF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A0DF22-6E0D-A141-9D1F-713704100D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B95C5A-D224-AA43-BB03-DCCC78B25673}" type="datetimeFigureOut">
              <a:rPr lang="en-US" smtClean="0"/>
              <a:t>6/19/23</a:t>
            </a:fld>
            <a:endParaRPr lang="en-US" dirty="0"/>
          </a:p>
        </p:txBody>
      </p:sp>
      <p:sp>
        <p:nvSpPr>
          <p:cNvPr id="5" name="Footer Placeholder 4">
            <a:extLst>
              <a:ext uri="{FF2B5EF4-FFF2-40B4-BE49-F238E27FC236}">
                <a16:creationId xmlns:a16="http://schemas.microsoft.com/office/drawing/2014/main" id="{7F619766-8740-7B40-AD10-1AA4334465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8D72150-09C2-D846-8599-691D3F2192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0D608-4A3F-D64C-84F4-6E3C8DD2657E}" type="slidenum">
              <a:rPr lang="en-US" smtClean="0"/>
              <a:t>‹#›</a:t>
            </a:fld>
            <a:endParaRPr lang="en-US" dirty="0"/>
          </a:p>
        </p:txBody>
      </p:sp>
    </p:spTree>
    <p:extLst>
      <p:ext uri="{BB962C8B-B14F-4D97-AF65-F5344CB8AC3E}">
        <p14:creationId xmlns:p14="http://schemas.microsoft.com/office/powerpoint/2010/main" val="1964356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D280C45-1E37-4342-899E-930A139437D2}"/>
              </a:ext>
            </a:extLst>
          </p:cNvPr>
          <p:cNvSpPr/>
          <p:nvPr/>
        </p:nvSpPr>
        <p:spPr>
          <a:xfrm>
            <a:off x="50800" y="178994"/>
            <a:ext cx="12076948" cy="2492990"/>
          </a:xfrm>
          <a:prstGeom prst="rect">
            <a:avLst/>
          </a:prstGeom>
          <a:solidFill>
            <a:srgbClr val="2D2D83"/>
          </a:solidFill>
        </p:spPr>
        <p:txBody>
          <a:bodyPr wrap="square">
            <a:spAutoFit/>
          </a:bodyPr>
          <a:lstStyle/>
          <a:p>
            <a:pPr algn="ctr"/>
            <a:endParaRPr lang="en-US" sz="2400" b="1"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a:p>
            <a:pPr algn="ctr"/>
            <a:r>
              <a:rPr lang="en-US" sz="54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MONEY MATTERS 2023: </a:t>
            </a:r>
          </a:p>
          <a:p>
            <a:pPr algn="ctr"/>
            <a:r>
              <a:rPr lang="en-US" sz="54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UL SYSTEM FINANCIAL WELLNESS SERIES</a:t>
            </a:r>
            <a:endParaRPr lang="en-US" sz="2400" b="1"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a:p>
            <a:pPr algn="ctr"/>
            <a:endParaRPr lang="en-US" sz="2400" b="1"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p:txBody>
      </p:sp>
      <p:pic>
        <p:nvPicPr>
          <p:cNvPr id="8" name="Picture 2" descr="Bridging the Divide Banner for Money Manners Webinar Series">
            <a:extLst>
              <a:ext uri="{FF2B5EF4-FFF2-40B4-BE49-F238E27FC236}">
                <a16:creationId xmlns:a16="http://schemas.microsoft.com/office/drawing/2014/main" id="{60E8669B-C4F4-AF98-3081-5B6402DE90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5709" y="5191886"/>
            <a:ext cx="3101239" cy="155062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picture containing symbol, font, graphics, logo&#10;&#10;Description automatically generated">
            <a:extLst>
              <a:ext uri="{FF2B5EF4-FFF2-40B4-BE49-F238E27FC236}">
                <a16:creationId xmlns:a16="http://schemas.microsoft.com/office/drawing/2014/main" id="{98CEFFA8-2081-533A-9B16-95072DE472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52" y="5191886"/>
            <a:ext cx="1536849" cy="1465839"/>
          </a:xfrm>
          <a:prstGeom prst="rect">
            <a:avLst/>
          </a:prstGeom>
        </p:spPr>
      </p:pic>
      <p:sp>
        <p:nvSpPr>
          <p:cNvPr id="4" name="Rectangle 3">
            <a:extLst>
              <a:ext uri="{FF2B5EF4-FFF2-40B4-BE49-F238E27FC236}">
                <a16:creationId xmlns:a16="http://schemas.microsoft.com/office/drawing/2014/main" id="{30B2BB75-332E-14AF-CF31-D887D91F0FA3}"/>
              </a:ext>
            </a:extLst>
          </p:cNvPr>
          <p:cNvSpPr/>
          <p:nvPr/>
        </p:nvSpPr>
        <p:spPr>
          <a:xfrm>
            <a:off x="0" y="2671984"/>
            <a:ext cx="12192000" cy="3570208"/>
          </a:xfrm>
          <a:prstGeom prst="rect">
            <a:avLst/>
          </a:prstGeom>
        </p:spPr>
        <p:txBody>
          <a:bodyPr wrap="square">
            <a:spAutoFit/>
          </a:bodyPr>
          <a:lstStyle/>
          <a:p>
            <a:pPr algn="ctr"/>
            <a:r>
              <a:rPr lang="en-US" sz="3600" b="1" u="sng" cap="small" dirty="0">
                <a:solidFill>
                  <a:srgbClr val="2D2D83"/>
                </a:solidFill>
                <a:latin typeface="Calibri" panose="020F0502020204030204" pitchFamily="34" charset="0"/>
                <a:ea typeface="Times New Roman" panose="02020603050405020304" pitchFamily="18" charset="0"/>
                <a:cs typeface="Calibri" panose="020F0502020204030204" pitchFamily="34" charset="0"/>
              </a:rPr>
              <a:t>Session #4:</a:t>
            </a:r>
          </a:p>
          <a:p>
            <a:pPr algn="ctr"/>
            <a:r>
              <a:rPr lang="en-US" sz="4800" b="1" cap="small">
                <a:solidFill>
                  <a:srgbClr val="2D2D83"/>
                </a:solidFill>
                <a:latin typeface="Calibri" panose="020F0502020204030204" pitchFamily="34" charset="0"/>
                <a:cs typeface="Calibri" panose="020F0502020204030204" pitchFamily="34" charset="0"/>
              </a:rPr>
              <a:t>The Financial </a:t>
            </a:r>
            <a:r>
              <a:rPr lang="en-US" sz="4800" b="1" cap="small" dirty="0">
                <a:solidFill>
                  <a:srgbClr val="2D2D83"/>
                </a:solidFill>
                <a:latin typeface="Calibri" panose="020F0502020204030204" pitchFamily="34" charset="0"/>
                <a:cs typeface="Calibri" panose="020F0502020204030204" pitchFamily="34" charset="0"/>
              </a:rPr>
              <a:t>Aspects of Your Side-Hustle #1: Planning, Strategies, Legal, Resources </a:t>
            </a:r>
          </a:p>
          <a:p>
            <a:pPr algn="ctr"/>
            <a:endPar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pPr algn="ctr"/>
            <a:r>
              <a:rPr lang="en-US" sz="4000" b="1" cap="small" dirty="0">
                <a:solidFill>
                  <a:srgbClr val="2DB0CC"/>
                </a:solidFill>
                <a:latin typeface="Calibri" panose="020F0502020204030204" pitchFamily="34" charset="0"/>
                <a:ea typeface="Times New Roman" panose="02020603050405020304" pitchFamily="18" charset="0"/>
                <a:cs typeface="Calibri" panose="020F0502020204030204" pitchFamily="34" charset="0"/>
              </a:rPr>
              <a:t>June 20, 2023</a:t>
            </a:r>
            <a:endParaRPr lang="en-US" sz="4000" b="1" cap="small" dirty="0">
              <a:solidFill>
                <a:srgbClr val="2DB0CC"/>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817389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PERSONAL FINANCE for ENTREPRENEURS</a:t>
            </a:r>
          </a:p>
        </p:txBody>
      </p:sp>
      <p:sp>
        <p:nvSpPr>
          <p:cNvPr id="5" name="Rectangle 4">
            <a:extLst>
              <a:ext uri="{FF2B5EF4-FFF2-40B4-BE49-F238E27FC236}">
                <a16:creationId xmlns:a16="http://schemas.microsoft.com/office/drawing/2014/main" id="{DC00E201-3C3E-D538-E0E0-449E053432E1}"/>
              </a:ext>
            </a:extLst>
          </p:cNvPr>
          <p:cNvSpPr/>
          <p:nvPr/>
        </p:nvSpPr>
        <p:spPr>
          <a:xfrm>
            <a:off x="2438400" y="1324289"/>
            <a:ext cx="7315200" cy="851927"/>
          </a:xfrm>
          <a:prstGeom prst="rect">
            <a:avLst/>
          </a:prstGeom>
          <a:solidFill>
            <a:schemeClr val="accent6">
              <a:lumMod val="50000"/>
            </a:schemeClr>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PERSONAL FINANCE</a:t>
            </a:r>
          </a:p>
        </p:txBody>
      </p:sp>
      <p:sp>
        <p:nvSpPr>
          <p:cNvPr id="6" name="Rectangle 5">
            <a:extLst>
              <a:ext uri="{FF2B5EF4-FFF2-40B4-BE49-F238E27FC236}">
                <a16:creationId xmlns:a16="http://schemas.microsoft.com/office/drawing/2014/main" id="{C3D4DBDF-F618-2489-F74D-6F5E0C895BAD}"/>
              </a:ext>
            </a:extLst>
          </p:cNvPr>
          <p:cNvSpPr/>
          <p:nvPr/>
        </p:nvSpPr>
        <p:spPr>
          <a:xfrm>
            <a:off x="2438400" y="2209332"/>
            <a:ext cx="7315200" cy="3641504"/>
          </a:xfrm>
          <a:prstGeom prst="rect">
            <a:avLst/>
          </a:prstGeom>
          <a:solidFill>
            <a:schemeClr val="accent6">
              <a:lumMod val="50000"/>
            </a:scheme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Your life as an entrepreneur will regularly overlap with your life as an individual.</a:t>
            </a:r>
          </a:p>
          <a:p>
            <a:pPr algn="ctr"/>
            <a:endParaRPr lang="en-US" sz="2600" b="1" dirty="0">
              <a:solidFill>
                <a:schemeClr val="bg1"/>
              </a:solidFill>
            </a:endParaRPr>
          </a:p>
          <a:p>
            <a:pPr algn="ctr"/>
            <a:r>
              <a:rPr lang="en-US" sz="2600" b="1" dirty="0">
                <a:solidFill>
                  <a:schemeClr val="bg1"/>
                </a:solidFill>
              </a:rPr>
              <a:t>Knowing where to take advantage of the overlaps (such as in tax planning) and where to create an intentional divide (such as with relationships) can be critical to both your success in business and your happiness as a human. Be intentional with your choices.  </a:t>
            </a:r>
          </a:p>
        </p:txBody>
      </p:sp>
      <p:sp>
        <p:nvSpPr>
          <p:cNvPr id="7" name="Rectangle 6">
            <a:extLst>
              <a:ext uri="{FF2B5EF4-FFF2-40B4-BE49-F238E27FC236}">
                <a16:creationId xmlns:a16="http://schemas.microsoft.com/office/drawing/2014/main" id="{1ABE4417-15D9-B825-2448-5E68B36F843D}"/>
              </a:ext>
            </a:extLst>
          </p:cNvPr>
          <p:cNvSpPr/>
          <p:nvPr/>
        </p:nvSpPr>
        <p:spPr>
          <a:xfrm>
            <a:off x="2268015" y="3387173"/>
            <a:ext cx="7752522" cy="24636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6372675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PERSONAL FINANCE for ENTREPRENEURS</a:t>
            </a:r>
          </a:p>
        </p:txBody>
      </p:sp>
      <p:sp>
        <p:nvSpPr>
          <p:cNvPr id="5" name="Rectangle 4">
            <a:extLst>
              <a:ext uri="{FF2B5EF4-FFF2-40B4-BE49-F238E27FC236}">
                <a16:creationId xmlns:a16="http://schemas.microsoft.com/office/drawing/2014/main" id="{DC00E201-3C3E-D538-E0E0-449E053432E1}"/>
              </a:ext>
            </a:extLst>
          </p:cNvPr>
          <p:cNvSpPr/>
          <p:nvPr/>
        </p:nvSpPr>
        <p:spPr>
          <a:xfrm>
            <a:off x="2438400" y="1324289"/>
            <a:ext cx="7315200" cy="851927"/>
          </a:xfrm>
          <a:prstGeom prst="rect">
            <a:avLst/>
          </a:prstGeom>
          <a:solidFill>
            <a:schemeClr val="accent6">
              <a:lumMod val="50000"/>
            </a:schemeClr>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PERSONAL FINANCE</a:t>
            </a:r>
          </a:p>
        </p:txBody>
      </p:sp>
      <p:sp>
        <p:nvSpPr>
          <p:cNvPr id="6" name="Rectangle 5">
            <a:extLst>
              <a:ext uri="{FF2B5EF4-FFF2-40B4-BE49-F238E27FC236}">
                <a16:creationId xmlns:a16="http://schemas.microsoft.com/office/drawing/2014/main" id="{C3D4DBDF-F618-2489-F74D-6F5E0C895BAD}"/>
              </a:ext>
            </a:extLst>
          </p:cNvPr>
          <p:cNvSpPr/>
          <p:nvPr/>
        </p:nvSpPr>
        <p:spPr>
          <a:xfrm>
            <a:off x="2438400" y="2209332"/>
            <a:ext cx="7315200" cy="3641504"/>
          </a:xfrm>
          <a:prstGeom prst="rect">
            <a:avLst/>
          </a:prstGeom>
          <a:solidFill>
            <a:schemeClr val="accent6">
              <a:lumMod val="50000"/>
            </a:scheme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Your life as an entrepreneur will regularly overlap with your life as an individual.</a:t>
            </a:r>
          </a:p>
          <a:p>
            <a:pPr algn="ctr"/>
            <a:endParaRPr lang="en-US" sz="2600" b="1" dirty="0">
              <a:solidFill>
                <a:schemeClr val="bg1"/>
              </a:solidFill>
            </a:endParaRPr>
          </a:p>
          <a:p>
            <a:pPr algn="ctr"/>
            <a:r>
              <a:rPr lang="en-US" sz="2600" b="1" dirty="0">
                <a:solidFill>
                  <a:schemeClr val="bg1"/>
                </a:solidFill>
              </a:rPr>
              <a:t>Knowing where to take advantage of the overlaps (such as in tax planning) and where to create an intentional divide (such as with relationships) can be critical to both your success in business and your happiness as a human. Be intentional with your choices.  </a:t>
            </a:r>
          </a:p>
        </p:txBody>
      </p:sp>
    </p:spTree>
    <p:extLst>
      <p:ext uri="{BB962C8B-B14F-4D97-AF65-F5344CB8AC3E}">
        <p14:creationId xmlns:p14="http://schemas.microsoft.com/office/powerpoint/2010/main" val="391429866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PERSONAL FINANCE for ENTREPRENEURS</a:t>
            </a:r>
          </a:p>
        </p:txBody>
      </p:sp>
      <p:sp>
        <p:nvSpPr>
          <p:cNvPr id="3" name="Title 6">
            <a:extLst>
              <a:ext uri="{FF2B5EF4-FFF2-40B4-BE49-F238E27FC236}">
                <a16:creationId xmlns:a16="http://schemas.microsoft.com/office/drawing/2014/main" id="{D3D01EC8-6953-1BBD-9A29-42B2673722FC}"/>
              </a:ext>
            </a:extLst>
          </p:cNvPr>
          <p:cNvSpPr txBox="1">
            <a:spLocks/>
          </p:cNvSpPr>
          <p:nvPr/>
        </p:nvSpPr>
        <p:spPr>
          <a:xfrm>
            <a:off x="2044066" y="5099768"/>
            <a:ext cx="8166734" cy="751225"/>
          </a:xfrm>
          <a:prstGeom prst="rect">
            <a:avLst/>
          </a:prstGeom>
          <a:solidFill>
            <a:srgbClr val="FFFF00"/>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lnSpc>
                <a:spcPct val="100000"/>
              </a:lnSpc>
              <a:spcBef>
                <a:spcPts val="2000"/>
              </a:spcBef>
            </a:pPr>
            <a:r>
              <a:rPr lang="en-US" sz="2200" i="1" dirty="0">
                <a:solidFill>
                  <a:schemeClr val="tx1">
                    <a:lumMod val="50000"/>
                  </a:schemeClr>
                </a:solidFill>
                <a:latin typeface="Arial" panose="020B0604020202020204" pitchFamily="34" charset="0"/>
                <a:cs typeface="Arial" panose="020B0604020202020204" pitchFamily="34" charset="0"/>
              </a:rPr>
              <a:t>IN YOUR PERSONAL LIFE, YOU CONTROL </a:t>
            </a:r>
            <a:br>
              <a:rPr lang="en-US" sz="2200" i="1" dirty="0">
                <a:solidFill>
                  <a:schemeClr val="tx1">
                    <a:lumMod val="50000"/>
                  </a:schemeClr>
                </a:solidFill>
                <a:latin typeface="Arial" panose="020B0604020202020204" pitchFamily="34" charset="0"/>
                <a:cs typeface="Arial" panose="020B0604020202020204" pitchFamily="34" charset="0"/>
              </a:rPr>
            </a:br>
            <a:r>
              <a:rPr lang="en-US" sz="2200" i="1" dirty="0">
                <a:solidFill>
                  <a:schemeClr val="tx1">
                    <a:lumMod val="50000"/>
                  </a:schemeClr>
                </a:solidFill>
                <a:latin typeface="Arial" panose="020B0604020202020204" pitchFamily="34" charset="0"/>
                <a:cs typeface="Arial" panose="020B0604020202020204" pitchFamily="34" charset="0"/>
              </a:rPr>
              <a:t>HOW THESE DIMENSIONS ARE CONNECTED</a:t>
            </a:r>
            <a:endParaRPr lang="en-US" sz="2200" b="0" i="1" dirty="0">
              <a:solidFill>
                <a:schemeClr val="tx1">
                  <a:lumMod val="50000"/>
                </a:schemeClr>
              </a:solidFill>
              <a:latin typeface="Arial" panose="020B0604020202020204" pitchFamily="34" charset="0"/>
              <a:cs typeface="Arial" panose="020B0604020202020204" pitchFamily="34" charset="0"/>
            </a:endParaRPr>
          </a:p>
        </p:txBody>
      </p:sp>
      <p:sp>
        <p:nvSpPr>
          <p:cNvPr id="4" name="Rounded Rectangle 3">
            <a:extLst>
              <a:ext uri="{FF2B5EF4-FFF2-40B4-BE49-F238E27FC236}">
                <a16:creationId xmlns:a16="http://schemas.microsoft.com/office/drawing/2014/main" id="{0CD81B1D-F089-EE3A-6228-C64219D2294A}"/>
              </a:ext>
            </a:extLst>
          </p:cNvPr>
          <p:cNvSpPr/>
          <p:nvPr/>
        </p:nvSpPr>
        <p:spPr>
          <a:xfrm>
            <a:off x="4823792" y="1159723"/>
            <a:ext cx="2544417" cy="1107503"/>
          </a:xfrm>
          <a:prstGeom prst="round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FINANCIAL MANAGEMENT</a:t>
            </a:r>
          </a:p>
        </p:txBody>
      </p:sp>
      <p:sp>
        <p:nvSpPr>
          <p:cNvPr id="7" name="Rounded Rectangle 6">
            <a:extLst>
              <a:ext uri="{FF2B5EF4-FFF2-40B4-BE49-F238E27FC236}">
                <a16:creationId xmlns:a16="http://schemas.microsoft.com/office/drawing/2014/main" id="{6D061107-7430-3CA4-7343-BD28F43B9600}"/>
              </a:ext>
            </a:extLst>
          </p:cNvPr>
          <p:cNvSpPr/>
          <p:nvPr/>
        </p:nvSpPr>
        <p:spPr>
          <a:xfrm>
            <a:off x="1981201" y="2470745"/>
            <a:ext cx="2544417" cy="1107503"/>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INVESTMENTS</a:t>
            </a:r>
          </a:p>
        </p:txBody>
      </p:sp>
      <p:sp>
        <p:nvSpPr>
          <p:cNvPr id="8" name="Rounded Rectangle 7">
            <a:extLst>
              <a:ext uri="{FF2B5EF4-FFF2-40B4-BE49-F238E27FC236}">
                <a16:creationId xmlns:a16="http://schemas.microsoft.com/office/drawing/2014/main" id="{CE21E75A-AD2B-34C8-FE2D-0F59A0E9BAF0}"/>
              </a:ext>
            </a:extLst>
          </p:cNvPr>
          <p:cNvSpPr/>
          <p:nvPr/>
        </p:nvSpPr>
        <p:spPr>
          <a:xfrm>
            <a:off x="4823791" y="2470744"/>
            <a:ext cx="2544417" cy="1107503"/>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INSURANCE</a:t>
            </a:r>
          </a:p>
        </p:txBody>
      </p:sp>
      <p:sp>
        <p:nvSpPr>
          <p:cNvPr id="9" name="Rounded Rectangle 8">
            <a:extLst>
              <a:ext uri="{FF2B5EF4-FFF2-40B4-BE49-F238E27FC236}">
                <a16:creationId xmlns:a16="http://schemas.microsoft.com/office/drawing/2014/main" id="{8F50F0FF-64FB-C9ED-A0B8-6D8222CB31CD}"/>
              </a:ext>
            </a:extLst>
          </p:cNvPr>
          <p:cNvSpPr/>
          <p:nvPr/>
        </p:nvSpPr>
        <p:spPr>
          <a:xfrm>
            <a:off x="7666384" y="2470743"/>
            <a:ext cx="2544417" cy="1107503"/>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TAXES</a:t>
            </a:r>
          </a:p>
        </p:txBody>
      </p:sp>
      <p:sp>
        <p:nvSpPr>
          <p:cNvPr id="10" name="Rounded Rectangle 9">
            <a:extLst>
              <a:ext uri="{FF2B5EF4-FFF2-40B4-BE49-F238E27FC236}">
                <a16:creationId xmlns:a16="http://schemas.microsoft.com/office/drawing/2014/main" id="{C6299DB2-8266-D854-BB13-08A5118AF4CE}"/>
              </a:ext>
            </a:extLst>
          </p:cNvPr>
          <p:cNvSpPr/>
          <p:nvPr/>
        </p:nvSpPr>
        <p:spPr>
          <a:xfrm>
            <a:off x="3314927" y="3838565"/>
            <a:ext cx="2544417" cy="1107503"/>
          </a:xfrm>
          <a:prstGeom prst="roundRect">
            <a:avLst/>
          </a:prstGeom>
          <a:solidFill>
            <a:srgbClr val="00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FAMILY</a:t>
            </a:r>
          </a:p>
        </p:txBody>
      </p:sp>
      <p:sp>
        <p:nvSpPr>
          <p:cNvPr id="11" name="Rounded Rectangle 10">
            <a:extLst>
              <a:ext uri="{FF2B5EF4-FFF2-40B4-BE49-F238E27FC236}">
                <a16:creationId xmlns:a16="http://schemas.microsoft.com/office/drawing/2014/main" id="{F89E8D53-03CF-5671-3AC8-BFA122430D7B}"/>
              </a:ext>
            </a:extLst>
          </p:cNvPr>
          <p:cNvSpPr/>
          <p:nvPr/>
        </p:nvSpPr>
        <p:spPr>
          <a:xfrm>
            <a:off x="6332658" y="3828498"/>
            <a:ext cx="2544417" cy="1107503"/>
          </a:xfrm>
          <a:prstGeom prst="roundRect">
            <a:avLst/>
          </a:prstGeom>
          <a:solidFill>
            <a:srgbClr val="00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ESTATE PLANNING</a:t>
            </a:r>
          </a:p>
        </p:txBody>
      </p:sp>
    </p:spTree>
    <p:extLst>
      <p:ext uri="{BB962C8B-B14F-4D97-AF65-F5344CB8AC3E}">
        <p14:creationId xmlns:p14="http://schemas.microsoft.com/office/powerpoint/2010/main" val="104523422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PERSONAL FINANCE for ENTREPRENEURS</a:t>
            </a:r>
          </a:p>
        </p:txBody>
      </p:sp>
      <p:sp>
        <p:nvSpPr>
          <p:cNvPr id="6" name="Rounded Rectangle 5">
            <a:extLst>
              <a:ext uri="{FF2B5EF4-FFF2-40B4-BE49-F238E27FC236}">
                <a16:creationId xmlns:a16="http://schemas.microsoft.com/office/drawing/2014/main" id="{FD1D88E8-8974-5A6C-8179-103EAB6F1A34}"/>
              </a:ext>
            </a:extLst>
          </p:cNvPr>
          <p:cNvSpPr/>
          <p:nvPr/>
        </p:nvSpPr>
        <p:spPr>
          <a:xfrm>
            <a:off x="2222580" y="1481387"/>
            <a:ext cx="3356587" cy="594360"/>
          </a:xfrm>
          <a:prstGeom prst="round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FINANCIAL MANAGEMENT</a:t>
            </a:r>
          </a:p>
        </p:txBody>
      </p:sp>
      <p:sp>
        <p:nvSpPr>
          <p:cNvPr id="12" name="Rounded Rectangle 11">
            <a:extLst>
              <a:ext uri="{FF2B5EF4-FFF2-40B4-BE49-F238E27FC236}">
                <a16:creationId xmlns:a16="http://schemas.microsoft.com/office/drawing/2014/main" id="{B5D7153A-FACA-225B-E350-A9AC9373ABDC}"/>
              </a:ext>
            </a:extLst>
          </p:cNvPr>
          <p:cNvSpPr/>
          <p:nvPr/>
        </p:nvSpPr>
        <p:spPr>
          <a:xfrm>
            <a:off x="2222580" y="2128526"/>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INVESTMENTS</a:t>
            </a:r>
          </a:p>
        </p:txBody>
      </p:sp>
      <p:sp>
        <p:nvSpPr>
          <p:cNvPr id="13" name="Rounded Rectangle 12">
            <a:extLst>
              <a:ext uri="{FF2B5EF4-FFF2-40B4-BE49-F238E27FC236}">
                <a16:creationId xmlns:a16="http://schemas.microsoft.com/office/drawing/2014/main" id="{689A0EB0-8C90-3F66-01DA-7D3D1681FCC3}"/>
              </a:ext>
            </a:extLst>
          </p:cNvPr>
          <p:cNvSpPr/>
          <p:nvPr/>
        </p:nvSpPr>
        <p:spPr>
          <a:xfrm>
            <a:off x="2222580" y="2775665"/>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INSURANCE</a:t>
            </a:r>
          </a:p>
        </p:txBody>
      </p:sp>
      <p:sp>
        <p:nvSpPr>
          <p:cNvPr id="14" name="Rounded Rectangle 13">
            <a:extLst>
              <a:ext uri="{FF2B5EF4-FFF2-40B4-BE49-F238E27FC236}">
                <a16:creationId xmlns:a16="http://schemas.microsoft.com/office/drawing/2014/main" id="{89C5370A-8862-5062-A4B8-B17FBEE6F0CE}"/>
              </a:ext>
            </a:extLst>
          </p:cNvPr>
          <p:cNvSpPr/>
          <p:nvPr/>
        </p:nvSpPr>
        <p:spPr>
          <a:xfrm>
            <a:off x="2226376" y="3422804"/>
            <a:ext cx="3352790"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TAXES</a:t>
            </a:r>
          </a:p>
        </p:txBody>
      </p:sp>
      <p:sp>
        <p:nvSpPr>
          <p:cNvPr id="15" name="Rounded Rectangle 14">
            <a:extLst>
              <a:ext uri="{FF2B5EF4-FFF2-40B4-BE49-F238E27FC236}">
                <a16:creationId xmlns:a16="http://schemas.microsoft.com/office/drawing/2014/main" id="{4AFF2B82-D584-81E7-1DB5-9AAA1D9C13ED}"/>
              </a:ext>
            </a:extLst>
          </p:cNvPr>
          <p:cNvSpPr/>
          <p:nvPr/>
        </p:nvSpPr>
        <p:spPr>
          <a:xfrm>
            <a:off x="2222579" y="4069943"/>
            <a:ext cx="3352790" cy="594360"/>
          </a:xfrm>
          <a:prstGeom prst="roundRect">
            <a:avLst/>
          </a:prstGeom>
          <a:solidFill>
            <a:srgbClr val="00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FAMILY</a:t>
            </a:r>
          </a:p>
        </p:txBody>
      </p:sp>
      <p:sp>
        <p:nvSpPr>
          <p:cNvPr id="16" name="Rounded Rectangle 15">
            <a:extLst>
              <a:ext uri="{FF2B5EF4-FFF2-40B4-BE49-F238E27FC236}">
                <a16:creationId xmlns:a16="http://schemas.microsoft.com/office/drawing/2014/main" id="{897F3225-EF71-E22B-D84A-98A6FB2777B9}"/>
              </a:ext>
            </a:extLst>
          </p:cNvPr>
          <p:cNvSpPr/>
          <p:nvPr/>
        </p:nvSpPr>
        <p:spPr>
          <a:xfrm>
            <a:off x="2222579" y="4717082"/>
            <a:ext cx="3352790" cy="594360"/>
          </a:xfrm>
          <a:prstGeom prst="roundRect">
            <a:avLst/>
          </a:prstGeom>
          <a:solidFill>
            <a:srgbClr val="00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ESTATE PLANNING</a:t>
            </a:r>
          </a:p>
        </p:txBody>
      </p:sp>
      <p:sp>
        <p:nvSpPr>
          <p:cNvPr id="17" name="Rounded Rectangle 16">
            <a:extLst>
              <a:ext uri="{FF2B5EF4-FFF2-40B4-BE49-F238E27FC236}">
                <a16:creationId xmlns:a16="http://schemas.microsoft.com/office/drawing/2014/main" id="{F8C31A8B-04DD-78F6-D342-A2C5336B3C29}"/>
              </a:ext>
            </a:extLst>
          </p:cNvPr>
          <p:cNvSpPr/>
          <p:nvPr/>
        </p:nvSpPr>
        <p:spPr>
          <a:xfrm>
            <a:off x="6237525" y="1481387"/>
            <a:ext cx="4261511" cy="3830055"/>
          </a:xfrm>
          <a:prstGeom prst="roundRect">
            <a:avLst/>
          </a:prstGeom>
          <a:solidFill>
            <a:schemeClr val="bg1"/>
          </a:solidFill>
          <a:ln w="3810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2060"/>
                </a:solidFill>
              </a:rPr>
              <a:t>How much of your savings is necessary to start the business?</a:t>
            </a:r>
          </a:p>
          <a:p>
            <a:pPr algn="ctr"/>
            <a:endParaRPr lang="en-US" dirty="0">
              <a:solidFill>
                <a:srgbClr val="002060"/>
              </a:solidFill>
            </a:endParaRPr>
          </a:p>
          <a:p>
            <a:pPr algn="ctr"/>
            <a:r>
              <a:rPr lang="en-US" dirty="0">
                <a:solidFill>
                  <a:srgbClr val="002060"/>
                </a:solidFill>
              </a:rPr>
              <a:t>Maybe you are using your home as your office.</a:t>
            </a:r>
          </a:p>
          <a:p>
            <a:pPr algn="ctr"/>
            <a:endParaRPr lang="en-US" dirty="0">
              <a:solidFill>
                <a:srgbClr val="002060"/>
              </a:solidFill>
            </a:endParaRPr>
          </a:p>
          <a:p>
            <a:pPr algn="ctr"/>
            <a:r>
              <a:rPr lang="en-US" dirty="0">
                <a:solidFill>
                  <a:srgbClr val="002060"/>
                </a:solidFill>
              </a:rPr>
              <a:t>Maybe you are using your personal computer to run the business.</a:t>
            </a:r>
          </a:p>
          <a:p>
            <a:pPr algn="ctr"/>
            <a:endParaRPr lang="en-US" dirty="0">
              <a:solidFill>
                <a:srgbClr val="002060"/>
              </a:solidFill>
            </a:endParaRPr>
          </a:p>
          <a:p>
            <a:pPr algn="ctr"/>
            <a:r>
              <a:rPr lang="en-US" dirty="0">
                <a:solidFill>
                  <a:srgbClr val="002060"/>
                </a:solidFill>
              </a:rPr>
              <a:t>Maybe your personal car is integral to the business.</a:t>
            </a:r>
          </a:p>
          <a:p>
            <a:pPr algn="ctr"/>
            <a:endParaRPr lang="en-US" dirty="0">
              <a:solidFill>
                <a:srgbClr val="002060"/>
              </a:solidFill>
            </a:endParaRPr>
          </a:p>
        </p:txBody>
      </p:sp>
      <p:sp>
        <p:nvSpPr>
          <p:cNvPr id="18" name="Right Arrow 17">
            <a:extLst>
              <a:ext uri="{FF2B5EF4-FFF2-40B4-BE49-F238E27FC236}">
                <a16:creationId xmlns:a16="http://schemas.microsoft.com/office/drawing/2014/main" id="{3EFB0A16-2CE9-8468-40E1-99FF355097C6}"/>
              </a:ext>
            </a:extLst>
          </p:cNvPr>
          <p:cNvSpPr/>
          <p:nvPr/>
        </p:nvSpPr>
        <p:spPr>
          <a:xfrm>
            <a:off x="5374254" y="1820991"/>
            <a:ext cx="1085269" cy="221504"/>
          </a:xfrm>
          <a:prstGeom prst="righ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3381068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PERSONAL FINANCE for ENTREPRENEURS</a:t>
            </a:r>
          </a:p>
        </p:txBody>
      </p:sp>
      <p:sp>
        <p:nvSpPr>
          <p:cNvPr id="6" name="Rounded Rectangle 5">
            <a:extLst>
              <a:ext uri="{FF2B5EF4-FFF2-40B4-BE49-F238E27FC236}">
                <a16:creationId xmlns:a16="http://schemas.microsoft.com/office/drawing/2014/main" id="{FD1D88E8-8974-5A6C-8179-103EAB6F1A34}"/>
              </a:ext>
            </a:extLst>
          </p:cNvPr>
          <p:cNvSpPr/>
          <p:nvPr/>
        </p:nvSpPr>
        <p:spPr>
          <a:xfrm>
            <a:off x="2222580" y="1481387"/>
            <a:ext cx="3356587" cy="594360"/>
          </a:xfrm>
          <a:prstGeom prst="round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FINANCIAL MANAGEMENT</a:t>
            </a:r>
          </a:p>
        </p:txBody>
      </p:sp>
      <p:sp>
        <p:nvSpPr>
          <p:cNvPr id="12" name="Rounded Rectangle 11">
            <a:extLst>
              <a:ext uri="{FF2B5EF4-FFF2-40B4-BE49-F238E27FC236}">
                <a16:creationId xmlns:a16="http://schemas.microsoft.com/office/drawing/2014/main" id="{B5D7153A-FACA-225B-E350-A9AC9373ABDC}"/>
              </a:ext>
            </a:extLst>
          </p:cNvPr>
          <p:cNvSpPr/>
          <p:nvPr/>
        </p:nvSpPr>
        <p:spPr>
          <a:xfrm>
            <a:off x="2222580" y="2128526"/>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INVESTMENTS</a:t>
            </a:r>
          </a:p>
        </p:txBody>
      </p:sp>
      <p:sp>
        <p:nvSpPr>
          <p:cNvPr id="13" name="Rounded Rectangle 12">
            <a:extLst>
              <a:ext uri="{FF2B5EF4-FFF2-40B4-BE49-F238E27FC236}">
                <a16:creationId xmlns:a16="http://schemas.microsoft.com/office/drawing/2014/main" id="{689A0EB0-8C90-3F66-01DA-7D3D1681FCC3}"/>
              </a:ext>
            </a:extLst>
          </p:cNvPr>
          <p:cNvSpPr/>
          <p:nvPr/>
        </p:nvSpPr>
        <p:spPr>
          <a:xfrm>
            <a:off x="2222580" y="2775665"/>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INSURANCE</a:t>
            </a:r>
          </a:p>
        </p:txBody>
      </p:sp>
      <p:sp>
        <p:nvSpPr>
          <p:cNvPr id="14" name="Rounded Rectangle 13">
            <a:extLst>
              <a:ext uri="{FF2B5EF4-FFF2-40B4-BE49-F238E27FC236}">
                <a16:creationId xmlns:a16="http://schemas.microsoft.com/office/drawing/2014/main" id="{89C5370A-8862-5062-A4B8-B17FBEE6F0CE}"/>
              </a:ext>
            </a:extLst>
          </p:cNvPr>
          <p:cNvSpPr/>
          <p:nvPr/>
        </p:nvSpPr>
        <p:spPr>
          <a:xfrm>
            <a:off x="2226376" y="3422804"/>
            <a:ext cx="3352790"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TAXES</a:t>
            </a:r>
          </a:p>
        </p:txBody>
      </p:sp>
      <p:sp>
        <p:nvSpPr>
          <p:cNvPr id="15" name="Rounded Rectangle 14">
            <a:extLst>
              <a:ext uri="{FF2B5EF4-FFF2-40B4-BE49-F238E27FC236}">
                <a16:creationId xmlns:a16="http://schemas.microsoft.com/office/drawing/2014/main" id="{4AFF2B82-D584-81E7-1DB5-9AAA1D9C13ED}"/>
              </a:ext>
            </a:extLst>
          </p:cNvPr>
          <p:cNvSpPr/>
          <p:nvPr/>
        </p:nvSpPr>
        <p:spPr>
          <a:xfrm>
            <a:off x="2222579" y="4069943"/>
            <a:ext cx="3352790" cy="594360"/>
          </a:xfrm>
          <a:prstGeom prst="roundRect">
            <a:avLst/>
          </a:prstGeom>
          <a:solidFill>
            <a:srgbClr val="00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FAMILY</a:t>
            </a:r>
          </a:p>
        </p:txBody>
      </p:sp>
      <p:sp>
        <p:nvSpPr>
          <p:cNvPr id="16" name="Rounded Rectangle 15">
            <a:extLst>
              <a:ext uri="{FF2B5EF4-FFF2-40B4-BE49-F238E27FC236}">
                <a16:creationId xmlns:a16="http://schemas.microsoft.com/office/drawing/2014/main" id="{897F3225-EF71-E22B-D84A-98A6FB2777B9}"/>
              </a:ext>
            </a:extLst>
          </p:cNvPr>
          <p:cNvSpPr/>
          <p:nvPr/>
        </p:nvSpPr>
        <p:spPr>
          <a:xfrm>
            <a:off x="2222579" y="4717082"/>
            <a:ext cx="3352790" cy="594360"/>
          </a:xfrm>
          <a:prstGeom prst="roundRect">
            <a:avLst/>
          </a:prstGeom>
          <a:solidFill>
            <a:srgbClr val="00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ESTATE PLANNING</a:t>
            </a:r>
          </a:p>
        </p:txBody>
      </p:sp>
      <p:sp>
        <p:nvSpPr>
          <p:cNvPr id="3" name="Rounded Rectangle 2">
            <a:extLst>
              <a:ext uri="{FF2B5EF4-FFF2-40B4-BE49-F238E27FC236}">
                <a16:creationId xmlns:a16="http://schemas.microsoft.com/office/drawing/2014/main" id="{2B9C1D7C-4438-699D-B24A-C999AA3C7327}"/>
              </a:ext>
            </a:extLst>
          </p:cNvPr>
          <p:cNvSpPr/>
          <p:nvPr/>
        </p:nvSpPr>
        <p:spPr>
          <a:xfrm>
            <a:off x="5949290" y="1481387"/>
            <a:ext cx="4261511" cy="4581800"/>
          </a:xfrm>
          <a:prstGeom prst="roundRect">
            <a:avLst/>
          </a:prstGeom>
          <a:solidFill>
            <a:schemeClr val="bg1"/>
          </a:solid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C00000"/>
                </a:solidFill>
              </a:rPr>
              <a:t>How are you going to hire employees and grow the business?</a:t>
            </a:r>
          </a:p>
          <a:p>
            <a:pPr algn="ctr"/>
            <a:endParaRPr lang="en-US" dirty="0">
              <a:solidFill>
                <a:srgbClr val="C00000"/>
              </a:solidFill>
            </a:endParaRPr>
          </a:p>
          <a:p>
            <a:pPr algn="ctr"/>
            <a:r>
              <a:rPr lang="en-US" dirty="0">
                <a:solidFill>
                  <a:srgbClr val="C00000"/>
                </a:solidFill>
              </a:rPr>
              <a:t>Are you able to make any investments outside of the business? </a:t>
            </a:r>
          </a:p>
          <a:p>
            <a:pPr algn="ctr"/>
            <a:endParaRPr lang="en-US" dirty="0">
              <a:solidFill>
                <a:srgbClr val="C00000"/>
              </a:solidFill>
            </a:endParaRPr>
          </a:p>
          <a:p>
            <a:pPr algn="ctr"/>
            <a:r>
              <a:rPr lang="en-US" dirty="0">
                <a:solidFill>
                  <a:srgbClr val="C00000"/>
                </a:solidFill>
              </a:rPr>
              <a:t>Can you succeed if you don’t commit everything to the business?</a:t>
            </a:r>
          </a:p>
          <a:p>
            <a:pPr algn="ctr"/>
            <a:endParaRPr lang="en-US" dirty="0">
              <a:solidFill>
                <a:srgbClr val="C00000"/>
              </a:solidFill>
            </a:endParaRPr>
          </a:p>
          <a:p>
            <a:pPr algn="ctr"/>
            <a:r>
              <a:rPr lang="en-US" dirty="0">
                <a:solidFill>
                  <a:srgbClr val="C00000"/>
                </a:solidFill>
              </a:rPr>
              <a:t>Can you have a retirement account? </a:t>
            </a:r>
          </a:p>
          <a:p>
            <a:pPr algn="ctr"/>
            <a:endParaRPr lang="en-US" dirty="0">
              <a:solidFill>
                <a:srgbClr val="C00000"/>
              </a:solidFill>
            </a:endParaRPr>
          </a:p>
          <a:p>
            <a:pPr algn="ctr"/>
            <a:r>
              <a:rPr lang="en-US" dirty="0">
                <a:solidFill>
                  <a:srgbClr val="C00000"/>
                </a:solidFill>
              </a:rPr>
              <a:t>What physical investments – office, factory, equipment – will you need to make?</a:t>
            </a:r>
          </a:p>
        </p:txBody>
      </p:sp>
      <p:sp>
        <p:nvSpPr>
          <p:cNvPr id="4" name="Right Arrow 3">
            <a:extLst>
              <a:ext uri="{FF2B5EF4-FFF2-40B4-BE49-F238E27FC236}">
                <a16:creationId xmlns:a16="http://schemas.microsoft.com/office/drawing/2014/main" id="{26060794-9BC5-FBD5-FDC0-64AAD4E849A9}"/>
              </a:ext>
            </a:extLst>
          </p:cNvPr>
          <p:cNvSpPr/>
          <p:nvPr/>
        </p:nvSpPr>
        <p:spPr>
          <a:xfrm>
            <a:off x="5386063" y="2314954"/>
            <a:ext cx="886002" cy="221504"/>
          </a:xfrm>
          <a:prstGeom prst="righ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0280164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PERSONAL FINANCE for ENTREPRENEURS</a:t>
            </a:r>
          </a:p>
        </p:txBody>
      </p:sp>
      <p:sp>
        <p:nvSpPr>
          <p:cNvPr id="6" name="Rounded Rectangle 5">
            <a:extLst>
              <a:ext uri="{FF2B5EF4-FFF2-40B4-BE49-F238E27FC236}">
                <a16:creationId xmlns:a16="http://schemas.microsoft.com/office/drawing/2014/main" id="{FD1D88E8-8974-5A6C-8179-103EAB6F1A34}"/>
              </a:ext>
            </a:extLst>
          </p:cNvPr>
          <p:cNvSpPr/>
          <p:nvPr/>
        </p:nvSpPr>
        <p:spPr>
          <a:xfrm>
            <a:off x="2222580" y="1481387"/>
            <a:ext cx="3356587" cy="594360"/>
          </a:xfrm>
          <a:prstGeom prst="round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FINANCIAL MANAGEMENT</a:t>
            </a:r>
          </a:p>
        </p:txBody>
      </p:sp>
      <p:sp>
        <p:nvSpPr>
          <p:cNvPr id="12" name="Rounded Rectangle 11">
            <a:extLst>
              <a:ext uri="{FF2B5EF4-FFF2-40B4-BE49-F238E27FC236}">
                <a16:creationId xmlns:a16="http://schemas.microsoft.com/office/drawing/2014/main" id="{B5D7153A-FACA-225B-E350-A9AC9373ABDC}"/>
              </a:ext>
            </a:extLst>
          </p:cNvPr>
          <p:cNvSpPr/>
          <p:nvPr/>
        </p:nvSpPr>
        <p:spPr>
          <a:xfrm>
            <a:off x="2222580" y="2128526"/>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INVESTMENTS</a:t>
            </a:r>
          </a:p>
        </p:txBody>
      </p:sp>
      <p:sp>
        <p:nvSpPr>
          <p:cNvPr id="13" name="Rounded Rectangle 12">
            <a:extLst>
              <a:ext uri="{FF2B5EF4-FFF2-40B4-BE49-F238E27FC236}">
                <a16:creationId xmlns:a16="http://schemas.microsoft.com/office/drawing/2014/main" id="{689A0EB0-8C90-3F66-01DA-7D3D1681FCC3}"/>
              </a:ext>
            </a:extLst>
          </p:cNvPr>
          <p:cNvSpPr/>
          <p:nvPr/>
        </p:nvSpPr>
        <p:spPr>
          <a:xfrm>
            <a:off x="2222580" y="2775665"/>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INSURANCE</a:t>
            </a:r>
          </a:p>
        </p:txBody>
      </p:sp>
      <p:sp>
        <p:nvSpPr>
          <p:cNvPr id="14" name="Rounded Rectangle 13">
            <a:extLst>
              <a:ext uri="{FF2B5EF4-FFF2-40B4-BE49-F238E27FC236}">
                <a16:creationId xmlns:a16="http://schemas.microsoft.com/office/drawing/2014/main" id="{89C5370A-8862-5062-A4B8-B17FBEE6F0CE}"/>
              </a:ext>
            </a:extLst>
          </p:cNvPr>
          <p:cNvSpPr/>
          <p:nvPr/>
        </p:nvSpPr>
        <p:spPr>
          <a:xfrm>
            <a:off x="2226376" y="3422804"/>
            <a:ext cx="3352790"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TAXES</a:t>
            </a:r>
          </a:p>
        </p:txBody>
      </p:sp>
      <p:sp>
        <p:nvSpPr>
          <p:cNvPr id="15" name="Rounded Rectangle 14">
            <a:extLst>
              <a:ext uri="{FF2B5EF4-FFF2-40B4-BE49-F238E27FC236}">
                <a16:creationId xmlns:a16="http://schemas.microsoft.com/office/drawing/2014/main" id="{4AFF2B82-D584-81E7-1DB5-9AAA1D9C13ED}"/>
              </a:ext>
            </a:extLst>
          </p:cNvPr>
          <p:cNvSpPr/>
          <p:nvPr/>
        </p:nvSpPr>
        <p:spPr>
          <a:xfrm>
            <a:off x="2222579" y="4069943"/>
            <a:ext cx="3352790" cy="594360"/>
          </a:xfrm>
          <a:prstGeom prst="roundRect">
            <a:avLst/>
          </a:prstGeom>
          <a:solidFill>
            <a:srgbClr val="00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FAMILY</a:t>
            </a:r>
          </a:p>
        </p:txBody>
      </p:sp>
      <p:sp>
        <p:nvSpPr>
          <p:cNvPr id="16" name="Rounded Rectangle 15">
            <a:extLst>
              <a:ext uri="{FF2B5EF4-FFF2-40B4-BE49-F238E27FC236}">
                <a16:creationId xmlns:a16="http://schemas.microsoft.com/office/drawing/2014/main" id="{897F3225-EF71-E22B-D84A-98A6FB2777B9}"/>
              </a:ext>
            </a:extLst>
          </p:cNvPr>
          <p:cNvSpPr/>
          <p:nvPr/>
        </p:nvSpPr>
        <p:spPr>
          <a:xfrm>
            <a:off x="2222579" y="4717082"/>
            <a:ext cx="3352790" cy="594360"/>
          </a:xfrm>
          <a:prstGeom prst="roundRect">
            <a:avLst/>
          </a:prstGeom>
          <a:solidFill>
            <a:srgbClr val="00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ESTATE PLANNING</a:t>
            </a:r>
          </a:p>
        </p:txBody>
      </p:sp>
      <p:sp>
        <p:nvSpPr>
          <p:cNvPr id="3" name="Rounded Rectangle 2">
            <a:extLst>
              <a:ext uri="{FF2B5EF4-FFF2-40B4-BE49-F238E27FC236}">
                <a16:creationId xmlns:a16="http://schemas.microsoft.com/office/drawing/2014/main" id="{6CDEEEFC-3539-783E-98DF-887461963A1F}"/>
              </a:ext>
            </a:extLst>
          </p:cNvPr>
          <p:cNvSpPr/>
          <p:nvPr/>
        </p:nvSpPr>
        <p:spPr>
          <a:xfrm>
            <a:off x="5949290" y="1481387"/>
            <a:ext cx="4261511" cy="4581800"/>
          </a:xfrm>
          <a:prstGeom prst="roundRect">
            <a:avLst/>
          </a:prstGeom>
          <a:solidFill>
            <a:schemeClr val="bg1"/>
          </a:solid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C00000"/>
                </a:solidFill>
              </a:rPr>
              <a:t>What insurance do you need for the business?</a:t>
            </a:r>
          </a:p>
          <a:p>
            <a:pPr algn="ctr"/>
            <a:endParaRPr lang="en-US" dirty="0">
              <a:solidFill>
                <a:srgbClr val="C00000"/>
              </a:solidFill>
            </a:endParaRPr>
          </a:p>
          <a:p>
            <a:pPr algn="ctr"/>
            <a:r>
              <a:rPr lang="en-US" dirty="0">
                <a:solidFill>
                  <a:srgbClr val="C00000"/>
                </a:solidFill>
              </a:rPr>
              <a:t>What insurance do you need for YOU, to ensure that the business can succeed?</a:t>
            </a:r>
          </a:p>
          <a:p>
            <a:pPr algn="ctr"/>
            <a:endParaRPr lang="en-US" dirty="0">
              <a:solidFill>
                <a:srgbClr val="C00000"/>
              </a:solidFill>
            </a:endParaRPr>
          </a:p>
          <a:p>
            <a:pPr algn="ctr"/>
            <a:r>
              <a:rPr lang="en-US" dirty="0">
                <a:solidFill>
                  <a:srgbClr val="C00000"/>
                </a:solidFill>
              </a:rPr>
              <a:t>What liability do YOU have personally for what the business does?</a:t>
            </a:r>
          </a:p>
          <a:p>
            <a:pPr algn="ctr"/>
            <a:endParaRPr lang="en-US" dirty="0">
              <a:solidFill>
                <a:srgbClr val="C00000"/>
              </a:solidFill>
            </a:endParaRPr>
          </a:p>
          <a:p>
            <a:pPr algn="ctr"/>
            <a:r>
              <a:rPr lang="en-US" dirty="0">
                <a:solidFill>
                  <a:srgbClr val="C00000"/>
                </a:solidFill>
              </a:rPr>
              <a:t>What legal structure will you choose for the business?</a:t>
            </a:r>
          </a:p>
        </p:txBody>
      </p:sp>
      <p:sp>
        <p:nvSpPr>
          <p:cNvPr id="4" name="Right Arrow 3">
            <a:extLst>
              <a:ext uri="{FF2B5EF4-FFF2-40B4-BE49-F238E27FC236}">
                <a16:creationId xmlns:a16="http://schemas.microsoft.com/office/drawing/2014/main" id="{C0022102-65CC-04A4-192F-408D5B394FE1}"/>
              </a:ext>
            </a:extLst>
          </p:cNvPr>
          <p:cNvSpPr/>
          <p:nvPr/>
        </p:nvSpPr>
        <p:spPr>
          <a:xfrm>
            <a:off x="5319328" y="2950734"/>
            <a:ext cx="886002" cy="221504"/>
          </a:xfrm>
          <a:prstGeom prst="righ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3083878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PERSONAL FINANCE for ENTREPRENEURS</a:t>
            </a:r>
          </a:p>
        </p:txBody>
      </p:sp>
      <p:sp>
        <p:nvSpPr>
          <p:cNvPr id="6" name="Rounded Rectangle 5">
            <a:extLst>
              <a:ext uri="{FF2B5EF4-FFF2-40B4-BE49-F238E27FC236}">
                <a16:creationId xmlns:a16="http://schemas.microsoft.com/office/drawing/2014/main" id="{FD1D88E8-8974-5A6C-8179-103EAB6F1A34}"/>
              </a:ext>
            </a:extLst>
          </p:cNvPr>
          <p:cNvSpPr/>
          <p:nvPr/>
        </p:nvSpPr>
        <p:spPr>
          <a:xfrm>
            <a:off x="2222580" y="1481387"/>
            <a:ext cx="3356587" cy="594360"/>
          </a:xfrm>
          <a:prstGeom prst="round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FINANCIAL MANAGEMENT</a:t>
            </a:r>
          </a:p>
        </p:txBody>
      </p:sp>
      <p:sp>
        <p:nvSpPr>
          <p:cNvPr id="12" name="Rounded Rectangle 11">
            <a:extLst>
              <a:ext uri="{FF2B5EF4-FFF2-40B4-BE49-F238E27FC236}">
                <a16:creationId xmlns:a16="http://schemas.microsoft.com/office/drawing/2014/main" id="{B5D7153A-FACA-225B-E350-A9AC9373ABDC}"/>
              </a:ext>
            </a:extLst>
          </p:cNvPr>
          <p:cNvSpPr/>
          <p:nvPr/>
        </p:nvSpPr>
        <p:spPr>
          <a:xfrm>
            <a:off x="2222580" y="2128526"/>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INVESTMENTS</a:t>
            </a:r>
          </a:p>
        </p:txBody>
      </p:sp>
      <p:sp>
        <p:nvSpPr>
          <p:cNvPr id="13" name="Rounded Rectangle 12">
            <a:extLst>
              <a:ext uri="{FF2B5EF4-FFF2-40B4-BE49-F238E27FC236}">
                <a16:creationId xmlns:a16="http://schemas.microsoft.com/office/drawing/2014/main" id="{689A0EB0-8C90-3F66-01DA-7D3D1681FCC3}"/>
              </a:ext>
            </a:extLst>
          </p:cNvPr>
          <p:cNvSpPr/>
          <p:nvPr/>
        </p:nvSpPr>
        <p:spPr>
          <a:xfrm>
            <a:off x="2222580" y="2775665"/>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INSURANCE</a:t>
            </a:r>
          </a:p>
        </p:txBody>
      </p:sp>
      <p:sp>
        <p:nvSpPr>
          <p:cNvPr id="14" name="Rounded Rectangle 13">
            <a:extLst>
              <a:ext uri="{FF2B5EF4-FFF2-40B4-BE49-F238E27FC236}">
                <a16:creationId xmlns:a16="http://schemas.microsoft.com/office/drawing/2014/main" id="{89C5370A-8862-5062-A4B8-B17FBEE6F0CE}"/>
              </a:ext>
            </a:extLst>
          </p:cNvPr>
          <p:cNvSpPr/>
          <p:nvPr/>
        </p:nvSpPr>
        <p:spPr>
          <a:xfrm>
            <a:off x="2226376" y="3422804"/>
            <a:ext cx="3352790"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TAXES</a:t>
            </a:r>
          </a:p>
        </p:txBody>
      </p:sp>
      <p:sp>
        <p:nvSpPr>
          <p:cNvPr id="15" name="Rounded Rectangle 14">
            <a:extLst>
              <a:ext uri="{FF2B5EF4-FFF2-40B4-BE49-F238E27FC236}">
                <a16:creationId xmlns:a16="http://schemas.microsoft.com/office/drawing/2014/main" id="{4AFF2B82-D584-81E7-1DB5-9AAA1D9C13ED}"/>
              </a:ext>
            </a:extLst>
          </p:cNvPr>
          <p:cNvSpPr/>
          <p:nvPr/>
        </p:nvSpPr>
        <p:spPr>
          <a:xfrm>
            <a:off x="2222579" y="4069943"/>
            <a:ext cx="3352790" cy="594360"/>
          </a:xfrm>
          <a:prstGeom prst="roundRect">
            <a:avLst/>
          </a:prstGeom>
          <a:solidFill>
            <a:srgbClr val="00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FAMILY</a:t>
            </a:r>
          </a:p>
        </p:txBody>
      </p:sp>
      <p:sp>
        <p:nvSpPr>
          <p:cNvPr id="16" name="Rounded Rectangle 15">
            <a:extLst>
              <a:ext uri="{FF2B5EF4-FFF2-40B4-BE49-F238E27FC236}">
                <a16:creationId xmlns:a16="http://schemas.microsoft.com/office/drawing/2014/main" id="{897F3225-EF71-E22B-D84A-98A6FB2777B9}"/>
              </a:ext>
            </a:extLst>
          </p:cNvPr>
          <p:cNvSpPr/>
          <p:nvPr/>
        </p:nvSpPr>
        <p:spPr>
          <a:xfrm>
            <a:off x="2222579" y="4717082"/>
            <a:ext cx="3352790" cy="594360"/>
          </a:xfrm>
          <a:prstGeom prst="roundRect">
            <a:avLst/>
          </a:prstGeom>
          <a:solidFill>
            <a:srgbClr val="00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ESTATE PLANNING</a:t>
            </a:r>
          </a:p>
        </p:txBody>
      </p:sp>
      <p:sp>
        <p:nvSpPr>
          <p:cNvPr id="3" name="Rounded Rectangle 2">
            <a:extLst>
              <a:ext uri="{FF2B5EF4-FFF2-40B4-BE49-F238E27FC236}">
                <a16:creationId xmlns:a16="http://schemas.microsoft.com/office/drawing/2014/main" id="{EB8EDBB9-763F-13BE-0C4F-657C1816E470}"/>
              </a:ext>
            </a:extLst>
          </p:cNvPr>
          <p:cNvSpPr/>
          <p:nvPr/>
        </p:nvSpPr>
        <p:spPr>
          <a:xfrm>
            <a:off x="5949290" y="1481387"/>
            <a:ext cx="4261511" cy="4581800"/>
          </a:xfrm>
          <a:prstGeom prst="roundRect">
            <a:avLst/>
          </a:prstGeom>
          <a:solidFill>
            <a:schemeClr val="bg1"/>
          </a:solid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C00000"/>
                </a:solidFill>
              </a:rPr>
              <a:t>What legal structure will you choose for the business?</a:t>
            </a:r>
          </a:p>
          <a:p>
            <a:pPr algn="ctr"/>
            <a:endParaRPr lang="en-US" dirty="0">
              <a:solidFill>
                <a:srgbClr val="C00000"/>
              </a:solidFill>
            </a:endParaRPr>
          </a:p>
          <a:p>
            <a:pPr algn="ctr"/>
            <a:r>
              <a:rPr lang="en-US" dirty="0">
                <a:solidFill>
                  <a:srgbClr val="C00000"/>
                </a:solidFill>
              </a:rPr>
              <a:t>Will you file taxes as an individual or as a corporation?</a:t>
            </a:r>
          </a:p>
          <a:p>
            <a:pPr algn="ctr"/>
            <a:endParaRPr lang="en-US" dirty="0">
              <a:solidFill>
                <a:srgbClr val="C00000"/>
              </a:solidFill>
            </a:endParaRPr>
          </a:p>
          <a:p>
            <a:pPr algn="ctr"/>
            <a:r>
              <a:rPr lang="en-US" dirty="0">
                <a:solidFill>
                  <a:srgbClr val="C00000"/>
                </a:solidFill>
              </a:rPr>
              <a:t>What are the tax benefits available to entrepreneurs?</a:t>
            </a:r>
          </a:p>
          <a:p>
            <a:pPr algn="ctr"/>
            <a:endParaRPr lang="en-US" dirty="0">
              <a:solidFill>
                <a:srgbClr val="C00000"/>
              </a:solidFill>
            </a:endParaRPr>
          </a:p>
          <a:p>
            <a:pPr algn="ctr"/>
            <a:r>
              <a:rPr lang="en-US" dirty="0">
                <a:solidFill>
                  <a:srgbClr val="C00000"/>
                </a:solidFill>
              </a:rPr>
              <a:t>How will the business tax issues impact your family and your long-term personal goals?</a:t>
            </a:r>
          </a:p>
        </p:txBody>
      </p:sp>
      <p:sp>
        <p:nvSpPr>
          <p:cNvPr id="4" name="Right Arrow 3">
            <a:extLst>
              <a:ext uri="{FF2B5EF4-FFF2-40B4-BE49-F238E27FC236}">
                <a16:creationId xmlns:a16="http://schemas.microsoft.com/office/drawing/2014/main" id="{C699819B-CCFB-BAA0-F68E-E00869EACA98}"/>
              </a:ext>
            </a:extLst>
          </p:cNvPr>
          <p:cNvSpPr/>
          <p:nvPr/>
        </p:nvSpPr>
        <p:spPr>
          <a:xfrm>
            <a:off x="5319328" y="3609232"/>
            <a:ext cx="886002" cy="221504"/>
          </a:xfrm>
          <a:prstGeom prst="righ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2674756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PERSONAL FINANCE for ENTREPRENEURS</a:t>
            </a:r>
          </a:p>
        </p:txBody>
      </p:sp>
      <p:sp>
        <p:nvSpPr>
          <p:cNvPr id="6" name="Rounded Rectangle 5">
            <a:extLst>
              <a:ext uri="{FF2B5EF4-FFF2-40B4-BE49-F238E27FC236}">
                <a16:creationId xmlns:a16="http://schemas.microsoft.com/office/drawing/2014/main" id="{FD1D88E8-8974-5A6C-8179-103EAB6F1A34}"/>
              </a:ext>
            </a:extLst>
          </p:cNvPr>
          <p:cNvSpPr/>
          <p:nvPr/>
        </p:nvSpPr>
        <p:spPr>
          <a:xfrm>
            <a:off x="2222580" y="1481387"/>
            <a:ext cx="3356587" cy="594360"/>
          </a:xfrm>
          <a:prstGeom prst="round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FINANCIAL MANAGEMENT</a:t>
            </a:r>
          </a:p>
        </p:txBody>
      </p:sp>
      <p:sp>
        <p:nvSpPr>
          <p:cNvPr id="12" name="Rounded Rectangle 11">
            <a:extLst>
              <a:ext uri="{FF2B5EF4-FFF2-40B4-BE49-F238E27FC236}">
                <a16:creationId xmlns:a16="http://schemas.microsoft.com/office/drawing/2014/main" id="{B5D7153A-FACA-225B-E350-A9AC9373ABDC}"/>
              </a:ext>
            </a:extLst>
          </p:cNvPr>
          <p:cNvSpPr/>
          <p:nvPr/>
        </p:nvSpPr>
        <p:spPr>
          <a:xfrm>
            <a:off x="2222580" y="2128526"/>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INVESTMENTS</a:t>
            </a:r>
          </a:p>
        </p:txBody>
      </p:sp>
      <p:sp>
        <p:nvSpPr>
          <p:cNvPr id="13" name="Rounded Rectangle 12">
            <a:extLst>
              <a:ext uri="{FF2B5EF4-FFF2-40B4-BE49-F238E27FC236}">
                <a16:creationId xmlns:a16="http://schemas.microsoft.com/office/drawing/2014/main" id="{689A0EB0-8C90-3F66-01DA-7D3D1681FCC3}"/>
              </a:ext>
            </a:extLst>
          </p:cNvPr>
          <p:cNvSpPr/>
          <p:nvPr/>
        </p:nvSpPr>
        <p:spPr>
          <a:xfrm>
            <a:off x="2222580" y="2775665"/>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INSURANCE</a:t>
            </a:r>
          </a:p>
        </p:txBody>
      </p:sp>
      <p:sp>
        <p:nvSpPr>
          <p:cNvPr id="14" name="Rounded Rectangle 13">
            <a:extLst>
              <a:ext uri="{FF2B5EF4-FFF2-40B4-BE49-F238E27FC236}">
                <a16:creationId xmlns:a16="http://schemas.microsoft.com/office/drawing/2014/main" id="{89C5370A-8862-5062-A4B8-B17FBEE6F0CE}"/>
              </a:ext>
            </a:extLst>
          </p:cNvPr>
          <p:cNvSpPr/>
          <p:nvPr/>
        </p:nvSpPr>
        <p:spPr>
          <a:xfrm>
            <a:off x="2226376" y="3422804"/>
            <a:ext cx="3352790"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TAXES</a:t>
            </a:r>
          </a:p>
        </p:txBody>
      </p:sp>
      <p:sp>
        <p:nvSpPr>
          <p:cNvPr id="15" name="Rounded Rectangle 14">
            <a:extLst>
              <a:ext uri="{FF2B5EF4-FFF2-40B4-BE49-F238E27FC236}">
                <a16:creationId xmlns:a16="http://schemas.microsoft.com/office/drawing/2014/main" id="{4AFF2B82-D584-81E7-1DB5-9AAA1D9C13ED}"/>
              </a:ext>
            </a:extLst>
          </p:cNvPr>
          <p:cNvSpPr/>
          <p:nvPr/>
        </p:nvSpPr>
        <p:spPr>
          <a:xfrm>
            <a:off x="2222579" y="4069943"/>
            <a:ext cx="3352790" cy="594360"/>
          </a:xfrm>
          <a:prstGeom prst="roundRect">
            <a:avLst/>
          </a:prstGeom>
          <a:solidFill>
            <a:srgbClr val="00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FAMILY</a:t>
            </a:r>
          </a:p>
        </p:txBody>
      </p:sp>
      <p:sp>
        <p:nvSpPr>
          <p:cNvPr id="16" name="Rounded Rectangle 15">
            <a:extLst>
              <a:ext uri="{FF2B5EF4-FFF2-40B4-BE49-F238E27FC236}">
                <a16:creationId xmlns:a16="http://schemas.microsoft.com/office/drawing/2014/main" id="{897F3225-EF71-E22B-D84A-98A6FB2777B9}"/>
              </a:ext>
            </a:extLst>
          </p:cNvPr>
          <p:cNvSpPr/>
          <p:nvPr/>
        </p:nvSpPr>
        <p:spPr>
          <a:xfrm>
            <a:off x="2222579" y="4717082"/>
            <a:ext cx="3352790" cy="594360"/>
          </a:xfrm>
          <a:prstGeom prst="roundRect">
            <a:avLst/>
          </a:prstGeom>
          <a:solidFill>
            <a:srgbClr val="00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ESTATE PLANNING</a:t>
            </a:r>
          </a:p>
        </p:txBody>
      </p:sp>
      <p:sp>
        <p:nvSpPr>
          <p:cNvPr id="3" name="Rounded Rectangle 2">
            <a:extLst>
              <a:ext uri="{FF2B5EF4-FFF2-40B4-BE49-F238E27FC236}">
                <a16:creationId xmlns:a16="http://schemas.microsoft.com/office/drawing/2014/main" id="{5E12DC40-559B-C7C2-BF75-A402A3A54D57}"/>
              </a:ext>
            </a:extLst>
          </p:cNvPr>
          <p:cNvSpPr/>
          <p:nvPr/>
        </p:nvSpPr>
        <p:spPr>
          <a:xfrm>
            <a:off x="5949290" y="1481387"/>
            <a:ext cx="4261511" cy="4581800"/>
          </a:xfrm>
          <a:prstGeom prst="roundRect">
            <a:avLst/>
          </a:prstGeom>
          <a:solidFill>
            <a:schemeClr val="bg1"/>
          </a:solidFill>
          <a:ln w="38100">
            <a:solidFill>
              <a:srgbClr val="00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6600"/>
                </a:solidFill>
              </a:rPr>
              <a:t>How will the business tax issues impact your family and your long-term personal goals?</a:t>
            </a:r>
          </a:p>
          <a:p>
            <a:pPr algn="ctr"/>
            <a:endParaRPr lang="en-US" dirty="0">
              <a:solidFill>
                <a:srgbClr val="006600"/>
              </a:solidFill>
            </a:endParaRPr>
          </a:p>
          <a:p>
            <a:pPr algn="ctr"/>
            <a:r>
              <a:rPr lang="en-US" dirty="0">
                <a:solidFill>
                  <a:srgbClr val="006600"/>
                </a:solidFill>
              </a:rPr>
              <a:t>What are the pros and cons of making your venture a family affair?</a:t>
            </a:r>
          </a:p>
          <a:p>
            <a:pPr algn="ctr"/>
            <a:endParaRPr lang="en-US" dirty="0">
              <a:solidFill>
                <a:srgbClr val="006600"/>
              </a:solidFill>
            </a:endParaRPr>
          </a:p>
          <a:p>
            <a:pPr algn="ctr"/>
            <a:r>
              <a:rPr lang="en-US" dirty="0">
                <a:solidFill>
                  <a:srgbClr val="006600"/>
                </a:solidFill>
              </a:rPr>
              <a:t>How do you manage family relationships AND commit yourself to the business?</a:t>
            </a:r>
          </a:p>
          <a:p>
            <a:pPr algn="ctr"/>
            <a:endParaRPr lang="en-US" dirty="0">
              <a:solidFill>
                <a:srgbClr val="006600"/>
              </a:solidFill>
            </a:endParaRPr>
          </a:p>
          <a:p>
            <a:pPr algn="ctr"/>
            <a:r>
              <a:rPr lang="en-US" dirty="0">
                <a:solidFill>
                  <a:srgbClr val="006600"/>
                </a:solidFill>
              </a:rPr>
              <a:t>What happens to the business when you retire?</a:t>
            </a:r>
          </a:p>
        </p:txBody>
      </p:sp>
      <p:sp>
        <p:nvSpPr>
          <p:cNvPr id="4" name="Right Arrow 3">
            <a:extLst>
              <a:ext uri="{FF2B5EF4-FFF2-40B4-BE49-F238E27FC236}">
                <a16:creationId xmlns:a16="http://schemas.microsoft.com/office/drawing/2014/main" id="{7D238D98-385F-D7AC-5A03-60295383A457}"/>
              </a:ext>
            </a:extLst>
          </p:cNvPr>
          <p:cNvSpPr/>
          <p:nvPr/>
        </p:nvSpPr>
        <p:spPr>
          <a:xfrm>
            <a:off x="5369024" y="4890043"/>
            <a:ext cx="886002" cy="221504"/>
          </a:xfrm>
          <a:prstGeom prst="righ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ight Arrow 6">
            <a:extLst>
              <a:ext uri="{FF2B5EF4-FFF2-40B4-BE49-F238E27FC236}">
                <a16:creationId xmlns:a16="http://schemas.microsoft.com/office/drawing/2014/main" id="{83C29B4F-0A05-EA7A-1F44-3410755D1655}"/>
              </a:ext>
            </a:extLst>
          </p:cNvPr>
          <p:cNvSpPr/>
          <p:nvPr/>
        </p:nvSpPr>
        <p:spPr>
          <a:xfrm>
            <a:off x="5369024" y="4271480"/>
            <a:ext cx="886002" cy="221504"/>
          </a:xfrm>
          <a:prstGeom prst="righ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7107321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PERSONAL FINANCE for ENTREPRENEURS</a:t>
            </a:r>
          </a:p>
        </p:txBody>
      </p:sp>
      <p:sp>
        <p:nvSpPr>
          <p:cNvPr id="5" name="Title 6">
            <a:extLst>
              <a:ext uri="{FF2B5EF4-FFF2-40B4-BE49-F238E27FC236}">
                <a16:creationId xmlns:a16="http://schemas.microsoft.com/office/drawing/2014/main" id="{138C1A0E-C1F7-F493-6857-1C8FEAE58AA8}"/>
              </a:ext>
            </a:extLst>
          </p:cNvPr>
          <p:cNvSpPr txBox="1">
            <a:spLocks/>
          </p:cNvSpPr>
          <p:nvPr/>
        </p:nvSpPr>
        <p:spPr>
          <a:xfrm>
            <a:off x="5971455" y="1969263"/>
            <a:ext cx="5346402" cy="2279005"/>
          </a:xfrm>
          <a:prstGeom prst="rect">
            <a:avLst/>
          </a:prstGeom>
          <a:solidFill>
            <a:srgbClr val="FFFF00"/>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spcBef>
                <a:spcPts val="2000"/>
              </a:spcBef>
            </a:pPr>
            <a:endParaRPr lang="en-US" sz="2400" i="1" dirty="0">
              <a:solidFill>
                <a:schemeClr val="tx1">
                  <a:lumMod val="50000"/>
                </a:schemeClr>
              </a:solidFill>
              <a:latin typeface="Arial" panose="020B0604020202020204" pitchFamily="34" charset="0"/>
              <a:cs typeface="Arial" panose="020B0604020202020204" pitchFamily="34" charset="0"/>
            </a:endParaRPr>
          </a:p>
          <a:p>
            <a:pPr algn="ctr">
              <a:spcBef>
                <a:spcPts val="2000"/>
              </a:spcBef>
            </a:pPr>
            <a:r>
              <a:rPr lang="en-US" sz="2400" i="1" dirty="0">
                <a:solidFill>
                  <a:schemeClr val="tx1">
                    <a:lumMod val="50000"/>
                  </a:schemeClr>
                </a:solidFill>
                <a:latin typeface="Arial" panose="020B0604020202020204" pitchFamily="34" charset="0"/>
                <a:cs typeface="Arial" panose="020B0604020202020204" pitchFamily="34" charset="0"/>
              </a:rPr>
              <a:t>AS AN ENTREPRENEUR, </a:t>
            </a:r>
            <a:br>
              <a:rPr lang="en-US" sz="2400" i="1" dirty="0">
                <a:solidFill>
                  <a:schemeClr val="tx1">
                    <a:lumMod val="50000"/>
                  </a:schemeClr>
                </a:solidFill>
                <a:latin typeface="Arial" panose="020B0604020202020204" pitchFamily="34" charset="0"/>
                <a:cs typeface="Arial" panose="020B0604020202020204" pitchFamily="34" charset="0"/>
              </a:rPr>
            </a:br>
            <a:r>
              <a:rPr lang="en-US" sz="2400" i="1" dirty="0">
                <a:solidFill>
                  <a:schemeClr val="tx1">
                    <a:lumMod val="50000"/>
                  </a:schemeClr>
                </a:solidFill>
                <a:latin typeface="Arial" panose="020B0604020202020204" pitchFamily="34" charset="0"/>
                <a:cs typeface="Arial" panose="020B0604020202020204" pitchFamily="34" charset="0"/>
              </a:rPr>
              <a:t>ALL OF THESE PERSONAL FINANCE DIMENSIONS ARE </a:t>
            </a:r>
            <a:br>
              <a:rPr lang="en-US" sz="2400" i="1" dirty="0">
                <a:solidFill>
                  <a:schemeClr val="tx1">
                    <a:lumMod val="50000"/>
                  </a:schemeClr>
                </a:solidFill>
                <a:latin typeface="Arial" panose="020B0604020202020204" pitchFamily="34" charset="0"/>
                <a:cs typeface="Arial" panose="020B0604020202020204" pitchFamily="34" charset="0"/>
              </a:rPr>
            </a:br>
            <a:r>
              <a:rPr lang="en-US" sz="2400" i="1" dirty="0">
                <a:solidFill>
                  <a:schemeClr val="tx1">
                    <a:lumMod val="50000"/>
                  </a:schemeClr>
                </a:solidFill>
                <a:latin typeface="Arial" panose="020B0604020202020204" pitchFamily="34" charset="0"/>
                <a:cs typeface="Arial" panose="020B0604020202020204" pitchFamily="34" charset="0"/>
              </a:rPr>
              <a:t>GOING TO BE CONNECTED</a:t>
            </a:r>
            <a:br>
              <a:rPr lang="en-US" sz="2400" i="1" dirty="0">
                <a:solidFill>
                  <a:schemeClr val="tx1">
                    <a:lumMod val="50000"/>
                  </a:schemeClr>
                </a:solidFill>
                <a:latin typeface="Arial" panose="020B0604020202020204" pitchFamily="34" charset="0"/>
                <a:cs typeface="Arial" panose="020B0604020202020204" pitchFamily="34" charset="0"/>
              </a:rPr>
            </a:br>
            <a:r>
              <a:rPr lang="en-US" sz="2400" i="1" dirty="0">
                <a:solidFill>
                  <a:schemeClr val="tx1">
                    <a:lumMod val="50000"/>
                  </a:schemeClr>
                </a:solidFill>
                <a:latin typeface="Arial" panose="020B0604020202020204" pitchFamily="34" charset="0"/>
                <a:cs typeface="Arial" panose="020B0604020202020204" pitchFamily="34" charset="0"/>
              </a:rPr>
              <a:t> TO YOUR BUSINESS.</a:t>
            </a:r>
          </a:p>
          <a:p>
            <a:pPr algn="ctr">
              <a:spcBef>
                <a:spcPts val="2000"/>
              </a:spcBef>
            </a:pPr>
            <a:endParaRPr lang="en-US" sz="2400" b="0" i="1" dirty="0">
              <a:solidFill>
                <a:schemeClr val="tx1">
                  <a:lumMod val="50000"/>
                </a:schemeClr>
              </a:solidFill>
              <a:latin typeface="Arial" panose="020B0604020202020204" pitchFamily="34" charset="0"/>
              <a:cs typeface="Arial" panose="020B0604020202020204" pitchFamily="34" charset="0"/>
            </a:endParaRPr>
          </a:p>
        </p:txBody>
      </p:sp>
      <p:sp>
        <p:nvSpPr>
          <p:cNvPr id="6" name="Rounded Rectangle 5">
            <a:extLst>
              <a:ext uri="{FF2B5EF4-FFF2-40B4-BE49-F238E27FC236}">
                <a16:creationId xmlns:a16="http://schemas.microsoft.com/office/drawing/2014/main" id="{FD1D88E8-8974-5A6C-8179-103EAB6F1A34}"/>
              </a:ext>
            </a:extLst>
          </p:cNvPr>
          <p:cNvSpPr/>
          <p:nvPr/>
        </p:nvSpPr>
        <p:spPr>
          <a:xfrm>
            <a:off x="2222580" y="1481387"/>
            <a:ext cx="3356587" cy="594360"/>
          </a:xfrm>
          <a:prstGeom prst="round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FINANCIAL MANAGEMENT</a:t>
            </a:r>
          </a:p>
        </p:txBody>
      </p:sp>
      <p:sp>
        <p:nvSpPr>
          <p:cNvPr id="12" name="Rounded Rectangle 11">
            <a:extLst>
              <a:ext uri="{FF2B5EF4-FFF2-40B4-BE49-F238E27FC236}">
                <a16:creationId xmlns:a16="http://schemas.microsoft.com/office/drawing/2014/main" id="{B5D7153A-FACA-225B-E350-A9AC9373ABDC}"/>
              </a:ext>
            </a:extLst>
          </p:cNvPr>
          <p:cNvSpPr/>
          <p:nvPr/>
        </p:nvSpPr>
        <p:spPr>
          <a:xfrm>
            <a:off x="2222580" y="2128526"/>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INVESTMENTS</a:t>
            </a:r>
          </a:p>
        </p:txBody>
      </p:sp>
      <p:sp>
        <p:nvSpPr>
          <p:cNvPr id="13" name="Rounded Rectangle 12">
            <a:extLst>
              <a:ext uri="{FF2B5EF4-FFF2-40B4-BE49-F238E27FC236}">
                <a16:creationId xmlns:a16="http://schemas.microsoft.com/office/drawing/2014/main" id="{689A0EB0-8C90-3F66-01DA-7D3D1681FCC3}"/>
              </a:ext>
            </a:extLst>
          </p:cNvPr>
          <p:cNvSpPr/>
          <p:nvPr/>
        </p:nvSpPr>
        <p:spPr>
          <a:xfrm>
            <a:off x="2222580" y="2775665"/>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INSURANCE</a:t>
            </a:r>
          </a:p>
        </p:txBody>
      </p:sp>
      <p:sp>
        <p:nvSpPr>
          <p:cNvPr id="14" name="Rounded Rectangle 13">
            <a:extLst>
              <a:ext uri="{FF2B5EF4-FFF2-40B4-BE49-F238E27FC236}">
                <a16:creationId xmlns:a16="http://schemas.microsoft.com/office/drawing/2014/main" id="{89C5370A-8862-5062-A4B8-B17FBEE6F0CE}"/>
              </a:ext>
            </a:extLst>
          </p:cNvPr>
          <p:cNvSpPr/>
          <p:nvPr/>
        </p:nvSpPr>
        <p:spPr>
          <a:xfrm>
            <a:off x="2226376" y="3422804"/>
            <a:ext cx="3352790"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TAXES</a:t>
            </a:r>
          </a:p>
        </p:txBody>
      </p:sp>
      <p:sp>
        <p:nvSpPr>
          <p:cNvPr id="15" name="Rounded Rectangle 14">
            <a:extLst>
              <a:ext uri="{FF2B5EF4-FFF2-40B4-BE49-F238E27FC236}">
                <a16:creationId xmlns:a16="http://schemas.microsoft.com/office/drawing/2014/main" id="{4AFF2B82-D584-81E7-1DB5-9AAA1D9C13ED}"/>
              </a:ext>
            </a:extLst>
          </p:cNvPr>
          <p:cNvSpPr/>
          <p:nvPr/>
        </p:nvSpPr>
        <p:spPr>
          <a:xfrm>
            <a:off x="2222579" y="4069943"/>
            <a:ext cx="3352790" cy="594360"/>
          </a:xfrm>
          <a:prstGeom prst="roundRect">
            <a:avLst/>
          </a:prstGeom>
          <a:solidFill>
            <a:srgbClr val="00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FAMILY</a:t>
            </a:r>
          </a:p>
        </p:txBody>
      </p:sp>
      <p:sp>
        <p:nvSpPr>
          <p:cNvPr id="16" name="Rounded Rectangle 15">
            <a:extLst>
              <a:ext uri="{FF2B5EF4-FFF2-40B4-BE49-F238E27FC236}">
                <a16:creationId xmlns:a16="http://schemas.microsoft.com/office/drawing/2014/main" id="{897F3225-EF71-E22B-D84A-98A6FB2777B9}"/>
              </a:ext>
            </a:extLst>
          </p:cNvPr>
          <p:cNvSpPr/>
          <p:nvPr/>
        </p:nvSpPr>
        <p:spPr>
          <a:xfrm>
            <a:off x="2222579" y="4717082"/>
            <a:ext cx="3352790" cy="594360"/>
          </a:xfrm>
          <a:prstGeom prst="roundRect">
            <a:avLst/>
          </a:prstGeom>
          <a:solidFill>
            <a:srgbClr val="00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ESTATE PLANNING</a:t>
            </a:r>
          </a:p>
        </p:txBody>
      </p:sp>
    </p:spTree>
    <p:extLst>
      <p:ext uri="{BB962C8B-B14F-4D97-AF65-F5344CB8AC3E}">
        <p14:creationId xmlns:p14="http://schemas.microsoft.com/office/powerpoint/2010/main" val="196728251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199" y="1280160"/>
            <a:ext cx="10776497" cy="4896803"/>
          </a:xfrm>
        </p:spPr>
        <p:txBody>
          <a:bodyPr>
            <a:noAutofit/>
          </a:bodyPr>
          <a:lstStyle/>
          <a:p>
            <a:pPr marL="457200" lvl="0" indent="-457200">
              <a:buFont typeface="+mj-lt"/>
              <a:buAutoNum type="arabicPeriod"/>
            </a:pPr>
            <a:r>
              <a:rPr lang="en-US" sz="2400" b="1" dirty="0">
                <a:solidFill>
                  <a:srgbClr val="2D2D83"/>
                </a:solidFill>
              </a:rPr>
              <a:t>YOU MAY BE AN ENTREPRENEUR WITHOUT KNOWING IT.</a:t>
            </a:r>
            <a:br>
              <a:rPr lang="en-US" sz="2400" b="1" dirty="0">
                <a:solidFill>
                  <a:srgbClr val="2D2D83"/>
                </a:solidFill>
              </a:rPr>
            </a:br>
            <a:r>
              <a:rPr lang="en-US" sz="2400" dirty="0">
                <a:solidFill>
                  <a:srgbClr val="2D2D83"/>
                </a:solidFill>
              </a:rPr>
              <a:t>If you make any income through means other than a job with an employer, you need to think, act and report like an entrepreneur.</a:t>
            </a:r>
          </a:p>
          <a:p>
            <a:pPr marL="1371600" lvl="0" indent="-1371600">
              <a:buFont typeface="+mj-lt"/>
              <a:buAutoNum type="arabicPeriod"/>
            </a:pPr>
            <a:endParaRPr lang="en-US" sz="2200" dirty="0">
              <a:solidFill>
                <a:srgbClr val="2D2D83"/>
              </a:solidFill>
            </a:endParaRPr>
          </a:p>
          <a:p>
            <a:pPr lvl="1"/>
            <a:r>
              <a:rPr lang="en-US" sz="2200" dirty="0">
                <a:solidFill>
                  <a:srgbClr val="2D2D83"/>
                </a:solidFill>
              </a:rPr>
              <a:t>Any money you make that is not from your employer – any income that will not be reported on a W-2 – makes you an entrepreneur.</a:t>
            </a:r>
          </a:p>
          <a:p>
            <a:pPr lvl="1"/>
            <a:r>
              <a:rPr lang="en-US" sz="2200" dirty="0">
                <a:solidFill>
                  <a:srgbClr val="2D2D83"/>
                </a:solidFill>
              </a:rPr>
              <a:t>Whether you get $50 for mowing lawns or singing in the church choir or building your own business with hundreds of patents and thousands or employees….you are an entrepreneur.</a:t>
            </a:r>
          </a:p>
          <a:p>
            <a:pPr lvl="1"/>
            <a:r>
              <a:rPr lang="en-US" sz="2200" dirty="0">
                <a:solidFill>
                  <a:srgbClr val="2D2D83"/>
                </a:solidFill>
              </a:rPr>
              <a:t>Once you take your hobby beyond just a fun activity and into a business venture, you probably want to become as professional and strategic as you can….or else your fun activity won’t be so much fun anymore.</a:t>
            </a:r>
          </a:p>
          <a:p>
            <a:pPr lvl="1"/>
            <a:r>
              <a:rPr lang="en-US" sz="2200" dirty="0">
                <a:solidFill>
                  <a:srgbClr val="2D2D83"/>
                </a:solidFill>
              </a:rPr>
              <a:t>This matters for 2 main reasons: taxes and legal liability.</a:t>
            </a:r>
          </a:p>
        </p:txBody>
      </p:sp>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5 KEY ISSUES FOR ENTREPRENEURS</a:t>
            </a:r>
          </a:p>
        </p:txBody>
      </p:sp>
    </p:spTree>
    <p:extLst>
      <p:ext uri="{BB962C8B-B14F-4D97-AF65-F5344CB8AC3E}">
        <p14:creationId xmlns:p14="http://schemas.microsoft.com/office/powerpoint/2010/main" val="193751183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330200"/>
            <a:ext cx="10972800" cy="4013199"/>
          </a:xfrm>
          <a:solidFill>
            <a:srgbClr val="2D2D83"/>
          </a:solidFill>
        </p:spPr>
        <p:txBody>
          <a:bodyPr>
            <a:normAutofit fontScale="90000"/>
          </a:bodyPr>
          <a:lstStyle/>
          <a:p>
            <a:r>
              <a:rPr lang="en-US" sz="6000" dirty="0">
                <a:solidFill>
                  <a:schemeClr val="bg1"/>
                </a:solidFill>
                <a:latin typeface="Calibri" panose="020F0502020204030204" pitchFamily="34" charset="0"/>
                <a:cs typeface="Calibri" panose="020F0502020204030204" pitchFamily="34" charset="0"/>
              </a:rPr>
              <a:t>Brian Bolton</a:t>
            </a:r>
            <a:br>
              <a:rPr lang="en-US" sz="6000" dirty="0">
                <a:solidFill>
                  <a:schemeClr val="bg1"/>
                </a:solidFill>
                <a:latin typeface="Calibri" panose="020F0502020204030204" pitchFamily="34" charset="0"/>
                <a:cs typeface="Calibri" panose="020F0502020204030204" pitchFamily="34" charset="0"/>
              </a:rPr>
            </a:br>
            <a:r>
              <a:rPr lang="en-US" sz="6000" dirty="0">
                <a:solidFill>
                  <a:schemeClr val="bg1"/>
                </a:solidFill>
                <a:latin typeface="Calibri" panose="020F0502020204030204" pitchFamily="34" charset="0"/>
                <a:cs typeface="Calibri" panose="020F0502020204030204" pitchFamily="34" charset="0"/>
              </a:rPr>
              <a:t>Professor of Finance</a:t>
            </a:r>
            <a:br>
              <a:rPr lang="en-US" sz="6000" dirty="0">
                <a:solidFill>
                  <a:schemeClr val="bg1"/>
                </a:solidFill>
                <a:latin typeface="Calibri" panose="020F0502020204030204" pitchFamily="34" charset="0"/>
                <a:cs typeface="Calibri" panose="020F0502020204030204" pitchFamily="34" charset="0"/>
              </a:rPr>
            </a:br>
            <a:r>
              <a:rPr lang="en-US" sz="6000" dirty="0">
                <a:solidFill>
                  <a:schemeClr val="bg1"/>
                </a:solidFill>
                <a:latin typeface="Calibri" panose="020F0502020204030204" pitchFamily="34" charset="0"/>
                <a:cs typeface="Calibri" panose="020F0502020204030204" pitchFamily="34" charset="0"/>
              </a:rPr>
              <a:t>brian.bolton@louisiana.edu</a:t>
            </a:r>
            <a:br>
              <a:rPr lang="en-US" sz="5400" dirty="0">
                <a:solidFill>
                  <a:schemeClr val="bg1"/>
                </a:solidFill>
                <a:latin typeface="Calibri" panose="020F0502020204030204" pitchFamily="34" charset="0"/>
                <a:cs typeface="Calibri" panose="020F0502020204030204" pitchFamily="34" charset="0"/>
              </a:rPr>
            </a:br>
            <a:br>
              <a:rPr lang="en-US" sz="5400" dirty="0">
                <a:solidFill>
                  <a:schemeClr val="bg1"/>
                </a:solidFill>
                <a:latin typeface="Calibri" panose="020F0502020204030204" pitchFamily="34" charset="0"/>
                <a:cs typeface="Calibri" panose="020F0502020204030204" pitchFamily="34" charset="0"/>
              </a:rPr>
            </a:br>
            <a:r>
              <a:rPr lang="en-US" sz="4400" dirty="0">
                <a:solidFill>
                  <a:schemeClr val="bg1"/>
                </a:solidFill>
                <a:latin typeface="Calibri" panose="020F0502020204030204" pitchFamily="34" charset="0"/>
                <a:cs typeface="Calibri" panose="020F0502020204030204" pitchFamily="34" charset="0"/>
              </a:rPr>
              <a:t>http://business.louisiana.edu/financeispersonal</a:t>
            </a:r>
          </a:p>
        </p:txBody>
      </p:sp>
    </p:spTree>
    <p:extLst>
      <p:ext uri="{BB962C8B-B14F-4D97-AF65-F5344CB8AC3E}">
        <p14:creationId xmlns:p14="http://schemas.microsoft.com/office/powerpoint/2010/main" val="312461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199" y="1280160"/>
            <a:ext cx="10776497" cy="4896803"/>
          </a:xfrm>
        </p:spPr>
        <p:txBody>
          <a:bodyPr>
            <a:noAutofit/>
          </a:bodyPr>
          <a:lstStyle/>
          <a:p>
            <a:pPr marL="457200" lvl="0" indent="-457200">
              <a:buFont typeface="+mj-lt"/>
              <a:buAutoNum type="arabicPeriod" startAt="2"/>
            </a:pPr>
            <a:r>
              <a:rPr lang="en-US" sz="2400" b="1" dirty="0"/>
              <a:t>TAXES!</a:t>
            </a:r>
            <a:r>
              <a:rPr lang="en-US" sz="2400" dirty="0"/>
              <a:t> </a:t>
            </a:r>
            <a:br>
              <a:rPr lang="en-US" sz="2400" dirty="0"/>
            </a:br>
            <a:endParaRPr lang="en-US" sz="2400" dirty="0"/>
          </a:p>
          <a:p>
            <a:pPr lvl="1"/>
            <a:r>
              <a:rPr lang="en-US" sz="2000" dirty="0"/>
              <a:t>Any dollar of income you get, whether it’s from selling cookies or the winning at the casino, is considered (potentially) taxable income by the IRS.  You have to report every penny you receive.</a:t>
            </a:r>
          </a:p>
          <a:p>
            <a:pPr lvl="2"/>
            <a:r>
              <a:rPr lang="en-US" dirty="0"/>
              <a:t>And you should always assume that the person who gave you that cash is reporting it as an expense, so the IRS will know that you received it.</a:t>
            </a:r>
          </a:p>
          <a:p>
            <a:pPr lvl="1"/>
            <a:r>
              <a:rPr lang="en-US" sz="2000" dirty="0"/>
              <a:t>In general, you can offset any income received from your side-hustle with the expenses associated with creating that income. </a:t>
            </a:r>
          </a:p>
          <a:p>
            <a:pPr lvl="2"/>
            <a:r>
              <a:rPr lang="en-US" dirty="0"/>
              <a:t>Note that we cannot generally do this for our personal tax returns. The IRS doesn’t care about my car or dinner if they are entirely for personal purposes.</a:t>
            </a:r>
          </a:p>
          <a:p>
            <a:pPr lvl="1"/>
            <a:r>
              <a:rPr lang="en-US" sz="2000" dirty="0"/>
              <a:t>If you are using a home office, you may be able to consider some of your home expenses legitimate business expenses, thereby reducing your taxable income.</a:t>
            </a:r>
          </a:p>
          <a:p>
            <a:pPr lvl="1"/>
            <a:r>
              <a:rPr lang="en-US" sz="2000" dirty="0"/>
              <a:t>You may also be able to use business property for personal purposes – like a vehicle or computer – and have the business receive a tax deduction. That’s good.</a:t>
            </a:r>
            <a:endParaRPr lang="en-US" sz="2000" dirty="0">
              <a:solidFill>
                <a:srgbClr val="2D2D83"/>
              </a:solidFill>
            </a:endParaRPr>
          </a:p>
        </p:txBody>
      </p:sp>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5 KEY ISSUES FOR ENTREPRENEURS</a:t>
            </a:r>
          </a:p>
        </p:txBody>
      </p:sp>
    </p:spTree>
    <p:extLst>
      <p:ext uri="{BB962C8B-B14F-4D97-AF65-F5344CB8AC3E}">
        <p14:creationId xmlns:p14="http://schemas.microsoft.com/office/powerpoint/2010/main" val="222113185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199" y="1280160"/>
            <a:ext cx="10776497" cy="4896803"/>
          </a:xfrm>
        </p:spPr>
        <p:txBody>
          <a:bodyPr>
            <a:noAutofit/>
          </a:bodyPr>
          <a:lstStyle/>
          <a:p>
            <a:pPr marL="457200" lvl="0" indent="-457200">
              <a:buFont typeface="+mj-lt"/>
              <a:buAutoNum type="arabicPeriod" startAt="3"/>
            </a:pPr>
            <a:r>
              <a:rPr lang="en-US" sz="2400" b="1" dirty="0">
                <a:solidFill>
                  <a:srgbClr val="2D2D83"/>
                </a:solidFill>
              </a:rPr>
              <a:t>LEGAL &amp; BUSINESS LIABILITY.</a:t>
            </a:r>
            <a:br>
              <a:rPr lang="en-US" sz="2400" dirty="0">
                <a:solidFill>
                  <a:srgbClr val="2D2D83"/>
                </a:solidFill>
              </a:rPr>
            </a:br>
            <a:r>
              <a:rPr lang="en-US" sz="2400" dirty="0">
                <a:solidFill>
                  <a:srgbClr val="2D2D83"/>
                </a:solidFill>
              </a:rPr>
              <a:t>Anytime you engage in business activities, you become to new types of liability. Do a lot of homework to make sure you protect yourself.</a:t>
            </a:r>
            <a:br>
              <a:rPr lang="en-US" sz="2400" dirty="0">
                <a:solidFill>
                  <a:srgbClr val="2D2D83"/>
                </a:solidFill>
              </a:rPr>
            </a:br>
            <a:endParaRPr lang="en-US" sz="2400" dirty="0">
              <a:solidFill>
                <a:srgbClr val="2D2D83"/>
              </a:solidFill>
            </a:endParaRPr>
          </a:p>
          <a:p>
            <a:pPr lvl="1"/>
            <a:r>
              <a:rPr lang="en-US" sz="2000" dirty="0">
                <a:solidFill>
                  <a:srgbClr val="2D2D83"/>
                </a:solidFill>
              </a:rPr>
              <a:t>As soon as you engage in business transactions with customers, employees, suppliers and other stakeholders, you become fair game to be sued by those stakeholders.</a:t>
            </a:r>
          </a:p>
          <a:p>
            <a:pPr lvl="1"/>
            <a:r>
              <a:rPr lang="en-US" sz="2000" dirty="0">
                <a:solidFill>
                  <a:srgbClr val="2D2D83"/>
                </a:solidFill>
              </a:rPr>
              <a:t>You want to think about what you could lose – and how to protect it.</a:t>
            </a:r>
          </a:p>
          <a:p>
            <a:pPr lvl="1"/>
            <a:r>
              <a:rPr lang="en-US" sz="2000" dirty="0">
                <a:solidFill>
                  <a:srgbClr val="2D2D83"/>
                </a:solidFill>
              </a:rPr>
              <a:t>By default, all entrepreneurs are considered “sole proprietors.”</a:t>
            </a:r>
          </a:p>
          <a:p>
            <a:pPr lvl="2"/>
            <a:r>
              <a:rPr lang="en-US" sz="1600" dirty="0">
                <a:solidFill>
                  <a:srgbClr val="2D2D83"/>
                </a:solidFill>
              </a:rPr>
              <a:t>As such, you – the individual – are liable for all business issues. That is, if I sue your business, I can come after your personal assets, too.</a:t>
            </a:r>
          </a:p>
          <a:p>
            <a:pPr lvl="1"/>
            <a:r>
              <a:rPr lang="en-US" sz="2000" dirty="0">
                <a:solidFill>
                  <a:srgbClr val="2D2D83"/>
                </a:solidFill>
              </a:rPr>
              <a:t>To avoid this, you can proactively choose to form an LLC (limited liability company), a corporation or another entity that separates business and personal liability.</a:t>
            </a:r>
          </a:p>
          <a:p>
            <a:pPr lvl="2"/>
            <a:r>
              <a:rPr lang="en-US" sz="1600" dirty="0">
                <a:solidFill>
                  <a:srgbClr val="2D2D83"/>
                </a:solidFill>
              </a:rPr>
              <a:t>If I sue your LLC, I can take all of the business assets, but I cannot get your house or car or other personal stuff.</a:t>
            </a:r>
          </a:p>
          <a:p>
            <a:pPr lvl="2"/>
            <a:r>
              <a:rPr lang="en-US" sz="1600" dirty="0">
                <a:solidFill>
                  <a:srgbClr val="2D2D83"/>
                </a:solidFill>
              </a:rPr>
              <a:t>It costs a couple hundred dollars and a few hours of time to set up an LLC….and that’s usually money and time that is very well spent for anyone engaged in formal or informal business activities.</a:t>
            </a:r>
          </a:p>
          <a:p>
            <a:pPr lvl="1"/>
            <a:endParaRPr lang="en-US" sz="2000" dirty="0">
              <a:solidFill>
                <a:srgbClr val="2D2D83"/>
              </a:solidFill>
            </a:endParaRPr>
          </a:p>
        </p:txBody>
      </p:sp>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5 KEY ISSUES FOR ENTREPRENEURS</a:t>
            </a:r>
          </a:p>
        </p:txBody>
      </p:sp>
    </p:spTree>
    <p:extLst>
      <p:ext uri="{BB962C8B-B14F-4D97-AF65-F5344CB8AC3E}">
        <p14:creationId xmlns:p14="http://schemas.microsoft.com/office/powerpoint/2010/main" val="366039378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199" y="1280160"/>
            <a:ext cx="10776497" cy="4896803"/>
          </a:xfrm>
        </p:spPr>
        <p:txBody>
          <a:bodyPr>
            <a:noAutofit/>
          </a:bodyPr>
          <a:lstStyle/>
          <a:p>
            <a:pPr marL="457200" lvl="0" indent="-457200">
              <a:buFont typeface="+mj-lt"/>
              <a:buAutoNum type="arabicPeriod" startAt="4"/>
            </a:pPr>
            <a:r>
              <a:rPr lang="en-US" sz="2400" b="1" dirty="0"/>
              <a:t>CAN YOU SEPARATE YOUR BUSINESS &amp; PERSONAL LIVES?</a:t>
            </a:r>
            <a:br>
              <a:rPr lang="en-US" sz="2400" b="1" dirty="0"/>
            </a:br>
            <a:endParaRPr lang="en-US" sz="2400" b="1" dirty="0"/>
          </a:p>
          <a:p>
            <a:pPr lvl="1"/>
            <a:r>
              <a:rPr lang="en-US" sz="2000" dirty="0"/>
              <a:t>In some ways, you need to keep them separate. </a:t>
            </a:r>
          </a:p>
          <a:p>
            <a:pPr lvl="2"/>
            <a:r>
              <a:rPr lang="en-US" dirty="0"/>
              <a:t>Creating an LLC or corporation can separate business and personal liability.</a:t>
            </a:r>
          </a:p>
          <a:p>
            <a:pPr lvl="2"/>
            <a:r>
              <a:rPr lang="en-US" dirty="0"/>
              <a:t>You probably want your business to have its own, completely independent financial life.</a:t>
            </a:r>
          </a:p>
          <a:p>
            <a:pPr lvl="3"/>
            <a:r>
              <a:rPr lang="en-US" sz="2000" dirty="0"/>
              <a:t>This begins with getting a unique bank account for the business – and includes credit cards, debt, credit scores and anything else the business needs.</a:t>
            </a:r>
          </a:p>
          <a:p>
            <a:pPr lvl="3"/>
            <a:r>
              <a:rPr lang="en-US" sz="2000" dirty="0"/>
              <a:t>You might also want to build a unique team for the business – including lawyers and accountants.</a:t>
            </a:r>
          </a:p>
          <a:p>
            <a:pPr lvl="1"/>
            <a:r>
              <a:rPr lang="en-US" sz="2000" dirty="0"/>
              <a:t>In some ways, you can benefit from overlap.</a:t>
            </a:r>
          </a:p>
          <a:p>
            <a:pPr lvl="2"/>
            <a:r>
              <a:rPr lang="en-US" dirty="0"/>
              <a:t>There can be tax benefits by letting the business pay for assets or expenses that can also be used by you and your family.</a:t>
            </a:r>
          </a:p>
          <a:p>
            <a:pPr lvl="2"/>
            <a:r>
              <a:rPr lang="en-US" dirty="0"/>
              <a:t>Most entrepreneurs initially work with family members. Sometimes, these partnerships are critical to the operations of the business.</a:t>
            </a:r>
          </a:p>
        </p:txBody>
      </p:sp>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5 KEY ISSUES FOR ENTREPRENEURS</a:t>
            </a:r>
          </a:p>
        </p:txBody>
      </p:sp>
    </p:spTree>
    <p:extLst>
      <p:ext uri="{BB962C8B-B14F-4D97-AF65-F5344CB8AC3E}">
        <p14:creationId xmlns:p14="http://schemas.microsoft.com/office/powerpoint/2010/main" val="230598559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199" y="1280160"/>
            <a:ext cx="10776497" cy="4896803"/>
          </a:xfrm>
        </p:spPr>
        <p:txBody>
          <a:bodyPr>
            <a:noAutofit/>
          </a:bodyPr>
          <a:lstStyle/>
          <a:p>
            <a:pPr marL="457200" lvl="0" indent="-457200">
              <a:buFont typeface="+mj-lt"/>
              <a:buAutoNum type="arabicPeriod" startAt="5"/>
            </a:pPr>
            <a:r>
              <a:rPr lang="en-US" sz="2400" b="1" dirty="0">
                <a:solidFill>
                  <a:srgbClr val="2D2D83"/>
                </a:solidFill>
              </a:rPr>
              <a:t>COMMUNICATE WITH YOUR FAMILY &amp; OTHER LOVED ONES.</a:t>
            </a:r>
          </a:p>
          <a:p>
            <a:endParaRPr lang="en-US" sz="2000" dirty="0">
              <a:solidFill>
                <a:srgbClr val="2D2D83"/>
              </a:solidFill>
            </a:endParaRPr>
          </a:p>
          <a:p>
            <a:pPr lvl="1"/>
            <a:r>
              <a:rPr lang="en-US" sz="2000" dirty="0">
                <a:solidFill>
                  <a:srgbClr val="2D2D83"/>
                </a:solidFill>
              </a:rPr>
              <a:t>Whether your family is actively involved in your business or not, communicate often with them about what the business is doing and where it is headed.</a:t>
            </a:r>
          </a:p>
          <a:p>
            <a:pPr lvl="2"/>
            <a:r>
              <a:rPr lang="en-US" sz="1500" dirty="0">
                <a:solidFill>
                  <a:srgbClr val="2D2D83"/>
                </a:solidFill>
              </a:rPr>
              <a:t>Financial infidelity is the #1 cause of divorce in the US. Your partner may be your soulmate, but they may have very different attitudes towards taking risk and managing investments than you do. Make sure you’re on the same page.</a:t>
            </a:r>
          </a:p>
          <a:p>
            <a:pPr lvl="2"/>
            <a:r>
              <a:rPr lang="en-US" sz="1500" dirty="0">
                <a:solidFill>
                  <a:srgbClr val="2D2D83"/>
                </a:solidFill>
              </a:rPr>
              <a:t>Your family members also can be your best advisors. They know you better than anyone. And they aren’t shy to tell you about both your strengths and weaknesses. All business leaders need this feedback. Let them help you be the leader you want to be and create the business you want to create.</a:t>
            </a:r>
          </a:p>
          <a:p>
            <a:pPr lvl="1"/>
            <a:r>
              <a:rPr lang="en-US" sz="2000" dirty="0">
                <a:solidFill>
                  <a:srgbClr val="2D2D83"/>
                </a:solidFill>
              </a:rPr>
              <a:t>If you family is actively involved in your business, make sure roles, responsibilities and possibilities are clearly defined. Ad hoc expectations rarely work in business…and they never work in personal relationships. </a:t>
            </a:r>
          </a:p>
          <a:p>
            <a:pPr lvl="1"/>
            <a:r>
              <a:rPr lang="en-US" sz="2000" dirty="0">
                <a:solidFill>
                  <a:srgbClr val="2D2D83"/>
                </a:solidFill>
              </a:rPr>
              <a:t>As your business grows, your entrepreneurial dream will grow into a bigger issue for family members. Communicate early and often.</a:t>
            </a:r>
          </a:p>
          <a:p>
            <a:pPr lvl="2"/>
            <a:r>
              <a:rPr lang="en-US" sz="1200" dirty="0">
                <a:solidFill>
                  <a:srgbClr val="2D2D83"/>
                </a:solidFill>
              </a:rPr>
              <a:t>Are they okay with you working 100 hours a week? Are they okay with you cashing in your retirement portfolio to fund the business? Should your partner and/or children own any of the business? Do you expect your children to take over the business?</a:t>
            </a:r>
          </a:p>
        </p:txBody>
      </p:sp>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5 KEY ISSUES FOR ENTREPRENEURS</a:t>
            </a:r>
          </a:p>
        </p:txBody>
      </p:sp>
    </p:spTree>
    <p:extLst>
      <p:ext uri="{BB962C8B-B14F-4D97-AF65-F5344CB8AC3E}">
        <p14:creationId xmlns:p14="http://schemas.microsoft.com/office/powerpoint/2010/main" val="143082178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5 THINGS YOU CAN DO TOMORROW</a:t>
            </a:r>
          </a:p>
        </p:txBody>
      </p:sp>
      <p:sp>
        <p:nvSpPr>
          <p:cNvPr id="5" name="Rectangle 3">
            <a:extLst>
              <a:ext uri="{FF2B5EF4-FFF2-40B4-BE49-F238E27FC236}">
                <a16:creationId xmlns:a16="http://schemas.microsoft.com/office/drawing/2014/main" id="{807B65A6-FBDD-EBCC-E9D2-E3C48A4F3A2D}"/>
              </a:ext>
            </a:extLst>
          </p:cNvPr>
          <p:cNvSpPr>
            <a:spLocks noGrp="1" noChangeArrowheads="1"/>
          </p:cNvSpPr>
          <p:nvPr>
            <p:ph idx="1"/>
          </p:nvPr>
        </p:nvSpPr>
        <p:spPr>
          <a:xfrm>
            <a:off x="838199" y="1280160"/>
            <a:ext cx="10776497" cy="4896803"/>
          </a:xfrm>
        </p:spPr>
        <p:txBody>
          <a:bodyPr>
            <a:noAutofit/>
          </a:bodyPr>
          <a:lstStyle/>
          <a:p>
            <a:r>
              <a:rPr lang="en-US" sz="2000" dirty="0">
                <a:solidFill>
                  <a:srgbClr val="2D2D83"/>
                </a:solidFill>
              </a:rPr>
              <a:t>Build your team. Don’t try to do everything on your own.</a:t>
            </a:r>
          </a:p>
          <a:p>
            <a:pPr lvl="1"/>
            <a:r>
              <a:rPr lang="en-US" sz="2000" dirty="0">
                <a:solidFill>
                  <a:srgbClr val="2D2D83"/>
                </a:solidFill>
              </a:rPr>
              <a:t>You probably want to have an attorney and a tax accountant on your team. You may want to connect with other advisors, but having an attorney and accountant on your team is essential.</a:t>
            </a:r>
          </a:p>
          <a:p>
            <a:r>
              <a:rPr lang="en-US" sz="2000" dirty="0">
                <a:solidFill>
                  <a:schemeClr val="accent6">
                    <a:lumMod val="10000"/>
                  </a:schemeClr>
                </a:solidFill>
              </a:rPr>
              <a:t>Separate your personal and business lives as much as possible.</a:t>
            </a:r>
          </a:p>
          <a:p>
            <a:pPr lvl="1"/>
            <a:r>
              <a:rPr lang="en-US" sz="2000" dirty="0">
                <a:solidFill>
                  <a:schemeClr val="accent6">
                    <a:lumMod val="10000"/>
                  </a:schemeClr>
                </a:solidFill>
              </a:rPr>
              <a:t>Get separate bank accounts for the business.</a:t>
            </a:r>
          </a:p>
          <a:p>
            <a:pPr lvl="1"/>
            <a:r>
              <a:rPr lang="en-US" sz="2000" dirty="0">
                <a:solidFill>
                  <a:schemeClr val="accent6">
                    <a:lumMod val="10000"/>
                  </a:schemeClr>
                </a:solidFill>
              </a:rPr>
              <a:t>Establish a credit history for the business.</a:t>
            </a:r>
          </a:p>
          <a:p>
            <a:r>
              <a:rPr lang="en-US" sz="2000" dirty="0">
                <a:solidFill>
                  <a:srgbClr val="2D2D83"/>
                </a:solidFill>
              </a:rPr>
              <a:t>Find an accounting system you like. Quicken, </a:t>
            </a:r>
            <a:r>
              <a:rPr lang="en-US" sz="2000" dirty="0" err="1">
                <a:solidFill>
                  <a:srgbClr val="2D2D83"/>
                </a:solidFill>
              </a:rPr>
              <a:t>Quickbooks</a:t>
            </a:r>
            <a:r>
              <a:rPr lang="en-US" sz="2000" dirty="0">
                <a:solidFill>
                  <a:srgbClr val="2D2D83"/>
                </a:solidFill>
              </a:rPr>
              <a:t>, </a:t>
            </a:r>
            <a:r>
              <a:rPr lang="en-US" sz="2000" dirty="0" err="1">
                <a:solidFill>
                  <a:srgbClr val="2D2D83"/>
                </a:solidFill>
              </a:rPr>
              <a:t>TaxBot</a:t>
            </a:r>
            <a:r>
              <a:rPr lang="en-US" sz="2000" dirty="0">
                <a:solidFill>
                  <a:srgbClr val="2D2D83"/>
                </a:solidFill>
              </a:rPr>
              <a:t>, Zero, Sage, FreshBooks are all decent options. Learn it, live it, love it.</a:t>
            </a:r>
          </a:p>
          <a:p>
            <a:r>
              <a:rPr lang="en-US" sz="2000" dirty="0">
                <a:solidFill>
                  <a:schemeClr val="accent6">
                    <a:lumMod val="10000"/>
                  </a:schemeClr>
                </a:solidFill>
              </a:rPr>
              <a:t>Build your business plan. Tell the narrative of your business. </a:t>
            </a:r>
          </a:p>
          <a:p>
            <a:pPr lvl="1"/>
            <a:r>
              <a:rPr lang="en-US" sz="2000" dirty="0">
                <a:solidFill>
                  <a:schemeClr val="accent6">
                    <a:lumMod val="10000"/>
                  </a:schemeClr>
                </a:solidFill>
              </a:rPr>
              <a:t>Banks will want to see this. Investors will want to see this.</a:t>
            </a:r>
          </a:p>
          <a:p>
            <a:pPr lvl="1"/>
            <a:r>
              <a:rPr lang="en-US" sz="2000" dirty="0">
                <a:solidFill>
                  <a:schemeClr val="accent6">
                    <a:lumMod val="10000"/>
                  </a:schemeClr>
                </a:solidFill>
              </a:rPr>
              <a:t>View this as your roadmap or to-do list. Use it to guide both strategy and decision-making.</a:t>
            </a:r>
          </a:p>
          <a:p>
            <a:r>
              <a:rPr lang="en-US" sz="2000" dirty="0">
                <a:solidFill>
                  <a:srgbClr val="2D2D83"/>
                </a:solidFill>
              </a:rPr>
              <a:t>Prepare a ‘business plan’ or a ‘business model canvas.’ This is step 1 towards designing the mission, strategy, operations &amp; future of your business.</a:t>
            </a:r>
          </a:p>
        </p:txBody>
      </p:sp>
    </p:spTree>
    <p:extLst>
      <p:ext uri="{BB962C8B-B14F-4D97-AF65-F5344CB8AC3E}">
        <p14:creationId xmlns:p14="http://schemas.microsoft.com/office/powerpoint/2010/main" val="11168290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linds(horizontal)">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blinds(horizontal)">
                                      <p:cBhvr>
                                        <p:cTn id="15" dur="500"/>
                                        <p:tgtEl>
                                          <p:spTgt spid="5">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blinds(horizontal)">
                                      <p:cBhvr>
                                        <p:cTn id="18" dur="500"/>
                                        <p:tgtEl>
                                          <p:spTgt spid="5">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blinds(horizontal)">
                                      <p:cBhvr>
                                        <p:cTn id="21" dur="500"/>
                                        <p:tgtEl>
                                          <p:spTgt spid="5">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blinds(horizontal)">
                                      <p:cBhvr>
                                        <p:cTn id="26" dur="500"/>
                                        <p:tgtEl>
                                          <p:spTgt spid="5">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blinds(horizontal)">
                                      <p:cBhvr>
                                        <p:cTn id="31" dur="500"/>
                                        <p:tgtEl>
                                          <p:spTgt spid="5">
                                            <p:txEl>
                                              <p:pRg st="6" end="6"/>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5">
                                            <p:txEl>
                                              <p:pRg st="7" end="7"/>
                                            </p:txEl>
                                          </p:spTgt>
                                        </p:tgtEl>
                                        <p:attrNameLst>
                                          <p:attrName>style.visibility</p:attrName>
                                        </p:attrNameLst>
                                      </p:cBhvr>
                                      <p:to>
                                        <p:strVal val="visible"/>
                                      </p:to>
                                    </p:set>
                                    <p:animEffect transition="in" filter="blinds(horizontal)">
                                      <p:cBhvr>
                                        <p:cTn id="34" dur="500"/>
                                        <p:tgtEl>
                                          <p:spTgt spid="5">
                                            <p:txEl>
                                              <p:pRg st="7" end="7"/>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Effect transition="in" filter="blinds(horizontal)">
                                      <p:cBhvr>
                                        <p:cTn id="37" dur="500"/>
                                        <p:tgtEl>
                                          <p:spTgt spid="5">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5">
                                            <p:txEl>
                                              <p:pRg st="9" end="9"/>
                                            </p:txEl>
                                          </p:spTgt>
                                        </p:tgtEl>
                                        <p:attrNameLst>
                                          <p:attrName>style.visibility</p:attrName>
                                        </p:attrNameLst>
                                      </p:cBhvr>
                                      <p:to>
                                        <p:strVal val="visible"/>
                                      </p:to>
                                    </p:set>
                                    <p:animEffect transition="in" filter="blinds(horizontal)">
                                      <p:cBhvr>
                                        <p:cTn id="42"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A170BBF-4262-D211-824F-372D73068D42}"/>
              </a:ext>
            </a:extLst>
          </p:cNvPr>
          <p:cNvPicPr>
            <a:picLocks noChangeAspect="1"/>
          </p:cNvPicPr>
          <p:nvPr/>
        </p:nvPicPr>
        <p:blipFill>
          <a:blip r:embed="rId3"/>
          <a:stretch>
            <a:fillRect/>
          </a:stretch>
        </p:blipFill>
        <p:spPr>
          <a:xfrm>
            <a:off x="67495" y="65313"/>
            <a:ext cx="12058780" cy="5756989"/>
          </a:xfrm>
          <a:prstGeom prst="rect">
            <a:avLst/>
          </a:prstGeom>
        </p:spPr>
      </p:pic>
      <p:sp>
        <p:nvSpPr>
          <p:cNvPr id="9" name="Rectangle 2">
            <a:extLst>
              <a:ext uri="{FF2B5EF4-FFF2-40B4-BE49-F238E27FC236}">
                <a16:creationId xmlns:a16="http://schemas.microsoft.com/office/drawing/2014/main" id="{7A384901-F821-3C73-0E3E-76F5C1529F61}"/>
              </a:ext>
            </a:extLst>
          </p:cNvPr>
          <p:cNvSpPr txBox="1">
            <a:spLocks noChangeArrowheads="1"/>
          </p:cNvSpPr>
          <p:nvPr/>
        </p:nvSpPr>
        <p:spPr bwMode="auto">
          <a:xfrm>
            <a:off x="3375348" y="5926171"/>
            <a:ext cx="538531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Business Model Canvas</a:t>
            </a:r>
          </a:p>
        </p:txBody>
      </p:sp>
    </p:spTree>
    <p:extLst>
      <p:ext uri="{BB962C8B-B14F-4D97-AF65-F5344CB8AC3E}">
        <p14:creationId xmlns:p14="http://schemas.microsoft.com/office/powerpoint/2010/main" val="23135706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12C795-2A26-2743-80E5-4D91D41B9415}"/>
              </a:ext>
            </a:extLst>
          </p:cNvPr>
          <p:cNvGraphicFramePr/>
          <p:nvPr/>
        </p:nvGraphicFramePr>
        <p:xfrm>
          <a:off x="375450" y="-1108180"/>
          <a:ext cx="10972800" cy="731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96978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2808" y="5819459"/>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Tree>
    <p:extLst>
      <p:ext uri="{BB962C8B-B14F-4D97-AF65-F5344CB8AC3E}">
        <p14:creationId xmlns:p14="http://schemas.microsoft.com/office/powerpoint/2010/main" val="8556292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Owning Your Financial Future</a:t>
            </a:r>
          </a:p>
        </p:txBody>
      </p:sp>
      <p:sp>
        <p:nvSpPr>
          <p:cNvPr id="4" name="Title 1">
            <a:extLst>
              <a:ext uri="{FF2B5EF4-FFF2-40B4-BE49-F238E27FC236}">
                <a16:creationId xmlns:a16="http://schemas.microsoft.com/office/drawing/2014/main" id="{12A1839F-7898-7EF9-F333-7B11D097F1CA}"/>
              </a:ext>
            </a:extLst>
          </p:cNvPr>
          <p:cNvSpPr txBox="1">
            <a:spLocks/>
          </p:cNvSpPr>
          <p:nvPr/>
        </p:nvSpPr>
        <p:spPr>
          <a:xfrm>
            <a:off x="838200" y="1140507"/>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Adults Returning to Finish a Degree: Financial &amp; Other Concerns</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6, 2023 ***</a:t>
            </a:r>
          </a:p>
        </p:txBody>
      </p:sp>
      <p:sp>
        <p:nvSpPr>
          <p:cNvPr id="8" name="Title 1">
            <a:extLst>
              <a:ext uri="{FF2B5EF4-FFF2-40B4-BE49-F238E27FC236}">
                <a16:creationId xmlns:a16="http://schemas.microsoft.com/office/drawing/2014/main" id="{E2AF0726-09D5-FE14-1E59-2B62767C9C66}"/>
              </a:ext>
            </a:extLst>
          </p:cNvPr>
          <p:cNvSpPr txBox="1">
            <a:spLocks/>
          </p:cNvSpPr>
          <p:nvPr/>
        </p:nvSpPr>
        <p:spPr>
          <a:xfrm>
            <a:off x="3078436" y="1140507"/>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Financial Planning for Graduate Students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7, 2023 ***</a:t>
            </a:r>
          </a:p>
        </p:txBody>
      </p:sp>
      <p:sp>
        <p:nvSpPr>
          <p:cNvPr id="10" name="Title 1">
            <a:extLst>
              <a:ext uri="{FF2B5EF4-FFF2-40B4-BE49-F238E27FC236}">
                <a16:creationId xmlns:a16="http://schemas.microsoft.com/office/drawing/2014/main" id="{076C7430-49AD-065C-8815-D2A9D693A24E}"/>
              </a:ext>
            </a:extLst>
          </p:cNvPr>
          <p:cNvSpPr txBox="1">
            <a:spLocks/>
          </p:cNvSpPr>
          <p:nvPr/>
        </p:nvSpPr>
        <p:spPr>
          <a:xfrm>
            <a:off x="838200" y="2692623"/>
            <a:ext cx="1828800" cy="1463040"/>
          </a:xfrm>
          <a:prstGeom prst="rect">
            <a:avLst/>
          </a:prstGeom>
          <a:solidFill>
            <a:srgbClr val="2DB0C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Family Financial Planning: Sending Your Loved-Ones Off to College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27, 2023</a:t>
            </a:r>
          </a:p>
        </p:txBody>
      </p:sp>
      <p:sp>
        <p:nvSpPr>
          <p:cNvPr id="11" name="Title 1">
            <a:extLst>
              <a:ext uri="{FF2B5EF4-FFF2-40B4-BE49-F238E27FC236}">
                <a16:creationId xmlns:a16="http://schemas.microsoft.com/office/drawing/2014/main" id="{F34719D3-3217-B50B-8599-869ADE135BE0}"/>
              </a:ext>
            </a:extLst>
          </p:cNvPr>
          <p:cNvSpPr txBox="1">
            <a:spLocks/>
          </p:cNvSpPr>
          <p:nvPr/>
        </p:nvSpPr>
        <p:spPr>
          <a:xfrm>
            <a:off x="9680028" y="2692623"/>
            <a:ext cx="1828800" cy="1463040"/>
          </a:xfrm>
          <a:prstGeom prst="rect">
            <a:avLst/>
          </a:prstGeom>
          <a:solidFill>
            <a:srgbClr val="2DB0C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Financial Planning for Veterans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July 18, 2023 ***</a:t>
            </a:r>
          </a:p>
        </p:txBody>
      </p:sp>
      <p:sp>
        <p:nvSpPr>
          <p:cNvPr id="12" name="Title 1">
            <a:extLst>
              <a:ext uri="{FF2B5EF4-FFF2-40B4-BE49-F238E27FC236}">
                <a16:creationId xmlns:a16="http://schemas.microsoft.com/office/drawing/2014/main" id="{2090BE5A-337D-C0BD-AA48-6882BCCDE8BC}"/>
              </a:ext>
            </a:extLst>
          </p:cNvPr>
          <p:cNvSpPr txBox="1">
            <a:spLocks/>
          </p:cNvSpPr>
          <p:nvPr/>
        </p:nvSpPr>
        <p:spPr>
          <a:xfrm>
            <a:off x="838200" y="4244739"/>
            <a:ext cx="1828800" cy="1463040"/>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solidFill>
                  <a:schemeClr val="bg1"/>
                </a:solidFill>
                <a:latin typeface="Calibri" panose="020F0502020204030204" pitchFamily="34" charset="0"/>
                <a:cs typeface="Calibri" panose="020F0502020204030204" pitchFamily="34" charset="0"/>
              </a:rPr>
              <a:t> Financial Planning When Retirement is Getting Close </a:t>
            </a:r>
            <a:br>
              <a:rPr lang="en-US" sz="1400" b="1" cap="small" dirty="0">
                <a:solidFill>
                  <a:schemeClr val="bg1"/>
                </a:solidFill>
                <a:latin typeface="Calibri" panose="020F0502020204030204" pitchFamily="34" charset="0"/>
                <a:cs typeface="Calibri" panose="020F0502020204030204" pitchFamily="34" charset="0"/>
              </a:rPr>
            </a:br>
            <a:r>
              <a:rPr lang="en-US" sz="1400" b="1" cap="small" dirty="0">
                <a:solidFill>
                  <a:schemeClr val="bg1"/>
                </a:solidFill>
                <a:latin typeface="Calibri" panose="020F0502020204030204" pitchFamily="34" charset="0"/>
                <a:cs typeface="Calibri" panose="020F0502020204030204" pitchFamily="34" charset="0"/>
              </a:rPr>
              <a:t>(5-7 years out) </a:t>
            </a:r>
          </a:p>
          <a:p>
            <a:pPr algn="ctr"/>
            <a:endParaRPr lang="en-US" sz="1400" b="1" cap="small" dirty="0">
              <a:solidFill>
                <a:schemeClr val="bg1"/>
              </a:solidFill>
              <a:latin typeface="Calibri" panose="020F0502020204030204" pitchFamily="34" charset="0"/>
              <a:cs typeface="Calibri" panose="020F0502020204030204" pitchFamily="34" charset="0"/>
            </a:endParaRPr>
          </a:p>
          <a:p>
            <a:pPr algn="ctr"/>
            <a:r>
              <a:rPr lang="en-US" sz="1400" b="1" cap="small" dirty="0">
                <a:solidFill>
                  <a:schemeClr val="bg1"/>
                </a:solidFill>
                <a:latin typeface="Calibri" panose="020F0502020204030204" pitchFamily="34" charset="0"/>
                <a:cs typeface="Calibri" panose="020F0502020204030204" pitchFamily="34" charset="0"/>
              </a:rPr>
              <a:t>July 19, 2023 ***</a:t>
            </a:r>
          </a:p>
        </p:txBody>
      </p:sp>
      <p:sp>
        <p:nvSpPr>
          <p:cNvPr id="14" name="Title 1">
            <a:extLst>
              <a:ext uri="{FF2B5EF4-FFF2-40B4-BE49-F238E27FC236}">
                <a16:creationId xmlns:a16="http://schemas.microsoft.com/office/drawing/2014/main" id="{313B7467-A2AD-1504-527F-5764141D2E9A}"/>
              </a:ext>
            </a:extLst>
          </p:cNvPr>
          <p:cNvSpPr txBox="1">
            <a:spLocks/>
          </p:cNvSpPr>
          <p:nvPr/>
        </p:nvSpPr>
        <p:spPr>
          <a:xfrm>
            <a:off x="5318672" y="1140507"/>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Financial &amp; Tax Planning for International Students</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8, 2023 ***</a:t>
            </a:r>
          </a:p>
        </p:txBody>
      </p:sp>
      <p:sp>
        <p:nvSpPr>
          <p:cNvPr id="15" name="Title 1">
            <a:extLst>
              <a:ext uri="{FF2B5EF4-FFF2-40B4-BE49-F238E27FC236}">
                <a16:creationId xmlns:a16="http://schemas.microsoft.com/office/drawing/2014/main" id="{783D21CA-85A3-C7FC-01E8-D45958D9C425}"/>
              </a:ext>
            </a:extLst>
          </p:cNvPr>
          <p:cNvSpPr txBox="1">
            <a:spLocks/>
          </p:cNvSpPr>
          <p:nvPr/>
        </p:nvSpPr>
        <p:spPr>
          <a:xfrm>
            <a:off x="7499350" y="1145364"/>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The Financial Aspects of Your Side-</a:t>
            </a:r>
            <a:br>
              <a:rPr lang="en-US" sz="1400" b="1" cap="small" dirty="0">
                <a:latin typeface="Calibri" panose="020F0502020204030204" pitchFamily="34" charset="0"/>
                <a:cs typeface="Calibri" panose="020F0502020204030204" pitchFamily="34" charset="0"/>
              </a:rPr>
            </a:br>
            <a:r>
              <a:rPr lang="en-US" sz="1400" b="1" cap="small" dirty="0">
                <a:latin typeface="Calibri" panose="020F0502020204030204" pitchFamily="34" charset="0"/>
                <a:cs typeface="Calibri" panose="020F0502020204030204" pitchFamily="34" charset="0"/>
              </a:rPr>
              <a:t>Hustle #1 – Planning, Strategies, Legal, Resources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20, 2023</a:t>
            </a:r>
          </a:p>
        </p:txBody>
      </p:sp>
      <p:sp>
        <p:nvSpPr>
          <p:cNvPr id="17" name="Title 1">
            <a:extLst>
              <a:ext uri="{FF2B5EF4-FFF2-40B4-BE49-F238E27FC236}">
                <a16:creationId xmlns:a16="http://schemas.microsoft.com/office/drawing/2014/main" id="{28D5206F-1FF0-E5E9-7345-7690EADABB15}"/>
              </a:ext>
            </a:extLst>
          </p:cNvPr>
          <p:cNvSpPr txBox="1">
            <a:spLocks/>
          </p:cNvSpPr>
          <p:nvPr/>
        </p:nvSpPr>
        <p:spPr>
          <a:xfrm>
            <a:off x="3078436" y="2692623"/>
            <a:ext cx="1828800" cy="1463040"/>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solidFill>
                  <a:schemeClr val="bg1"/>
                </a:solidFill>
                <a:latin typeface="Calibri" panose="020F0502020204030204" pitchFamily="34" charset="0"/>
                <a:cs typeface="Calibri" panose="020F0502020204030204" pitchFamily="34" charset="0"/>
              </a:rPr>
              <a:t> Family Financial Planning: Caring for Adult Dependents </a:t>
            </a:r>
          </a:p>
          <a:p>
            <a:pPr algn="ctr"/>
            <a:endParaRPr lang="en-US" sz="1400" b="1" cap="small" dirty="0">
              <a:solidFill>
                <a:schemeClr val="bg1"/>
              </a:solidFill>
              <a:latin typeface="Calibri" panose="020F0502020204030204" pitchFamily="34" charset="0"/>
              <a:cs typeface="Calibri" panose="020F0502020204030204" pitchFamily="34" charset="0"/>
            </a:endParaRPr>
          </a:p>
          <a:p>
            <a:pPr algn="ctr"/>
            <a:r>
              <a:rPr lang="en-US" sz="1400" b="1" cap="small" dirty="0">
                <a:solidFill>
                  <a:schemeClr val="bg1"/>
                </a:solidFill>
                <a:latin typeface="Calibri" panose="020F0502020204030204" pitchFamily="34" charset="0"/>
                <a:cs typeface="Calibri" panose="020F0502020204030204" pitchFamily="34" charset="0"/>
              </a:rPr>
              <a:t>June 28, 2023</a:t>
            </a:r>
          </a:p>
        </p:txBody>
      </p:sp>
      <p:sp>
        <p:nvSpPr>
          <p:cNvPr id="18" name="Title 1">
            <a:extLst>
              <a:ext uri="{FF2B5EF4-FFF2-40B4-BE49-F238E27FC236}">
                <a16:creationId xmlns:a16="http://schemas.microsoft.com/office/drawing/2014/main" id="{3A342A29-7287-F8DA-7EFE-D836D0162CC0}"/>
              </a:ext>
            </a:extLst>
          </p:cNvPr>
          <p:cNvSpPr txBox="1">
            <a:spLocks/>
          </p:cNvSpPr>
          <p:nvPr/>
        </p:nvSpPr>
        <p:spPr>
          <a:xfrm>
            <a:off x="5332686" y="2692623"/>
            <a:ext cx="1828800" cy="1463040"/>
          </a:xfrm>
          <a:prstGeom prst="rect">
            <a:avLst/>
          </a:prstGeom>
          <a:solidFill>
            <a:srgbClr val="2DB0C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Changing Careers: The Financial &amp; Personal Issues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July 13, 2023</a:t>
            </a:r>
          </a:p>
        </p:txBody>
      </p:sp>
      <p:sp>
        <p:nvSpPr>
          <p:cNvPr id="19" name="Title 1">
            <a:extLst>
              <a:ext uri="{FF2B5EF4-FFF2-40B4-BE49-F238E27FC236}">
                <a16:creationId xmlns:a16="http://schemas.microsoft.com/office/drawing/2014/main" id="{2F09B6BB-F5A5-8DEF-9485-A3CDDC56FF15}"/>
              </a:ext>
            </a:extLst>
          </p:cNvPr>
          <p:cNvSpPr txBox="1">
            <a:spLocks/>
          </p:cNvSpPr>
          <p:nvPr/>
        </p:nvSpPr>
        <p:spPr>
          <a:xfrm>
            <a:off x="5318672" y="4254454"/>
            <a:ext cx="1828800" cy="1463040"/>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solidFill>
                  <a:schemeClr val="bg1"/>
                </a:solidFill>
                <a:latin typeface="Calibri" panose="020F0502020204030204" pitchFamily="34" charset="0"/>
                <a:cs typeface="Calibri" panose="020F0502020204030204" pitchFamily="34" charset="0"/>
              </a:rPr>
              <a:t> Financial Planning for the Fun Stuff: Vacations, Home Improvements, New Vehicles </a:t>
            </a:r>
          </a:p>
          <a:p>
            <a:pPr algn="ctr"/>
            <a:endParaRPr lang="en-US" sz="1400" b="1" cap="small" dirty="0">
              <a:solidFill>
                <a:schemeClr val="bg1"/>
              </a:solidFill>
              <a:latin typeface="Calibri" panose="020F0502020204030204" pitchFamily="34" charset="0"/>
              <a:cs typeface="Calibri" panose="020F0502020204030204" pitchFamily="34" charset="0"/>
            </a:endParaRPr>
          </a:p>
          <a:p>
            <a:pPr algn="ctr"/>
            <a:r>
              <a:rPr lang="en-US" sz="1400" b="1" cap="small" dirty="0">
                <a:solidFill>
                  <a:schemeClr val="bg1"/>
                </a:solidFill>
                <a:latin typeface="Calibri" panose="020F0502020204030204" pitchFamily="34" charset="0"/>
                <a:cs typeface="Calibri" panose="020F0502020204030204" pitchFamily="34" charset="0"/>
              </a:rPr>
              <a:t>June 26, 2023</a:t>
            </a:r>
          </a:p>
        </p:txBody>
      </p:sp>
      <p:sp>
        <p:nvSpPr>
          <p:cNvPr id="20" name="Title 1">
            <a:extLst>
              <a:ext uri="{FF2B5EF4-FFF2-40B4-BE49-F238E27FC236}">
                <a16:creationId xmlns:a16="http://schemas.microsoft.com/office/drawing/2014/main" id="{E5D8E2EB-F032-C402-45CC-91D18ED9EE52}"/>
              </a:ext>
            </a:extLst>
          </p:cNvPr>
          <p:cNvSpPr txBox="1">
            <a:spLocks/>
          </p:cNvSpPr>
          <p:nvPr/>
        </p:nvSpPr>
        <p:spPr>
          <a:xfrm>
            <a:off x="7499350" y="4259311"/>
            <a:ext cx="1828800" cy="1463040"/>
          </a:xfrm>
          <a:prstGeom prst="rect">
            <a:avLst/>
          </a:prstGeom>
          <a:solidFill>
            <a:srgbClr val="2DB0C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Investing 101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August 1, 2023</a:t>
            </a:r>
          </a:p>
        </p:txBody>
      </p:sp>
      <p:sp>
        <p:nvSpPr>
          <p:cNvPr id="21" name="Title 1">
            <a:extLst>
              <a:ext uri="{FF2B5EF4-FFF2-40B4-BE49-F238E27FC236}">
                <a16:creationId xmlns:a16="http://schemas.microsoft.com/office/drawing/2014/main" id="{B544ABC3-10F8-D664-72EF-C41054B3BFB8}"/>
              </a:ext>
            </a:extLst>
          </p:cNvPr>
          <p:cNvSpPr txBox="1">
            <a:spLocks/>
          </p:cNvSpPr>
          <p:nvPr/>
        </p:nvSpPr>
        <p:spPr>
          <a:xfrm>
            <a:off x="9680028" y="1145364"/>
            <a:ext cx="1828800" cy="1463040"/>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solidFill>
                  <a:schemeClr val="bg1"/>
                </a:solidFill>
                <a:latin typeface="Calibri" panose="020F0502020204030204" pitchFamily="34" charset="0"/>
                <a:cs typeface="Calibri" panose="020F0502020204030204" pitchFamily="34" charset="0"/>
              </a:rPr>
              <a:t> Family Financial Planning: Making Finances Work for the Whole Family </a:t>
            </a:r>
          </a:p>
          <a:p>
            <a:pPr algn="ctr"/>
            <a:endParaRPr lang="en-US" sz="1400" b="1" cap="small" dirty="0">
              <a:solidFill>
                <a:schemeClr val="bg1"/>
              </a:solidFill>
              <a:latin typeface="Calibri" panose="020F0502020204030204" pitchFamily="34" charset="0"/>
              <a:cs typeface="Calibri" panose="020F0502020204030204" pitchFamily="34" charset="0"/>
            </a:endParaRPr>
          </a:p>
          <a:p>
            <a:pPr algn="ctr"/>
            <a:r>
              <a:rPr lang="en-US" sz="1400" b="1" cap="small" dirty="0">
                <a:solidFill>
                  <a:schemeClr val="bg1"/>
                </a:solidFill>
                <a:latin typeface="Calibri" panose="020F0502020204030204" pitchFamily="34" charset="0"/>
                <a:cs typeface="Calibri" panose="020F0502020204030204" pitchFamily="34" charset="0"/>
              </a:rPr>
              <a:t>June 23, 2023</a:t>
            </a:r>
          </a:p>
        </p:txBody>
      </p:sp>
      <p:sp>
        <p:nvSpPr>
          <p:cNvPr id="22" name="Title 1">
            <a:extLst>
              <a:ext uri="{FF2B5EF4-FFF2-40B4-BE49-F238E27FC236}">
                <a16:creationId xmlns:a16="http://schemas.microsoft.com/office/drawing/2014/main" id="{A73A9731-8685-074E-4118-50E2DE213A8E}"/>
              </a:ext>
            </a:extLst>
          </p:cNvPr>
          <p:cNvSpPr txBox="1">
            <a:spLocks/>
          </p:cNvSpPr>
          <p:nvPr/>
        </p:nvSpPr>
        <p:spPr>
          <a:xfrm>
            <a:off x="7499350" y="2692623"/>
            <a:ext cx="1828800" cy="1463040"/>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solidFill>
                  <a:schemeClr val="bg1"/>
                </a:solidFill>
                <a:latin typeface="Calibri" panose="020F0502020204030204" pitchFamily="34" charset="0"/>
                <a:cs typeface="Calibri" panose="020F0502020204030204" pitchFamily="34" charset="0"/>
              </a:rPr>
              <a:t> Building Savings Accounts &amp; Emergency Funds </a:t>
            </a:r>
          </a:p>
          <a:p>
            <a:pPr algn="ctr"/>
            <a:endParaRPr lang="en-US" sz="1400" b="1" cap="small" dirty="0">
              <a:solidFill>
                <a:schemeClr val="bg1"/>
              </a:solidFill>
              <a:latin typeface="Calibri" panose="020F0502020204030204" pitchFamily="34" charset="0"/>
              <a:cs typeface="Calibri" panose="020F0502020204030204" pitchFamily="34" charset="0"/>
            </a:endParaRPr>
          </a:p>
          <a:p>
            <a:pPr algn="ctr"/>
            <a:r>
              <a:rPr lang="en-US" sz="1400" b="1" cap="small" dirty="0">
                <a:solidFill>
                  <a:schemeClr val="bg1"/>
                </a:solidFill>
                <a:latin typeface="Calibri" panose="020F0502020204030204" pitchFamily="34" charset="0"/>
                <a:cs typeface="Calibri" panose="020F0502020204030204" pitchFamily="34" charset="0"/>
              </a:rPr>
              <a:t>July 14, 2023</a:t>
            </a:r>
          </a:p>
        </p:txBody>
      </p:sp>
      <p:sp>
        <p:nvSpPr>
          <p:cNvPr id="23" name="Title 1">
            <a:extLst>
              <a:ext uri="{FF2B5EF4-FFF2-40B4-BE49-F238E27FC236}">
                <a16:creationId xmlns:a16="http://schemas.microsoft.com/office/drawing/2014/main" id="{BE851936-EBD7-02DB-BE14-903F3C220DC7}"/>
              </a:ext>
            </a:extLst>
          </p:cNvPr>
          <p:cNvSpPr txBox="1">
            <a:spLocks/>
          </p:cNvSpPr>
          <p:nvPr/>
        </p:nvSpPr>
        <p:spPr>
          <a:xfrm>
            <a:off x="9680028" y="4259311"/>
            <a:ext cx="1828800" cy="1463040"/>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solidFill>
                  <a:schemeClr val="bg1"/>
                </a:solidFill>
                <a:latin typeface="Calibri" panose="020F0502020204030204" pitchFamily="34" charset="0"/>
                <a:cs typeface="Calibri" panose="020F0502020204030204" pitchFamily="34" charset="0"/>
              </a:rPr>
              <a:t> Navigating the Impacts of Inflation &amp; Turbulent Economic Times</a:t>
            </a:r>
          </a:p>
          <a:p>
            <a:pPr algn="ctr"/>
            <a:endParaRPr lang="en-US" sz="1400" b="1" cap="small" dirty="0">
              <a:solidFill>
                <a:schemeClr val="bg1"/>
              </a:solidFill>
              <a:latin typeface="Calibri" panose="020F0502020204030204" pitchFamily="34" charset="0"/>
              <a:cs typeface="Calibri" panose="020F0502020204030204" pitchFamily="34" charset="0"/>
            </a:endParaRPr>
          </a:p>
          <a:p>
            <a:pPr algn="ctr"/>
            <a:r>
              <a:rPr lang="en-US" sz="1400" b="1" cap="small" dirty="0">
                <a:solidFill>
                  <a:schemeClr val="bg1"/>
                </a:solidFill>
                <a:latin typeface="Calibri" panose="020F0502020204030204" pitchFamily="34" charset="0"/>
                <a:cs typeface="Calibri" panose="020F0502020204030204" pitchFamily="34" charset="0"/>
              </a:rPr>
              <a:t>August 2, 2023</a:t>
            </a:r>
          </a:p>
        </p:txBody>
      </p:sp>
      <p:sp>
        <p:nvSpPr>
          <p:cNvPr id="25" name="Title 1">
            <a:extLst>
              <a:ext uri="{FF2B5EF4-FFF2-40B4-BE49-F238E27FC236}">
                <a16:creationId xmlns:a16="http://schemas.microsoft.com/office/drawing/2014/main" id="{72B7DEBF-36ED-8D68-398F-9927D766D569}"/>
              </a:ext>
            </a:extLst>
          </p:cNvPr>
          <p:cNvSpPr txBox="1">
            <a:spLocks/>
          </p:cNvSpPr>
          <p:nvPr/>
        </p:nvSpPr>
        <p:spPr>
          <a:xfrm>
            <a:off x="3078436" y="4244739"/>
            <a:ext cx="1828800" cy="1463040"/>
          </a:xfrm>
          <a:prstGeom prst="rect">
            <a:avLst/>
          </a:prstGeom>
          <a:solidFill>
            <a:srgbClr val="2DB0C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The Financial Aspects of Your Side-</a:t>
            </a:r>
            <a:br>
              <a:rPr lang="en-US" sz="1400" b="1" cap="small" dirty="0">
                <a:latin typeface="Calibri" panose="020F0502020204030204" pitchFamily="34" charset="0"/>
                <a:cs typeface="Calibri" panose="020F0502020204030204" pitchFamily="34" charset="0"/>
              </a:rPr>
            </a:br>
            <a:r>
              <a:rPr lang="en-US" sz="1400" b="1" cap="small" dirty="0">
                <a:latin typeface="Calibri" panose="020F0502020204030204" pitchFamily="34" charset="0"/>
                <a:cs typeface="Calibri" panose="020F0502020204030204" pitchFamily="34" charset="0"/>
              </a:rPr>
              <a:t>Hustle #2 – Taxes, Profitability, Expansion, Success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July 25, 2023</a:t>
            </a:r>
          </a:p>
        </p:txBody>
      </p:sp>
      <p:sp>
        <p:nvSpPr>
          <p:cNvPr id="28" name="Title 1">
            <a:extLst>
              <a:ext uri="{FF2B5EF4-FFF2-40B4-BE49-F238E27FC236}">
                <a16:creationId xmlns:a16="http://schemas.microsoft.com/office/drawing/2014/main" id="{45E454AF-8936-C354-B732-76B859708C3B}"/>
              </a:ext>
            </a:extLst>
          </p:cNvPr>
          <p:cNvSpPr txBox="1">
            <a:spLocks/>
          </p:cNvSpPr>
          <p:nvPr/>
        </p:nvSpPr>
        <p:spPr>
          <a:xfrm>
            <a:off x="2900909" y="6089650"/>
            <a:ext cx="6664325" cy="558800"/>
          </a:xfrm>
          <a:prstGeom prst="rect">
            <a:avLst/>
          </a:prstGeom>
          <a:solidFill>
            <a:srgbClr val="2DB0C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00" b="1" cap="small" dirty="0">
                <a:latin typeface="Calibri" panose="020F0502020204030204" pitchFamily="34" charset="0"/>
                <a:cs typeface="Calibri" panose="020F0502020204030204" pitchFamily="34" charset="0"/>
              </a:rPr>
              <a:t>Most sessions are from 12:00-1:00pm</a:t>
            </a:r>
            <a:br>
              <a:rPr lang="en-US" sz="1200" b="1" cap="small" dirty="0">
                <a:latin typeface="Calibri" panose="020F0502020204030204" pitchFamily="34" charset="0"/>
                <a:cs typeface="Calibri" panose="020F0502020204030204" pitchFamily="34" charset="0"/>
              </a:rPr>
            </a:br>
            <a:r>
              <a:rPr lang="en-US" sz="1200" b="1" cap="small" dirty="0">
                <a:latin typeface="Calibri" panose="020F0502020204030204" pitchFamily="34" charset="0"/>
                <a:cs typeface="Calibri" panose="020F0502020204030204" pitchFamily="34" charset="0"/>
              </a:rPr>
              <a:t>*** Sessions on June 6, 7, 8 and July 18, 19 are from 3:00-4:00pm.</a:t>
            </a:r>
          </a:p>
        </p:txBody>
      </p:sp>
      <p:sp>
        <p:nvSpPr>
          <p:cNvPr id="5" name="Rectangle 4">
            <a:extLst>
              <a:ext uri="{FF2B5EF4-FFF2-40B4-BE49-F238E27FC236}">
                <a16:creationId xmlns:a16="http://schemas.microsoft.com/office/drawing/2014/main" id="{9D412CAC-6985-26C0-66D8-1A3FA36511B5}"/>
              </a:ext>
            </a:extLst>
          </p:cNvPr>
          <p:cNvSpPr/>
          <p:nvPr/>
        </p:nvSpPr>
        <p:spPr>
          <a:xfrm>
            <a:off x="9556129" y="1103255"/>
            <a:ext cx="2051050" cy="1552116"/>
          </a:xfrm>
          <a:prstGeom prst="rect">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177674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alpha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330200"/>
            <a:ext cx="10972800" cy="4013199"/>
          </a:xfrm>
          <a:solidFill>
            <a:srgbClr val="2D2D83"/>
          </a:solidFill>
        </p:spPr>
        <p:txBody>
          <a:bodyPr>
            <a:normAutofit fontScale="90000"/>
          </a:bodyPr>
          <a:lstStyle/>
          <a:p>
            <a:r>
              <a:rPr lang="en-US" sz="6000" dirty="0">
                <a:solidFill>
                  <a:schemeClr val="bg1"/>
                </a:solidFill>
                <a:latin typeface="Calibri" panose="020F0502020204030204" pitchFamily="34" charset="0"/>
                <a:cs typeface="Calibri" panose="020F0502020204030204" pitchFamily="34" charset="0"/>
              </a:rPr>
              <a:t>Brian Bolton</a:t>
            </a:r>
            <a:br>
              <a:rPr lang="en-US" sz="6000" dirty="0">
                <a:solidFill>
                  <a:schemeClr val="bg1"/>
                </a:solidFill>
                <a:latin typeface="Calibri" panose="020F0502020204030204" pitchFamily="34" charset="0"/>
                <a:cs typeface="Calibri" panose="020F0502020204030204" pitchFamily="34" charset="0"/>
              </a:rPr>
            </a:br>
            <a:r>
              <a:rPr lang="en-US" sz="6000" dirty="0">
                <a:solidFill>
                  <a:schemeClr val="bg1"/>
                </a:solidFill>
                <a:latin typeface="Calibri" panose="020F0502020204030204" pitchFamily="34" charset="0"/>
                <a:cs typeface="Calibri" panose="020F0502020204030204" pitchFamily="34" charset="0"/>
              </a:rPr>
              <a:t>Professor of Finance</a:t>
            </a:r>
            <a:br>
              <a:rPr lang="en-US" sz="6000" dirty="0">
                <a:solidFill>
                  <a:schemeClr val="bg1"/>
                </a:solidFill>
                <a:latin typeface="Calibri" panose="020F0502020204030204" pitchFamily="34" charset="0"/>
                <a:cs typeface="Calibri" panose="020F0502020204030204" pitchFamily="34" charset="0"/>
              </a:rPr>
            </a:br>
            <a:r>
              <a:rPr lang="en-US" sz="6000" dirty="0">
                <a:solidFill>
                  <a:schemeClr val="bg1"/>
                </a:solidFill>
                <a:latin typeface="Calibri" panose="020F0502020204030204" pitchFamily="34" charset="0"/>
                <a:cs typeface="Calibri" panose="020F0502020204030204" pitchFamily="34" charset="0"/>
              </a:rPr>
              <a:t>brian.bolton@louisiana.edu</a:t>
            </a:r>
            <a:br>
              <a:rPr lang="en-US" sz="5400" dirty="0">
                <a:solidFill>
                  <a:schemeClr val="bg1"/>
                </a:solidFill>
                <a:latin typeface="Calibri" panose="020F0502020204030204" pitchFamily="34" charset="0"/>
                <a:cs typeface="Calibri" panose="020F0502020204030204" pitchFamily="34" charset="0"/>
              </a:rPr>
            </a:br>
            <a:br>
              <a:rPr lang="en-US" sz="5400" dirty="0">
                <a:solidFill>
                  <a:schemeClr val="bg1"/>
                </a:solidFill>
                <a:latin typeface="Calibri" panose="020F0502020204030204" pitchFamily="34" charset="0"/>
                <a:cs typeface="Calibri" panose="020F0502020204030204" pitchFamily="34" charset="0"/>
              </a:rPr>
            </a:br>
            <a:r>
              <a:rPr lang="en-US" sz="4400" dirty="0">
                <a:solidFill>
                  <a:schemeClr val="bg1"/>
                </a:solidFill>
                <a:latin typeface="Calibri" panose="020F0502020204030204" pitchFamily="34" charset="0"/>
                <a:cs typeface="Calibri" panose="020F0502020204030204" pitchFamily="34" charset="0"/>
              </a:rPr>
              <a:t>http://business.louisiana.edu/financeispersonal</a:t>
            </a:r>
          </a:p>
        </p:txBody>
      </p:sp>
    </p:spTree>
    <p:extLst>
      <p:ext uri="{BB962C8B-B14F-4D97-AF65-F5344CB8AC3E}">
        <p14:creationId xmlns:p14="http://schemas.microsoft.com/office/powerpoint/2010/main" val="3495745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Owning Your Financial Future</a:t>
            </a:r>
          </a:p>
        </p:txBody>
      </p:sp>
      <p:sp>
        <p:nvSpPr>
          <p:cNvPr id="4" name="Title 1">
            <a:extLst>
              <a:ext uri="{FF2B5EF4-FFF2-40B4-BE49-F238E27FC236}">
                <a16:creationId xmlns:a16="http://schemas.microsoft.com/office/drawing/2014/main" id="{12A1839F-7898-7EF9-F333-7B11D097F1CA}"/>
              </a:ext>
            </a:extLst>
          </p:cNvPr>
          <p:cNvSpPr txBox="1">
            <a:spLocks/>
          </p:cNvSpPr>
          <p:nvPr/>
        </p:nvSpPr>
        <p:spPr>
          <a:xfrm>
            <a:off x="838200" y="1140507"/>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Adults Returning to Finish a Degree: Financial &amp; Other Concerns</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6, 2023</a:t>
            </a:r>
          </a:p>
        </p:txBody>
      </p:sp>
      <p:sp>
        <p:nvSpPr>
          <p:cNvPr id="8" name="Title 1">
            <a:extLst>
              <a:ext uri="{FF2B5EF4-FFF2-40B4-BE49-F238E27FC236}">
                <a16:creationId xmlns:a16="http://schemas.microsoft.com/office/drawing/2014/main" id="{E2AF0726-09D5-FE14-1E59-2B62767C9C66}"/>
              </a:ext>
            </a:extLst>
          </p:cNvPr>
          <p:cNvSpPr txBox="1">
            <a:spLocks/>
          </p:cNvSpPr>
          <p:nvPr/>
        </p:nvSpPr>
        <p:spPr>
          <a:xfrm>
            <a:off x="3078436" y="1140507"/>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Financial Planning for Graduate Students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7, 2023</a:t>
            </a:r>
          </a:p>
        </p:txBody>
      </p:sp>
      <p:sp>
        <p:nvSpPr>
          <p:cNvPr id="10" name="Title 1">
            <a:extLst>
              <a:ext uri="{FF2B5EF4-FFF2-40B4-BE49-F238E27FC236}">
                <a16:creationId xmlns:a16="http://schemas.microsoft.com/office/drawing/2014/main" id="{076C7430-49AD-065C-8815-D2A9D693A24E}"/>
              </a:ext>
            </a:extLst>
          </p:cNvPr>
          <p:cNvSpPr txBox="1">
            <a:spLocks/>
          </p:cNvSpPr>
          <p:nvPr/>
        </p:nvSpPr>
        <p:spPr>
          <a:xfrm>
            <a:off x="838200" y="2692623"/>
            <a:ext cx="1828800" cy="1463040"/>
          </a:xfrm>
          <a:prstGeom prst="rect">
            <a:avLst/>
          </a:prstGeom>
          <a:solidFill>
            <a:srgbClr val="2DB0C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Family Financial Planning: Sending Your Loved-Ones Off to College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27, 2023</a:t>
            </a:r>
          </a:p>
        </p:txBody>
      </p:sp>
      <p:sp>
        <p:nvSpPr>
          <p:cNvPr id="11" name="Title 1">
            <a:extLst>
              <a:ext uri="{FF2B5EF4-FFF2-40B4-BE49-F238E27FC236}">
                <a16:creationId xmlns:a16="http://schemas.microsoft.com/office/drawing/2014/main" id="{F34719D3-3217-B50B-8599-869ADE135BE0}"/>
              </a:ext>
            </a:extLst>
          </p:cNvPr>
          <p:cNvSpPr txBox="1">
            <a:spLocks/>
          </p:cNvSpPr>
          <p:nvPr/>
        </p:nvSpPr>
        <p:spPr>
          <a:xfrm>
            <a:off x="9680028" y="2692623"/>
            <a:ext cx="1828800" cy="1463040"/>
          </a:xfrm>
          <a:prstGeom prst="rect">
            <a:avLst/>
          </a:prstGeom>
          <a:solidFill>
            <a:srgbClr val="2DB0C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Financial Planning for Veterans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July 18, 2023 ***</a:t>
            </a:r>
          </a:p>
        </p:txBody>
      </p:sp>
      <p:sp>
        <p:nvSpPr>
          <p:cNvPr id="12" name="Title 1">
            <a:extLst>
              <a:ext uri="{FF2B5EF4-FFF2-40B4-BE49-F238E27FC236}">
                <a16:creationId xmlns:a16="http://schemas.microsoft.com/office/drawing/2014/main" id="{2090BE5A-337D-C0BD-AA48-6882BCCDE8BC}"/>
              </a:ext>
            </a:extLst>
          </p:cNvPr>
          <p:cNvSpPr txBox="1">
            <a:spLocks/>
          </p:cNvSpPr>
          <p:nvPr/>
        </p:nvSpPr>
        <p:spPr>
          <a:xfrm>
            <a:off x="838200" y="4244739"/>
            <a:ext cx="1828800" cy="1463040"/>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solidFill>
                  <a:schemeClr val="bg1"/>
                </a:solidFill>
                <a:latin typeface="Calibri" panose="020F0502020204030204" pitchFamily="34" charset="0"/>
                <a:cs typeface="Calibri" panose="020F0502020204030204" pitchFamily="34" charset="0"/>
              </a:rPr>
              <a:t> Financial Planning When Retirement is Getting Close </a:t>
            </a:r>
            <a:br>
              <a:rPr lang="en-US" sz="1400" b="1" cap="small" dirty="0">
                <a:solidFill>
                  <a:schemeClr val="bg1"/>
                </a:solidFill>
                <a:latin typeface="Calibri" panose="020F0502020204030204" pitchFamily="34" charset="0"/>
                <a:cs typeface="Calibri" panose="020F0502020204030204" pitchFamily="34" charset="0"/>
              </a:rPr>
            </a:br>
            <a:r>
              <a:rPr lang="en-US" sz="1400" b="1" cap="small" dirty="0">
                <a:solidFill>
                  <a:schemeClr val="bg1"/>
                </a:solidFill>
                <a:latin typeface="Calibri" panose="020F0502020204030204" pitchFamily="34" charset="0"/>
                <a:cs typeface="Calibri" panose="020F0502020204030204" pitchFamily="34" charset="0"/>
              </a:rPr>
              <a:t>(5-7 years out) </a:t>
            </a:r>
          </a:p>
          <a:p>
            <a:pPr algn="ctr"/>
            <a:endParaRPr lang="en-US" sz="1400" b="1" cap="small" dirty="0">
              <a:solidFill>
                <a:schemeClr val="bg1"/>
              </a:solidFill>
              <a:latin typeface="Calibri" panose="020F0502020204030204" pitchFamily="34" charset="0"/>
              <a:cs typeface="Calibri" panose="020F0502020204030204" pitchFamily="34" charset="0"/>
            </a:endParaRPr>
          </a:p>
          <a:p>
            <a:pPr algn="ctr"/>
            <a:r>
              <a:rPr lang="en-US" sz="1400" b="1" cap="small" dirty="0">
                <a:solidFill>
                  <a:schemeClr val="bg1"/>
                </a:solidFill>
                <a:latin typeface="Calibri" panose="020F0502020204030204" pitchFamily="34" charset="0"/>
                <a:cs typeface="Calibri" panose="020F0502020204030204" pitchFamily="34" charset="0"/>
              </a:rPr>
              <a:t>July 19, 2023 ***</a:t>
            </a:r>
          </a:p>
        </p:txBody>
      </p:sp>
      <p:sp>
        <p:nvSpPr>
          <p:cNvPr id="14" name="Title 1">
            <a:extLst>
              <a:ext uri="{FF2B5EF4-FFF2-40B4-BE49-F238E27FC236}">
                <a16:creationId xmlns:a16="http://schemas.microsoft.com/office/drawing/2014/main" id="{313B7467-A2AD-1504-527F-5764141D2E9A}"/>
              </a:ext>
            </a:extLst>
          </p:cNvPr>
          <p:cNvSpPr txBox="1">
            <a:spLocks/>
          </p:cNvSpPr>
          <p:nvPr/>
        </p:nvSpPr>
        <p:spPr>
          <a:xfrm>
            <a:off x="5318672" y="1140507"/>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Financial &amp; Tax Planning for International Students</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8, 2023</a:t>
            </a:r>
          </a:p>
        </p:txBody>
      </p:sp>
      <p:sp>
        <p:nvSpPr>
          <p:cNvPr id="15" name="Title 1">
            <a:extLst>
              <a:ext uri="{FF2B5EF4-FFF2-40B4-BE49-F238E27FC236}">
                <a16:creationId xmlns:a16="http://schemas.microsoft.com/office/drawing/2014/main" id="{783D21CA-85A3-C7FC-01E8-D45958D9C425}"/>
              </a:ext>
            </a:extLst>
          </p:cNvPr>
          <p:cNvSpPr txBox="1">
            <a:spLocks/>
          </p:cNvSpPr>
          <p:nvPr/>
        </p:nvSpPr>
        <p:spPr>
          <a:xfrm>
            <a:off x="7499350" y="1145364"/>
            <a:ext cx="1828800" cy="1463040"/>
          </a:xfrm>
          <a:prstGeom prst="rect">
            <a:avLst/>
          </a:prstGeom>
          <a:solidFill>
            <a:srgbClr val="2DB0C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The Financial Aspects of Your Side-</a:t>
            </a:r>
            <a:br>
              <a:rPr lang="en-US" sz="1400" b="1" cap="small" dirty="0">
                <a:latin typeface="Calibri" panose="020F0502020204030204" pitchFamily="34" charset="0"/>
                <a:cs typeface="Calibri" panose="020F0502020204030204" pitchFamily="34" charset="0"/>
              </a:rPr>
            </a:br>
            <a:r>
              <a:rPr lang="en-US" sz="1400" b="1" cap="small" dirty="0">
                <a:latin typeface="Calibri" panose="020F0502020204030204" pitchFamily="34" charset="0"/>
                <a:cs typeface="Calibri" panose="020F0502020204030204" pitchFamily="34" charset="0"/>
              </a:rPr>
              <a:t>Hustle #1 – Planning, Strategies, Legal, Resources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20, 2023</a:t>
            </a:r>
          </a:p>
        </p:txBody>
      </p:sp>
      <p:sp>
        <p:nvSpPr>
          <p:cNvPr id="17" name="Title 1">
            <a:extLst>
              <a:ext uri="{FF2B5EF4-FFF2-40B4-BE49-F238E27FC236}">
                <a16:creationId xmlns:a16="http://schemas.microsoft.com/office/drawing/2014/main" id="{28D5206F-1FF0-E5E9-7345-7690EADABB15}"/>
              </a:ext>
            </a:extLst>
          </p:cNvPr>
          <p:cNvSpPr txBox="1">
            <a:spLocks/>
          </p:cNvSpPr>
          <p:nvPr/>
        </p:nvSpPr>
        <p:spPr>
          <a:xfrm>
            <a:off x="3078436" y="2692623"/>
            <a:ext cx="1828800" cy="1463040"/>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solidFill>
                  <a:schemeClr val="bg1"/>
                </a:solidFill>
                <a:latin typeface="Calibri" panose="020F0502020204030204" pitchFamily="34" charset="0"/>
                <a:cs typeface="Calibri" panose="020F0502020204030204" pitchFamily="34" charset="0"/>
              </a:rPr>
              <a:t> Family Financial Planning: Caring for Adult Dependents </a:t>
            </a:r>
          </a:p>
          <a:p>
            <a:pPr algn="ctr"/>
            <a:endParaRPr lang="en-US" sz="1400" b="1" cap="small" dirty="0">
              <a:solidFill>
                <a:schemeClr val="bg1"/>
              </a:solidFill>
              <a:latin typeface="Calibri" panose="020F0502020204030204" pitchFamily="34" charset="0"/>
              <a:cs typeface="Calibri" panose="020F0502020204030204" pitchFamily="34" charset="0"/>
            </a:endParaRPr>
          </a:p>
          <a:p>
            <a:pPr algn="ctr"/>
            <a:r>
              <a:rPr lang="en-US" sz="1400" b="1" cap="small" dirty="0">
                <a:solidFill>
                  <a:schemeClr val="bg1"/>
                </a:solidFill>
                <a:latin typeface="Calibri" panose="020F0502020204030204" pitchFamily="34" charset="0"/>
                <a:cs typeface="Calibri" panose="020F0502020204030204" pitchFamily="34" charset="0"/>
              </a:rPr>
              <a:t>June 28, 2023</a:t>
            </a:r>
          </a:p>
        </p:txBody>
      </p:sp>
      <p:sp>
        <p:nvSpPr>
          <p:cNvPr id="18" name="Title 1">
            <a:extLst>
              <a:ext uri="{FF2B5EF4-FFF2-40B4-BE49-F238E27FC236}">
                <a16:creationId xmlns:a16="http://schemas.microsoft.com/office/drawing/2014/main" id="{3A342A29-7287-F8DA-7EFE-D836D0162CC0}"/>
              </a:ext>
            </a:extLst>
          </p:cNvPr>
          <p:cNvSpPr txBox="1">
            <a:spLocks/>
          </p:cNvSpPr>
          <p:nvPr/>
        </p:nvSpPr>
        <p:spPr>
          <a:xfrm>
            <a:off x="5332686" y="2692623"/>
            <a:ext cx="1828800" cy="1463040"/>
          </a:xfrm>
          <a:prstGeom prst="rect">
            <a:avLst/>
          </a:prstGeom>
          <a:solidFill>
            <a:srgbClr val="2DB0C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Changing Careers: The Financial &amp; Personal Issues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July 13, 2023</a:t>
            </a:r>
          </a:p>
        </p:txBody>
      </p:sp>
      <p:sp>
        <p:nvSpPr>
          <p:cNvPr id="19" name="Title 1">
            <a:extLst>
              <a:ext uri="{FF2B5EF4-FFF2-40B4-BE49-F238E27FC236}">
                <a16:creationId xmlns:a16="http://schemas.microsoft.com/office/drawing/2014/main" id="{2F09B6BB-F5A5-8DEF-9485-A3CDDC56FF15}"/>
              </a:ext>
            </a:extLst>
          </p:cNvPr>
          <p:cNvSpPr txBox="1">
            <a:spLocks/>
          </p:cNvSpPr>
          <p:nvPr/>
        </p:nvSpPr>
        <p:spPr>
          <a:xfrm>
            <a:off x="5318672" y="4254454"/>
            <a:ext cx="1828800" cy="1463040"/>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solidFill>
                  <a:schemeClr val="bg1"/>
                </a:solidFill>
                <a:latin typeface="Calibri" panose="020F0502020204030204" pitchFamily="34" charset="0"/>
                <a:cs typeface="Calibri" panose="020F0502020204030204" pitchFamily="34" charset="0"/>
              </a:rPr>
              <a:t> Financial Planning for the Fun Stuff: Vacations, Home Improvements, New Vehicles </a:t>
            </a:r>
          </a:p>
          <a:p>
            <a:pPr algn="ctr"/>
            <a:endParaRPr lang="en-US" sz="1400" b="1" cap="small" dirty="0">
              <a:solidFill>
                <a:schemeClr val="bg1"/>
              </a:solidFill>
              <a:latin typeface="Calibri" panose="020F0502020204030204" pitchFamily="34" charset="0"/>
              <a:cs typeface="Calibri" panose="020F0502020204030204" pitchFamily="34" charset="0"/>
            </a:endParaRPr>
          </a:p>
          <a:p>
            <a:pPr algn="ctr"/>
            <a:r>
              <a:rPr lang="en-US" sz="1400" b="1" cap="small" dirty="0">
                <a:solidFill>
                  <a:schemeClr val="bg1"/>
                </a:solidFill>
                <a:latin typeface="Calibri" panose="020F0502020204030204" pitchFamily="34" charset="0"/>
                <a:cs typeface="Calibri" panose="020F0502020204030204" pitchFamily="34" charset="0"/>
              </a:rPr>
              <a:t>June 26, 2023</a:t>
            </a:r>
          </a:p>
        </p:txBody>
      </p:sp>
      <p:sp>
        <p:nvSpPr>
          <p:cNvPr id="20" name="Title 1">
            <a:extLst>
              <a:ext uri="{FF2B5EF4-FFF2-40B4-BE49-F238E27FC236}">
                <a16:creationId xmlns:a16="http://schemas.microsoft.com/office/drawing/2014/main" id="{E5D8E2EB-F032-C402-45CC-91D18ED9EE52}"/>
              </a:ext>
            </a:extLst>
          </p:cNvPr>
          <p:cNvSpPr txBox="1">
            <a:spLocks/>
          </p:cNvSpPr>
          <p:nvPr/>
        </p:nvSpPr>
        <p:spPr>
          <a:xfrm>
            <a:off x="7499350" y="4259311"/>
            <a:ext cx="1828800" cy="1463040"/>
          </a:xfrm>
          <a:prstGeom prst="rect">
            <a:avLst/>
          </a:prstGeom>
          <a:solidFill>
            <a:srgbClr val="2DB0C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Investing 101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August 1, 2023</a:t>
            </a:r>
          </a:p>
        </p:txBody>
      </p:sp>
      <p:sp>
        <p:nvSpPr>
          <p:cNvPr id="21" name="Title 1">
            <a:extLst>
              <a:ext uri="{FF2B5EF4-FFF2-40B4-BE49-F238E27FC236}">
                <a16:creationId xmlns:a16="http://schemas.microsoft.com/office/drawing/2014/main" id="{B544ABC3-10F8-D664-72EF-C41054B3BFB8}"/>
              </a:ext>
            </a:extLst>
          </p:cNvPr>
          <p:cNvSpPr txBox="1">
            <a:spLocks/>
          </p:cNvSpPr>
          <p:nvPr/>
        </p:nvSpPr>
        <p:spPr>
          <a:xfrm>
            <a:off x="9680028" y="1145364"/>
            <a:ext cx="1828800" cy="1463040"/>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solidFill>
                  <a:schemeClr val="bg1"/>
                </a:solidFill>
                <a:latin typeface="Calibri" panose="020F0502020204030204" pitchFamily="34" charset="0"/>
                <a:cs typeface="Calibri" panose="020F0502020204030204" pitchFamily="34" charset="0"/>
              </a:rPr>
              <a:t> Family Financial Planning: Making Finances Work for the Whole Family </a:t>
            </a:r>
          </a:p>
          <a:p>
            <a:pPr algn="ctr"/>
            <a:endParaRPr lang="en-US" sz="1400" b="1" cap="small" dirty="0">
              <a:solidFill>
                <a:schemeClr val="bg1"/>
              </a:solidFill>
              <a:latin typeface="Calibri" panose="020F0502020204030204" pitchFamily="34" charset="0"/>
              <a:cs typeface="Calibri" panose="020F0502020204030204" pitchFamily="34" charset="0"/>
            </a:endParaRPr>
          </a:p>
          <a:p>
            <a:pPr algn="ctr"/>
            <a:r>
              <a:rPr lang="en-US" sz="1400" b="1" cap="small" dirty="0">
                <a:solidFill>
                  <a:schemeClr val="bg1"/>
                </a:solidFill>
                <a:latin typeface="Calibri" panose="020F0502020204030204" pitchFamily="34" charset="0"/>
                <a:cs typeface="Calibri" panose="020F0502020204030204" pitchFamily="34" charset="0"/>
              </a:rPr>
              <a:t>June 23, 2023</a:t>
            </a:r>
          </a:p>
        </p:txBody>
      </p:sp>
      <p:sp>
        <p:nvSpPr>
          <p:cNvPr id="22" name="Title 1">
            <a:extLst>
              <a:ext uri="{FF2B5EF4-FFF2-40B4-BE49-F238E27FC236}">
                <a16:creationId xmlns:a16="http://schemas.microsoft.com/office/drawing/2014/main" id="{A73A9731-8685-074E-4118-50E2DE213A8E}"/>
              </a:ext>
            </a:extLst>
          </p:cNvPr>
          <p:cNvSpPr txBox="1">
            <a:spLocks/>
          </p:cNvSpPr>
          <p:nvPr/>
        </p:nvSpPr>
        <p:spPr>
          <a:xfrm>
            <a:off x="7499350" y="2692623"/>
            <a:ext cx="1828800" cy="1463040"/>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solidFill>
                  <a:schemeClr val="bg1"/>
                </a:solidFill>
                <a:latin typeface="Calibri" panose="020F0502020204030204" pitchFamily="34" charset="0"/>
                <a:cs typeface="Calibri" panose="020F0502020204030204" pitchFamily="34" charset="0"/>
              </a:rPr>
              <a:t> Building Savings Accounts &amp; Emergency Funds </a:t>
            </a:r>
          </a:p>
          <a:p>
            <a:pPr algn="ctr"/>
            <a:endParaRPr lang="en-US" sz="1400" b="1" cap="small" dirty="0">
              <a:solidFill>
                <a:schemeClr val="bg1"/>
              </a:solidFill>
              <a:latin typeface="Calibri" panose="020F0502020204030204" pitchFamily="34" charset="0"/>
              <a:cs typeface="Calibri" panose="020F0502020204030204" pitchFamily="34" charset="0"/>
            </a:endParaRPr>
          </a:p>
          <a:p>
            <a:pPr algn="ctr"/>
            <a:r>
              <a:rPr lang="en-US" sz="1400" b="1" cap="small" dirty="0">
                <a:solidFill>
                  <a:schemeClr val="bg1"/>
                </a:solidFill>
                <a:latin typeface="Calibri" panose="020F0502020204030204" pitchFamily="34" charset="0"/>
                <a:cs typeface="Calibri" panose="020F0502020204030204" pitchFamily="34" charset="0"/>
              </a:rPr>
              <a:t>July 14, 2023</a:t>
            </a:r>
          </a:p>
        </p:txBody>
      </p:sp>
      <p:sp>
        <p:nvSpPr>
          <p:cNvPr id="23" name="Title 1">
            <a:extLst>
              <a:ext uri="{FF2B5EF4-FFF2-40B4-BE49-F238E27FC236}">
                <a16:creationId xmlns:a16="http://schemas.microsoft.com/office/drawing/2014/main" id="{BE851936-EBD7-02DB-BE14-903F3C220DC7}"/>
              </a:ext>
            </a:extLst>
          </p:cNvPr>
          <p:cNvSpPr txBox="1">
            <a:spLocks/>
          </p:cNvSpPr>
          <p:nvPr/>
        </p:nvSpPr>
        <p:spPr>
          <a:xfrm>
            <a:off x="9680028" y="4259311"/>
            <a:ext cx="1828800" cy="1463040"/>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solidFill>
                  <a:schemeClr val="bg1"/>
                </a:solidFill>
                <a:latin typeface="Calibri" panose="020F0502020204030204" pitchFamily="34" charset="0"/>
                <a:cs typeface="Calibri" panose="020F0502020204030204" pitchFamily="34" charset="0"/>
              </a:rPr>
              <a:t> Navigating the Impacts of Inflation &amp; Turbulent Economic Times</a:t>
            </a:r>
          </a:p>
          <a:p>
            <a:pPr algn="ctr"/>
            <a:endParaRPr lang="en-US" sz="1400" b="1" cap="small" dirty="0">
              <a:solidFill>
                <a:schemeClr val="bg1"/>
              </a:solidFill>
              <a:latin typeface="Calibri" panose="020F0502020204030204" pitchFamily="34" charset="0"/>
              <a:cs typeface="Calibri" panose="020F0502020204030204" pitchFamily="34" charset="0"/>
            </a:endParaRPr>
          </a:p>
          <a:p>
            <a:pPr algn="ctr"/>
            <a:r>
              <a:rPr lang="en-US" sz="1400" b="1" cap="small" dirty="0">
                <a:solidFill>
                  <a:schemeClr val="bg1"/>
                </a:solidFill>
                <a:latin typeface="Calibri" panose="020F0502020204030204" pitchFamily="34" charset="0"/>
                <a:cs typeface="Calibri" panose="020F0502020204030204" pitchFamily="34" charset="0"/>
              </a:rPr>
              <a:t>August 2, 2023</a:t>
            </a:r>
          </a:p>
        </p:txBody>
      </p:sp>
      <p:sp>
        <p:nvSpPr>
          <p:cNvPr id="25" name="Title 1">
            <a:extLst>
              <a:ext uri="{FF2B5EF4-FFF2-40B4-BE49-F238E27FC236}">
                <a16:creationId xmlns:a16="http://schemas.microsoft.com/office/drawing/2014/main" id="{72B7DEBF-36ED-8D68-398F-9927D766D569}"/>
              </a:ext>
            </a:extLst>
          </p:cNvPr>
          <p:cNvSpPr txBox="1">
            <a:spLocks/>
          </p:cNvSpPr>
          <p:nvPr/>
        </p:nvSpPr>
        <p:spPr>
          <a:xfrm>
            <a:off x="3078436" y="4244739"/>
            <a:ext cx="1828800" cy="1463040"/>
          </a:xfrm>
          <a:prstGeom prst="rect">
            <a:avLst/>
          </a:prstGeom>
          <a:solidFill>
            <a:srgbClr val="2DB0C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The Financial Aspects of Your Side-</a:t>
            </a:r>
            <a:br>
              <a:rPr lang="en-US" sz="1400" b="1" cap="small" dirty="0">
                <a:latin typeface="Calibri" panose="020F0502020204030204" pitchFamily="34" charset="0"/>
                <a:cs typeface="Calibri" panose="020F0502020204030204" pitchFamily="34" charset="0"/>
              </a:rPr>
            </a:br>
            <a:r>
              <a:rPr lang="en-US" sz="1400" b="1" cap="small" dirty="0">
                <a:latin typeface="Calibri" panose="020F0502020204030204" pitchFamily="34" charset="0"/>
                <a:cs typeface="Calibri" panose="020F0502020204030204" pitchFamily="34" charset="0"/>
              </a:rPr>
              <a:t>Hustle #2 – Taxes, Profitability, Expansion, Success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July 25, 2023</a:t>
            </a:r>
          </a:p>
        </p:txBody>
      </p:sp>
      <p:sp>
        <p:nvSpPr>
          <p:cNvPr id="28" name="Title 1">
            <a:extLst>
              <a:ext uri="{FF2B5EF4-FFF2-40B4-BE49-F238E27FC236}">
                <a16:creationId xmlns:a16="http://schemas.microsoft.com/office/drawing/2014/main" id="{45E454AF-8936-C354-B732-76B859708C3B}"/>
              </a:ext>
            </a:extLst>
          </p:cNvPr>
          <p:cNvSpPr txBox="1">
            <a:spLocks/>
          </p:cNvSpPr>
          <p:nvPr/>
        </p:nvSpPr>
        <p:spPr>
          <a:xfrm>
            <a:off x="2900909" y="6089650"/>
            <a:ext cx="6664325" cy="558800"/>
          </a:xfrm>
          <a:prstGeom prst="rect">
            <a:avLst/>
          </a:prstGeom>
          <a:solidFill>
            <a:srgbClr val="2DB0C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00" b="1" cap="small" dirty="0">
                <a:latin typeface="Calibri" panose="020F0502020204030204" pitchFamily="34" charset="0"/>
                <a:cs typeface="Calibri" panose="020F0502020204030204" pitchFamily="34" charset="0"/>
              </a:rPr>
              <a:t>Most sessions are from 12:00-1:00pm</a:t>
            </a:r>
            <a:br>
              <a:rPr lang="en-US" sz="1200" b="1" cap="small" dirty="0">
                <a:latin typeface="Calibri" panose="020F0502020204030204" pitchFamily="34" charset="0"/>
                <a:cs typeface="Calibri" panose="020F0502020204030204" pitchFamily="34" charset="0"/>
              </a:rPr>
            </a:br>
            <a:r>
              <a:rPr lang="en-US" sz="1200" b="1" cap="small" dirty="0">
                <a:latin typeface="Calibri" panose="020F0502020204030204" pitchFamily="34" charset="0"/>
                <a:cs typeface="Calibri" panose="020F0502020204030204" pitchFamily="34" charset="0"/>
              </a:rPr>
              <a:t>*** Sessions on June 6, 7, 8 and July 18, 19 are from 3:00-4:00pm.</a:t>
            </a:r>
          </a:p>
        </p:txBody>
      </p:sp>
      <p:sp>
        <p:nvSpPr>
          <p:cNvPr id="29" name="Rectangle 28">
            <a:extLst>
              <a:ext uri="{FF2B5EF4-FFF2-40B4-BE49-F238E27FC236}">
                <a16:creationId xmlns:a16="http://schemas.microsoft.com/office/drawing/2014/main" id="{B089258D-1128-CA65-DD3A-52E061155753}"/>
              </a:ext>
            </a:extLst>
          </p:cNvPr>
          <p:cNvSpPr/>
          <p:nvPr/>
        </p:nvSpPr>
        <p:spPr>
          <a:xfrm>
            <a:off x="7388225" y="1056288"/>
            <a:ext cx="2051050" cy="1552116"/>
          </a:xfrm>
          <a:prstGeom prst="rect">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5008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800" decel="100000"/>
                                        <p:tgtEl>
                                          <p:spTgt spid="29"/>
                                        </p:tgtEl>
                                      </p:cBhvr>
                                    </p:animEffect>
                                    <p:anim calcmode="lin" valueType="num">
                                      <p:cBhvr>
                                        <p:cTn id="8" dur="800" decel="100000" fill="hold"/>
                                        <p:tgtEl>
                                          <p:spTgt spid="29"/>
                                        </p:tgtEl>
                                        <p:attrNameLst>
                                          <p:attrName>style.rotation</p:attrName>
                                        </p:attrNameLst>
                                      </p:cBhvr>
                                      <p:tavLst>
                                        <p:tav tm="0">
                                          <p:val>
                                            <p:fltVal val="-90"/>
                                          </p:val>
                                        </p:tav>
                                        <p:tav tm="100000">
                                          <p:val>
                                            <p:fltVal val="0"/>
                                          </p:val>
                                        </p:tav>
                                      </p:tavLst>
                                    </p:anim>
                                    <p:anim calcmode="lin" valueType="num">
                                      <p:cBhvr>
                                        <p:cTn id="9" dur="800" decel="100000" fill="hold"/>
                                        <p:tgtEl>
                                          <p:spTgt spid="29"/>
                                        </p:tgtEl>
                                        <p:attrNameLst>
                                          <p:attrName>ppt_x</p:attrName>
                                        </p:attrNameLst>
                                      </p:cBhvr>
                                      <p:tavLst>
                                        <p:tav tm="0">
                                          <p:val>
                                            <p:strVal val="#ppt_x+0.4"/>
                                          </p:val>
                                        </p:tav>
                                        <p:tav tm="100000">
                                          <p:val>
                                            <p:strVal val="#ppt_x-0.05"/>
                                          </p:val>
                                        </p:tav>
                                      </p:tavLst>
                                    </p:anim>
                                    <p:anim calcmode="lin" valueType="num">
                                      <p:cBhvr>
                                        <p:cTn id="10" dur="800" decel="100000" fill="hold"/>
                                        <p:tgtEl>
                                          <p:spTgt spid="2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12C795-2A26-2743-80E5-4D91D41B9415}"/>
              </a:ext>
            </a:extLst>
          </p:cNvPr>
          <p:cNvGraphicFramePr/>
          <p:nvPr/>
        </p:nvGraphicFramePr>
        <p:xfrm>
          <a:off x="375450" y="-1108180"/>
          <a:ext cx="10972800" cy="731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2941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42A4D48F-CD13-4746-A3DA-7888E8C07C76}"/>
              </a:ext>
            </a:extLst>
          </p:cNvPr>
          <p:cNvSpPr/>
          <p:nvPr/>
        </p:nvSpPr>
        <p:spPr>
          <a:xfrm>
            <a:off x="4524694" y="561523"/>
            <a:ext cx="3142610" cy="1930063"/>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Financial Wellness</a:t>
            </a:r>
          </a:p>
        </p:txBody>
      </p:sp>
      <p:sp>
        <p:nvSpPr>
          <p:cNvPr id="2" name="Cloud Callout 1">
            <a:extLst>
              <a:ext uri="{FF2B5EF4-FFF2-40B4-BE49-F238E27FC236}">
                <a16:creationId xmlns:a16="http://schemas.microsoft.com/office/drawing/2014/main" id="{829A5E17-0E05-FD40-926F-9741273A5509}"/>
              </a:ext>
            </a:extLst>
          </p:cNvPr>
          <p:cNvSpPr/>
          <p:nvPr/>
        </p:nvSpPr>
        <p:spPr>
          <a:xfrm>
            <a:off x="466404"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A goal without a plan is just a dream.</a:t>
            </a:r>
          </a:p>
        </p:txBody>
      </p:sp>
      <p:sp>
        <p:nvSpPr>
          <p:cNvPr id="13" name="Cloud Callout 12">
            <a:extLst>
              <a:ext uri="{FF2B5EF4-FFF2-40B4-BE49-F238E27FC236}">
                <a16:creationId xmlns:a16="http://schemas.microsoft.com/office/drawing/2014/main" id="{4E36713B-5C69-5844-A69B-E94BE57D8341}"/>
              </a:ext>
            </a:extLst>
          </p:cNvPr>
          <p:cNvSpPr/>
          <p:nvPr/>
        </p:nvSpPr>
        <p:spPr>
          <a:xfrm>
            <a:off x="1301214"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The most difficult thing is the decision to act; the rest is mere tenacity.</a:t>
            </a:r>
          </a:p>
        </p:txBody>
      </p:sp>
      <p:sp>
        <p:nvSpPr>
          <p:cNvPr id="14" name="Cloud Callout 13">
            <a:extLst>
              <a:ext uri="{FF2B5EF4-FFF2-40B4-BE49-F238E27FC236}">
                <a16:creationId xmlns:a16="http://schemas.microsoft.com/office/drawing/2014/main" id="{46D0180F-BAB7-E047-80BF-ACF6C0F0E824}"/>
              </a:ext>
            </a:extLst>
          </p:cNvPr>
          <p:cNvSpPr/>
          <p:nvPr/>
        </p:nvSpPr>
        <p:spPr>
          <a:xfrm>
            <a:off x="8525195"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Wealth is largely the result of habit.</a:t>
            </a:r>
          </a:p>
        </p:txBody>
      </p:sp>
      <p:sp>
        <p:nvSpPr>
          <p:cNvPr id="15" name="Cloud Callout 14">
            <a:extLst>
              <a:ext uri="{FF2B5EF4-FFF2-40B4-BE49-F238E27FC236}">
                <a16:creationId xmlns:a16="http://schemas.microsoft.com/office/drawing/2014/main" id="{0AC174B7-77D5-AB45-88B5-6B07EAAF9878}"/>
              </a:ext>
            </a:extLst>
          </p:cNvPr>
          <p:cNvSpPr/>
          <p:nvPr/>
        </p:nvSpPr>
        <p:spPr>
          <a:xfrm>
            <a:off x="7690381"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It takes as much energy to plan as it does to wish.</a:t>
            </a:r>
          </a:p>
        </p:txBody>
      </p:sp>
      <p:sp>
        <p:nvSpPr>
          <p:cNvPr id="16" name="Cloud Callout 15">
            <a:extLst>
              <a:ext uri="{FF2B5EF4-FFF2-40B4-BE49-F238E27FC236}">
                <a16:creationId xmlns:a16="http://schemas.microsoft.com/office/drawing/2014/main" id="{3298933F-34FD-7441-A29B-6B3518E5D6D0}"/>
              </a:ext>
            </a:extLst>
          </p:cNvPr>
          <p:cNvSpPr/>
          <p:nvPr/>
        </p:nvSpPr>
        <p:spPr>
          <a:xfrm>
            <a:off x="4592454" y="4715195"/>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You cannot escape the responsibility of tomorrow by avoiding it today.</a:t>
            </a:r>
          </a:p>
        </p:txBody>
      </p:sp>
    </p:spTree>
    <p:extLst>
      <p:ext uri="{BB962C8B-B14F-4D97-AF65-F5344CB8AC3E}">
        <p14:creationId xmlns:p14="http://schemas.microsoft.com/office/powerpoint/2010/main" val="3615612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C686E7-297C-0F87-3492-9550BC37D1EA}"/>
              </a:ext>
            </a:extLst>
          </p:cNvPr>
          <p:cNvPicPr>
            <a:picLocks noChangeAspect="1"/>
          </p:cNvPicPr>
          <p:nvPr/>
        </p:nvPicPr>
        <p:blipFill>
          <a:blip r:embed="rId2"/>
          <a:stretch>
            <a:fillRect/>
          </a:stretch>
        </p:blipFill>
        <p:spPr>
          <a:xfrm>
            <a:off x="536550" y="36333"/>
            <a:ext cx="11118900" cy="5879127"/>
          </a:xfrm>
          <a:prstGeom prst="rect">
            <a:avLst/>
          </a:prstGeom>
        </p:spPr>
      </p:pic>
    </p:spTree>
    <p:extLst>
      <p:ext uri="{BB962C8B-B14F-4D97-AF65-F5344CB8AC3E}">
        <p14:creationId xmlns:p14="http://schemas.microsoft.com/office/powerpoint/2010/main" val="2620897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C686E7-297C-0F87-3492-9550BC37D1EA}"/>
              </a:ext>
            </a:extLst>
          </p:cNvPr>
          <p:cNvPicPr>
            <a:picLocks noChangeAspect="1"/>
          </p:cNvPicPr>
          <p:nvPr/>
        </p:nvPicPr>
        <p:blipFill>
          <a:blip r:embed="rId2"/>
          <a:stretch>
            <a:fillRect/>
          </a:stretch>
        </p:blipFill>
        <p:spPr>
          <a:xfrm>
            <a:off x="536550" y="36333"/>
            <a:ext cx="11118900" cy="5879127"/>
          </a:xfrm>
          <a:prstGeom prst="rect">
            <a:avLst/>
          </a:prstGeom>
        </p:spPr>
      </p:pic>
      <p:sp>
        <p:nvSpPr>
          <p:cNvPr id="12" name="Oval 11">
            <a:extLst>
              <a:ext uri="{FF2B5EF4-FFF2-40B4-BE49-F238E27FC236}">
                <a16:creationId xmlns:a16="http://schemas.microsoft.com/office/drawing/2014/main" id="{09F6FD47-7601-8197-A77E-0A6D9F4A881D}"/>
              </a:ext>
            </a:extLst>
          </p:cNvPr>
          <p:cNvSpPr/>
          <p:nvPr/>
        </p:nvSpPr>
        <p:spPr>
          <a:xfrm>
            <a:off x="4790507" y="411060"/>
            <a:ext cx="2610985" cy="1260015"/>
          </a:xfrm>
          <a:prstGeom prst="ellipse">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C5725B1E-88BD-DF02-68D5-11C0E440DEC2}"/>
              </a:ext>
            </a:extLst>
          </p:cNvPr>
          <p:cNvCxnSpPr>
            <a:cxnSpLocks/>
          </p:cNvCxnSpPr>
          <p:nvPr/>
        </p:nvCxnSpPr>
        <p:spPr>
          <a:xfrm flipH="1">
            <a:off x="2499919" y="2567031"/>
            <a:ext cx="1325461" cy="993442"/>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0A024BC-BCC7-FEEA-C746-AC7D9EC9A8D9}"/>
              </a:ext>
            </a:extLst>
          </p:cNvPr>
          <p:cNvCxnSpPr>
            <a:cxnSpLocks/>
          </p:cNvCxnSpPr>
          <p:nvPr/>
        </p:nvCxnSpPr>
        <p:spPr>
          <a:xfrm>
            <a:off x="7113864" y="1182848"/>
            <a:ext cx="3154261" cy="2004969"/>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EB2770D-8CB7-953A-D099-B08AC6B20228}"/>
              </a:ext>
            </a:extLst>
          </p:cNvPr>
          <p:cNvCxnSpPr>
            <a:cxnSpLocks/>
          </p:cNvCxnSpPr>
          <p:nvPr/>
        </p:nvCxnSpPr>
        <p:spPr>
          <a:xfrm>
            <a:off x="6338225" y="1304766"/>
            <a:ext cx="381357" cy="1002206"/>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5BD4DADE-A422-1F68-ED5F-E2158346D608}"/>
              </a:ext>
            </a:extLst>
          </p:cNvPr>
          <p:cNvSpPr/>
          <p:nvPr/>
        </p:nvSpPr>
        <p:spPr>
          <a:xfrm>
            <a:off x="3727240" y="1743799"/>
            <a:ext cx="2610985" cy="1260015"/>
          </a:xfrm>
          <a:prstGeom prst="ellipse">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497B482B-BC5B-2C40-F6CC-9BD096B1D755}"/>
              </a:ext>
            </a:extLst>
          </p:cNvPr>
          <p:cNvCxnSpPr>
            <a:cxnSpLocks/>
          </p:cNvCxnSpPr>
          <p:nvPr/>
        </p:nvCxnSpPr>
        <p:spPr>
          <a:xfrm flipH="1">
            <a:off x="3727240" y="2567031"/>
            <a:ext cx="492422" cy="1115736"/>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C6D9F25E-65A0-2E55-774B-422FEF7BD6ED}"/>
              </a:ext>
            </a:extLst>
          </p:cNvPr>
          <p:cNvCxnSpPr>
            <a:cxnSpLocks/>
          </p:cNvCxnSpPr>
          <p:nvPr/>
        </p:nvCxnSpPr>
        <p:spPr>
          <a:xfrm>
            <a:off x="5645791" y="2567031"/>
            <a:ext cx="692434" cy="931178"/>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B5E733E-602A-BB2C-5335-BA8029705788}"/>
              </a:ext>
            </a:extLst>
          </p:cNvPr>
          <p:cNvCxnSpPr>
            <a:cxnSpLocks/>
          </p:cNvCxnSpPr>
          <p:nvPr/>
        </p:nvCxnSpPr>
        <p:spPr>
          <a:xfrm>
            <a:off x="6095999" y="2494307"/>
            <a:ext cx="3249337" cy="1066166"/>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1662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199" y="1280160"/>
            <a:ext cx="10776497" cy="4896803"/>
          </a:xfrm>
        </p:spPr>
        <p:txBody>
          <a:bodyPr>
            <a:noAutofit/>
          </a:bodyPr>
          <a:lstStyle/>
          <a:p>
            <a:pPr marL="1371600" lvl="0" indent="-1371600">
              <a:buFont typeface="+mj-lt"/>
              <a:buAutoNum type="arabicPeriod"/>
            </a:pPr>
            <a:r>
              <a:rPr lang="en-US" sz="2400" b="1" dirty="0">
                <a:solidFill>
                  <a:srgbClr val="2D2D83"/>
                </a:solidFill>
              </a:rPr>
              <a:t>YOU MAY BE AN ENTREPRENEUR WITHOUT KNOWING IT.</a:t>
            </a:r>
            <a:br>
              <a:rPr lang="en-US" sz="2400" b="1" dirty="0">
                <a:solidFill>
                  <a:srgbClr val="2D2D83"/>
                </a:solidFill>
              </a:rPr>
            </a:br>
            <a:r>
              <a:rPr lang="en-US" sz="2400" dirty="0">
                <a:solidFill>
                  <a:srgbClr val="2D2D83"/>
                </a:solidFill>
              </a:rPr>
              <a:t>If you make any income through means other than a job with an employer, you need to think, act and report like an entrepreneur.</a:t>
            </a:r>
            <a:br>
              <a:rPr lang="en-US" sz="2400" dirty="0">
                <a:solidFill>
                  <a:srgbClr val="2D2D83"/>
                </a:solidFill>
              </a:rPr>
            </a:br>
            <a:endParaRPr lang="en-US" sz="2400" dirty="0">
              <a:solidFill>
                <a:srgbClr val="2D2D83"/>
              </a:solidFill>
            </a:endParaRPr>
          </a:p>
          <a:p>
            <a:pPr marL="1371600" lvl="0" indent="-1371600">
              <a:buFont typeface="+mj-lt"/>
              <a:buAutoNum type="arabicPeriod"/>
            </a:pPr>
            <a:r>
              <a:rPr lang="en-US" sz="2400" b="1" dirty="0"/>
              <a:t>TAXES!</a:t>
            </a:r>
            <a:r>
              <a:rPr lang="en-US" sz="2400" dirty="0"/>
              <a:t> </a:t>
            </a:r>
            <a:br>
              <a:rPr lang="en-US" sz="2400" dirty="0"/>
            </a:br>
            <a:r>
              <a:rPr lang="en-US" sz="2400" dirty="0"/>
              <a:t>Being an entrepreneur brings both new opportunities and responsibilities related to taxes. It’s not all bad news – Just do a little homework to make sure you know what you’re doing.</a:t>
            </a:r>
            <a:br>
              <a:rPr lang="en-US" sz="2400" dirty="0"/>
            </a:br>
            <a:endParaRPr lang="en-US" sz="2400" dirty="0"/>
          </a:p>
          <a:p>
            <a:pPr marL="1371600" lvl="0" indent="-1371600">
              <a:buFont typeface="+mj-lt"/>
              <a:buAutoNum type="arabicPeriod"/>
            </a:pPr>
            <a:r>
              <a:rPr lang="en-US" sz="2400" b="1" dirty="0">
                <a:solidFill>
                  <a:srgbClr val="2D2D83"/>
                </a:solidFill>
              </a:rPr>
              <a:t>LEGAL &amp; BUSINESS LIABILITY.</a:t>
            </a:r>
            <a:br>
              <a:rPr lang="en-US" sz="2400" dirty="0">
                <a:solidFill>
                  <a:srgbClr val="2D2D83"/>
                </a:solidFill>
              </a:rPr>
            </a:br>
            <a:r>
              <a:rPr lang="en-US" sz="2400" dirty="0">
                <a:solidFill>
                  <a:srgbClr val="2D2D83"/>
                </a:solidFill>
              </a:rPr>
              <a:t>Anytime you engage in business activities, you become to new types of liability. Do a lot of homework to make sure you protect yourself.</a:t>
            </a:r>
          </a:p>
        </p:txBody>
      </p:sp>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5 KEY ISSUES FOR ENTREPRENEURS</a:t>
            </a:r>
          </a:p>
        </p:txBody>
      </p:sp>
    </p:spTree>
    <p:extLst>
      <p:ext uri="{BB962C8B-B14F-4D97-AF65-F5344CB8AC3E}">
        <p14:creationId xmlns:p14="http://schemas.microsoft.com/office/powerpoint/2010/main" val="7575900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animEffect transition="in" filter="blinds(horizontal)">
                                      <p:cBhvr>
                                        <p:cTn id="7" dur="500"/>
                                        <p:tgtEl>
                                          <p:spTgt spid="2560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603">
                                            <p:txEl>
                                              <p:pRg st="2" end="2"/>
                                            </p:txEl>
                                          </p:spTgt>
                                        </p:tgtEl>
                                        <p:attrNameLst>
                                          <p:attrName>style.visibility</p:attrName>
                                        </p:attrNameLst>
                                      </p:cBhvr>
                                      <p:to>
                                        <p:strVal val="visible"/>
                                      </p:to>
                                    </p:set>
                                    <p:animEffect transition="in" filter="blinds(horizontal)">
                                      <p:cBhvr>
                                        <p:cTn id="12" dur="500"/>
                                        <p:tgtEl>
                                          <p:spTgt spid="256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199" y="1280160"/>
            <a:ext cx="10776497" cy="4896803"/>
          </a:xfrm>
        </p:spPr>
        <p:txBody>
          <a:bodyPr>
            <a:noAutofit/>
          </a:bodyPr>
          <a:lstStyle/>
          <a:p>
            <a:pPr marL="1371600" lvl="0" indent="-1371600">
              <a:buFont typeface="+mj-lt"/>
              <a:buAutoNum type="arabicPeriod"/>
            </a:pPr>
            <a:endParaRPr lang="en-US" sz="2400" dirty="0"/>
          </a:p>
          <a:p>
            <a:pPr marL="1371600" lvl="0" indent="-1371600">
              <a:buFont typeface="+mj-lt"/>
              <a:buAutoNum type="arabicPeriod"/>
            </a:pPr>
            <a:endParaRPr lang="en-US" sz="2400" dirty="0"/>
          </a:p>
          <a:p>
            <a:pPr marL="1371600" lvl="0" indent="-1371600">
              <a:buFont typeface="+mj-lt"/>
              <a:buAutoNum type="arabicPeriod" startAt="4"/>
            </a:pPr>
            <a:r>
              <a:rPr lang="en-US" sz="2400" b="1" dirty="0"/>
              <a:t>CAN YOU SEPARATE YOUR BUSINESS &amp; PERSONAL LIVES?</a:t>
            </a:r>
            <a:br>
              <a:rPr lang="en-US" sz="2400" b="1" dirty="0"/>
            </a:br>
            <a:r>
              <a:rPr lang="en-US" sz="2400" dirty="0"/>
              <a:t>In some ways, you need to keep them separate. In others, you get to choose how much overlap or separation to create.</a:t>
            </a:r>
            <a:br>
              <a:rPr lang="en-US" sz="2400" dirty="0"/>
            </a:br>
            <a:endParaRPr lang="en-US" sz="2400" dirty="0"/>
          </a:p>
          <a:p>
            <a:pPr marL="1371600" lvl="0" indent="-1371600">
              <a:buFont typeface="+mj-lt"/>
              <a:buAutoNum type="arabicPeriod" startAt="4"/>
            </a:pPr>
            <a:r>
              <a:rPr lang="en-US" sz="2400" b="1" dirty="0">
                <a:solidFill>
                  <a:srgbClr val="2D2D83"/>
                </a:solidFill>
              </a:rPr>
              <a:t>COMMUNICATE WITH YOUR FAMILY &amp; OTHER LOVED ONES.</a:t>
            </a:r>
            <a:br>
              <a:rPr lang="en-US" sz="2400" b="1" dirty="0">
                <a:solidFill>
                  <a:srgbClr val="2D2D83"/>
                </a:solidFill>
              </a:rPr>
            </a:br>
            <a:r>
              <a:rPr lang="en-US" sz="2400" dirty="0">
                <a:solidFill>
                  <a:srgbClr val="2D2D83"/>
                </a:solidFill>
              </a:rPr>
              <a:t>As your side-hustle hobby grows into a full business venture, it will require more of your time. And it will become riskier. Communicate with the people in your personal life to makes sure you are all on the same page.</a:t>
            </a:r>
          </a:p>
        </p:txBody>
      </p:sp>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5 KEY ISSUES FOR ENTREPRENEURS</a:t>
            </a:r>
          </a:p>
        </p:txBody>
      </p:sp>
    </p:spTree>
    <p:extLst>
      <p:ext uri="{BB962C8B-B14F-4D97-AF65-F5344CB8AC3E}">
        <p14:creationId xmlns:p14="http://schemas.microsoft.com/office/powerpoint/2010/main" val="18034066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3" end="3"/>
                                            </p:txEl>
                                          </p:spTgt>
                                        </p:tgtEl>
                                        <p:attrNameLst>
                                          <p:attrName>style.visibility</p:attrName>
                                        </p:attrNameLst>
                                      </p:cBhvr>
                                      <p:to>
                                        <p:strVal val="visible"/>
                                      </p:to>
                                    </p:set>
                                    <p:animEffect transition="in" filter="blinds(horizontal)">
                                      <p:cBhvr>
                                        <p:cTn id="7" dur="500"/>
                                        <p:tgtEl>
                                          <p:spTgt spid="256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43259</TotalTime>
  <Words>2580</Words>
  <Application>Microsoft Macintosh PowerPoint</Application>
  <PresentationFormat>Widescreen</PresentationFormat>
  <Paragraphs>301</Paragraphs>
  <Slides>29</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Garamond</vt:lpstr>
      <vt:lpstr>Office Theme</vt:lpstr>
      <vt:lpstr>PowerPoint Presentation</vt:lpstr>
      <vt:lpstr>Brian Bolton Professor of Finance brian.bolton@louisiana.edu  http://business.louisiana.edu/financeispersonal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Brian Bolton Professor of Finance brian.bolton@louisiana.edu  http://business.louisiana.edu/financeispersonal</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 August 27 &amp; 29  INTRODUCTION TO BUSINESS FINANCE  FNAN 300 Business Finance Fall 2019 Brian Bolton</dc:title>
  <dc:subject/>
  <dc:creator>Brian Bolton</dc:creator>
  <cp:keywords/>
  <dc:description/>
  <cp:lastModifiedBy>Brian J Bolton</cp:lastModifiedBy>
  <cp:revision>168</cp:revision>
  <dcterms:created xsi:type="dcterms:W3CDTF">2019-08-26T13:43:19Z</dcterms:created>
  <dcterms:modified xsi:type="dcterms:W3CDTF">2023-06-19T13:19:42Z</dcterms:modified>
  <cp:category/>
</cp:coreProperties>
</file>