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10" r:id="rId2"/>
    <p:sldId id="1343" r:id="rId3"/>
    <p:sldId id="2067" r:id="rId4"/>
    <p:sldId id="2068" r:id="rId5"/>
    <p:sldId id="2056" r:id="rId6"/>
    <p:sldId id="1989" r:id="rId7"/>
    <p:sldId id="2206" r:id="rId8"/>
    <p:sldId id="1292" r:id="rId9"/>
    <p:sldId id="1285" r:id="rId10"/>
    <p:sldId id="1290" r:id="rId11"/>
    <p:sldId id="2322" r:id="rId12"/>
    <p:sldId id="2309" r:id="rId13"/>
    <p:sldId id="2310" r:id="rId14"/>
    <p:sldId id="2323" r:id="rId15"/>
    <p:sldId id="2311" r:id="rId16"/>
    <p:sldId id="2324" r:id="rId17"/>
    <p:sldId id="2315" r:id="rId18"/>
    <p:sldId id="2312" r:id="rId19"/>
    <p:sldId id="2313" r:id="rId20"/>
    <p:sldId id="2314" r:id="rId21"/>
    <p:sldId id="2126" r:id="rId22"/>
    <p:sldId id="2319" r:id="rId23"/>
    <p:sldId id="2129" r:id="rId24"/>
    <p:sldId id="2128" r:id="rId25"/>
    <p:sldId id="2320" r:id="rId26"/>
    <p:sldId id="2130" r:id="rId27"/>
    <p:sldId id="2104" r:id="rId28"/>
    <p:sldId id="2111" r:id="rId29"/>
    <p:sldId id="2120" r:id="rId30"/>
    <p:sldId id="1278" r:id="rId31"/>
    <p:sldId id="2012" r:id="rId32"/>
    <p:sldId id="2013" r:id="rId33"/>
    <p:sldId id="1262" r:id="rId34"/>
    <p:sldId id="1263" r:id="rId35"/>
    <p:sldId id="1264" r:id="rId36"/>
    <p:sldId id="2325" r:id="rId37"/>
    <p:sldId id="2015" r:id="rId38"/>
    <p:sldId id="1993" r:id="rId39"/>
    <p:sldId id="2321" r:id="rId40"/>
    <p:sldId id="2230" r:id="rId41"/>
    <p:sldId id="223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3"/>
    <a:srgbClr val="006600"/>
    <a:srgbClr val="2DB0CC"/>
    <a:srgbClr val="0000CC"/>
    <a:srgbClr val="F0ECCC"/>
    <a:srgbClr val="ACC142"/>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4858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7559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5012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583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5637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364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3449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301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1395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EAF70024-A907-719C-C57C-07923B1F48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8" name="Title 1">
            <a:extLst>
              <a:ext uri="{FF2B5EF4-FFF2-40B4-BE49-F238E27FC236}">
                <a16:creationId xmlns:a16="http://schemas.microsoft.com/office/drawing/2014/main" id="{55069E23-EB48-BC74-AC3A-0CB2D74DEBE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INVESTING</a:t>
            </a:r>
          </a:p>
          <a:p>
            <a:pPr algn="ctr"/>
            <a:r>
              <a:rPr lang="en-US" sz="1200" b="1" dirty="0">
                <a:solidFill>
                  <a:schemeClr val="bg1"/>
                </a:solidFill>
                <a:latin typeface="Garamond" panose="02020404030301010803" pitchFamily="18" charset="0"/>
              </a:rPr>
              <a:t>101</a:t>
            </a:r>
          </a:p>
          <a:p>
            <a:pPr algn="ctr"/>
            <a:r>
              <a:rPr lang="en-US" sz="1200" kern="0" dirty="0">
                <a:solidFill>
                  <a:schemeClr val="bg1"/>
                </a:solidFill>
                <a:effectLst/>
                <a:latin typeface="Calibri" panose="020F0502020204030204" pitchFamily="34" charset="0"/>
                <a:ea typeface="Times New Roman" panose="02020603050405020304" pitchFamily="18" charset="0"/>
              </a:rPr>
              <a:t>  </a:t>
            </a:r>
            <a:r>
              <a:rPr lang="en-US" sz="1200" dirty="0">
                <a:solidFill>
                  <a:schemeClr val="bg1"/>
                </a:solidFill>
                <a:effectLst/>
              </a:rPr>
              <a:t> </a:t>
            </a:r>
            <a:endParaRPr lang="en-US" sz="12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August 1, 2023</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CBA9AC6A-1C49-8D08-3E5A-667CA6BCF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8" name="Title 1">
            <a:extLst>
              <a:ext uri="{FF2B5EF4-FFF2-40B4-BE49-F238E27FC236}">
                <a16:creationId xmlns:a16="http://schemas.microsoft.com/office/drawing/2014/main" id="{4057C5D9-DDEB-87B0-D35B-8EA6B63D4802}"/>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INVESTING</a:t>
            </a:r>
          </a:p>
          <a:p>
            <a:pPr algn="ctr"/>
            <a:r>
              <a:rPr lang="en-US" sz="1200" b="1" dirty="0">
                <a:solidFill>
                  <a:schemeClr val="bg1"/>
                </a:solidFill>
                <a:latin typeface="Garamond" panose="02020404030301010803" pitchFamily="18" charset="0"/>
              </a:rPr>
              <a:t>101</a:t>
            </a:r>
          </a:p>
          <a:p>
            <a:pPr algn="ctr"/>
            <a:r>
              <a:rPr lang="en-US" sz="1200" kern="0" dirty="0">
                <a:solidFill>
                  <a:schemeClr val="bg1"/>
                </a:solidFill>
                <a:effectLst/>
                <a:latin typeface="Calibri" panose="020F0502020204030204" pitchFamily="34" charset="0"/>
                <a:ea typeface="Times New Roman" panose="02020603050405020304" pitchFamily="18" charset="0"/>
              </a:rPr>
              <a:t>  </a:t>
            </a:r>
            <a:r>
              <a:rPr lang="en-US" sz="1200" dirty="0">
                <a:solidFill>
                  <a:schemeClr val="bg1"/>
                </a:solidFill>
                <a:effectLst/>
              </a:rPr>
              <a:t> </a:t>
            </a:r>
            <a:endParaRPr lang="en-US" sz="12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August 1, 2023</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chemeClr val="bg1">
            <a:lumMod val="65000"/>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406CCCE9-C176-D470-BC83-5645B3D36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5" name="Title 1">
            <a:extLst>
              <a:ext uri="{FF2B5EF4-FFF2-40B4-BE49-F238E27FC236}">
                <a16:creationId xmlns:a16="http://schemas.microsoft.com/office/drawing/2014/main" id="{9FD5883D-D925-5B05-DADF-0E4AAFCC0E3E}"/>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INVESTING</a:t>
            </a:r>
          </a:p>
          <a:p>
            <a:pPr algn="ctr"/>
            <a:r>
              <a:rPr lang="en-US" sz="1200" b="1" dirty="0">
                <a:solidFill>
                  <a:schemeClr val="bg1"/>
                </a:solidFill>
                <a:latin typeface="Garamond" panose="02020404030301010803" pitchFamily="18" charset="0"/>
              </a:rPr>
              <a:t>101</a:t>
            </a:r>
          </a:p>
          <a:p>
            <a:pPr algn="ctr"/>
            <a:r>
              <a:rPr lang="en-US" sz="1200" kern="0" dirty="0">
                <a:solidFill>
                  <a:schemeClr val="bg1"/>
                </a:solidFill>
                <a:effectLst/>
                <a:latin typeface="Calibri" panose="020F0502020204030204" pitchFamily="34" charset="0"/>
                <a:ea typeface="Times New Roman" panose="02020603050405020304" pitchFamily="18" charset="0"/>
              </a:rPr>
              <a:t>  </a:t>
            </a:r>
            <a:r>
              <a:rPr lang="en-US" sz="1200" dirty="0">
                <a:solidFill>
                  <a:schemeClr val="bg1"/>
                </a:solidFill>
                <a:effectLst/>
              </a:rPr>
              <a:t> </a:t>
            </a:r>
            <a:endParaRPr lang="en-US" sz="12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August 1, 2023</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8CC9F0A3-9CAD-00C4-A057-2EDA9FE0E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8" name="Title 1">
            <a:extLst>
              <a:ext uri="{FF2B5EF4-FFF2-40B4-BE49-F238E27FC236}">
                <a16:creationId xmlns:a16="http://schemas.microsoft.com/office/drawing/2014/main" id="{4EE4B587-3108-88F4-263E-4D73022D630C}"/>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INVESTING</a:t>
            </a:r>
          </a:p>
          <a:p>
            <a:pPr algn="ctr"/>
            <a:r>
              <a:rPr lang="en-US" sz="1200" b="1" dirty="0">
                <a:solidFill>
                  <a:schemeClr val="bg1"/>
                </a:solidFill>
                <a:latin typeface="Garamond" panose="02020404030301010803" pitchFamily="18" charset="0"/>
              </a:rPr>
              <a:t>101</a:t>
            </a:r>
          </a:p>
          <a:p>
            <a:pPr algn="ctr"/>
            <a:r>
              <a:rPr lang="en-US" sz="1200" kern="0" dirty="0">
                <a:solidFill>
                  <a:schemeClr val="bg1"/>
                </a:solidFill>
                <a:effectLst/>
                <a:latin typeface="Calibri" panose="020F0502020204030204" pitchFamily="34" charset="0"/>
                <a:ea typeface="Times New Roman" panose="02020603050405020304" pitchFamily="18" charset="0"/>
              </a:rPr>
              <a:t>  </a:t>
            </a:r>
            <a:r>
              <a:rPr lang="en-US" sz="1200" dirty="0">
                <a:solidFill>
                  <a:schemeClr val="bg1"/>
                </a:solidFill>
                <a:effectLst/>
              </a:rPr>
              <a:t> </a:t>
            </a:r>
            <a:endParaRPr lang="en-US" sz="12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August 1, 2023</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994327C2-67AC-5C3B-BC4C-84F4664AC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BF86CE1D-B553-6EC3-405A-88D3CECCACE7}"/>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INVESTING</a:t>
            </a:r>
          </a:p>
          <a:p>
            <a:pPr algn="ctr"/>
            <a:r>
              <a:rPr lang="en-US" sz="1200" b="1" dirty="0">
                <a:solidFill>
                  <a:schemeClr val="bg1"/>
                </a:solidFill>
                <a:latin typeface="Garamond" panose="02020404030301010803" pitchFamily="18" charset="0"/>
              </a:rPr>
              <a:t>101</a:t>
            </a:r>
          </a:p>
          <a:p>
            <a:pPr algn="ctr"/>
            <a:r>
              <a:rPr lang="en-US" sz="1200" kern="0" dirty="0">
                <a:solidFill>
                  <a:schemeClr val="bg1"/>
                </a:solidFill>
                <a:effectLst/>
                <a:latin typeface="Calibri" panose="020F0502020204030204" pitchFamily="34" charset="0"/>
                <a:ea typeface="Times New Roman" panose="02020603050405020304" pitchFamily="18" charset="0"/>
              </a:rPr>
              <a:t>  </a:t>
            </a:r>
            <a:r>
              <a:rPr lang="en-US" sz="1200" dirty="0">
                <a:solidFill>
                  <a:schemeClr val="bg1"/>
                </a:solidFill>
                <a:effectLst/>
              </a:rPr>
              <a:t> </a:t>
            </a:r>
            <a:endParaRPr lang="en-US" sz="12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August 1, 2023</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8" name="Picture 7" descr="A picture containing symbol, font, graphics, logo&#10;&#10;Description automatically generated">
            <a:extLst>
              <a:ext uri="{FF2B5EF4-FFF2-40B4-BE49-F238E27FC236}">
                <a16:creationId xmlns:a16="http://schemas.microsoft.com/office/drawing/2014/main" id="{607E8DBC-E683-796C-868D-C42C89DAB0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11" name="Title 1">
            <a:extLst>
              <a:ext uri="{FF2B5EF4-FFF2-40B4-BE49-F238E27FC236}">
                <a16:creationId xmlns:a16="http://schemas.microsoft.com/office/drawing/2014/main" id="{CF14ED9C-34C2-1D92-B19E-566537ABEF1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INVESTING</a:t>
            </a:r>
          </a:p>
          <a:p>
            <a:pPr algn="ctr"/>
            <a:r>
              <a:rPr lang="en-US" sz="1200" b="1" dirty="0">
                <a:solidFill>
                  <a:schemeClr val="bg1"/>
                </a:solidFill>
                <a:latin typeface="Garamond" panose="02020404030301010803" pitchFamily="18" charset="0"/>
              </a:rPr>
              <a:t>101</a:t>
            </a:r>
          </a:p>
          <a:p>
            <a:pPr algn="ctr"/>
            <a:r>
              <a:rPr lang="en-US" sz="1200" kern="0" dirty="0">
                <a:solidFill>
                  <a:schemeClr val="bg1"/>
                </a:solidFill>
                <a:effectLst/>
                <a:latin typeface="Calibri" panose="020F0502020204030204" pitchFamily="34" charset="0"/>
                <a:ea typeface="Times New Roman" panose="02020603050405020304" pitchFamily="18" charset="0"/>
              </a:rPr>
              <a:t>  </a:t>
            </a:r>
            <a:r>
              <a:rPr lang="en-US" sz="1200" dirty="0">
                <a:solidFill>
                  <a:schemeClr val="bg1"/>
                </a:solidFill>
                <a:effectLst/>
              </a:rPr>
              <a:t> </a:t>
            </a:r>
            <a:endParaRPr lang="en-US" sz="12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August 1, 2023</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7971CAD0-C7EE-1F8A-D845-065E2DA876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F50E500D-F04F-E2FE-8F06-014411D624E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INVESTING</a:t>
            </a:r>
          </a:p>
          <a:p>
            <a:pPr algn="ctr"/>
            <a:r>
              <a:rPr lang="en-US" sz="1200" b="1" dirty="0">
                <a:solidFill>
                  <a:schemeClr val="bg1"/>
                </a:solidFill>
                <a:latin typeface="Garamond" panose="02020404030301010803" pitchFamily="18" charset="0"/>
              </a:rPr>
              <a:t>101</a:t>
            </a:r>
          </a:p>
          <a:p>
            <a:pPr algn="ctr"/>
            <a:r>
              <a:rPr lang="en-US" sz="1200" kern="0" dirty="0">
                <a:solidFill>
                  <a:schemeClr val="bg1"/>
                </a:solidFill>
                <a:effectLst/>
                <a:latin typeface="Calibri" panose="020F0502020204030204" pitchFamily="34" charset="0"/>
                <a:ea typeface="Times New Roman" panose="02020603050405020304" pitchFamily="18" charset="0"/>
              </a:rPr>
              <a:t>  </a:t>
            </a:r>
            <a:r>
              <a:rPr lang="en-US" sz="1200" dirty="0">
                <a:solidFill>
                  <a:schemeClr val="bg1"/>
                </a:solidFill>
                <a:effectLst/>
              </a:rPr>
              <a:t> </a:t>
            </a:r>
            <a:endParaRPr lang="en-US" sz="12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August 1, 2023</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3" name="Picture 2" descr="A picture containing symbol, font, graphics, logo&#10;&#10;Description automatically generated">
            <a:extLst>
              <a:ext uri="{FF2B5EF4-FFF2-40B4-BE49-F238E27FC236}">
                <a16:creationId xmlns:a16="http://schemas.microsoft.com/office/drawing/2014/main" id="{DCF6B853-6AEF-13F1-C674-5445937AC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72A8A79C-9D3A-4785-2ED5-5D739C91F4DA}"/>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INVESTING</a:t>
            </a:r>
          </a:p>
          <a:p>
            <a:pPr algn="ctr"/>
            <a:r>
              <a:rPr lang="en-US" sz="1200" b="1" dirty="0">
                <a:solidFill>
                  <a:schemeClr val="bg1"/>
                </a:solidFill>
                <a:latin typeface="Garamond" panose="02020404030301010803" pitchFamily="18" charset="0"/>
              </a:rPr>
              <a:t>101</a:t>
            </a:r>
          </a:p>
          <a:p>
            <a:pPr algn="ctr"/>
            <a:r>
              <a:rPr lang="en-US" sz="1200" kern="0" dirty="0">
                <a:solidFill>
                  <a:schemeClr val="bg1"/>
                </a:solidFill>
                <a:effectLst/>
                <a:latin typeface="Calibri" panose="020F0502020204030204" pitchFamily="34" charset="0"/>
                <a:ea typeface="Times New Roman" panose="02020603050405020304" pitchFamily="18" charset="0"/>
              </a:rPr>
              <a:t>  </a:t>
            </a:r>
            <a:r>
              <a:rPr lang="en-US" sz="1200" dirty="0">
                <a:solidFill>
                  <a:schemeClr val="bg1"/>
                </a:solidFill>
                <a:effectLst/>
              </a:rPr>
              <a:t> </a:t>
            </a:r>
            <a:endParaRPr lang="en-US" sz="12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August 1, 2023</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0CA184FE-96E5-90D0-2ACB-C505EDC86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7B46E34F-4B3C-975B-6A88-10372362F0E6}"/>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INVESTING</a:t>
            </a:r>
          </a:p>
          <a:p>
            <a:pPr algn="ctr"/>
            <a:r>
              <a:rPr lang="en-US" sz="1200" b="1" dirty="0">
                <a:solidFill>
                  <a:schemeClr val="bg1"/>
                </a:solidFill>
                <a:latin typeface="Garamond" panose="02020404030301010803" pitchFamily="18" charset="0"/>
              </a:rPr>
              <a:t>101</a:t>
            </a:r>
          </a:p>
          <a:p>
            <a:pPr algn="ctr"/>
            <a:r>
              <a:rPr lang="en-US" sz="1200" kern="0" dirty="0">
                <a:solidFill>
                  <a:schemeClr val="bg1"/>
                </a:solidFill>
                <a:effectLst/>
                <a:latin typeface="Calibri" panose="020F0502020204030204" pitchFamily="34" charset="0"/>
                <a:ea typeface="Times New Roman" panose="02020603050405020304" pitchFamily="18" charset="0"/>
              </a:rPr>
              <a:t>  </a:t>
            </a:r>
            <a:r>
              <a:rPr lang="en-US" sz="1200" dirty="0">
                <a:solidFill>
                  <a:schemeClr val="bg1"/>
                </a:solidFill>
                <a:effectLst/>
              </a:rPr>
              <a:t> </a:t>
            </a:r>
            <a:endParaRPr lang="en-US" sz="12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August 1, 2023</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F364B40A-FE8F-C9BC-3A38-B241E9FA33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BAD7F489-2CA8-CC06-5591-AB594C19886E}"/>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INVESTING</a:t>
            </a:r>
          </a:p>
          <a:p>
            <a:pPr algn="ctr"/>
            <a:r>
              <a:rPr lang="en-US" sz="1200" b="1" dirty="0">
                <a:solidFill>
                  <a:schemeClr val="bg1"/>
                </a:solidFill>
                <a:latin typeface="Garamond" panose="02020404030301010803" pitchFamily="18" charset="0"/>
              </a:rPr>
              <a:t>101</a:t>
            </a:r>
          </a:p>
          <a:p>
            <a:pPr algn="ctr"/>
            <a:r>
              <a:rPr lang="en-US" sz="1200" kern="0" dirty="0">
                <a:solidFill>
                  <a:schemeClr val="bg1"/>
                </a:solidFill>
                <a:effectLst/>
                <a:latin typeface="Calibri" panose="020F0502020204030204" pitchFamily="34" charset="0"/>
                <a:ea typeface="Times New Roman" panose="02020603050405020304" pitchFamily="18" charset="0"/>
              </a:rPr>
              <a:t>  </a:t>
            </a:r>
            <a:r>
              <a:rPr lang="en-US" sz="1200" dirty="0">
                <a:solidFill>
                  <a:schemeClr val="bg1"/>
                </a:solidFill>
                <a:effectLst/>
              </a:rPr>
              <a:t> </a:t>
            </a:r>
            <a:endParaRPr lang="en-US" sz="1200" b="1" dirty="0">
              <a:solidFill>
                <a:schemeClr val="bg1"/>
              </a:solidFill>
              <a:latin typeface="Garamond" panose="02020404030301010803" pitchFamily="18" charset="0"/>
            </a:endParaRPr>
          </a:p>
          <a:p>
            <a:pPr algn="ctr"/>
            <a:r>
              <a:rPr lang="en-US" sz="1200" b="1" dirty="0">
                <a:solidFill>
                  <a:schemeClr val="bg1"/>
                </a:solidFill>
                <a:latin typeface="Garamond" panose="02020404030301010803" pitchFamily="18" charset="0"/>
              </a:rPr>
              <a:t>August 1, 2023</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3/23/24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50800" y="178994"/>
            <a:ext cx="12076948" cy="2492990"/>
          </a:xfrm>
          <a:prstGeom prst="rect">
            <a:avLst/>
          </a:prstGeom>
          <a:solidFill>
            <a:srgbClr val="2D2D83"/>
          </a:solidFill>
        </p:spPr>
        <p:txBody>
          <a:bodyPr wrap="square">
            <a:spAutoFit/>
          </a:bodyPr>
          <a:lstStyle/>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MONEY MATTERS 2023: </a:t>
            </a: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ymbol, font, graphics, logo&#10;&#10;Description automatically generated">
            <a:extLst>
              <a:ext uri="{FF2B5EF4-FFF2-40B4-BE49-F238E27FC236}">
                <a16:creationId xmlns:a16="http://schemas.microsoft.com/office/drawing/2014/main" id="{98CEFFA8-2081-533A-9B16-95072DE47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2" y="5191886"/>
            <a:ext cx="1536849" cy="1465839"/>
          </a:xfrm>
          <a:prstGeom prst="rect">
            <a:avLst/>
          </a:prstGeom>
        </p:spPr>
      </p:pic>
      <p:sp>
        <p:nvSpPr>
          <p:cNvPr id="4" name="Rectangle 3">
            <a:extLst>
              <a:ext uri="{FF2B5EF4-FFF2-40B4-BE49-F238E27FC236}">
                <a16:creationId xmlns:a16="http://schemas.microsoft.com/office/drawing/2014/main" id="{30B2BB75-332E-14AF-CF31-D887D91F0FA3}"/>
              </a:ext>
            </a:extLst>
          </p:cNvPr>
          <p:cNvSpPr/>
          <p:nvPr/>
        </p:nvSpPr>
        <p:spPr>
          <a:xfrm>
            <a:off x="0" y="2671984"/>
            <a:ext cx="12192000" cy="3323987"/>
          </a:xfrm>
          <a:prstGeom prst="rect">
            <a:avLst/>
          </a:prstGeom>
        </p:spPr>
        <p:txBody>
          <a:bodyPr wrap="square">
            <a:spAutoFit/>
          </a:bodyPr>
          <a:lstStyle/>
          <a:p>
            <a:pPr algn="ctr"/>
            <a:r>
              <a:rPr lang="en-US" sz="3600" b="1" u="sng" cap="small" dirty="0">
                <a:solidFill>
                  <a:srgbClr val="2D2D83"/>
                </a:solidFill>
                <a:latin typeface="Calibri" panose="020F0502020204030204" pitchFamily="34" charset="0"/>
                <a:ea typeface="Times New Roman" panose="02020603050405020304" pitchFamily="18" charset="0"/>
                <a:cs typeface="Calibri" panose="020F0502020204030204" pitchFamily="34" charset="0"/>
              </a:rPr>
              <a:t>Session #14:</a:t>
            </a:r>
          </a:p>
          <a:p>
            <a:pPr algn="ctr"/>
            <a:r>
              <a:rPr lang="en-US" sz="8000" b="1" cap="small" dirty="0">
                <a:solidFill>
                  <a:srgbClr val="2D2D83"/>
                </a:solidFill>
                <a:latin typeface="Calibri" panose="020F0502020204030204" pitchFamily="34" charset="0"/>
                <a:cs typeface="Calibri" panose="020F0502020204030204" pitchFamily="34" charset="0"/>
              </a:rPr>
              <a:t>Investing 101</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cap="small" dirty="0">
                <a:solidFill>
                  <a:srgbClr val="2DB0CC"/>
                </a:solidFill>
                <a:latin typeface="Calibri" panose="020F0502020204030204" pitchFamily="34" charset="0"/>
                <a:ea typeface="Times New Roman" panose="02020603050405020304" pitchFamily="18" charset="0"/>
                <a:cs typeface="Calibri" panose="020F0502020204030204" pitchFamily="34" charset="0"/>
              </a:rPr>
              <a:t>August 1, 2023</a:t>
            </a:r>
            <a:endParaRPr lang="en-US" sz="4000" b="1" cap="small" dirty="0">
              <a:solidFill>
                <a:srgbClr val="2DB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3 Opening Morals #2</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557116"/>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13322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88411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26765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22846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1915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37433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90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When it comes to investing </a:t>
            </a:r>
            <a:br>
              <a:rPr lang="en-US" sz="4000" b="1" i="1" dirty="0">
                <a:solidFill>
                  <a:srgbClr val="C00000"/>
                </a:solidFill>
              </a:rPr>
            </a:br>
            <a:r>
              <a:rPr lang="en-US" sz="3400" b="1" i="1" dirty="0">
                <a:solidFill>
                  <a:srgbClr val="C00000"/>
                </a:solidFill>
              </a:rPr>
              <a:t>– or saving or eating or going to the amusement park – </a:t>
            </a:r>
            <a:br>
              <a:rPr lang="en-US" sz="4000" b="1" i="1" dirty="0">
                <a:solidFill>
                  <a:srgbClr val="C00000"/>
                </a:solidFill>
              </a:rPr>
            </a:br>
            <a:r>
              <a:rPr lang="en-US" sz="4000" b="1" i="1" dirty="0">
                <a:solidFill>
                  <a:srgbClr val="C00000"/>
                </a:solidFill>
              </a:rPr>
              <a:t>RISK and RETURN always work in tandem.</a:t>
            </a:r>
          </a:p>
          <a:p>
            <a:pPr marL="0" indent="0" algn="ctr">
              <a:buNone/>
            </a:pPr>
            <a:endParaRPr lang="en-US" sz="4000" b="1" i="1" dirty="0">
              <a:solidFill>
                <a:srgbClr val="C00000"/>
              </a:solidFill>
            </a:endParaRPr>
          </a:p>
          <a:p>
            <a:pPr marL="0" indent="0" algn="ctr">
              <a:buNone/>
            </a:pPr>
            <a:r>
              <a:rPr lang="en-US" sz="4000" b="1" i="1" dirty="0">
                <a:solidFill>
                  <a:srgbClr val="C00000"/>
                </a:solidFill>
              </a:rPr>
              <a:t>Higher returns are associated with higher risk.</a:t>
            </a:r>
          </a:p>
          <a:p>
            <a:pPr marL="0" indent="0" algn="ctr">
              <a:buNone/>
            </a:pPr>
            <a:r>
              <a:rPr lang="en-US" sz="4000" b="1" i="1" dirty="0">
                <a:solidFill>
                  <a:srgbClr val="C00000"/>
                </a:solidFill>
              </a:rPr>
              <a:t>But…higher risk does not automatically lead to higher return.</a:t>
            </a:r>
            <a:endParaRPr lang="en-US" sz="6000" b="1" i="1" dirty="0">
              <a:solidFill>
                <a:srgbClr val="006600"/>
              </a:solidFill>
            </a:endParaRP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3 Opening Morals #3</a:t>
            </a:r>
          </a:p>
        </p:txBody>
      </p:sp>
    </p:spTree>
    <p:extLst>
      <p:ext uri="{BB962C8B-B14F-4D97-AF65-F5344CB8AC3E}">
        <p14:creationId xmlns:p14="http://schemas.microsoft.com/office/powerpoint/2010/main" val="10608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blinds(horizontal)">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C00000"/>
                </a:solidFill>
              </a:rPr>
              <a:t>Average Stock Returns, 2021-2023:</a:t>
            </a:r>
          </a:p>
          <a:p>
            <a:pPr marL="0" indent="0" algn="ctr">
              <a:buNone/>
            </a:pPr>
            <a:endParaRPr lang="en-US" sz="4800" b="1" i="1" dirty="0">
              <a:solidFill>
                <a:srgbClr val="C00000"/>
              </a:solidFill>
            </a:endParaRPr>
          </a:p>
          <a:p>
            <a:pPr marL="0" indent="0" algn="ctr">
              <a:buNone/>
            </a:pPr>
            <a:r>
              <a:rPr lang="en-US" sz="4800" b="1" i="1" dirty="0">
                <a:solidFill>
                  <a:srgbClr val="C00000"/>
                </a:solidFill>
              </a:rPr>
              <a:t>2021	+25%</a:t>
            </a:r>
          </a:p>
          <a:p>
            <a:pPr marL="0" indent="0" algn="ctr">
              <a:buNone/>
            </a:pPr>
            <a:r>
              <a:rPr lang="en-US" sz="4800" b="1" i="1" dirty="0">
                <a:solidFill>
                  <a:srgbClr val="C00000"/>
                </a:solidFill>
              </a:rPr>
              <a:t>2022	- 22%</a:t>
            </a:r>
          </a:p>
          <a:p>
            <a:pPr marL="0" indent="0" algn="ctr">
              <a:buNone/>
            </a:pPr>
            <a:r>
              <a:rPr lang="en-US" sz="4800" b="1" i="1" dirty="0">
                <a:solidFill>
                  <a:srgbClr val="C00000"/>
                </a:solidFill>
              </a:rPr>
              <a:t>2023	+20%</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3 Opening Morals #3</a:t>
            </a:r>
          </a:p>
        </p:txBody>
      </p:sp>
    </p:spTree>
    <p:extLst>
      <p:ext uri="{BB962C8B-B14F-4D97-AF65-F5344CB8AC3E}">
        <p14:creationId xmlns:p14="http://schemas.microsoft.com/office/powerpoint/2010/main" val="186854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141914" y="1308682"/>
            <a:ext cx="4916648" cy="32324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C00000"/>
                </a:solidFill>
              </a:rPr>
              <a:t>Average Stock Returns, 2021-2023:</a:t>
            </a:r>
          </a:p>
          <a:p>
            <a:pPr marL="0" indent="0" algn="ctr">
              <a:buNone/>
            </a:pPr>
            <a:endParaRPr lang="en-US" sz="2400" b="1" i="1" dirty="0">
              <a:solidFill>
                <a:srgbClr val="C00000"/>
              </a:solidFill>
            </a:endParaRPr>
          </a:p>
          <a:p>
            <a:pPr marL="0" indent="0" algn="ctr">
              <a:buNone/>
            </a:pPr>
            <a:r>
              <a:rPr lang="en-US" sz="2400" b="1" i="1" dirty="0">
                <a:solidFill>
                  <a:srgbClr val="C00000"/>
                </a:solidFill>
              </a:rPr>
              <a:t>2021	+25%</a:t>
            </a:r>
          </a:p>
          <a:p>
            <a:pPr marL="0" indent="0" algn="ctr">
              <a:buNone/>
            </a:pPr>
            <a:r>
              <a:rPr lang="en-US" sz="2400" b="1" i="1" dirty="0">
                <a:solidFill>
                  <a:srgbClr val="C00000"/>
                </a:solidFill>
              </a:rPr>
              <a:t>2022	- 22%</a:t>
            </a:r>
          </a:p>
          <a:p>
            <a:pPr marL="0" indent="0" algn="ctr">
              <a:buNone/>
            </a:pPr>
            <a:r>
              <a:rPr lang="en-US" sz="2400" b="1" i="1" dirty="0">
                <a:solidFill>
                  <a:srgbClr val="C00000"/>
                </a:solidFill>
              </a:rPr>
              <a:t>2023	+20%</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3 Opening Morals #3</a:t>
            </a:r>
          </a:p>
        </p:txBody>
      </p:sp>
      <p:pic>
        <p:nvPicPr>
          <p:cNvPr id="3" name="Picture 2">
            <a:extLst>
              <a:ext uri="{FF2B5EF4-FFF2-40B4-BE49-F238E27FC236}">
                <a16:creationId xmlns:a16="http://schemas.microsoft.com/office/drawing/2014/main" id="{FCD3AEC2-8B3F-8D2C-18F3-E7BC44E4F09C}"/>
              </a:ext>
            </a:extLst>
          </p:cNvPr>
          <p:cNvPicPr>
            <a:picLocks noChangeAspect="1"/>
          </p:cNvPicPr>
          <p:nvPr/>
        </p:nvPicPr>
        <p:blipFill>
          <a:blip r:embed="rId2"/>
          <a:stretch>
            <a:fillRect/>
          </a:stretch>
        </p:blipFill>
        <p:spPr>
          <a:xfrm>
            <a:off x="3666610" y="1912690"/>
            <a:ext cx="8169557" cy="4012035"/>
          </a:xfrm>
          <a:prstGeom prst="rect">
            <a:avLst/>
          </a:prstGeom>
        </p:spPr>
      </p:pic>
      <p:sp>
        <p:nvSpPr>
          <p:cNvPr id="4" name="Rectangle 3">
            <a:extLst>
              <a:ext uri="{FF2B5EF4-FFF2-40B4-BE49-F238E27FC236}">
                <a16:creationId xmlns:a16="http://schemas.microsoft.com/office/drawing/2014/main" id="{5A2FCE3C-1428-E692-D0BB-5645E71B6E0A}"/>
              </a:ext>
            </a:extLst>
          </p:cNvPr>
          <p:cNvSpPr/>
          <p:nvPr/>
        </p:nvSpPr>
        <p:spPr>
          <a:xfrm>
            <a:off x="3666610" y="1781665"/>
            <a:ext cx="8169557" cy="169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679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6600"/>
                </a:solidFill>
              </a:rPr>
              <a:t>I’m about to receive $50,000 from a family member.</a:t>
            </a:r>
          </a:p>
          <a:p>
            <a:pPr marL="0" indent="0" algn="ctr">
              <a:buNone/>
            </a:pPr>
            <a:endParaRPr lang="en-US" sz="4800" b="1" i="1" dirty="0">
              <a:solidFill>
                <a:srgbClr val="006600"/>
              </a:solidFill>
            </a:endParaRPr>
          </a:p>
          <a:p>
            <a:pPr marL="0" indent="0" algn="ctr">
              <a:buNone/>
            </a:pPr>
            <a:r>
              <a:rPr lang="en-US" sz="4800" b="1" i="1" dirty="0">
                <a:solidFill>
                  <a:srgbClr val="006600"/>
                </a:solidFill>
              </a:rPr>
              <a:t>What should I do with it?</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I Was Asked Last Week</a:t>
            </a:r>
          </a:p>
        </p:txBody>
      </p:sp>
    </p:spTree>
    <p:extLst>
      <p:ext uri="{BB962C8B-B14F-4D97-AF65-F5344CB8AC3E}">
        <p14:creationId xmlns:p14="http://schemas.microsoft.com/office/powerpoint/2010/main" val="55005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I Was Asked Last Week</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2315360"/>
            <a:ext cx="10670628" cy="25586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b="1" i="1" dirty="0"/>
          </a:p>
          <a:p>
            <a:pPr marL="0" indent="0" algn="ctr">
              <a:buNone/>
            </a:pPr>
            <a:r>
              <a:rPr lang="en-US" b="1" i="1" dirty="0"/>
              <a:t>Personal Finance is PERSONAL.    Investing is PERSONAL.</a:t>
            </a:r>
          </a:p>
          <a:p>
            <a:pPr marL="0" indent="0" algn="ctr">
              <a:buNone/>
            </a:pPr>
            <a:endParaRPr lang="en-US" b="1" i="1" dirty="0"/>
          </a:p>
          <a:p>
            <a:pPr marL="0" indent="0" algn="ctr">
              <a:buNone/>
            </a:pPr>
            <a:r>
              <a:rPr lang="en-US" b="1" i="1" dirty="0"/>
              <a:t>If you ever meet with a financial advisor, they will ask you 2 questions:</a:t>
            </a:r>
          </a:p>
          <a:p>
            <a:pPr marL="457200" indent="-457200" algn="ctr">
              <a:buFont typeface="+mj-lt"/>
              <a:buAutoNum type="arabicPeriod"/>
            </a:pPr>
            <a:r>
              <a:rPr lang="en-US" b="1" i="1" dirty="0"/>
              <a:t>What are your goals?</a:t>
            </a:r>
          </a:p>
          <a:p>
            <a:pPr marL="457200" indent="-457200" algn="ctr">
              <a:buFont typeface="+mj-lt"/>
              <a:buAutoNum type="arabicPeriod"/>
            </a:pPr>
            <a:r>
              <a:rPr lang="en-US" b="1" i="1" dirty="0"/>
              <a:t>What is your risk tolerance?</a:t>
            </a:r>
          </a:p>
        </p:txBody>
      </p:sp>
      <p:sp>
        <p:nvSpPr>
          <p:cNvPr id="4" name="Content Placeholder 2">
            <a:extLst>
              <a:ext uri="{FF2B5EF4-FFF2-40B4-BE49-F238E27FC236}">
                <a16:creationId xmlns:a16="http://schemas.microsoft.com/office/drawing/2014/main" id="{F93D1468-B2CA-7F0E-5FE5-EE04CDA9C653}"/>
              </a:ext>
            </a:extLst>
          </p:cNvPr>
          <p:cNvSpPr txBox="1">
            <a:spLocks/>
          </p:cNvSpPr>
          <p:nvPr/>
        </p:nvSpPr>
        <p:spPr>
          <a:xfrm>
            <a:off x="838199" y="1326183"/>
            <a:ext cx="10670627" cy="98917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chemeClr val="bg1"/>
                </a:solidFill>
              </a:rPr>
              <a:t>I’m about to receive $50,000 from a family member.</a:t>
            </a:r>
          </a:p>
          <a:p>
            <a:pPr marL="0" indent="0" algn="ctr">
              <a:buNone/>
            </a:pPr>
            <a:r>
              <a:rPr lang="en-US" sz="2400" b="1" i="1" dirty="0">
                <a:solidFill>
                  <a:schemeClr val="bg1"/>
                </a:solidFill>
              </a:rPr>
              <a:t>What should I do with it?</a:t>
            </a:r>
          </a:p>
          <a:p>
            <a:pPr marL="0" indent="0" algn="ctr">
              <a:buNone/>
            </a:pPr>
            <a:endParaRPr lang="en-US" sz="2400" b="1" i="1" dirty="0">
              <a:solidFill>
                <a:schemeClr val="bg1"/>
              </a:solidFill>
            </a:endParaRPr>
          </a:p>
          <a:p>
            <a:pPr marL="0" indent="0" algn="ctr">
              <a:buNone/>
            </a:pPr>
            <a:endParaRPr lang="en-US" sz="2400" b="1" i="1" dirty="0">
              <a:solidFill>
                <a:schemeClr val="bg1"/>
              </a:solidFill>
            </a:endParaRPr>
          </a:p>
        </p:txBody>
      </p:sp>
    </p:spTree>
    <p:extLst>
      <p:ext uri="{BB962C8B-B14F-4D97-AF65-F5344CB8AC3E}">
        <p14:creationId xmlns:p14="http://schemas.microsoft.com/office/powerpoint/2010/main" val="147150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I Was Asked Last Week</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2315361"/>
            <a:ext cx="10670628" cy="31640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b="1" i="1" dirty="0"/>
          </a:p>
          <a:p>
            <a:pPr marL="0" indent="0" algn="ctr">
              <a:buNone/>
            </a:pPr>
            <a:r>
              <a:rPr lang="en-US" sz="2400" b="1" i="1" dirty="0"/>
              <a:t>Today’s Focus:</a:t>
            </a:r>
          </a:p>
          <a:p>
            <a:pPr marL="0" indent="0" algn="ctr">
              <a:buNone/>
            </a:pPr>
            <a:r>
              <a:rPr lang="en-US" sz="2400" b="1" i="1" dirty="0"/>
              <a:t>Investing in financial markets and financial securities (stocks, bonds, CDs)</a:t>
            </a:r>
            <a:br>
              <a:rPr lang="en-US" sz="2400" b="1" i="1" dirty="0"/>
            </a:br>
            <a:endParaRPr lang="en-US" sz="2400" b="1" i="1" dirty="0"/>
          </a:p>
          <a:p>
            <a:pPr marL="0" indent="0" algn="ctr">
              <a:buNone/>
            </a:pPr>
            <a:r>
              <a:rPr lang="en-US" sz="2400" b="1" i="1" dirty="0"/>
              <a:t>Investing in real estate, cryptocurrency, classic cars, Beanie Babies, sneakers…</a:t>
            </a:r>
          </a:p>
          <a:p>
            <a:pPr marL="0" indent="0" algn="ctr">
              <a:buNone/>
            </a:pPr>
            <a:r>
              <a:rPr lang="en-US" sz="2400" b="1" i="1" dirty="0"/>
              <a:t>That’s all real investing, but I’m not talking about that today. </a:t>
            </a:r>
          </a:p>
        </p:txBody>
      </p:sp>
      <p:sp>
        <p:nvSpPr>
          <p:cNvPr id="4" name="Content Placeholder 2">
            <a:extLst>
              <a:ext uri="{FF2B5EF4-FFF2-40B4-BE49-F238E27FC236}">
                <a16:creationId xmlns:a16="http://schemas.microsoft.com/office/drawing/2014/main" id="{F93D1468-B2CA-7F0E-5FE5-EE04CDA9C653}"/>
              </a:ext>
            </a:extLst>
          </p:cNvPr>
          <p:cNvSpPr txBox="1">
            <a:spLocks/>
          </p:cNvSpPr>
          <p:nvPr/>
        </p:nvSpPr>
        <p:spPr>
          <a:xfrm>
            <a:off x="838199" y="1326183"/>
            <a:ext cx="10670627" cy="98917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chemeClr val="bg1"/>
                </a:solidFill>
              </a:rPr>
              <a:t>I’m about to receive $50,000 from a family member.</a:t>
            </a:r>
          </a:p>
          <a:p>
            <a:pPr marL="0" indent="0" algn="ctr">
              <a:buNone/>
            </a:pPr>
            <a:r>
              <a:rPr lang="en-US" sz="2400" b="1" i="1" dirty="0">
                <a:solidFill>
                  <a:schemeClr val="bg1"/>
                </a:solidFill>
              </a:rPr>
              <a:t>What should I do with it?</a:t>
            </a:r>
          </a:p>
          <a:p>
            <a:pPr marL="0" indent="0" algn="ctr">
              <a:buNone/>
            </a:pPr>
            <a:endParaRPr lang="en-US" sz="2400" b="1" i="1" dirty="0">
              <a:solidFill>
                <a:schemeClr val="bg1"/>
              </a:solidFill>
            </a:endParaRPr>
          </a:p>
          <a:p>
            <a:pPr marL="0" indent="0" algn="ctr">
              <a:buNone/>
            </a:pPr>
            <a:endParaRPr lang="en-US" sz="2400" b="1" i="1" dirty="0">
              <a:solidFill>
                <a:schemeClr val="bg1"/>
              </a:solidFill>
            </a:endParaRPr>
          </a:p>
        </p:txBody>
      </p:sp>
    </p:spTree>
    <p:extLst>
      <p:ext uri="{BB962C8B-B14F-4D97-AF65-F5344CB8AC3E}">
        <p14:creationId xmlns:p14="http://schemas.microsoft.com/office/powerpoint/2010/main" val="1854497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98917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chemeClr val="bg1"/>
                </a:solidFill>
              </a:rPr>
              <a:t>I’m about to receive $50,000 from a family member.</a:t>
            </a:r>
          </a:p>
          <a:p>
            <a:pPr marL="0" indent="0" algn="ctr">
              <a:buNone/>
            </a:pPr>
            <a:r>
              <a:rPr lang="en-US" sz="2400" b="1" i="1" dirty="0">
                <a:solidFill>
                  <a:schemeClr val="bg1"/>
                </a:solidFill>
              </a:rPr>
              <a:t>What should I do with it?</a:t>
            </a:r>
          </a:p>
          <a:p>
            <a:pPr marL="0" indent="0" algn="ctr">
              <a:buNone/>
            </a:pPr>
            <a:endParaRPr lang="en-US" sz="2400" b="1" i="1" dirty="0">
              <a:solidFill>
                <a:schemeClr val="bg1"/>
              </a:solidFill>
            </a:endParaRPr>
          </a:p>
          <a:p>
            <a:pPr marL="0" indent="0" algn="ctr">
              <a:buNone/>
            </a:pPr>
            <a:endParaRPr lang="en-US" sz="2400" b="1" i="1" dirty="0">
              <a:solidFill>
                <a:schemeClr val="bg1"/>
              </a:solidFill>
            </a:endParaRP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I Was Asked Last Week</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2315361"/>
            <a:ext cx="10670628" cy="31640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t>Let’s assume you are 25 years old:</a:t>
            </a:r>
          </a:p>
          <a:p>
            <a:pPr marL="457200" indent="-457200">
              <a:buFont typeface="+mj-lt"/>
              <a:buAutoNum type="arabicPeriod"/>
            </a:pPr>
            <a:r>
              <a:rPr lang="en-US" sz="2400" b="1" i="1" dirty="0"/>
              <a:t>Pay bills, pay off bad debt.</a:t>
            </a:r>
          </a:p>
          <a:p>
            <a:pPr marL="457200" indent="-457200">
              <a:buFont typeface="+mj-lt"/>
              <a:buAutoNum type="arabicPeriod"/>
            </a:pPr>
            <a:r>
              <a:rPr lang="en-US" sz="2400" b="1" i="1" dirty="0"/>
              <a:t>$10,000 in cash / savings</a:t>
            </a:r>
          </a:p>
          <a:p>
            <a:pPr marL="457200" indent="-457200">
              <a:buFont typeface="+mj-lt"/>
              <a:buAutoNum type="arabicPeriod"/>
            </a:pPr>
            <a:r>
              <a:rPr lang="en-US" sz="2400" b="1" i="1" dirty="0"/>
              <a:t>$10,000 in a 6 or 12 month certificate of deposit, earning a certain 5% per year.</a:t>
            </a:r>
          </a:p>
          <a:p>
            <a:pPr marL="457200" indent="-457200">
              <a:buFont typeface="+mj-lt"/>
              <a:buAutoNum type="arabicPeriod"/>
            </a:pPr>
            <a:r>
              <a:rPr lang="en-US" sz="2400" b="1" i="1" dirty="0"/>
              <a:t>$10,000 to $15,000 in the S&amp;P 500 Index, a broad basket of 500 of the largest companies in the U.S.  Average return over the past 100 years = 12.1%</a:t>
            </a:r>
          </a:p>
          <a:p>
            <a:pPr marL="457200" indent="-457200">
              <a:buFont typeface="+mj-lt"/>
              <a:buAutoNum type="arabicPeriod"/>
            </a:pPr>
            <a:r>
              <a:rPr lang="en-US" sz="2400" b="1" i="1" dirty="0"/>
              <a:t>$10,000 to $15,000 in 5-10 companies / stocks that interest you. Don’t stress or overanalyze. Don’t sell within 1 year. Just pick, watch, and wait patiently.</a:t>
            </a:r>
          </a:p>
        </p:txBody>
      </p:sp>
    </p:spTree>
    <p:extLst>
      <p:ext uri="{BB962C8B-B14F-4D97-AF65-F5344CB8AC3E}">
        <p14:creationId xmlns:p14="http://schemas.microsoft.com/office/powerpoint/2010/main" val="284325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I Was Asked Last Week</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2315361"/>
            <a:ext cx="10670628" cy="31640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C00000"/>
                </a:solidFill>
              </a:rPr>
              <a:t>Let’s assume you are 55 years old:</a:t>
            </a:r>
          </a:p>
          <a:p>
            <a:pPr marL="457200" indent="-457200">
              <a:buFont typeface="+mj-lt"/>
              <a:buAutoNum type="arabicPeriod"/>
            </a:pPr>
            <a:r>
              <a:rPr lang="en-US" sz="2400" b="1" i="1" dirty="0"/>
              <a:t>Pay bills, pay off bad debt.</a:t>
            </a:r>
          </a:p>
          <a:p>
            <a:pPr marL="457200" indent="-457200">
              <a:buFont typeface="+mj-lt"/>
              <a:buAutoNum type="arabicPeriod"/>
            </a:pPr>
            <a:r>
              <a:rPr lang="en-US" sz="2400" b="1" i="1" dirty="0">
                <a:solidFill>
                  <a:srgbClr val="C00000"/>
                </a:solidFill>
              </a:rPr>
              <a:t>$10,000 to $15,000 </a:t>
            </a:r>
            <a:r>
              <a:rPr lang="en-US" sz="2400" b="1" i="1" dirty="0"/>
              <a:t>in cash / savings</a:t>
            </a:r>
          </a:p>
          <a:p>
            <a:pPr marL="457200" indent="-457200">
              <a:buFont typeface="+mj-lt"/>
              <a:buAutoNum type="arabicPeriod"/>
            </a:pPr>
            <a:r>
              <a:rPr lang="en-US" sz="2400" b="1" i="1" dirty="0">
                <a:solidFill>
                  <a:srgbClr val="C00000"/>
                </a:solidFill>
              </a:rPr>
              <a:t>$20,000 in a 6, 12 or 18</a:t>
            </a:r>
            <a:r>
              <a:rPr lang="en-US" sz="2400" b="1" i="1" dirty="0"/>
              <a:t> month CD, earning a guaranteed 5% per year.</a:t>
            </a:r>
          </a:p>
          <a:p>
            <a:pPr marL="457200" indent="-457200">
              <a:buFont typeface="+mj-lt"/>
              <a:buAutoNum type="arabicPeriod"/>
            </a:pPr>
            <a:r>
              <a:rPr lang="en-US" sz="2400" b="1" i="1" dirty="0">
                <a:solidFill>
                  <a:srgbClr val="C00000"/>
                </a:solidFill>
              </a:rPr>
              <a:t>$10,000</a:t>
            </a:r>
            <a:r>
              <a:rPr lang="en-US" sz="2400" b="1" i="1" dirty="0"/>
              <a:t> in the S&amp;P 500 Index, a broad basket of 500 of the largest companies in the U.S.  Average return over the past 100 years = 12.1%</a:t>
            </a:r>
          </a:p>
          <a:p>
            <a:pPr marL="457200" indent="-457200">
              <a:buFont typeface="+mj-lt"/>
              <a:buAutoNum type="arabicPeriod"/>
            </a:pPr>
            <a:r>
              <a:rPr lang="en-US" sz="2400" b="1" i="1" strike="sngStrike" dirty="0">
                <a:solidFill>
                  <a:srgbClr val="C00000"/>
                </a:solidFill>
              </a:rPr>
              <a:t>$10,000 to $15,000 in 5-10 companies / stocks that interest you. Don’t stress or overanalyze. Just pick, watch, and wait very patiently.</a:t>
            </a:r>
          </a:p>
        </p:txBody>
      </p:sp>
      <p:sp>
        <p:nvSpPr>
          <p:cNvPr id="4" name="Content Placeholder 2">
            <a:extLst>
              <a:ext uri="{FF2B5EF4-FFF2-40B4-BE49-F238E27FC236}">
                <a16:creationId xmlns:a16="http://schemas.microsoft.com/office/drawing/2014/main" id="{254C46B6-C07E-8C36-575A-8CBE3B5638ED}"/>
              </a:ext>
            </a:extLst>
          </p:cNvPr>
          <p:cNvSpPr txBox="1">
            <a:spLocks/>
          </p:cNvSpPr>
          <p:nvPr/>
        </p:nvSpPr>
        <p:spPr>
          <a:xfrm>
            <a:off x="838199" y="1326183"/>
            <a:ext cx="10670627" cy="98917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chemeClr val="bg1"/>
                </a:solidFill>
              </a:rPr>
              <a:t>I’m about to receive $50,000 from a family member.</a:t>
            </a:r>
          </a:p>
          <a:p>
            <a:pPr marL="0" indent="0" algn="ctr">
              <a:buNone/>
            </a:pPr>
            <a:r>
              <a:rPr lang="en-US" sz="2400" b="1" i="1" dirty="0">
                <a:solidFill>
                  <a:schemeClr val="bg1"/>
                </a:solidFill>
              </a:rPr>
              <a:t>What should I do with it?</a:t>
            </a:r>
          </a:p>
          <a:p>
            <a:pPr marL="0" indent="0" algn="ctr">
              <a:buNone/>
            </a:pPr>
            <a:endParaRPr lang="en-US" sz="2400" b="1" i="1" dirty="0">
              <a:solidFill>
                <a:schemeClr val="bg1"/>
              </a:solidFill>
            </a:endParaRPr>
          </a:p>
          <a:p>
            <a:pPr marL="0" indent="0" algn="ctr">
              <a:buNone/>
            </a:pPr>
            <a:endParaRPr lang="en-US" sz="2400" b="1" i="1" dirty="0">
              <a:solidFill>
                <a:schemeClr val="bg1"/>
              </a:solidFill>
            </a:endParaRPr>
          </a:p>
        </p:txBody>
      </p:sp>
    </p:spTree>
    <p:extLst>
      <p:ext uri="{BB962C8B-B14F-4D97-AF65-F5344CB8AC3E}">
        <p14:creationId xmlns:p14="http://schemas.microsoft.com/office/powerpoint/2010/main" val="394685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a:solidFill>
                  <a:schemeClr val="bg1"/>
                </a:solidFill>
                <a:latin typeface="Calibri" panose="020F0502020204030204" pitchFamily="34" charset="0"/>
                <a:cs typeface="Calibri" panose="020F0502020204030204" pitchFamily="34" charset="0"/>
              </a:rPr>
            </a:br>
            <a:r>
              <a:rPr lang="en-US" sz="6000">
                <a:solidFill>
                  <a:schemeClr val="bg1"/>
                </a:solidFill>
                <a:latin typeface="Calibri" panose="020F0502020204030204" pitchFamily="34" charset="0"/>
                <a:cs typeface="Calibri" panose="020F0502020204030204" pitchFamily="34" charset="0"/>
              </a:rPr>
              <a:t>Professor </a:t>
            </a:r>
            <a:r>
              <a:rPr lang="en-US" sz="6000" dirty="0">
                <a:solidFill>
                  <a:schemeClr val="bg1"/>
                </a:solidFill>
                <a:latin typeface="Calibri" panose="020F0502020204030204" pitchFamily="34" charset="0"/>
                <a:cs typeface="Calibri" panose="020F0502020204030204" pitchFamily="34" charset="0"/>
              </a:rPr>
              <a:t>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989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2D2D83"/>
                </a:solidFill>
              </a:rPr>
              <a:t>Investing is not just for super-rich Wall Street types.</a:t>
            </a:r>
          </a:p>
          <a:p>
            <a:pPr marL="0" indent="0" algn="ctr">
              <a:buNone/>
            </a:pPr>
            <a:r>
              <a:rPr lang="en-US" sz="2400" b="1" i="1" dirty="0">
                <a:solidFill>
                  <a:srgbClr val="2D2D83"/>
                </a:solidFill>
              </a:rPr>
              <a:t>We all have opportunities to invest in financial securities through our other goals.</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Investment Tools We All Can Use</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2315361"/>
            <a:ext cx="10670628" cy="31640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US" sz="2400" b="1" i="1" dirty="0">
              <a:solidFill>
                <a:srgbClr val="2D2D83"/>
              </a:solidFill>
            </a:endParaRPr>
          </a:p>
          <a:p>
            <a:pPr marL="457200" indent="-457200">
              <a:buFont typeface="+mj-lt"/>
              <a:buAutoNum type="arabicPeriod"/>
            </a:pPr>
            <a:r>
              <a:rPr lang="en-US" sz="2400" b="1" i="1" dirty="0">
                <a:solidFill>
                  <a:srgbClr val="2D2D83"/>
                </a:solidFill>
              </a:rPr>
              <a:t>401(k) or 403(b) – probably able to invest in a selection of 10-15 mutual funds.</a:t>
            </a:r>
          </a:p>
          <a:p>
            <a:pPr marL="457200" indent="-457200">
              <a:buFont typeface="+mj-lt"/>
              <a:buAutoNum type="arabicPeriod"/>
            </a:pPr>
            <a:r>
              <a:rPr lang="en-US" sz="2400" b="1" i="1" dirty="0">
                <a:solidFill>
                  <a:srgbClr val="2D2D83"/>
                </a:solidFill>
              </a:rPr>
              <a:t>Individual Retirement Account or Roth IRA – able to invest in most financial securities</a:t>
            </a:r>
          </a:p>
          <a:p>
            <a:pPr marL="457200" indent="-457200">
              <a:buFont typeface="+mj-lt"/>
              <a:buAutoNum type="arabicPeriod"/>
            </a:pPr>
            <a:r>
              <a:rPr lang="en-US" sz="2400" b="1" i="1" dirty="0">
                <a:solidFill>
                  <a:srgbClr val="2D2D83"/>
                </a:solidFill>
              </a:rPr>
              <a:t>529 college savings plan – able to invest in most financial securities.</a:t>
            </a:r>
          </a:p>
          <a:p>
            <a:pPr marL="457200" indent="-457200">
              <a:buFont typeface="+mj-lt"/>
              <a:buAutoNum type="arabicPeriod"/>
            </a:pPr>
            <a:r>
              <a:rPr lang="en-US" sz="2400" b="1" i="1" dirty="0">
                <a:solidFill>
                  <a:srgbClr val="2D2D83"/>
                </a:solidFill>
              </a:rPr>
              <a:t>Taxable brokerage account – able to invest in any financial security, with as little as $1.00</a:t>
            </a:r>
          </a:p>
          <a:p>
            <a:pPr lvl="1"/>
            <a:r>
              <a:rPr lang="en-US" sz="2000" b="1" i="1" dirty="0">
                <a:solidFill>
                  <a:srgbClr val="2D2D83"/>
                </a:solidFill>
              </a:rPr>
              <a:t>Robinhood and the democratization of finance has made it (a) super-easy, and </a:t>
            </a:r>
            <a:br>
              <a:rPr lang="en-US" sz="2000" b="1" i="1" dirty="0">
                <a:solidFill>
                  <a:srgbClr val="2D2D83"/>
                </a:solidFill>
              </a:rPr>
            </a:br>
            <a:r>
              <a:rPr lang="en-US" sz="2000" b="1" i="1" dirty="0">
                <a:solidFill>
                  <a:srgbClr val="2D2D83"/>
                </a:solidFill>
              </a:rPr>
              <a:t>(b) super-cheap for anyone to invest just like they are a super-rich Wall Street type.</a:t>
            </a:r>
            <a:endParaRPr lang="en-US" sz="2400" b="1" i="1" strike="sngStrike" dirty="0">
              <a:solidFill>
                <a:srgbClr val="2D2D83"/>
              </a:solidFill>
            </a:endParaRPr>
          </a:p>
        </p:txBody>
      </p:sp>
    </p:spTree>
    <p:extLst>
      <p:ext uri="{BB962C8B-B14F-4D97-AF65-F5344CB8AC3E}">
        <p14:creationId xmlns:p14="http://schemas.microsoft.com/office/powerpoint/2010/main" val="1948506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670627" cy="4843803"/>
          </a:xfrm>
        </p:spPr>
        <p:txBody>
          <a:bodyPr>
            <a:normAutofit fontScale="62500" lnSpcReduction="20000"/>
          </a:bodyPr>
          <a:lstStyle/>
          <a:p>
            <a:r>
              <a:rPr lang="en-US" sz="4000" dirty="0"/>
              <a:t>An IRA is an Individual Retirement Account</a:t>
            </a:r>
          </a:p>
          <a:p>
            <a:r>
              <a:rPr lang="en-US" sz="4000" dirty="0"/>
              <a:t>A Roth IRA is a special kind of IRA.</a:t>
            </a:r>
            <a:br>
              <a:rPr lang="en-US" sz="4000" dirty="0"/>
            </a:br>
            <a:endParaRPr lang="en-US" sz="4000" dirty="0"/>
          </a:p>
          <a:p>
            <a:r>
              <a:rPr lang="en-US" sz="4000" dirty="0"/>
              <a:t>Either an IRA or a Roth IRA has special tax benefits…the difference between the two is when you get those benefits.</a:t>
            </a:r>
          </a:p>
          <a:p>
            <a:pPr lvl="1"/>
            <a:r>
              <a:rPr lang="en-US" sz="3600" dirty="0"/>
              <a:t>With a Traditional IRA, you get the benefits (or tax deduction) today, when you make the investment…which means it’s good for people in high tax brackets today.</a:t>
            </a:r>
          </a:p>
          <a:p>
            <a:pPr lvl="1"/>
            <a:r>
              <a:rPr lang="en-US" sz="3600" dirty="0"/>
              <a:t>With a Roth IRA, you get the benefits (or tax deduction) when you withdraw cash in retirement…which means it’s good for people in low tax brackets today.</a:t>
            </a:r>
            <a:br>
              <a:rPr lang="en-US" sz="3600" dirty="0"/>
            </a:br>
            <a:endParaRPr lang="en-US" sz="3600" dirty="0"/>
          </a:p>
          <a:p>
            <a:pPr lvl="1"/>
            <a:r>
              <a:rPr lang="en-US" sz="3700" dirty="0"/>
              <a:t>With either type, there are 2 tax benefits:</a:t>
            </a:r>
          </a:p>
          <a:p>
            <a:pPr marL="1428750" lvl="2" indent="-514350">
              <a:buFont typeface="+mj-lt"/>
              <a:buAutoNum type="arabicPeriod"/>
            </a:pPr>
            <a:r>
              <a:rPr lang="en-US" sz="3700" dirty="0"/>
              <a:t>As shown above, the ability to choose WHEN you pay ordinary income taxes on the income.</a:t>
            </a:r>
          </a:p>
          <a:p>
            <a:pPr marL="1428750" lvl="2" indent="-514350">
              <a:buFont typeface="+mj-lt"/>
              <a:buAutoNum type="arabicPeriod"/>
            </a:pPr>
            <a:r>
              <a:rPr lang="en-US" sz="3700" dirty="0"/>
              <a:t>You never pay capital gains taxes on investment growth within the IRA.</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an IRA or Roth IRA – Why Do It?</a:t>
            </a:r>
          </a:p>
        </p:txBody>
      </p:sp>
    </p:spTree>
    <p:extLst>
      <p:ext uri="{BB962C8B-B14F-4D97-AF65-F5344CB8AC3E}">
        <p14:creationId xmlns:p14="http://schemas.microsoft.com/office/powerpoint/2010/main" val="3644802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$6,500 per year from age 25 to age 60, you would have</a:t>
            </a:r>
            <a:r>
              <a:rPr lang="en-US" sz="3600" b="1" dirty="0">
                <a:solidFill>
                  <a:srgbClr val="C00000"/>
                </a:solidFill>
              </a:rPr>
              <a:t> $1,400,000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$550,000 </a:t>
            </a:r>
            <a:r>
              <a:rPr lang="en-US" sz="3600" dirty="0"/>
              <a:t>in your account at age 60 (assuming a 9% annual return).</a:t>
            </a:r>
            <a:br>
              <a:rPr lang="en-US" sz="3600" dirty="0"/>
            </a:br>
            <a:endParaRPr lang="en-US" sz="3600" dirty="0"/>
          </a:p>
        </p:txBody>
      </p:sp>
      <p:sp>
        <p:nvSpPr>
          <p:cNvPr id="2" name="Rectangle 2">
            <a:extLst>
              <a:ext uri="{FF2B5EF4-FFF2-40B4-BE49-F238E27FC236}">
                <a16:creationId xmlns:a16="http://schemas.microsoft.com/office/drawing/2014/main" id="{F864D1BC-23BA-F128-2C8E-4F27810F4DE4}"/>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an IRA or Roth IRA – Why Do It?</a:t>
            </a:r>
          </a:p>
        </p:txBody>
      </p:sp>
    </p:spTree>
    <p:extLst>
      <p:ext uri="{BB962C8B-B14F-4D97-AF65-F5344CB8AC3E}">
        <p14:creationId xmlns:p14="http://schemas.microsoft.com/office/powerpoint/2010/main" val="21606038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a:bodyPr>
          <a:lstStyle/>
          <a:p>
            <a:r>
              <a:rPr lang="en-US" sz="4000" dirty="0"/>
              <a:t>But what is an IRA? Why the Roth IRA?</a:t>
            </a:r>
          </a:p>
          <a:p>
            <a:pPr lvl="1"/>
            <a:r>
              <a:rPr lang="en-US" sz="2500" dirty="0"/>
              <a:t>An IRA is an Individual Retirement Account.</a:t>
            </a:r>
          </a:p>
          <a:p>
            <a:pPr lvl="1"/>
            <a:r>
              <a:rPr lang="en-US" sz="2500" dirty="0"/>
              <a:t>You are allowed to contribute $6,500 per year</a:t>
            </a:r>
          </a:p>
          <a:p>
            <a:pPr lvl="2"/>
            <a:endParaRPr lang="en-US" sz="2500" dirty="0"/>
          </a:p>
          <a:p>
            <a:pPr lvl="1"/>
            <a:r>
              <a:rPr lang="en-US" sz="2500" dirty="0"/>
              <a:t>The key decision is based on whether you think your tax rate will be higher today or in the future. </a:t>
            </a:r>
          </a:p>
          <a:p>
            <a:pPr marL="457200" lvl="1" indent="0">
              <a:buNone/>
            </a:pPr>
            <a:endParaRPr lang="en-US" sz="2500" dirty="0"/>
          </a:p>
          <a:p>
            <a:pPr lvl="1"/>
            <a:r>
              <a:rPr lang="en-US" sz="2500" dirty="0"/>
              <a:t>The bad news is that the money you put into an IRA cannot be withdrawn, unless you pay a 10% penalty, until you turn 59 ½ years old</a:t>
            </a:r>
            <a:br>
              <a:rPr lang="en-US" sz="3600" dirty="0"/>
            </a:br>
            <a:endParaRPr lang="en-US" sz="1600" dirty="0"/>
          </a:p>
          <a:p>
            <a:pPr lvl="1"/>
            <a:r>
              <a:rPr lang="en-US" sz="1600" dirty="0"/>
              <a:t>There is some fine print that we are skipping over here and some minor exceptions to this overview, but this should cover most of you and most situations.</a:t>
            </a:r>
          </a:p>
        </p:txBody>
      </p:sp>
      <p:sp>
        <p:nvSpPr>
          <p:cNvPr id="2" name="Rectangle 2">
            <a:extLst>
              <a:ext uri="{FF2B5EF4-FFF2-40B4-BE49-F238E27FC236}">
                <a16:creationId xmlns:a16="http://schemas.microsoft.com/office/drawing/2014/main" id="{CEB46AD5-4811-C9EF-75DD-006A954EB299}"/>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an IRA or Roth IRA – Why Do It?</a:t>
            </a:r>
          </a:p>
        </p:txBody>
      </p:sp>
    </p:spTree>
    <p:extLst>
      <p:ext uri="{BB962C8B-B14F-4D97-AF65-F5344CB8AC3E}">
        <p14:creationId xmlns:p14="http://schemas.microsoft.com/office/powerpoint/2010/main" val="8646951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85000" lnSpcReduction="20000"/>
          </a:bodyPr>
          <a:lstStyle/>
          <a:p>
            <a:pPr marL="1200150" lvl="1" indent="-742950">
              <a:buFont typeface="+mj-lt"/>
              <a:buAutoNum type="arabicPeriod"/>
            </a:pPr>
            <a:r>
              <a:rPr lang="en-US" sz="3600" dirty="0"/>
              <a:t>Research – and pick – a brokerage or financial institution to use.</a:t>
            </a:r>
          </a:p>
          <a:p>
            <a:pPr lvl="3"/>
            <a:r>
              <a:rPr lang="en-US" sz="3000" dirty="0"/>
              <a:t>Functionally, as far as managing your account and investments, they are going to be similar.</a:t>
            </a:r>
          </a:p>
          <a:p>
            <a:pPr lvl="3"/>
            <a:r>
              <a:rPr lang="en-US" sz="3000" dirty="0"/>
              <a:t>However, the user interfaces will be different…including how you use the account and resources available.</a:t>
            </a:r>
          </a:p>
          <a:p>
            <a:pPr lvl="3"/>
            <a:r>
              <a:rPr lang="en-US" sz="3000" dirty="0"/>
              <a:t>And, some brokerages may not offer certain types of accounts. </a:t>
            </a:r>
            <a:br>
              <a:rPr lang="en-US" sz="3000" dirty="0"/>
            </a:br>
            <a:endParaRPr lang="en-US" sz="3000" dirty="0"/>
          </a:p>
          <a:p>
            <a:pPr lvl="3"/>
            <a:r>
              <a:rPr lang="en-US" sz="3000" dirty="0"/>
              <a:t>Fidelity, Charles Schwab, JP Morgan Chase, Bank of America, TD Ameritrade and many others are all good. Robinhood can be good </a:t>
            </a:r>
            <a:r>
              <a:rPr lang="en-US" dirty="0"/>
              <a:t>(but different…and maybe a wee bit dangerous).</a:t>
            </a:r>
            <a:br>
              <a:rPr lang="en-US" sz="3000" dirty="0"/>
            </a:br>
            <a:endParaRPr lang="en-US" sz="3000" dirty="0"/>
          </a:p>
          <a:p>
            <a:pPr marL="1200150" lvl="1" indent="-742950">
              <a:buFont typeface="+mj-lt"/>
              <a:buAutoNum type="arabicPeriod"/>
            </a:pPr>
            <a:r>
              <a:rPr lang="en-US" sz="3600" dirty="0"/>
              <a:t>Establish and open your IRA or Roth IRA account. </a:t>
            </a:r>
          </a:p>
          <a:p>
            <a:pPr lvl="3"/>
            <a:r>
              <a:rPr lang="en-US" sz="3000" dirty="0"/>
              <a:t>This will require your Social Security number and other personal information, but not too much. It should take 5-10 minutes.</a:t>
            </a:r>
            <a:br>
              <a:rPr lang="en-US" sz="3000" dirty="0"/>
            </a:br>
            <a:endParaRPr lang="en-US" sz="30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an IRA or Roth IRA – A Checklist</a:t>
            </a:r>
          </a:p>
        </p:txBody>
      </p:sp>
    </p:spTree>
    <p:extLst>
      <p:ext uri="{BB962C8B-B14F-4D97-AF65-F5344CB8AC3E}">
        <p14:creationId xmlns:p14="http://schemas.microsoft.com/office/powerpoint/2010/main" val="2662127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68970"/>
          </a:xfrm>
        </p:spPr>
        <p:txBody>
          <a:bodyPr>
            <a:normAutofit/>
          </a:bodyPr>
          <a:lstStyle/>
          <a:p>
            <a:pPr marL="1200150" lvl="1" indent="-742950">
              <a:buFont typeface="+mj-lt"/>
              <a:buAutoNum type="arabicPeriod" startAt="3"/>
            </a:pPr>
            <a:r>
              <a:rPr lang="en-US" sz="3600" dirty="0"/>
              <a:t>Fund your IRA or Roth IRA account.</a:t>
            </a:r>
          </a:p>
          <a:p>
            <a:pPr lvl="3"/>
            <a:r>
              <a:rPr lang="en-US" sz="2600" dirty="0"/>
              <a:t>Link a bank account to your IRA or Roth IRA to allow online transfers. It may take 1-2 weeks initially to get the money transferred as the Roth IRA account verifies your bank accounts.</a:t>
            </a:r>
          </a:p>
          <a:p>
            <a:pPr lvl="3"/>
            <a:r>
              <a:rPr lang="en-US" sz="2600" dirty="0"/>
              <a:t>You may be able to upload an electronic copy of a personal check to deposit funds into your Roth IRA account.</a:t>
            </a:r>
          </a:p>
          <a:p>
            <a:pPr lvl="3"/>
            <a:r>
              <a:rPr lang="en-US" sz="2600" dirty="0"/>
              <a:t>You may be able to go old school and visit a branch of your brokerage to do everything in person. </a:t>
            </a:r>
            <a:br>
              <a:rPr lang="en-US" sz="3000" dirty="0"/>
            </a:br>
            <a:endParaRPr lang="en-US" sz="3000" dirty="0"/>
          </a:p>
          <a:p>
            <a:pPr marL="1200150" lvl="1" indent="-742950">
              <a:buFont typeface="+mj-lt"/>
              <a:buAutoNum type="arabicPeriod" startAt="3"/>
            </a:pPr>
            <a:r>
              <a:rPr lang="en-US" sz="3600" dirty="0"/>
              <a:t>Begin investing and saving for your retirement.</a:t>
            </a:r>
          </a:p>
        </p:txBody>
      </p:sp>
      <p:sp>
        <p:nvSpPr>
          <p:cNvPr id="2" name="Rectangle 2">
            <a:extLst>
              <a:ext uri="{FF2B5EF4-FFF2-40B4-BE49-F238E27FC236}">
                <a16:creationId xmlns:a16="http://schemas.microsoft.com/office/drawing/2014/main" id="{7BE96278-A1A6-9016-6628-72E42A71173B}"/>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an IRA or Roth IRA – A Checklist</a:t>
            </a:r>
          </a:p>
        </p:txBody>
      </p:sp>
    </p:spTree>
    <p:extLst>
      <p:ext uri="{BB962C8B-B14F-4D97-AF65-F5344CB8AC3E}">
        <p14:creationId xmlns:p14="http://schemas.microsoft.com/office/powerpoint/2010/main" val="6255200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a:bodyPr>
          <a:lstStyle/>
          <a:p>
            <a:pPr marL="1200150" lvl="1" indent="-742950">
              <a:buFont typeface="+mj-lt"/>
              <a:buAutoNum type="arabicPeriod"/>
            </a:pPr>
            <a:r>
              <a:rPr lang="en-US" sz="900" dirty="0">
                <a:solidFill>
                  <a:schemeClr val="bg1"/>
                </a:solidFill>
              </a:rPr>
              <a:t>Research – and pick – a brokerage or financial institution to use.</a:t>
            </a:r>
          </a:p>
          <a:p>
            <a:pPr marL="1200150" lvl="1" indent="-742950">
              <a:buFont typeface="+mj-lt"/>
              <a:buAutoNum type="arabicPeriod"/>
            </a:pPr>
            <a:r>
              <a:rPr lang="en-US" sz="900" dirty="0">
                <a:solidFill>
                  <a:schemeClr val="bg1"/>
                </a:solidFill>
              </a:rPr>
              <a:t>Establish and open your Roth IRA account.</a:t>
            </a:r>
          </a:p>
          <a:p>
            <a:pPr marL="1200150" lvl="1" indent="-742950">
              <a:buFont typeface="+mj-lt"/>
              <a:buAutoNum type="arabicPeriod"/>
            </a:pPr>
            <a:r>
              <a:rPr lang="en-US" sz="900" dirty="0">
                <a:solidFill>
                  <a:schemeClr val="bg1"/>
                </a:solidFill>
              </a:rPr>
              <a:t>Fund your Roth IRA account.</a:t>
            </a:r>
            <a:endParaRPr lang="en-US" sz="3000" dirty="0">
              <a:solidFill>
                <a:schemeClr val="bg1"/>
              </a:solidFill>
            </a:endParaRPr>
          </a:p>
          <a:p>
            <a:pPr marL="1200150" lvl="1" indent="-742950">
              <a:buFont typeface="+mj-lt"/>
              <a:buAutoNum type="arabicPeriod"/>
            </a:pPr>
            <a:r>
              <a:rPr lang="en-US" sz="3600" dirty="0"/>
              <a:t>Begin investing and saving for your retirement.</a:t>
            </a:r>
            <a:br>
              <a:rPr lang="en-US" sz="3600" dirty="0"/>
            </a:br>
            <a:br>
              <a:rPr lang="en-US" sz="3600" dirty="0"/>
            </a:br>
            <a:r>
              <a:rPr lang="en-US" sz="3600" dirty="0"/>
              <a:t>This all begins with understanding who you are and what your investment goals are.</a:t>
            </a:r>
            <a:br>
              <a:rPr lang="en-US" sz="3600" dirty="0"/>
            </a:br>
            <a:br>
              <a:rPr lang="en-US" sz="3600" dirty="0"/>
            </a:br>
            <a:r>
              <a:rPr lang="en-US" sz="3600" dirty="0"/>
              <a:t>And this all begins with your </a:t>
            </a:r>
            <a:r>
              <a:rPr lang="en-US" sz="3600" b="1" i="1" dirty="0"/>
              <a:t>Investment Policy Statement</a:t>
            </a:r>
            <a:r>
              <a:rPr lang="en-US" sz="3600" dirty="0"/>
              <a:t>, your personal investing roadmap.</a:t>
            </a:r>
          </a:p>
        </p:txBody>
      </p:sp>
      <p:sp>
        <p:nvSpPr>
          <p:cNvPr id="2" name="Rectangle 2">
            <a:extLst>
              <a:ext uri="{FF2B5EF4-FFF2-40B4-BE49-F238E27FC236}">
                <a16:creationId xmlns:a16="http://schemas.microsoft.com/office/drawing/2014/main" id="{84E7CCD5-2E09-4646-225C-0958CAA1DA84}"/>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an IRA or Roth IRA – A Checklist</a:t>
            </a:r>
          </a:p>
        </p:txBody>
      </p:sp>
    </p:spTree>
    <p:extLst>
      <p:ext uri="{BB962C8B-B14F-4D97-AF65-F5344CB8AC3E}">
        <p14:creationId xmlns:p14="http://schemas.microsoft.com/office/powerpoint/2010/main" val="26579477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850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the following information:</a:t>
            </a:r>
          </a:p>
          <a:p>
            <a:pPr lvl="1"/>
            <a:r>
              <a:rPr lang="en-US" sz="2900" dirty="0"/>
              <a:t>Some brief personal information, about you and your situation</a:t>
            </a:r>
          </a:p>
          <a:p>
            <a:pPr lvl="1"/>
            <a:r>
              <a:rPr lang="en-US" sz="2900" dirty="0"/>
              <a:t>Your risk tolerance</a:t>
            </a:r>
          </a:p>
          <a:p>
            <a:pPr lvl="1"/>
            <a:r>
              <a:rPr lang="en-US" sz="2900" dirty="0"/>
              <a:t>Your investing goals</a:t>
            </a:r>
          </a:p>
          <a:p>
            <a:pPr lvl="1"/>
            <a:r>
              <a:rPr lang="en-US" sz="2900" dirty="0"/>
              <a:t>Your tax, liquidity and income preferences</a:t>
            </a:r>
          </a:p>
          <a:p>
            <a:pPr lvl="1"/>
            <a:r>
              <a:rPr lang="en-US" sz="2900" dirty="0"/>
              <a:t>How you want to handle your investments</a:t>
            </a:r>
          </a:p>
          <a:p>
            <a:pPr lvl="1"/>
            <a:r>
              <a:rPr lang="en-US" sz="2900" dirty="0"/>
              <a:t>How you want to allocate your investments across different asset classes (stocks vs. bonds)</a:t>
            </a:r>
          </a:p>
          <a:p>
            <a:pPr lvl="1"/>
            <a:r>
              <a:rPr lang="en-US" sz="2900" dirty="0"/>
              <a:t>Any other personal or situational issues that may impact your ability to invest or your investment strategy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36924668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
        <p:nvSpPr>
          <p:cNvPr id="4" name="TextBox 3">
            <a:extLst>
              <a:ext uri="{FF2B5EF4-FFF2-40B4-BE49-F238E27FC236}">
                <a16:creationId xmlns:a16="http://schemas.microsoft.com/office/drawing/2014/main" id="{61430992-2C03-0E98-33A6-04A8FC1995F2}"/>
              </a:ext>
            </a:extLst>
          </p:cNvPr>
          <p:cNvSpPr txBox="1"/>
          <p:nvPr/>
        </p:nvSpPr>
        <p:spPr>
          <a:xfrm>
            <a:off x="838200" y="1371600"/>
            <a:ext cx="10670628" cy="4555093"/>
          </a:xfrm>
          <a:prstGeom prst="rect">
            <a:avLst/>
          </a:prstGeom>
          <a:noFill/>
        </p:spPr>
        <p:txBody>
          <a:bodyPr wrap="square">
            <a:spAutoFit/>
          </a:bodyPr>
          <a:lstStyle/>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ASSET ALLOCATION</a:t>
            </a:r>
          </a:p>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know that the asset classes or categories you choose are responsible for 90% of portfolio returns, while specific security selection within classes is responsible for 10% of returns.</a:t>
            </a:r>
          </a:p>
          <a:p>
            <a:pPr marL="0" marR="0" algn="ctr">
              <a:spcBef>
                <a:spcPts val="0"/>
              </a:spcBef>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means that how you decide to allocate your investments is the primary driver of your investment returns.</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Think about which geographic regions you want to invest in.</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Think about how to distribute your investment across asset categories.</a:t>
            </a:r>
          </a:p>
          <a:p>
            <a:pPr marL="1257300" lvl="2"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Stocks, bonds, currency, real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estate, crypto, value stocks, growth stocks, large companies, small companies, oil, gold, sneakers, Beanie Babies…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5871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3784EE-E3C9-107C-D463-85B055914836}"/>
              </a:ext>
            </a:extLst>
          </p:cNvPr>
          <p:cNvPicPr/>
          <p:nvPr/>
        </p:nvPicPr>
        <p:blipFill>
          <a:blip r:embed="rId3"/>
          <a:stretch>
            <a:fillRect/>
          </a:stretch>
        </p:blipFill>
        <p:spPr>
          <a:xfrm>
            <a:off x="2256638" y="58723"/>
            <a:ext cx="7892247" cy="6686750"/>
          </a:xfrm>
          <a:prstGeom prst="rect">
            <a:avLst/>
          </a:prstGeom>
        </p:spPr>
      </p:pic>
    </p:spTree>
    <p:extLst>
      <p:ext uri="{BB962C8B-B14F-4D97-AF65-F5344CB8AC3E}">
        <p14:creationId xmlns:p14="http://schemas.microsoft.com/office/powerpoint/2010/main" val="19006993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Question</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8" y="1241404"/>
            <a:ext cx="5257801"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C00000"/>
                </a:solidFill>
              </a:rPr>
              <a:t>If you invest $100 a month every month </a:t>
            </a:r>
            <a:r>
              <a:rPr lang="en-US" sz="2400" b="1" dirty="0">
                <a:solidFill>
                  <a:srgbClr val="C00000"/>
                </a:solidFill>
                <a:highlight>
                  <a:srgbClr val="FFFF00"/>
                </a:highlight>
              </a:rPr>
              <a:t>from ages 25 to 35</a:t>
            </a:r>
            <a:r>
              <a:rPr lang="en-US" sz="2400" dirty="0">
                <a:solidFill>
                  <a:srgbClr val="C00000"/>
                </a:solidFill>
              </a:rPr>
              <a:t>, earning an 8% annual return, how much will you have accumulated when you retire at 65?</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$149,036</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$184,092</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$149,036</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$184,092</a:t>
            </a:r>
          </a:p>
        </p:txBody>
      </p:sp>
      <p:sp>
        <p:nvSpPr>
          <p:cNvPr id="11" name="Content Placeholder 2">
            <a:extLst>
              <a:ext uri="{FF2B5EF4-FFF2-40B4-BE49-F238E27FC236}">
                <a16:creationId xmlns:a16="http://schemas.microsoft.com/office/drawing/2014/main" id="{0AB245CA-DB65-16FC-00D9-DE367C3DCC35}"/>
              </a:ext>
            </a:extLst>
          </p:cNvPr>
          <p:cNvSpPr txBox="1">
            <a:spLocks/>
          </p:cNvSpPr>
          <p:nvPr/>
        </p:nvSpPr>
        <p:spPr>
          <a:xfrm>
            <a:off x="6095999" y="1241403"/>
            <a:ext cx="5257801"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If you invest $100 a month every month </a:t>
            </a:r>
            <a:r>
              <a:rPr lang="en-US" sz="2400" b="1" dirty="0">
                <a:highlight>
                  <a:srgbClr val="FFFF00"/>
                </a:highlight>
              </a:rPr>
              <a:t>from ages 35 to 65</a:t>
            </a:r>
            <a:r>
              <a:rPr lang="en-US" sz="2400" dirty="0"/>
              <a:t>, earning an 8% annual return, how much will you have accumulated when you retire at 65?</a:t>
            </a:r>
          </a:p>
        </p:txBody>
      </p:sp>
    </p:spTree>
    <p:extLst>
      <p:ext uri="{BB962C8B-B14F-4D97-AF65-F5344CB8AC3E}">
        <p14:creationId xmlns:p14="http://schemas.microsoft.com/office/powerpoint/2010/main" val="27310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4283446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Maybe put ½ of that into an index fund or a specific mutual fund. This will provide some security, generally with less or moderate risk.</a:t>
            </a:r>
          </a:p>
          <a:p>
            <a:pPr lvl="2"/>
            <a:r>
              <a:rPr lang="en-US" dirty="0">
                <a:solidFill>
                  <a:srgbClr val="006600"/>
                </a:solidFill>
              </a:rPr>
              <a:t>Maybe 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4248002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a:p>
            <a:pPr lvl="2"/>
            <a:r>
              <a:rPr lang="en-US" dirty="0">
                <a:solidFill>
                  <a:srgbClr val="006600"/>
                </a:solidFill>
              </a:rPr>
              <a:t>But they do not work for free…and most adults can manage their investments on their own with minimal effort and stress.</a:t>
            </a:r>
          </a:p>
        </p:txBody>
      </p:sp>
    </p:spTree>
    <p:extLst>
      <p:ext uri="{BB962C8B-B14F-4D97-AF65-F5344CB8AC3E}">
        <p14:creationId xmlns:p14="http://schemas.microsoft.com/office/powerpoint/2010/main" val="3633381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D2D83"/>
                </a:solidFill>
              </a:rPr>
              <a:t>But here are some investment issues to think about:</a:t>
            </a:r>
            <a:br>
              <a:rPr lang="en-US" dirty="0">
                <a:solidFill>
                  <a:srgbClr val="2D2D83"/>
                </a:solidFill>
              </a:rPr>
            </a:br>
            <a:endParaRPr lang="en-US" dirty="0">
              <a:solidFill>
                <a:srgbClr val="2D2D83"/>
              </a:solidFill>
            </a:endParaRPr>
          </a:p>
          <a:p>
            <a:r>
              <a:rPr lang="en-US" dirty="0">
                <a:solidFill>
                  <a:srgbClr val="2D2D83"/>
                </a:solidFill>
              </a:rPr>
              <a:t>Do you want to pick individual stocks (or other securities) and monitor them regularly?</a:t>
            </a:r>
          </a:p>
          <a:p>
            <a:pPr lvl="1"/>
            <a:r>
              <a:rPr lang="en-US" sz="2300" dirty="0">
                <a:solidFill>
                  <a:srgbClr val="2D2D83"/>
                </a:solidFill>
              </a:rPr>
              <a:t>This can help you feel more control, more connection and more personal interest in your investments.</a:t>
            </a:r>
            <a:br>
              <a:rPr lang="en-US" sz="2300" dirty="0">
                <a:solidFill>
                  <a:srgbClr val="2D2D83"/>
                </a:solidFill>
              </a:rPr>
            </a:br>
            <a:endParaRPr lang="en-US" sz="2300" dirty="0">
              <a:solidFill>
                <a:srgbClr val="2D2D83"/>
              </a:solidFill>
            </a:endParaRPr>
          </a:p>
          <a:p>
            <a:pPr lvl="1"/>
            <a:r>
              <a:rPr lang="en-US" sz="2300" dirty="0">
                <a:solidFill>
                  <a:srgbClr val="2D2D83"/>
                </a:solidFill>
              </a:rPr>
              <a:t>Advantages: Potential for big gains, maybe a personal connection to the companies, you feel more engaged with the process.</a:t>
            </a:r>
          </a:p>
          <a:p>
            <a:pPr lvl="1"/>
            <a:r>
              <a:rPr lang="en-US" sz="2300" dirty="0">
                <a:solidFill>
                  <a:srgbClr val="2D2D83"/>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633757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00CC"/>
              </a:solidFill>
            </a:endParaRPr>
          </a:p>
          <a:p>
            <a:r>
              <a:rPr lang="en-US" dirty="0">
                <a:solidFill>
                  <a:srgbClr val="006600"/>
                </a:solidFill>
              </a:rPr>
              <a:t>Or, would you be content investing in mutual funds and/or market indexes that pool dozens or hundreds of stocks?</a:t>
            </a:r>
            <a:br>
              <a:rPr lang="en-US" dirty="0">
                <a:solidFill>
                  <a:srgbClr val="006600"/>
                </a:solidFill>
              </a:rPr>
            </a:br>
            <a:endParaRPr lang="en-US" dirty="0">
              <a:solidFill>
                <a:srgbClr val="006600"/>
              </a:solidFill>
            </a:endParaRPr>
          </a:p>
          <a:p>
            <a:pPr lvl="1"/>
            <a:r>
              <a:rPr lang="en-US" dirty="0">
                <a:solidFill>
                  <a:srgbClr val="006600"/>
                </a:solidFill>
              </a:rPr>
              <a:t>Advantages: Potential for moderate gains, lower risk (through diversification), lower trading and tax costs, you can narrow down the selection pretty quickly, less loss of sleep and hair</a:t>
            </a:r>
          </a:p>
          <a:p>
            <a:pPr lvl="1"/>
            <a:r>
              <a:rPr lang="en-US" dirty="0">
                <a:solidFill>
                  <a:srgbClr val="006600"/>
                </a:solidFill>
              </a:rPr>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2364985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sz="2200" dirty="0"/>
              <a:t>SPY – The S&amp;P 500 index. 500 of the largest U.S. firms, from all industries.</a:t>
            </a:r>
          </a:p>
          <a:p>
            <a:pPr lvl="1"/>
            <a:r>
              <a:rPr lang="en-US" sz="2200"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sz="2200" dirty="0"/>
              <a:t>IWM – The Russell 2000. 2000 smaller U.S. firms (the 2000 firms after the 1000 largest firms). More volatility, possibly higher returns.</a:t>
            </a:r>
          </a:p>
          <a:p>
            <a:pPr lvl="1"/>
            <a:r>
              <a:rPr lang="en-US" sz="2200" dirty="0">
                <a:solidFill>
                  <a:srgbClr val="0000CC"/>
                </a:solidFill>
              </a:rPr>
              <a:t>EFA – Index of non-US firms (Europe, Far East, Australasia). Big firms. </a:t>
            </a:r>
          </a:p>
          <a:p>
            <a:pPr lvl="1"/>
            <a:r>
              <a:rPr lang="en-US" sz="2200" dirty="0"/>
              <a:t>EEM – Index of non-US, emerging market stocks. Bigger firms in developing countries. More risk than any of the above.</a:t>
            </a:r>
          </a:p>
          <a:p>
            <a:pPr lvl="1"/>
            <a:r>
              <a:rPr lang="en-US" sz="2200" dirty="0">
                <a:solidFill>
                  <a:srgbClr val="0000CC"/>
                </a:solidFill>
              </a:rPr>
              <a:t>GBTC – A Bitcoin index. Invest in Bitcoin without mining or owning. Big Risk.</a:t>
            </a:r>
            <a:endParaRPr lang="en-US" sz="2200" dirty="0"/>
          </a:p>
        </p:txBody>
      </p:sp>
    </p:spTree>
    <p:extLst>
      <p:ext uri="{BB962C8B-B14F-4D97-AF65-F5344CB8AC3E}">
        <p14:creationId xmlns:p14="http://schemas.microsoft.com/office/powerpoint/2010/main" val="17854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ENJOY THE EXPERIENCE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rgbClr val="2D2D83"/>
                </a:solidFill>
              </a:rPr>
              <a:t>If you invest in stocks or bonds, yes, there is risk…there is a chance that you will lose some of your money.</a:t>
            </a:r>
            <a:br>
              <a:rPr lang="en-US" sz="2200" dirty="0">
                <a:solidFill>
                  <a:srgbClr val="2D2D83"/>
                </a:solidFill>
              </a:rPr>
            </a:br>
            <a:endParaRPr lang="en-US" sz="2200" dirty="0">
              <a:solidFill>
                <a:srgbClr val="2D2D83"/>
              </a:solidFill>
            </a:endParaRPr>
          </a:p>
          <a:p>
            <a:r>
              <a:rPr lang="en-US" sz="2200" dirty="0">
                <a:solidFill>
                  <a:srgbClr val="2D2D83"/>
                </a:solidFill>
              </a:rPr>
              <a:t>But it is really difficult to lose all of your money. It is even difficult to lose a lot of your money.</a:t>
            </a:r>
          </a:p>
          <a:p>
            <a:pPr lvl="1"/>
            <a:r>
              <a:rPr lang="en-US" sz="2200" dirty="0">
                <a:solidFill>
                  <a:srgbClr val="2D2D83"/>
                </a:solidFill>
              </a:rPr>
              <a:t>2022…we lost 22% in the stock market. That stinks.</a:t>
            </a:r>
          </a:p>
          <a:p>
            <a:pPr lvl="1"/>
            <a:r>
              <a:rPr lang="en-US" sz="2200" dirty="0">
                <a:solidFill>
                  <a:srgbClr val="2D2D83"/>
                </a:solidFill>
              </a:rPr>
              <a:t>But 2022 was one of the 10 worst years since 1900. The Depression was worse. So was 2008. But losing 22% in a single year is historically unusual.</a:t>
            </a:r>
            <a:br>
              <a:rPr lang="en-US" sz="2200" dirty="0">
                <a:solidFill>
                  <a:srgbClr val="2D2D83"/>
                </a:solidFill>
              </a:rPr>
            </a:br>
            <a:endParaRPr lang="en-US" sz="2200" dirty="0">
              <a:solidFill>
                <a:srgbClr val="2D2D83"/>
              </a:solidFill>
            </a:endParaRPr>
          </a:p>
          <a:p>
            <a:pPr lvl="1"/>
            <a:r>
              <a:rPr lang="en-US" sz="2200" dirty="0">
                <a:solidFill>
                  <a:srgbClr val="2D2D83"/>
                </a:solidFill>
              </a:rPr>
              <a:t>My retirement account is up 20% since January 1, 2021. That’s pretty cool.</a:t>
            </a:r>
          </a:p>
          <a:p>
            <a:pPr lvl="1"/>
            <a:endParaRPr lang="en-US" sz="2200" dirty="0">
              <a:solidFill>
                <a:srgbClr val="2D2D83"/>
              </a:solidFill>
            </a:endParaRPr>
          </a:p>
          <a:p>
            <a:r>
              <a:rPr lang="en-US" sz="2200" dirty="0">
                <a:solidFill>
                  <a:srgbClr val="2D2D83"/>
                </a:solidFill>
              </a:rPr>
              <a:t>In investing, TIME is your best friend. Take some risks, be patient, enjoy the experience.</a:t>
            </a:r>
            <a:endParaRPr lang="en-US" sz="2200" dirty="0"/>
          </a:p>
        </p:txBody>
      </p:sp>
    </p:spTree>
    <p:extLst>
      <p:ext uri="{BB962C8B-B14F-4D97-AF65-F5344CB8AC3E}">
        <p14:creationId xmlns:p14="http://schemas.microsoft.com/office/powerpoint/2010/main" val="3568220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61166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2D2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You cannot escape the responsibility of tomorrow by avoiding it today.</a:t>
            </a:r>
          </a:p>
        </p:txBody>
      </p:sp>
      <p:sp>
        <p:nvSpPr>
          <p:cNvPr id="3" name="Cloud Callout 2">
            <a:extLst>
              <a:ext uri="{FF2B5EF4-FFF2-40B4-BE49-F238E27FC236}">
                <a16:creationId xmlns:a16="http://schemas.microsoft.com/office/drawing/2014/main" id="{38B57FA5-D707-C3C9-4CB9-DE7DA4D5A4CA}"/>
              </a:ext>
            </a:extLst>
          </p:cNvPr>
          <p:cNvSpPr/>
          <p:nvPr/>
        </p:nvSpPr>
        <p:spPr>
          <a:xfrm>
            <a:off x="3831153" y="106937"/>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157097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8" y="1241404"/>
            <a:ext cx="5257801"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C00000"/>
                </a:solidFill>
              </a:rPr>
              <a:t>If you invest $100 a month every month </a:t>
            </a:r>
            <a:r>
              <a:rPr lang="en-US" sz="2400" b="1" dirty="0">
                <a:solidFill>
                  <a:srgbClr val="C00000"/>
                </a:solidFill>
                <a:highlight>
                  <a:srgbClr val="FFFF00"/>
                </a:highlight>
              </a:rPr>
              <a:t>from ages 25 to 35</a:t>
            </a:r>
            <a:r>
              <a:rPr lang="en-US" sz="2400" dirty="0">
                <a:solidFill>
                  <a:srgbClr val="C00000"/>
                </a:solidFill>
              </a:rPr>
              <a:t>, earning an 8% annual return, how much will you have accumulated when you retire at 65?</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$149,036</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$184,092</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$149,036</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$184,092</a:t>
            </a:r>
          </a:p>
        </p:txBody>
      </p:sp>
      <p:sp>
        <p:nvSpPr>
          <p:cNvPr id="11" name="Content Placeholder 2">
            <a:extLst>
              <a:ext uri="{FF2B5EF4-FFF2-40B4-BE49-F238E27FC236}">
                <a16:creationId xmlns:a16="http://schemas.microsoft.com/office/drawing/2014/main" id="{0AB245CA-DB65-16FC-00D9-DE367C3DCC35}"/>
              </a:ext>
            </a:extLst>
          </p:cNvPr>
          <p:cNvSpPr txBox="1">
            <a:spLocks/>
          </p:cNvSpPr>
          <p:nvPr/>
        </p:nvSpPr>
        <p:spPr>
          <a:xfrm>
            <a:off x="6095999" y="1241403"/>
            <a:ext cx="5257801"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If you invest $100 a month every month </a:t>
            </a:r>
            <a:r>
              <a:rPr lang="en-US" sz="2400" b="1" dirty="0">
                <a:highlight>
                  <a:srgbClr val="FFFF00"/>
                </a:highlight>
              </a:rPr>
              <a:t>from ages 35 to 65</a:t>
            </a:r>
            <a:r>
              <a:rPr lang="en-US" sz="2400" dirty="0"/>
              <a:t>, earning an 8% annual return, how much will you have accumulated when you retire at 65?</a:t>
            </a:r>
          </a:p>
        </p:txBody>
      </p:sp>
      <p:sp>
        <p:nvSpPr>
          <p:cNvPr id="12" name="Content Placeholder 2">
            <a:extLst>
              <a:ext uri="{FF2B5EF4-FFF2-40B4-BE49-F238E27FC236}">
                <a16:creationId xmlns:a16="http://schemas.microsoft.com/office/drawing/2014/main" id="{17FB13BC-8962-C3F0-8F9E-87F546CF9FEC}"/>
              </a:ext>
            </a:extLst>
          </p:cNvPr>
          <p:cNvSpPr txBox="1">
            <a:spLocks/>
          </p:cNvSpPr>
          <p:nvPr/>
        </p:nvSpPr>
        <p:spPr>
          <a:xfrm>
            <a:off x="3589978" y="5960990"/>
            <a:ext cx="5257801" cy="527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dirty="0"/>
              <a:t>In both cases, this math assumes you make your 1</a:t>
            </a:r>
            <a:r>
              <a:rPr lang="en-US" sz="1700" baseline="30000" dirty="0"/>
              <a:t>st</a:t>
            </a:r>
            <a:r>
              <a:rPr lang="en-US" sz="1700" dirty="0"/>
              <a:t> investment in the first month of your 26</a:t>
            </a:r>
            <a:r>
              <a:rPr lang="en-US" sz="1700" baseline="30000" dirty="0"/>
              <a:t>th</a:t>
            </a:r>
            <a:r>
              <a:rPr lang="en-US" sz="1700" dirty="0"/>
              <a:t> or 36</a:t>
            </a:r>
            <a:r>
              <a:rPr lang="en-US" sz="1700" baseline="30000" dirty="0"/>
              <a:t>th</a:t>
            </a:r>
            <a:r>
              <a:rPr lang="en-US" sz="1700" dirty="0"/>
              <a:t> year and keep all money invested until the end of your 65</a:t>
            </a:r>
            <a:r>
              <a:rPr lang="en-US" sz="1700" baseline="30000" dirty="0"/>
              <a:t>th</a:t>
            </a:r>
            <a:r>
              <a:rPr lang="en-US" sz="1700" dirty="0"/>
              <a:t> year.</a:t>
            </a:r>
          </a:p>
        </p:txBody>
      </p:sp>
      <p:sp>
        <p:nvSpPr>
          <p:cNvPr id="2" name="Rectangle 2">
            <a:extLst>
              <a:ext uri="{FF2B5EF4-FFF2-40B4-BE49-F238E27FC236}">
                <a16:creationId xmlns:a16="http://schemas.microsoft.com/office/drawing/2014/main" id="{DD3FD4CC-C1BC-0774-0D75-5F5B9B1A4483}"/>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Question</a:t>
            </a:r>
          </a:p>
        </p:txBody>
      </p:sp>
    </p:spTree>
    <p:extLst>
      <p:ext uri="{BB962C8B-B14F-4D97-AF65-F5344CB8AC3E}">
        <p14:creationId xmlns:p14="http://schemas.microsoft.com/office/powerpoint/2010/main" val="813696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a:t>
            </a:r>
          </a:p>
          <a:p>
            <a:pPr algn="ctr"/>
            <a:r>
              <a:rPr lang="en-US" sz="1400" b="1" cap="small" dirty="0">
                <a:latin typeface="Calibri" panose="020F0502020204030204" pitchFamily="34" charset="0"/>
                <a:cs typeface="Calibri" panose="020F0502020204030204" pitchFamily="34" charset="0"/>
              </a:rPr>
              <a:t>3:00pm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When Retirement is Getting Close </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(5-7 years out)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19, 2023 </a:t>
            </a:r>
          </a:p>
          <a:p>
            <a:pPr algn="ctr"/>
            <a:r>
              <a:rPr lang="en-US" sz="1400" b="1" cap="small" dirty="0">
                <a:latin typeface="Calibri" panose="020F0502020204030204" pitchFamily="34" charset="0"/>
                <a:cs typeface="Calibri" panose="020F0502020204030204" pitchFamily="34" charset="0"/>
              </a:rPr>
              <a:t>3:00pm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Building Savings Accounts &amp; Emergency Funds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5" name="Rectangle 4">
            <a:extLst>
              <a:ext uri="{FF2B5EF4-FFF2-40B4-BE49-F238E27FC236}">
                <a16:creationId xmlns:a16="http://schemas.microsoft.com/office/drawing/2014/main" id="{5F136907-7B37-F4C1-6FF2-3C2270D5A774}"/>
              </a:ext>
            </a:extLst>
          </p:cNvPr>
          <p:cNvSpPr/>
          <p:nvPr/>
        </p:nvSpPr>
        <p:spPr>
          <a:xfrm>
            <a:off x="9568903" y="4217080"/>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EA38452-9728-C68C-C52D-01F1DE517F8B}"/>
              </a:ext>
            </a:extLst>
          </p:cNvPr>
          <p:cNvSpPr/>
          <p:nvPr/>
        </p:nvSpPr>
        <p:spPr>
          <a:xfrm>
            <a:off x="7389950" y="4216979"/>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76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49574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When Retirement is Getting Close </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(5-7 years out)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19, 2023</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Building Savings Accounts &amp; Emergency Funds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 name="Rectangle 1">
            <a:extLst>
              <a:ext uri="{FF2B5EF4-FFF2-40B4-BE49-F238E27FC236}">
                <a16:creationId xmlns:a16="http://schemas.microsoft.com/office/drawing/2014/main" id="{4C2F3F23-32A3-A8F8-BA73-DD6E96CD2275}"/>
              </a:ext>
            </a:extLst>
          </p:cNvPr>
          <p:cNvSpPr/>
          <p:nvPr/>
        </p:nvSpPr>
        <p:spPr>
          <a:xfrm>
            <a:off x="7388225" y="4206236"/>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97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788928" y="92278"/>
            <a:ext cx="10614143" cy="5612236"/>
          </a:xfrm>
          <a:prstGeom prst="rect">
            <a:avLst/>
          </a:prstGeom>
        </p:spPr>
      </p:pic>
      <p:sp>
        <p:nvSpPr>
          <p:cNvPr id="2" name="Rounded Rectangle 1">
            <a:extLst>
              <a:ext uri="{FF2B5EF4-FFF2-40B4-BE49-F238E27FC236}">
                <a16:creationId xmlns:a16="http://schemas.microsoft.com/office/drawing/2014/main" id="{5479150E-C088-F37E-3674-DAB0744F759A}"/>
              </a:ext>
            </a:extLst>
          </p:cNvPr>
          <p:cNvSpPr/>
          <p:nvPr/>
        </p:nvSpPr>
        <p:spPr>
          <a:xfrm>
            <a:off x="696286" y="3196205"/>
            <a:ext cx="2650921" cy="77178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549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557116"/>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13322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88411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26765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22846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1915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37433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
        <p:nvSpPr>
          <p:cNvPr id="2" name="Rectangle 2">
            <a:extLst>
              <a:ext uri="{FF2B5EF4-FFF2-40B4-BE49-F238E27FC236}">
                <a16:creationId xmlns:a16="http://schemas.microsoft.com/office/drawing/2014/main" id="{BA371637-7EF4-8C86-53F5-D284B042952B}"/>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3 Opening Morals #1</a:t>
            </a:r>
          </a:p>
        </p:txBody>
      </p:sp>
    </p:spTree>
    <p:extLst>
      <p:ext uri="{BB962C8B-B14F-4D97-AF65-F5344CB8AC3E}">
        <p14:creationId xmlns:p14="http://schemas.microsoft.com/office/powerpoint/2010/main" val="804355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48546</TotalTime>
  <Words>3665</Words>
  <Application>Microsoft Macintosh PowerPoint</Application>
  <PresentationFormat>Widescreen</PresentationFormat>
  <Paragraphs>354</Paragraphs>
  <Slides>41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Garamond</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205</cp:revision>
  <dcterms:created xsi:type="dcterms:W3CDTF">2019-08-26T13:43:19Z</dcterms:created>
  <dcterms:modified xsi:type="dcterms:W3CDTF">2024-03-23T16:43:58Z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2024-03-23T16:42:23Z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3928a25d-9bdd-4dac-886e-5c27d6f20ab1</vt:lpwstr>
  </property>
  <property fmtid="{D5CDD505-2E9C-101B-9397-08002B2CF9AE}" pid="8" name="MSIP_Label_638202f9-8d41-4950-b014-f183e397b746_ContentBits">
    <vt:lpwstr>0</vt:lpwstr>
  </property>
</Properties>
</file>