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10" r:id="rId2"/>
    <p:sldId id="1343" r:id="rId3"/>
    <p:sldId id="2056" r:id="rId4"/>
    <p:sldId id="1989" r:id="rId5"/>
    <p:sldId id="1993" r:id="rId6"/>
    <p:sldId id="2206" r:id="rId7"/>
    <p:sldId id="2235" r:id="rId8"/>
    <p:sldId id="2232" r:id="rId9"/>
    <p:sldId id="2254" r:id="rId10"/>
    <p:sldId id="2257" r:id="rId11"/>
    <p:sldId id="2258" r:id="rId12"/>
    <p:sldId id="2259" r:id="rId13"/>
    <p:sldId id="2260" r:id="rId14"/>
    <p:sldId id="2261" r:id="rId15"/>
    <p:sldId id="2262" r:id="rId16"/>
    <p:sldId id="2263" r:id="rId17"/>
    <p:sldId id="2249" r:id="rId18"/>
    <p:sldId id="2255" r:id="rId19"/>
    <p:sldId id="2256" r:id="rId20"/>
    <p:sldId id="2264" r:id="rId21"/>
    <p:sldId id="2265" r:id="rId22"/>
    <p:sldId id="2266" r:id="rId23"/>
    <p:sldId id="2267" r:id="rId24"/>
    <p:sldId id="2268" r:id="rId25"/>
    <p:sldId id="2269" r:id="rId26"/>
    <p:sldId id="2270" r:id="rId27"/>
    <p:sldId id="2271" r:id="rId28"/>
    <p:sldId id="2272" r:id="rId29"/>
    <p:sldId id="2241" r:id="rId30"/>
    <p:sldId id="2253" r:id="rId31"/>
    <p:sldId id="2233" r:id="rId32"/>
    <p:sldId id="2234" r:id="rId33"/>
    <p:sldId id="2230" r:id="rId34"/>
    <p:sldId id="223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3"/>
    <a:srgbClr val="0000CC"/>
    <a:srgbClr val="006600"/>
    <a:srgbClr val="2DB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7/25/23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86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181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3407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2131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4043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2717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544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28585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751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5374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5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78638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90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98469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52196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4774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4943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4300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5385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133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3374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1153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7201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E61A8300-07EA-6E55-C546-FBD270CD8B81}"/>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B61BCC1F-89EC-4079-7AF5-F6C4DB756DFB}"/>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E99E860E-0AD9-71E6-A335-5B7A5F1444A1}"/>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B6316B52-461B-0DBD-19BE-4A94DD1362FD}"/>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B05AA9A1-74E6-A826-4A9C-C35F818B445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31E706FA-BBE0-01B4-AF21-C31E67FC351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3" name="Title 1">
            <a:extLst>
              <a:ext uri="{FF2B5EF4-FFF2-40B4-BE49-F238E27FC236}">
                <a16:creationId xmlns:a16="http://schemas.microsoft.com/office/drawing/2014/main" id="{D86BD129-F3C9-8490-7C3D-4DBD40103C6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00950D3A-3D08-3C89-D211-0FB51E95A103}"/>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DA611CC6-4D6F-74E3-C8D9-2E74C5794DD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3A98D838-F9EA-DD7A-F79E-E060852601FE}"/>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Garamond" panose="02020404030301010803" pitchFamily="18" charset="0"/>
              </a:rPr>
              <a:t>THE FINANCIAL ASPECTS OF YOUR SIDE-HUSTLE #2: </a:t>
            </a:r>
          </a:p>
          <a:p>
            <a:pPr algn="ctr"/>
            <a:r>
              <a:rPr lang="en-US" sz="1200" b="1" dirty="0">
                <a:solidFill>
                  <a:schemeClr val="bg1"/>
                </a:solidFill>
                <a:latin typeface="Garamond" panose="02020404030301010803" pitchFamily="18" charset="0"/>
              </a:rPr>
              <a:t>TAXES, PROFITABILITY, EXPANSION, SUCCESS</a:t>
            </a:r>
            <a:r>
              <a:rPr lang="en-US" sz="1200" kern="0" dirty="0">
                <a:solidFill>
                  <a:schemeClr val="bg1"/>
                </a:solidFill>
                <a:effectLst/>
                <a:latin typeface="Calibri" panose="020F0502020204030204" pitchFamily="34" charset="0"/>
                <a:ea typeface="Times New Roman" panose="02020603050405020304" pitchFamily="18" charset="0"/>
              </a:rPr>
              <a:t> </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25,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7/25/23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570208"/>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#12:</a:t>
            </a:r>
          </a:p>
          <a:p>
            <a:pPr algn="ctr"/>
            <a:r>
              <a:rPr lang="en-US" sz="4800" b="1" cap="small" dirty="0">
                <a:solidFill>
                  <a:srgbClr val="2D2D83"/>
                </a:solidFill>
                <a:latin typeface="Calibri" panose="020F0502020204030204" pitchFamily="34" charset="0"/>
                <a:cs typeface="Calibri" panose="020F0502020204030204" pitchFamily="34" charset="0"/>
              </a:rPr>
              <a:t>The Financial Aspects of Your Side-Hustle #2: Taxes, Profitability, Expansion, Success  </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July 25,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Entrepreneurs, Stakeholders &amp; Making Money</a:t>
            </a:r>
          </a:p>
        </p:txBody>
      </p:sp>
      <p:sp>
        <p:nvSpPr>
          <p:cNvPr id="5" name="Content Placeholder 20">
            <a:extLst>
              <a:ext uri="{FF2B5EF4-FFF2-40B4-BE49-F238E27FC236}">
                <a16:creationId xmlns:a16="http://schemas.microsoft.com/office/drawing/2014/main" id="{038F3C85-3798-FEE8-F606-F8DE90F49DC2}"/>
              </a:ext>
            </a:extLst>
          </p:cNvPr>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Tree>
    <p:extLst>
      <p:ext uri="{BB962C8B-B14F-4D97-AF65-F5344CB8AC3E}">
        <p14:creationId xmlns:p14="http://schemas.microsoft.com/office/powerpoint/2010/main" val="1531306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Entrepreneurs, Stakeholders &amp; Making Money</a:t>
            </a:r>
          </a:p>
        </p:txBody>
      </p:sp>
      <p:sp>
        <p:nvSpPr>
          <p:cNvPr id="5" name="Content Placeholder 20">
            <a:extLst>
              <a:ext uri="{FF2B5EF4-FFF2-40B4-BE49-F238E27FC236}">
                <a16:creationId xmlns:a16="http://schemas.microsoft.com/office/drawing/2014/main" id="{038F3C85-3798-FEE8-F606-F8DE90F49DC2}"/>
              </a:ext>
            </a:extLst>
          </p:cNvPr>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006600"/>
                </a:solidFill>
              </a:rPr>
              <a:t>	</a:t>
            </a:r>
            <a:r>
              <a:rPr lang="en-US" sz="2800" b="1" dirty="0">
                <a:solidFill>
                  <a:srgbClr val="006600"/>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3" name="TextBox 2">
            <a:extLst>
              <a:ext uri="{FF2B5EF4-FFF2-40B4-BE49-F238E27FC236}">
                <a16:creationId xmlns:a16="http://schemas.microsoft.com/office/drawing/2014/main" id="{2D634429-C818-55DE-AB30-22214E3E8F85}"/>
              </a:ext>
            </a:extLst>
          </p:cNvPr>
          <p:cNvSpPr txBox="1"/>
          <p:nvPr/>
        </p:nvSpPr>
        <p:spPr>
          <a:xfrm>
            <a:off x="7313298" y="1651001"/>
            <a:ext cx="3809027" cy="2677656"/>
          </a:xfrm>
          <a:prstGeom prst="rect">
            <a:avLst/>
          </a:prstGeom>
          <a:noFill/>
        </p:spPr>
        <p:txBody>
          <a:bodyPr wrap="square" rtlCol="0">
            <a:spAutoFit/>
          </a:bodyPr>
          <a:lstStyle/>
          <a:p>
            <a:pPr algn="ctr"/>
            <a:r>
              <a:rPr lang="en-US" sz="2400" b="1" dirty="0">
                <a:solidFill>
                  <a:srgbClr val="006600"/>
                </a:solidFill>
              </a:rPr>
              <a:t>Revenues:</a:t>
            </a:r>
          </a:p>
          <a:p>
            <a:pPr algn="ctr"/>
            <a:endParaRPr lang="en-US" sz="2400" b="1" dirty="0">
              <a:solidFill>
                <a:srgbClr val="006600"/>
              </a:solidFill>
            </a:endParaRPr>
          </a:p>
          <a:p>
            <a:pPr algn="ctr"/>
            <a:r>
              <a:rPr lang="en-US" sz="2400" b="1" dirty="0">
                <a:solidFill>
                  <a:srgbClr val="006600"/>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0985A5EA-C024-DC67-8041-752F04ECD0E0}"/>
              </a:ext>
            </a:extLst>
          </p:cNvPr>
          <p:cNvCxnSpPr/>
          <p:nvPr/>
        </p:nvCxnSpPr>
        <p:spPr>
          <a:xfrm flipH="1">
            <a:off x="4894193" y="1931671"/>
            <a:ext cx="2897505" cy="0"/>
          </a:xfrm>
          <a:prstGeom prst="straightConnector1">
            <a:avLst/>
          </a:prstGeom>
          <a:ln w="88900">
            <a:solidFill>
              <a:srgbClr val="0066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7625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Entrepreneurs, Stakeholders &amp; Making Money</a:t>
            </a:r>
          </a:p>
        </p:txBody>
      </p:sp>
      <p:sp>
        <p:nvSpPr>
          <p:cNvPr id="5" name="Content Placeholder 20">
            <a:extLst>
              <a:ext uri="{FF2B5EF4-FFF2-40B4-BE49-F238E27FC236}">
                <a16:creationId xmlns:a16="http://schemas.microsoft.com/office/drawing/2014/main" id="{038F3C85-3798-FEE8-F606-F8DE90F49DC2}"/>
              </a:ext>
            </a:extLst>
          </p:cNvPr>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006600"/>
                </a:solidFill>
              </a:rPr>
              <a:t> 	</a:t>
            </a:r>
            <a:r>
              <a:rPr lang="mr-IN" sz="2800" b="1" u="sng" dirty="0">
                <a:solidFill>
                  <a:srgbClr val="006600"/>
                </a:solidFill>
              </a:rPr>
              <a:t>–</a:t>
            </a:r>
            <a:r>
              <a:rPr lang="en-US" sz="2800" b="1" u="sng" dirty="0">
                <a:solidFill>
                  <a:srgbClr val="0066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3" name="TextBox 2">
            <a:extLst>
              <a:ext uri="{FF2B5EF4-FFF2-40B4-BE49-F238E27FC236}">
                <a16:creationId xmlns:a16="http://schemas.microsoft.com/office/drawing/2014/main" id="{5ED9F294-39DC-2A08-004D-6AFBC7B7DFDF}"/>
              </a:ext>
            </a:extLst>
          </p:cNvPr>
          <p:cNvSpPr txBox="1"/>
          <p:nvPr/>
        </p:nvSpPr>
        <p:spPr>
          <a:xfrm>
            <a:off x="7597935" y="1809580"/>
            <a:ext cx="3910893" cy="2308324"/>
          </a:xfrm>
          <a:prstGeom prst="rect">
            <a:avLst/>
          </a:prstGeom>
          <a:noFill/>
        </p:spPr>
        <p:txBody>
          <a:bodyPr wrap="square" rtlCol="0">
            <a:spAutoFit/>
          </a:bodyPr>
          <a:lstStyle/>
          <a:p>
            <a:pPr algn="ctr"/>
            <a:r>
              <a:rPr lang="en-US" sz="2400" b="1" dirty="0">
                <a:solidFill>
                  <a:srgbClr val="006600"/>
                </a:solidFill>
              </a:rPr>
              <a:t>Cost of Goods Sold:</a:t>
            </a:r>
          </a:p>
          <a:p>
            <a:pPr algn="ctr"/>
            <a:endParaRPr lang="en-US" sz="2400" b="1" dirty="0">
              <a:solidFill>
                <a:srgbClr val="006600"/>
              </a:solidFill>
            </a:endParaRPr>
          </a:p>
          <a:p>
            <a:pPr algn="ctr"/>
            <a:r>
              <a:rPr lang="en-US" sz="2400" b="1" dirty="0">
                <a:solidFill>
                  <a:srgbClr val="006600"/>
                </a:solidFill>
              </a:rPr>
              <a:t>We give cash to employees and suppliers to create the goods and services we provide to customers</a:t>
            </a:r>
          </a:p>
        </p:txBody>
      </p:sp>
      <p:cxnSp>
        <p:nvCxnSpPr>
          <p:cNvPr id="4" name="Straight Arrow Connector 3">
            <a:extLst>
              <a:ext uri="{FF2B5EF4-FFF2-40B4-BE49-F238E27FC236}">
                <a16:creationId xmlns:a16="http://schemas.microsoft.com/office/drawing/2014/main" id="{C2A9E8DB-B0EF-312C-DA58-5161874F8C02}"/>
              </a:ext>
            </a:extLst>
          </p:cNvPr>
          <p:cNvCxnSpPr>
            <a:cxnSpLocks/>
          </p:cNvCxnSpPr>
          <p:nvPr/>
        </p:nvCxnSpPr>
        <p:spPr>
          <a:xfrm flipH="1" flipV="1">
            <a:off x="6854985" y="2330283"/>
            <a:ext cx="1811656" cy="57151"/>
          </a:xfrm>
          <a:prstGeom prst="straightConnector1">
            <a:avLst/>
          </a:prstGeom>
          <a:ln w="88900">
            <a:solidFill>
              <a:srgbClr val="0066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6027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Entrepreneurs, Stakeholders &amp; Making Money</a:t>
            </a:r>
          </a:p>
        </p:txBody>
      </p:sp>
      <p:sp>
        <p:nvSpPr>
          <p:cNvPr id="5" name="Content Placeholder 20">
            <a:extLst>
              <a:ext uri="{FF2B5EF4-FFF2-40B4-BE49-F238E27FC236}">
                <a16:creationId xmlns:a16="http://schemas.microsoft.com/office/drawing/2014/main" id="{038F3C85-3798-FEE8-F606-F8DE90F49DC2}"/>
              </a:ext>
            </a:extLst>
          </p:cNvPr>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006600"/>
                </a:solidFill>
              </a:rPr>
              <a:t>	</a:t>
            </a:r>
            <a:r>
              <a:rPr lang="mr-IN" sz="2800" b="1" u="sng" dirty="0">
                <a:solidFill>
                  <a:srgbClr val="006600"/>
                </a:solidFill>
              </a:rPr>
              <a:t>–</a:t>
            </a:r>
            <a:r>
              <a:rPr lang="en-US" sz="2800" b="1" u="sng" dirty="0">
                <a:solidFill>
                  <a:srgbClr val="0066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3" name="TextBox 2">
            <a:extLst>
              <a:ext uri="{FF2B5EF4-FFF2-40B4-BE49-F238E27FC236}">
                <a16:creationId xmlns:a16="http://schemas.microsoft.com/office/drawing/2014/main" id="{C11B90B0-0E0B-199E-1214-163D86AF3402}"/>
              </a:ext>
            </a:extLst>
          </p:cNvPr>
          <p:cNvSpPr txBox="1"/>
          <p:nvPr/>
        </p:nvSpPr>
        <p:spPr>
          <a:xfrm>
            <a:off x="7541861" y="1842873"/>
            <a:ext cx="4522971" cy="2677656"/>
          </a:xfrm>
          <a:prstGeom prst="rect">
            <a:avLst/>
          </a:prstGeom>
          <a:noFill/>
          <a:ln>
            <a:noFill/>
          </a:ln>
        </p:spPr>
        <p:txBody>
          <a:bodyPr wrap="square" rtlCol="0">
            <a:spAutoFit/>
          </a:bodyPr>
          <a:lstStyle/>
          <a:p>
            <a:pPr algn="ctr"/>
            <a:r>
              <a:rPr lang="en-US" sz="2400" b="1" dirty="0">
                <a:solidFill>
                  <a:srgbClr val="006600"/>
                </a:solidFill>
              </a:rPr>
              <a:t>Operating Expenses:</a:t>
            </a:r>
          </a:p>
          <a:p>
            <a:pPr algn="ctr"/>
            <a:endParaRPr lang="en-US" sz="2400" b="1" dirty="0">
              <a:solidFill>
                <a:srgbClr val="006600"/>
              </a:solidFill>
            </a:endParaRPr>
          </a:p>
          <a:p>
            <a:pPr algn="ctr"/>
            <a:r>
              <a:rPr lang="en-US" sz="2400" b="1" dirty="0">
                <a:solidFill>
                  <a:srgbClr val="006600"/>
                </a:solidFill>
              </a:rPr>
              <a:t>We give cash to employees, the landlord, the advertising agency, the utilities company and others in exchange for giving us the infrastructure to run our business</a:t>
            </a:r>
          </a:p>
        </p:txBody>
      </p:sp>
      <p:cxnSp>
        <p:nvCxnSpPr>
          <p:cNvPr id="4" name="Straight Arrow Connector 3">
            <a:extLst>
              <a:ext uri="{FF2B5EF4-FFF2-40B4-BE49-F238E27FC236}">
                <a16:creationId xmlns:a16="http://schemas.microsoft.com/office/drawing/2014/main" id="{C8878BE1-13A3-B131-D572-A7E6E0EF36ED}"/>
              </a:ext>
            </a:extLst>
          </p:cNvPr>
          <p:cNvCxnSpPr>
            <a:cxnSpLocks/>
          </p:cNvCxnSpPr>
          <p:nvPr/>
        </p:nvCxnSpPr>
        <p:spPr>
          <a:xfrm flipH="1">
            <a:off x="6180686" y="2386073"/>
            <a:ext cx="2337435" cy="468631"/>
          </a:xfrm>
          <a:prstGeom prst="straightConnector1">
            <a:avLst/>
          </a:prstGeom>
          <a:ln w="88900">
            <a:solidFill>
              <a:srgbClr val="0066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1466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Entrepreneurs, Stakeholders &amp; Making Money</a:t>
            </a:r>
          </a:p>
        </p:txBody>
      </p:sp>
      <p:sp>
        <p:nvSpPr>
          <p:cNvPr id="5" name="Content Placeholder 20">
            <a:extLst>
              <a:ext uri="{FF2B5EF4-FFF2-40B4-BE49-F238E27FC236}">
                <a16:creationId xmlns:a16="http://schemas.microsoft.com/office/drawing/2014/main" id="{038F3C85-3798-FEE8-F606-F8DE90F49DC2}"/>
              </a:ext>
            </a:extLst>
          </p:cNvPr>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006600"/>
                </a:solidFill>
              </a:rPr>
              <a:t>	</a:t>
            </a:r>
            <a:r>
              <a:rPr lang="mr-IN" sz="2800" b="1" u="sng" dirty="0">
                <a:solidFill>
                  <a:srgbClr val="006600"/>
                </a:solidFill>
              </a:rPr>
              <a:t>–</a:t>
            </a:r>
            <a:r>
              <a:rPr lang="en-US" sz="2800" b="1" u="sng" dirty="0">
                <a:solidFill>
                  <a:srgbClr val="006600"/>
                </a:solidFill>
              </a:rPr>
              <a:t> 	Other Expenses</a:t>
            </a:r>
            <a:endParaRPr lang="en-US" sz="2000" b="1" u="sng" dirty="0">
              <a:solidFill>
                <a:srgbClr val="0066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3" name="TextBox 2">
            <a:extLst>
              <a:ext uri="{FF2B5EF4-FFF2-40B4-BE49-F238E27FC236}">
                <a16:creationId xmlns:a16="http://schemas.microsoft.com/office/drawing/2014/main" id="{11855F66-6073-32DF-1638-E9562F36CF77}"/>
              </a:ext>
            </a:extLst>
          </p:cNvPr>
          <p:cNvSpPr txBox="1"/>
          <p:nvPr/>
        </p:nvSpPr>
        <p:spPr>
          <a:xfrm>
            <a:off x="7537363" y="2741179"/>
            <a:ext cx="4712679" cy="2308324"/>
          </a:xfrm>
          <a:prstGeom prst="rect">
            <a:avLst/>
          </a:prstGeom>
          <a:noFill/>
        </p:spPr>
        <p:txBody>
          <a:bodyPr wrap="square" rtlCol="0">
            <a:spAutoFit/>
          </a:bodyPr>
          <a:lstStyle/>
          <a:p>
            <a:pPr algn="ctr"/>
            <a:r>
              <a:rPr lang="en-US" sz="2400" b="1" dirty="0">
                <a:solidFill>
                  <a:srgbClr val="006600"/>
                </a:solidFill>
              </a:rPr>
              <a:t>Other Expenses:</a:t>
            </a:r>
          </a:p>
          <a:p>
            <a:pPr algn="ctr"/>
            <a:endParaRPr lang="en-US" sz="2400" b="1" dirty="0">
              <a:solidFill>
                <a:srgbClr val="006600"/>
              </a:solidFill>
            </a:endParaRPr>
          </a:p>
          <a:p>
            <a:pPr algn="ctr"/>
            <a:r>
              <a:rPr lang="en-US" sz="2400" b="1" dirty="0">
                <a:solidFill>
                  <a:srgbClr val="006600"/>
                </a:solidFill>
              </a:rPr>
              <a:t>We give cash to the bank and other non-recurring, non-operating sources in exchange for certain benefits.</a:t>
            </a:r>
          </a:p>
        </p:txBody>
      </p:sp>
      <p:cxnSp>
        <p:nvCxnSpPr>
          <p:cNvPr id="4" name="Straight Arrow Connector 3">
            <a:extLst>
              <a:ext uri="{FF2B5EF4-FFF2-40B4-BE49-F238E27FC236}">
                <a16:creationId xmlns:a16="http://schemas.microsoft.com/office/drawing/2014/main" id="{5F34ED11-B6DA-81E6-65E0-E00B99E7A85C}"/>
              </a:ext>
            </a:extLst>
          </p:cNvPr>
          <p:cNvCxnSpPr>
            <a:cxnSpLocks/>
          </p:cNvCxnSpPr>
          <p:nvPr/>
        </p:nvCxnSpPr>
        <p:spPr>
          <a:xfrm flipH="1">
            <a:off x="6340915" y="3335706"/>
            <a:ext cx="1468755" cy="502920"/>
          </a:xfrm>
          <a:prstGeom prst="straightConnector1">
            <a:avLst/>
          </a:prstGeom>
          <a:ln w="88900">
            <a:solidFill>
              <a:srgbClr val="0066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5183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Entrepreneurs, Stakeholders &amp; Making Money</a:t>
            </a:r>
          </a:p>
        </p:txBody>
      </p:sp>
      <p:sp>
        <p:nvSpPr>
          <p:cNvPr id="5" name="Content Placeholder 20">
            <a:extLst>
              <a:ext uri="{FF2B5EF4-FFF2-40B4-BE49-F238E27FC236}">
                <a16:creationId xmlns:a16="http://schemas.microsoft.com/office/drawing/2014/main" id="{038F3C85-3798-FEE8-F606-F8DE90F49DC2}"/>
              </a:ext>
            </a:extLst>
          </p:cNvPr>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006600"/>
                </a:solidFill>
              </a:rPr>
              <a:t>	</a:t>
            </a:r>
            <a:r>
              <a:rPr lang="mr-IN" sz="2800" b="1" u="sng" dirty="0">
                <a:solidFill>
                  <a:srgbClr val="006600"/>
                </a:solidFill>
              </a:rPr>
              <a:t>–</a:t>
            </a:r>
            <a:r>
              <a:rPr lang="en-US" sz="2800" b="1" u="sng" dirty="0">
                <a:solidFill>
                  <a:srgbClr val="006600"/>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3" name="TextBox 2">
            <a:extLst>
              <a:ext uri="{FF2B5EF4-FFF2-40B4-BE49-F238E27FC236}">
                <a16:creationId xmlns:a16="http://schemas.microsoft.com/office/drawing/2014/main" id="{A632C87C-A461-EE1A-B421-B707975B1121}"/>
              </a:ext>
            </a:extLst>
          </p:cNvPr>
          <p:cNvSpPr txBox="1"/>
          <p:nvPr/>
        </p:nvSpPr>
        <p:spPr>
          <a:xfrm>
            <a:off x="7185030" y="2382295"/>
            <a:ext cx="5080742" cy="2308324"/>
          </a:xfrm>
          <a:prstGeom prst="rect">
            <a:avLst/>
          </a:prstGeom>
          <a:noFill/>
        </p:spPr>
        <p:txBody>
          <a:bodyPr wrap="square" rtlCol="0">
            <a:spAutoFit/>
          </a:bodyPr>
          <a:lstStyle/>
          <a:p>
            <a:pPr algn="ctr"/>
            <a:r>
              <a:rPr lang="en-US" sz="2400" b="1" dirty="0">
                <a:solidFill>
                  <a:srgbClr val="006600"/>
                </a:solidFill>
              </a:rPr>
              <a:t>Income Taxes:</a:t>
            </a:r>
          </a:p>
          <a:p>
            <a:pPr algn="ctr"/>
            <a:endParaRPr lang="en-US" sz="2400" b="1" dirty="0">
              <a:solidFill>
                <a:srgbClr val="006600"/>
              </a:solidFill>
            </a:endParaRPr>
          </a:p>
          <a:p>
            <a:pPr algn="ctr"/>
            <a:r>
              <a:rPr lang="en-US" sz="2400" b="1" dirty="0">
                <a:solidFill>
                  <a:srgbClr val="006600"/>
                </a:solidFill>
              </a:rPr>
              <a:t>We give cash to governments because they give us the social infrastructure for our business to succeed (in theory, at least, if not always in practice)</a:t>
            </a:r>
          </a:p>
        </p:txBody>
      </p:sp>
      <p:cxnSp>
        <p:nvCxnSpPr>
          <p:cNvPr id="4" name="Straight Arrow Connector 3">
            <a:extLst>
              <a:ext uri="{FF2B5EF4-FFF2-40B4-BE49-F238E27FC236}">
                <a16:creationId xmlns:a16="http://schemas.microsoft.com/office/drawing/2014/main" id="{A6659544-9121-F577-9DCC-9C86BD57B3CF}"/>
              </a:ext>
            </a:extLst>
          </p:cNvPr>
          <p:cNvCxnSpPr>
            <a:cxnSpLocks/>
          </p:cNvCxnSpPr>
          <p:nvPr/>
        </p:nvCxnSpPr>
        <p:spPr>
          <a:xfrm flipH="1">
            <a:off x="5979169" y="4286027"/>
            <a:ext cx="1463039" cy="302895"/>
          </a:xfrm>
          <a:prstGeom prst="straightConnector1">
            <a:avLst/>
          </a:prstGeom>
          <a:ln w="88900">
            <a:solidFill>
              <a:srgbClr val="0066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8025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Entrepreneurs, Stakeholders &amp; Making Money</a:t>
            </a:r>
          </a:p>
        </p:txBody>
      </p:sp>
      <p:sp>
        <p:nvSpPr>
          <p:cNvPr id="5" name="Content Placeholder 20">
            <a:extLst>
              <a:ext uri="{FF2B5EF4-FFF2-40B4-BE49-F238E27FC236}">
                <a16:creationId xmlns:a16="http://schemas.microsoft.com/office/drawing/2014/main" id="{038F3C85-3798-FEE8-F606-F8DE90F49DC2}"/>
              </a:ext>
            </a:extLst>
          </p:cNvPr>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006600"/>
                </a:solidFill>
              </a:rPr>
              <a:t>	=	Net Income</a:t>
            </a:r>
          </a:p>
          <a:p>
            <a:pPr marL="0" indent="0">
              <a:spcBef>
                <a:spcPts val="0"/>
              </a:spcBef>
              <a:buNone/>
            </a:pPr>
            <a:endParaRPr lang="en-US" sz="2800" dirty="0"/>
          </a:p>
        </p:txBody>
      </p:sp>
      <p:sp>
        <p:nvSpPr>
          <p:cNvPr id="3" name="TextBox 2">
            <a:extLst>
              <a:ext uri="{FF2B5EF4-FFF2-40B4-BE49-F238E27FC236}">
                <a16:creationId xmlns:a16="http://schemas.microsoft.com/office/drawing/2014/main" id="{196421CE-E477-9639-D9ED-FF1E95295048}"/>
              </a:ext>
            </a:extLst>
          </p:cNvPr>
          <p:cNvSpPr txBox="1"/>
          <p:nvPr/>
        </p:nvSpPr>
        <p:spPr>
          <a:xfrm>
            <a:off x="7057864" y="1536174"/>
            <a:ext cx="5011729" cy="3416320"/>
          </a:xfrm>
          <a:prstGeom prst="rect">
            <a:avLst/>
          </a:prstGeom>
          <a:noFill/>
        </p:spPr>
        <p:txBody>
          <a:bodyPr wrap="square" rtlCol="0">
            <a:spAutoFit/>
          </a:bodyPr>
          <a:lstStyle/>
          <a:p>
            <a:pPr algn="ctr"/>
            <a:r>
              <a:rPr lang="en-US" sz="2400" b="1" dirty="0">
                <a:solidFill>
                  <a:srgbClr val="006600"/>
                </a:solidFill>
              </a:rPr>
              <a:t>Net Income:</a:t>
            </a:r>
          </a:p>
          <a:p>
            <a:pPr algn="ctr"/>
            <a:endParaRPr lang="en-US" sz="2400" b="1" dirty="0">
              <a:solidFill>
                <a:srgbClr val="006600"/>
              </a:solidFill>
            </a:endParaRPr>
          </a:p>
          <a:p>
            <a:pPr algn="ctr"/>
            <a:r>
              <a:rPr lang="en-US" sz="2400" b="1" dirty="0">
                <a:solidFill>
                  <a:srgbClr val="006600"/>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4" name="Straight Arrow Connector 3">
            <a:extLst>
              <a:ext uri="{FF2B5EF4-FFF2-40B4-BE49-F238E27FC236}">
                <a16:creationId xmlns:a16="http://schemas.microsoft.com/office/drawing/2014/main" id="{6F63C767-41BD-F36A-A53C-3F05A96798DE}"/>
              </a:ext>
            </a:extLst>
          </p:cNvPr>
          <p:cNvCxnSpPr>
            <a:cxnSpLocks/>
          </p:cNvCxnSpPr>
          <p:nvPr/>
        </p:nvCxnSpPr>
        <p:spPr>
          <a:xfrm flipH="1">
            <a:off x="5850598" y="4889946"/>
            <a:ext cx="1588771" cy="125095"/>
          </a:xfrm>
          <a:prstGeom prst="straightConnector1">
            <a:avLst/>
          </a:prstGeom>
          <a:ln w="88900">
            <a:solidFill>
              <a:srgbClr val="0066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5523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400" b="1" dirty="0"/>
              <a:t>1.   TAXES!</a:t>
            </a:r>
            <a:r>
              <a:rPr lang="en-US" sz="2400" dirty="0"/>
              <a:t> </a:t>
            </a:r>
            <a:br>
              <a:rPr lang="en-US" sz="2400" dirty="0"/>
            </a:br>
            <a:endParaRPr lang="en-US" sz="2400" dirty="0"/>
          </a:p>
          <a:p>
            <a:pPr lvl="1"/>
            <a:r>
              <a:rPr lang="en-US" dirty="0"/>
              <a:t>Any dollar of income you get, whether it’s from selling cookies or the winning at the casino, is considered (potentially) taxable income by the IRS.  You have to report every penny you receive.</a:t>
            </a:r>
          </a:p>
          <a:p>
            <a:pPr lvl="1"/>
            <a:endParaRPr lang="en-US" dirty="0"/>
          </a:p>
          <a:p>
            <a:pPr lvl="1"/>
            <a:r>
              <a:rPr lang="en-US" dirty="0"/>
              <a:t>In general, you can offset any income received from your side-hustle with the expenses associated with creating that income. </a:t>
            </a:r>
            <a:br>
              <a:rPr lang="en-US" dirty="0"/>
            </a:br>
            <a:endParaRPr lang="en-US" dirty="0"/>
          </a:p>
          <a:p>
            <a:pPr lvl="1"/>
            <a:r>
              <a:rPr lang="en-US" dirty="0"/>
              <a:t>You may also be able to use business property for personal purposes – like a home office, vehicle or computer – and have the business receive a tax deduction. That’s good.</a:t>
            </a:r>
            <a:endParaRPr lang="en-US" dirty="0">
              <a:solidFill>
                <a:srgbClr val="2D2D83"/>
              </a:solidFill>
            </a:endParaRPr>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Taxes…Yes, More Taxes</a:t>
            </a:r>
          </a:p>
        </p:txBody>
      </p:sp>
    </p:spTree>
    <p:extLst>
      <p:ext uri="{BB962C8B-B14F-4D97-AF65-F5344CB8AC3E}">
        <p14:creationId xmlns:p14="http://schemas.microsoft.com/office/powerpoint/2010/main" val="22211318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400" b="1" dirty="0"/>
              <a:t>1.   TAXES!</a:t>
            </a:r>
            <a:r>
              <a:rPr lang="en-US" sz="2400" dirty="0"/>
              <a:t> </a:t>
            </a:r>
            <a:br>
              <a:rPr lang="en-US" sz="2400" dirty="0"/>
            </a:br>
            <a:endParaRPr lang="en-US" sz="2400" dirty="0"/>
          </a:p>
          <a:p>
            <a:pPr lvl="1"/>
            <a:r>
              <a:rPr lang="en-US" dirty="0"/>
              <a:t>In general, if your business earns a profit in 3 out of 5 years, your business is a business and you can use these business deductions and carry losses forward into future years. That’s good.</a:t>
            </a:r>
          </a:p>
          <a:p>
            <a:pPr lvl="1"/>
            <a:r>
              <a:rPr lang="en-US" dirty="0"/>
              <a:t>If not, your business is a side-hustle or hobby, and you cannot only apply hobby expenses to hobby income – and you cannot carry losses forward to future years. That’s not so good.</a:t>
            </a:r>
            <a:br>
              <a:rPr lang="en-US" dirty="0"/>
            </a:br>
            <a:endParaRPr lang="en-US" dirty="0"/>
          </a:p>
          <a:p>
            <a:pPr lvl="1"/>
            <a:r>
              <a:rPr lang="en-US" dirty="0"/>
              <a:t>The trade-off is all the work you have to do to achieve a profit.</a:t>
            </a:r>
          </a:p>
          <a:p>
            <a:pPr lvl="1"/>
            <a:r>
              <a:rPr lang="en-US" dirty="0"/>
              <a:t>The IRS wants to reward serious businesses, but does not want to give benefits for just hobbies…where do you draw the line? Exercising? Video games? Books?</a:t>
            </a:r>
            <a:endParaRPr lang="en-US" dirty="0">
              <a:solidFill>
                <a:srgbClr val="2D2D83"/>
              </a:solidFill>
            </a:endParaRPr>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Taxes…Yes, More Taxes</a:t>
            </a:r>
          </a:p>
        </p:txBody>
      </p:sp>
    </p:spTree>
    <p:extLst>
      <p:ext uri="{BB962C8B-B14F-4D97-AF65-F5344CB8AC3E}">
        <p14:creationId xmlns:p14="http://schemas.microsoft.com/office/powerpoint/2010/main" val="2307855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400" b="1" dirty="0"/>
              <a:t>1.   TAXES!</a:t>
            </a:r>
            <a:r>
              <a:rPr lang="en-US" sz="2400" dirty="0"/>
              <a:t> </a:t>
            </a:r>
            <a:br>
              <a:rPr lang="en-US" sz="2400" dirty="0"/>
            </a:br>
            <a:endParaRPr lang="en-US" sz="2400" dirty="0"/>
          </a:p>
          <a:p>
            <a:pPr lvl="1"/>
            <a:r>
              <a:rPr lang="en-US" dirty="0"/>
              <a:t>Unless you structure your business as a corporation, you will report all business operations and file your business taxes on Schedule C of the 1040.</a:t>
            </a:r>
          </a:p>
          <a:p>
            <a:pPr lvl="2"/>
            <a:r>
              <a:rPr lang="en-US" dirty="0"/>
              <a:t>Here you will effectively complete the income statement for the business, showing all business (or hobby) revenue and expenses.</a:t>
            </a:r>
          </a:p>
          <a:p>
            <a:pPr lvl="2"/>
            <a:r>
              <a:rPr lang="en-US" dirty="0"/>
              <a:t>This applies for all LLCs, partnerships, sole proprietorships and other non-corporations.</a:t>
            </a:r>
          </a:p>
          <a:p>
            <a:pPr lvl="2"/>
            <a:r>
              <a:rPr lang="en-US" dirty="0"/>
              <a:t>If you structure as a corporation, the corporation will file its own tax return, independent (and in addition to your personal 1040).</a:t>
            </a:r>
          </a:p>
          <a:p>
            <a:pPr lvl="2"/>
            <a:r>
              <a:rPr lang="en-US" dirty="0"/>
              <a:t>If you structure your business as a non-profit…</a:t>
            </a:r>
          </a:p>
          <a:p>
            <a:pPr lvl="3"/>
            <a:r>
              <a:rPr lang="en-US" dirty="0"/>
              <a:t>You have to register as a corporation with the state (to get your EIN)</a:t>
            </a:r>
          </a:p>
          <a:p>
            <a:pPr lvl="3"/>
            <a:r>
              <a:rPr lang="en-US" dirty="0"/>
              <a:t>You have to obtain tax exempt status through the IRS</a:t>
            </a:r>
          </a:p>
          <a:p>
            <a:pPr lvl="3"/>
            <a:r>
              <a:rPr lang="en-US" dirty="0"/>
              <a:t>And the business has to file its own tax return, either confirming it did not make any money (for small non-profits) or providing the income statement for the business.</a:t>
            </a:r>
            <a:endParaRPr lang="en-US" dirty="0">
              <a:solidFill>
                <a:srgbClr val="2D2D83"/>
              </a:solidFill>
            </a:endParaRPr>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Taxes…Yes, More Taxes</a:t>
            </a:r>
          </a:p>
        </p:txBody>
      </p:sp>
    </p:spTree>
    <p:extLst>
      <p:ext uri="{BB962C8B-B14F-4D97-AF65-F5344CB8AC3E}">
        <p14:creationId xmlns:p14="http://schemas.microsoft.com/office/powerpoint/2010/main" val="6438268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400" b="1" dirty="0"/>
              <a:t>1.   TAXES!</a:t>
            </a:r>
            <a:r>
              <a:rPr lang="en-US" sz="2400" dirty="0"/>
              <a:t> </a:t>
            </a:r>
            <a:br>
              <a:rPr lang="en-US" sz="2400" dirty="0"/>
            </a:br>
            <a:endParaRPr lang="en-US" sz="2400" dirty="0"/>
          </a:p>
          <a:p>
            <a:pPr lvl="1"/>
            <a:r>
              <a:rPr lang="en-US" dirty="0"/>
              <a:t>Example: The difference between hobby &amp; business tax reporting:</a:t>
            </a:r>
          </a:p>
          <a:p>
            <a:pPr lvl="2"/>
            <a:r>
              <a:rPr lang="en-US" dirty="0"/>
              <a:t>Imagine your day job salary is $100,000. </a:t>
            </a:r>
          </a:p>
          <a:p>
            <a:pPr lvl="3"/>
            <a:r>
              <a:rPr lang="en-US" dirty="0"/>
              <a:t>Your hobby or business of selling cookies brought in $15,000 of revenue and had $10,000 of expenses. Your total personal income for the year will be $100,000 + $5,000 = $105,000.</a:t>
            </a:r>
          </a:p>
          <a:p>
            <a:pPr lvl="3"/>
            <a:r>
              <a:rPr lang="en-US" dirty="0"/>
              <a:t>Your hobby of selling cookies brought in $15,000 of revenue and had $20,000 of expenses. Your total personal income for the year will be $100,000. The $5,000 hobby loss does not help you.</a:t>
            </a:r>
          </a:p>
          <a:p>
            <a:pPr lvl="3"/>
            <a:r>
              <a:rPr lang="en-US" dirty="0"/>
              <a:t>Your business of selling cookies brought $15,000 of revenue and had $20,000 of expenses. Your total personal income for the year will be $100,000. </a:t>
            </a:r>
          </a:p>
          <a:p>
            <a:pPr lvl="4"/>
            <a:r>
              <a:rPr lang="en-US" dirty="0"/>
              <a:t>However, you can apply the $5,000 loss to future year’s business operations…and if you earn a profit in the future, you can reduce this taxable profit by this year’s loss to lower your tax burden. That’s good.</a:t>
            </a:r>
            <a:endParaRPr lang="en-US" dirty="0">
              <a:solidFill>
                <a:srgbClr val="2D2D83"/>
              </a:solidFill>
            </a:endParaRPr>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Taxes…Yes, More Taxes</a:t>
            </a:r>
          </a:p>
        </p:txBody>
      </p:sp>
    </p:spTree>
    <p:extLst>
      <p:ext uri="{BB962C8B-B14F-4D97-AF65-F5344CB8AC3E}">
        <p14:creationId xmlns:p14="http://schemas.microsoft.com/office/powerpoint/2010/main" val="21968401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400" b="1" dirty="0"/>
              <a:t>2.   Profitability (and financial success)</a:t>
            </a:r>
            <a:r>
              <a:rPr lang="en-US" sz="2400" dirty="0"/>
              <a:t> </a:t>
            </a:r>
            <a:br>
              <a:rPr lang="en-US" sz="2400" dirty="0"/>
            </a:br>
            <a:endParaRPr lang="en-US" sz="2400" dirty="0"/>
          </a:p>
        </p:txBody>
      </p:sp>
      <p:pic>
        <p:nvPicPr>
          <p:cNvPr id="1026" name="Picture 2" descr="What Percentage of Small Businesses Fail Each Year? (2022 Data)">
            <a:extLst>
              <a:ext uri="{FF2B5EF4-FFF2-40B4-BE49-F238E27FC236}">
                <a16:creationId xmlns:a16="http://schemas.microsoft.com/office/drawing/2014/main" id="{15EDA522-8678-A5AE-4158-79919DBB2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040" y="1671025"/>
            <a:ext cx="7490813" cy="41150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0BFFD751-668B-0E8D-E963-E6712795B7A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Profitability…How to Measure it</a:t>
            </a:r>
          </a:p>
        </p:txBody>
      </p:sp>
    </p:spTree>
    <p:extLst>
      <p:ext uri="{BB962C8B-B14F-4D97-AF65-F5344CB8AC3E}">
        <p14:creationId xmlns:p14="http://schemas.microsoft.com/office/powerpoint/2010/main" val="11915903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6979618" cy="4896803"/>
          </a:xfrm>
        </p:spPr>
        <p:txBody>
          <a:bodyPr>
            <a:noAutofit/>
          </a:bodyPr>
          <a:lstStyle/>
          <a:p>
            <a:pPr marL="457200" lvl="0" indent="-457200">
              <a:buAutoNum type="arabicPeriod" startAt="2"/>
            </a:pPr>
            <a:r>
              <a:rPr lang="en-US" sz="2400" b="1" dirty="0"/>
              <a:t>Profitability (and financial success)</a:t>
            </a:r>
            <a:br>
              <a:rPr lang="en-US" sz="2400" b="1" dirty="0"/>
            </a:br>
            <a:endParaRPr lang="en-US" sz="2400" b="1" dirty="0"/>
          </a:p>
          <a:p>
            <a:pPr lvl="1"/>
            <a:r>
              <a:rPr lang="en-US" sz="2000" b="1" dirty="0"/>
              <a:t>In short, profitability – or financial success - is measured as Net Income or Net Profit</a:t>
            </a:r>
            <a:br>
              <a:rPr lang="en-US" sz="2000" b="1" dirty="0"/>
            </a:br>
            <a:endParaRPr lang="en-US" sz="2000" b="1" dirty="0"/>
          </a:p>
          <a:p>
            <a:pPr lvl="1"/>
            <a:r>
              <a:rPr lang="en-US" sz="2000" b="1" dirty="0"/>
              <a:t>Different entrepreneurs will measure success differently</a:t>
            </a:r>
            <a:br>
              <a:rPr lang="en-US" sz="2000" b="1" dirty="0"/>
            </a:br>
            <a:endParaRPr lang="en-US" sz="2000" b="1" dirty="0"/>
          </a:p>
          <a:p>
            <a:pPr lvl="1"/>
            <a:r>
              <a:rPr lang="en-US" sz="2000" b="1" dirty="0"/>
              <a:t>If you have unlimited resources to throw at the business or hobby, your business can succeed forever</a:t>
            </a:r>
            <a:br>
              <a:rPr lang="en-US" sz="2000" b="1" dirty="0"/>
            </a:br>
            <a:endParaRPr lang="en-US" sz="2000" b="1" dirty="0"/>
          </a:p>
          <a:p>
            <a:pPr lvl="1"/>
            <a:r>
              <a:rPr lang="en-US" sz="2000" b="1" dirty="0"/>
              <a:t>But most of us do not have that luxury.</a:t>
            </a:r>
          </a:p>
          <a:p>
            <a:pPr lvl="1"/>
            <a:r>
              <a:rPr lang="en-US" sz="2000" b="1" dirty="0"/>
              <a:t>Most of need to earn a profit – eventually – or at least breakeven to keep the business going.</a:t>
            </a:r>
          </a:p>
          <a:p>
            <a:pPr lvl="1"/>
            <a:r>
              <a:rPr lang="en-US" sz="2000" b="1" dirty="0"/>
              <a:t>So let’s talk about ‘breakeven analysis’ </a:t>
            </a:r>
            <a:r>
              <a:rPr lang="en-US" sz="2000" dirty="0"/>
              <a:t> </a:t>
            </a:r>
            <a:br>
              <a:rPr lang="en-US" sz="2000" dirty="0"/>
            </a:br>
            <a:endParaRPr lang="en-US" sz="2000" dirty="0"/>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Profitability…How to Measure it</a:t>
            </a:r>
          </a:p>
        </p:txBody>
      </p:sp>
      <p:sp>
        <p:nvSpPr>
          <p:cNvPr id="2" name="Content Placeholder 20">
            <a:extLst>
              <a:ext uri="{FF2B5EF4-FFF2-40B4-BE49-F238E27FC236}">
                <a16:creationId xmlns:a16="http://schemas.microsoft.com/office/drawing/2014/main" id="{54DA4601-BA54-9417-58FD-05C6AA25DA1E}"/>
              </a:ext>
            </a:extLst>
          </p:cNvPr>
          <p:cNvSpPr txBox="1">
            <a:spLocks/>
          </p:cNvSpPr>
          <p:nvPr/>
        </p:nvSpPr>
        <p:spPr>
          <a:xfrm>
            <a:off x="7363645" y="1348221"/>
            <a:ext cx="4856615" cy="433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a:solidFill>
                  <a:srgbClr val="CC3333"/>
                </a:solidFill>
              </a:rPr>
              <a:t>	</a:t>
            </a:r>
            <a:r>
              <a:rPr lang="en-US" sz="2400" b="1">
                <a:solidFill>
                  <a:srgbClr val="CC3333"/>
                </a:solidFill>
              </a:rPr>
              <a:t>Revenues</a:t>
            </a:r>
          </a:p>
          <a:p>
            <a:pPr marL="0" indent="0">
              <a:spcBef>
                <a:spcPts val="0"/>
              </a:spcBef>
              <a:buFont typeface="Arial" panose="020B0604020202020204" pitchFamily="34" charset="0"/>
              <a:buNone/>
            </a:pPr>
            <a:r>
              <a:rPr lang="en-US" sz="2400" b="1">
                <a:solidFill>
                  <a:srgbClr val="CC3333"/>
                </a:solidFill>
              </a:rPr>
              <a:t> 	</a:t>
            </a:r>
            <a:r>
              <a:rPr lang="mr-IN" sz="2400" b="1" u="sng">
                <a:solidFill>
                  <a:srgbClr val="CC3333"/>
                </a:solidFill>
              </a:rPr>
              <a:t>–</a:t>
            </a:r>
            <a:r>
              <a:rPr lang="en-US" sz="2400" b="1" u="sng">
                <a:solidFill>
                  <a:srgbClr val="CC3333"/>
                </a:solidFill>
              </a:rPr>
              <a:t> 	Cost of Goods Sold</a:t>
            </a:r>
          </a:p>
          <a:p>
            <a:pPr marL="0" indent="0">
              <a:spcBef>
                <a:spcPts val="0"/>
              </a:spcBef>
              <a:buFont typeface="Arial" panose="020B0604020202020204" pitchFamily="34" charset="0"/>
              <a:buNone/>
            </a:pPr>
            <a:r>
              <a:rPr lang="en-US" sz="2400" b="1">
                <a:solidFill>
                  <a:srgbClr val="CC3333"/>
                </a:solidFill>
              </a:rPr>
              <a:t>	=	Gross Margin</a:t>
            </a:r>
          </a:p>
          <a:p>
            <a:pPr marL="0" indent="0">
              <a:spcBef>
                <a:spcPts val="0"/>
              </a:spcBef>
              <a:buFont typeface="Arial" panose="020B0604020202020204" pitchFamily="34" charset="0"/>
              <a:buNone/>
            </a:pPr>
            <a:r>
              <a:rPr lang="en-US" sz="2400" b="1">
                <a:solidFill>
                  <a:srgbClr val="CC3333"/>
                </a:solidFill>
              </a:rPr>
              <a:t>	</a:t>
            </a:r>
            <a:r>
              <a:rPr lang="mr-IN" sz="2400" b="1" u="sng">
                <a:solidFill>
                  <a:srgbClr val="CC3333"/>
                </a:solidFill>
              </a:rPr>
              <a:t>–</a:t>
            </a:r>
            <a:r>
              <a:rPr lang="en-US" sz="2400" b="1" u="sng">
                <a:solidFill>
                  <a:srgbClr val="CC3333"/>
                </a:solidFill>
              </a:rPr>
              <a:t> 	Operating Expenses</a:t>
            </a:r>
          </a:p>
          <a:p>
            <a:pPr marL="0" indent="0">
              <a:spcBef>
                <a:spcPts val="0"/>
              </a:spcBef>
              <a:buFont typeface="Arial" panose="020B0604020202020204" pitchFamily="34" charset="0"/>
              <a:buNone/>
            </a:pPr>
            <a:r>
              <a:rPr lang="en-US" sz="2400" b="1">
                <a:solidFill>
                  <a:srgbClr val="CC3333"/>
                </a:solidFill>
              </a:rPr>
              <a:t>	=	Operating Income</a:t>
            </a:r>
          </a:p>
          <a:p>
            <a:pPr marL="0" indent="0">
              <a:spcBef>
                <a:spcPts val="0"/>
              </a:spcBef>
              <a:buFont typeface="Arial" panose="020B0604020202020204" pitchFamily="34" charset="0"/>
              <a:buNone/>
            </a:pPr>
            <a:r>
              <a:rPr lang="en-US" sz="2400" b="1">
                <a:solidFill>
                  <a:srgbClr val="CC3333"/>
                </a:solidFill>
              </a:rPr>
              <a:t>	</a:t>
            </a:r>
            <a:r>
              <a:rPr lang="mr-IN" sz="2400" b="1" u="sng">
                <a:solidFill>
                  <a:srgbClr val="CC3333"/>
                </a:solidFill>
              </a:rPr>
              <a:t>–</a:t>
            </a:r>
            <a:r>
              <a:rPr lang="en-US" sz="2400" b="1" u="sng">
                <a:solidFill>
                  <a:srgbClr val="CC3333"/>
                </a:solidFill>
              </a:rPr>
              <a:t> 	Other Expenses</a:t>
            </a:r>
          </a:p>
          <a:p>
            <a:pPr marL="0" indent="0">
              <a:spcBef>
                <a:spcPts val="0"/>
              </a:spcBef>
              <a:buFont typeface="Arial" panose="020B0604020202020204" pitchFamily="34" charset="0"/>
              <a:buNone/>
            </a:pPr>
            <a:r>
              <a:rPr lang="en-US" sz="2400" b="1">
                <a:solidFill>
                  <a:srgbClr val="CC3333"/>
                </a:solidFill>
              </a:rPr>
              <a:t>	=	Taxable Income</a:t>
            </a:r>
          </a:p>
          <a:p>
            <a:pPr marL="0" indent="0">
              <a:spcBef>
                <a:spcPts val="0"/>
              </a:spcBef>
              <a:buFont typeface="Arial" panose="020B0604020202020204" pitchFamily="34" charset="0"/>
              <a:buNone/>
            </a:pPr>
            <a:r>
              <a:rPr lang="en-US" sz="2400" b="1">
                <a:solidFill>
                  <a:srgbClr val="CC3333"/>
                </a:solidFill>
              </a:rPr>
              <a:t>	</a:t>
            </a:r>
            <a:r>
              <a:rPr lang="mr-IN" sz="2400" b="1" u="sng">
                <a:solidFill>
                  <a:srgbClr val="CC3333"/>
                </a:solidFill>
              </a:rPr>
              <a:t>–</a:t>
            </a:r>
            <a:r>
              <a:rPr lang="en-US" sz="2400" b="1" u="sng">
                <a:solidFill>
                  <a:srgbClr val="CC3333"/>
                </a:solidFill>
              </a:rPr>
              <a:t> 	Income Taxes</a:t>
            </a:r>
          </a:p>
          <a:p>
            <a:pPr marL="0" indent="0">
              <a:spcBef>
                <a:spcPts val="0"/>
              </a:spcBef>
              <a:buFont typeface="Arial" panose="020B0604020202020204" pitchFamily="34" charset="0"/>
              <a:buNone/>
            </a:pPr>
            <a:r>
              <a:rPr lang="en-US" sz="2400" b="1">
                <a:solidFill>
                  <a:srgbClr val="CC3333"/>
                </a:solidFill>
              </a:rPr>
              <a:t>	=	Net Income</a:t>
            </a:r>
          </a:p>
          <a:p>
            <a:pPr marL="0" indent="0">
              <a:spcBef>
                <a:spcPts val="0"/>
              </a:spcBef>
              <a:buFont typeface="Arial" panose="020B0604020202020204" pitchFamily="34" charset="0"/>
              <a:buNone/>
            </a:pPr>
            <a:endParaRPr lang="en-US" sz="2400" dirty="0"/>
          </a:p>
        </p:txBody>
      </p:sp>
    </p:spTree>
    <p:extLst>
      <p:ext uri="{BB962C8B-B14F-4D97-AF65-F5344CB8AC3E}">
        <p14:creationId xmlns:p14="http://schemas.microsoft.com/office/powerpoint/2010/main" val="37886006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3" name="Rectangle 3"/>
              <p:cNvSpPr>
                <a:spLocks noGrp="1" noChangeArrowheads="1"/>
              </p:cNvSpPr>
              <p:nvPr>
                <p:ph idx="1"/>
              </p:nvPr>
            </p:nvSpPr>
            <p:spPr>
              <a:xfrm>
                <a:off x="838199" y="1280160"/>
                <a:ext cx="7118897" cy="4896803"/>
              </a:xfrm>
            </p:spPr>
            <p:txBody>
              <a:bodyPr>
                <a:noAutofit/>
              </a:bodyPr>
              <a:lstStyle/>
              <a:p>
                <a:pPr marL="457200" lvl="0" indent="-457200">
                  <a:buAutoNum type="arabicPeriod" startAt="2"/>
                </a:pPr>
                <a:r>
                  <a:rPr lang="en-US" sz="2400" b="1" dirty="0"/>
                  <a:t>Profitability (and financial success)</a:t>
                </a:r>
                <a:br>
                  <a:rPr lang="en-US" sz="2400" b="1" dirty="0"/>
                </a:br>
                <a:endParaRPr lang="en-US" sz="2400" b="1" dirty="0"/>
              </a:p>
              <a:p>
                <a:r>
                  <a:rPr lang="en-US" sz="2000" dirty="0">
                    <a:solidFill>
                      <a:srgbClr val="006600"/>
                    </a:solidFill>
                  </a:rPr>
                  <a:t>Breakeven Analysis:</a:t>
                </a:r>
              </a:p>
              <a:p>
                <a:pPr lvl="1"/>
                <a:r>
                  <a:rPr lang="en-US" sz="2000" dirty="0">
                    <a:solidFill>
                      <a:srgbClr val="006600"/>
                    </a:solidFill>
                  </a:rPr>
                  <a:t>How many units do we need to sell to break even?</a:t>
                </a:r>
                <a:br>
                  <a:rPr lang="en-US" sz="2000" dirty="0">
                    <a:solidFill>
                      <a:srgbClr val="006600"/>
                    </a:solidFill>
                  </a:rPr>
                </a:br>
                <a:endParaRPr lang="en-US" sz="2000" dirty="0">
                  <a:solidFill>
                    <a:srgbClr val="006600"/>
                  </a:solidFill>
                </a:endParaRPr>
              </a:p>
              <a:p>
                <a:pPr lvl="1"/>
                <a:r>
                  <a:rPr lang="en-US" sz="2000" dirty="0">
                    <a:solidFill>
                      <a:srgbClr val="006600"/>
                    </a:solidFill>
                  </a:rPr>
                  <a:t>In general, in order to break even, we can either decrease our expenses or increase our sales. </a:t>
                </a:r>
              </a:p>
              <a:p>
                <a:pPr lvl="1"/>
                <a:r>
                  <a:rPr lang="en-US" sz="2000" dirty="0">
                    <a:solidFill>
                      <a:srgbClr val="006600"/>
                    </a:solidFill>
                  </a:rPr>
                  <a:t>Breakeven analysis focuses on the sales part of the analysis. </a:t>
                </a:r>
              </a:p>
              <a:p>
                <a:pPr lvl="1"/>
                <a:endParaRPr lang="en-US" sz="2200" b="1" dirty="0">
                  <a:solidFill>
                    <a:schemeClr val="accent2">
                      <a:lumMod val="75000"/>
                    </a:schemeClr>
                  </a:solidFill>
                </a:endParaRPr>
              </a:p>
              <a:p>
                <a:pPr lvl="1"/>
                <a14:m>
                  <m:oMath xmlns:m="http://schemas.openxmlformats.org/officeDocument/2006/math">
                    <m:eqArr>
                      <m:eqArrPr>
                        <m:ctrlPr>
                          <a:rPr lang="en-US" sz="2000" b="1" i="1" smtClean="0">
                            <a:solidFill>
                              <a:srgbClr val="006600"/>
                            </a:solidFill>
                            <a:latin typeface="Cambria Math" panose="02040503050406030204" pitchFamily="18" charset="0"/>
                          </a:rPr>
                        </m:ctrlPr>
                      </m:eqArrPr>
                      <m:e>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𝑩𝒓𝒆𝒂𝒌𝒆𝒗𝒆𝒏</m:t>
                        </m:r>
                        <m:r>
                          <a:rPr lang="en-US" sz="2000" b="1" i="1" smtClean="0">
                            <a:solidFill>
                              <a:srgbClr val="006600"/>
                            </a:solidFill>
                            <a:latin typeface="Cambria Math" panose="02040503050406030204" pitchFamily="18" charset="0"/>
                          </a:rPr>
                          <m:t> # </m:t>
                        </m:r>
                        <m:r>
                          <a:rPr lang="en-US" sz="2000" b="1" i="1" smtClean="0">
                            <a:solidFill>
                              <a:srgbClr val="006600"/>
                            </a:solidFill>
                            <a:latin typeface="Cambria Math" panose="02040503050406030204" pitchFamily="18" charset="0"/>
                          </a:rPr>
                          <m:t>𝒐𝒇</m:t>
                        </m:r>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𝑼𝒏𝒊𝒕𝒔</m:t>
                        </m:r>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𝒕𝒐</m:t>
                        </m:r>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𝑺𝒆𝒍𝒍</m:t>
                        </m:r>
                      </m:e>
                    </m:eqArr>
                  </m:oMath>
                </a14:m>
                <a:r>
                  <a:rPr lang="en-US" sz="2000" b="1" i="1" dirty="0">
                    <a:solidFill>
                      <a:srgbClr val="006600"/>
                    </a:solidFill>
                    <a:latin typeface="Calibri" panose="020F0502020204030204" pitchFamily="34" charset="0"/>
                    <a:cs typeface="Calibri" panose="020F0502020204030204" pitchFamily="34" charset="0"/>
                  </a:rPr>
                  <a:t>:</a:t>
                </a:r>
                <a:br>
                  <a:rPr lang="en-US" sz="2000" b="1" i="1" dirty="0">
                    <a:solidFill>
                      <a:srgbClr val="006600"/>
                    </a:solidFill>
                    <a:latin typeface="Calibri" panose="020F0502020204030204" pitchFamily="34" charset="0"/>
                    <a:cs typeface="Calibri" panose="020F0502020204030204" pitchFamily="34" charset="0"/>
                  </a:rPr>
                </a:br>
                <a:br>
                  <a:rPr lang="en-US" sz="2000" b="1" i="1" dirty="0">
                    <a:solidFill>
                      <a:srgbClr val="006600"/>
                    </a:solidFill>
                    <a:latin typeface="Calibri" panose="020F0502020204030204" pitchFamily="34" charset="0"/>
                    <a:cs typeface="Calibri" panose="020F0502020204030204" pitchFamily="34" charset="0"/>
                  </a:rPr>
                </a:br>
                <a14:m>
                  <m:oMath xmlns:m="http://schemas.openxmlformats.org/officeDocument/2006/math">
                    <m:r>
                      <a:rPr lang="en-US" sz="2000" b="1" i="1" smtClean="0">
                        <a:solidFill>
                          <a:srgbClr val="006600"/>
                        </a:solidFill>
                        <a:latin typeface="Cambria Math" panose="02040503050406030204" pitchFamily="18" charset="0"/>
                      </a:rPr>
                      <m:t>= </m:t>
                    </m:r>
                    <m:f>
                      <m:fPr>
                        <m:ctrlPr>
                          <a:rPr lang="en-US" sz="2000" b="1" i="1">
                            <a:solidFill>
                              <a:srgbClr val="006600"/>
                            </a:solidFill>
                            <a:latin typeface="Cambria Math" panose="02040503050406030204" pitchFamily="18" charset="0"/>
                          </a:rPr>
                        </m:ctrlPr>
                      </m:fPr>
                      <m:num>
                        <m:r>
                          <a:rPr lang="en-US" sz="2000" b="1" i="1">
                            <a:solidFill>
                              <a:srgbClr val="006600"/>
                            </a:solidFill>
                            <a:latin typeface="Cambria Math" panose="02040503050406030204" pitchFamily="18" charset="0"/>
                          </a:rPr>
                          <m:t>𝑻𝒐𝒕𝒂𝒍</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𝑭𝒊𝒙𝒆𝒅</m:t>
                        </m:r>
                        <m:r>
                          <a:rPr lang="en-US" sz="2000" b="1" i="1">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𝒐𝒓</m:t>
                        </m:r>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𝑶𝒑𝒆𝒓𝒂𝒕𝒊𝒏𝒈</m:t>
                        </m:r>
                        <m:r>
                          <a:rPr lang="en-US" sz="2000" b="1" i="1" smtClean="0">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𝑪𝒐𝒔𝒕𝒔</m:t>
                        </m:r>
                      </m:num>
                      <m:den>
                        <m:r>
                          <a:rPr lang="en-US" sz="2000" b="1" i="1">
                            <a:solidFill>
                              <a:srgbClr val="006600"/>
                            </a:solidFill>
                            <a:latin typeface="Cambria Math" panose="02040503050406030204" pitchFamily="18" charset="0"/>
                          </a:rPr>
                          <m:t>(</m:t>
                        </m:r>
                        <m:r>
                          <a:rPr lang="en-US" sz="2000" b="1" i="1">
                            <a:solidFill>
                              <a:srgbClr val="006600"/>
                            </a:solidFill>
                            <a:latin typeface="Cambria Math" panose="02040503050406030204" pitchFamily="18" charset="0"/>
                          </a:rPr>
                          <m:t>𝑺𝒆𝒍𝒍𝒊𝒏𝒈</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𝑷𝒓𝒊𝒄𝒆</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𝒑𝒆𝒓</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𝑼𝒏𝒊𝒕</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𝑽𝒂𝒓𝒊𝒂𝒃𝒍𝒆</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𝑪𝒐𝒔𝒕𝒔</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𝒑𝒆𝒓</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𝑼𝒏𝒊𝒕</m:t>
                        </m:r>
                        <m:r>
                          <a:rPr lang="en-US" sz="2000" b="1" i="1">
                            <a:solidFill>
                              <a:srgbClr val="006600"/>
                            </a:solidFill>
                            <a:latin typeface="Cambria Math" panose="02040503050406030204" pitchFamily="18" charset="0"/>
                          </a:rPr>
                          <m:t>)</m:t>
                        </m:r>
                      </m:den>
                    </m:f>
                  </m:oMath>
                </a14:m>
                <a:endParaRPr lang="en-US" sz="2000" b="1" dirty="0">
                  <a:solidFill>
                    <a:srgbClr val="006600"/>
                  </a:solidFill>
                  <a:latin typeface="Calibri" panose="020F0502020204030204" pitchFamily="34" charset="0"/>
                  <a:cs typeface="Calibri" panose="020F0502020204030204" pitchFamily="34" charset="0"/>
                </a:endParaRPr>
              </a:p>
            </p:txBody>
          </p:sp>
        </mc:Choice>
        <mc:Fallback>
          <p:sp>
            <p:nvSpPr>
              <p:cNvPr id="25603" name="Rectangle 3"/>
              <p:cNvSpPr>
                <a:spLocks noGrp="1" noRot="1" noChangeAspect="1" noMove="1" noResize="1" noEditPoints="1" noAdjustHandles="1" noChangeArrowheads="1" noChangeShapeType="1" noTextEdit="1"/>
              </p:cNvSpPr>
              <p:nvPr>
                <p:ph idx="1"/>
              </p:nvPr>
            </p:nvSpPr>
            <p:spPr>
              <a:xfrm>
                <a:off x="838199" y="1280160"/>
                <a:ext cx="7118897" cy="4896803"/>
              </a:xfrm>
              <a:blipFill>
                <a:blip r:embed="rId3"/>
                <a:stretch>
                  <a:fillRect l="-1246" t="-1550" r="-4093"/>
                </a:stretch>
              </a:blipFill>
            </p:spPr>
            <p:txBody>
              <a:bodyPr/>
              <a:lstStyle/>
              <a:p>
                <a:r>
                  <a:rPr lang="en-US">
                    <a:noFill/>
                  </a:rPr>
                  <a:t> </a:t>
                </a:r>
              </a:p>
            </p:txBody>
          </p:sp>
        </mc:Fallback>
      </mc:AlternateContent>
      <p:sp>
        <p:nvSpPr>
          <p:cNvPr id="2" name="Content Placeholder 20">
            <a:extLst>
              <a:ext uri="{FF2B5EF4-FFF2-40B4-BE49-F238E27FC236}">
                <a16:creationId xmlns:a16="http://schemas.microsoft.com/office/drawing/2014/main" id="{54DA4601-BA54-9417-58FD-05C6AA25DA1E}"/>
              </a:ext>
            </a:extLst>
          </p:cNvPr>
          <p:cNvSpPr txBox="1">
            <a:spLocks/>
          </p:cNvSpPr>
          <p:nvPr/>
        </p:nvSpPr>
        <p:spPr>
          <a:xfrm>
            <a:off x="7363645" y="1348221"/>
            <a:ext cx="4856615" cy="433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rgbClr val="CC3333"/>
                </a:solidFill>
              </a:rPr>
              <a:t>	</a:t>
            </a:r>
            <a:r>
              <a:rPr lang="en-US" sz="2400" b="1" dirty="0">
                <a:solidFill>
                  <a:srgbClr val="CC3333"/>
                </a:solidFill>
              </a:rPr>
              <a:t>Revenues</a:t>
            </a:r>
          </a:p>
          <a:p>
            <a:pPr marL="0" indent="0">
              <a:spcBef>
                <a:spcPts val="0"/>
              </a:spcBef>
              <a:buFont typeface="Arial" panose="020B0604020202020204" pitchFamily="34" charset="0"/>
              <a:buNone/>
            </a:pPr>
            <a:r>
              <a:rPr lang="en-US" sz="2400" b="1" dirty="0">
                <a:solidFill>
                  <a:srgbClr val="CC3333"/>
                </a:solidFill>
              </a:rPr>
              <a:t> 	</a:t>
            </a:r>
            <a:r>
              <a:rPr lang="mr-IN" sz="2400" b="1" u="sng" dirty="0">
                <a:solidFill>
                  <a:srgbClr val="CC3333"/>
                </a:solidFill>
              </a:rPr>
              <a:t>–</a:t>
            </a:r>
            <a:r>
              <a:rPr lang="en-US" sz="2400" b="1" u="sng" dirty="0">
                <a:solidFill>
                  <a:srgbClr val="CC3333"/>
                </a:solidFill>
              </a:rPr>
              <a:t> 	Cost of Goods Sold</a:t>
            </a:r>
          </a:p>
          <a:p>
            <a:pPr marL="0" indent="0">
              <a:spcBef>
                <a:spcPts val="0"/>
              </a:spcBef>
              <a:buFont typeface="Arial" panose="020B0604020202020204" pitchFamily="34" charset="0"/>
              <a:buNone/>
            </a:pPr>
            <a:r>
              <a:rPr lang="en-US" sz="2400" b="1" dirty="0">
                <a:solidFill>
                  <a:srgbClr val="CC3333"/>
                </a:solidFill>
              </a:rPr>
              <a:t>	=	Gross Margin</a:t>
            </a:r>
          </a:p>
          <a:p>
            <a:pPr marL="0" indent="0">
              <a:spcBef>
                <a:spcPts val="0"/>
              </a:spcBef>
              <a:buFont typeface="Arial" panose="020B0604020202020204" pitchFamily="34" charset="0"/>
              <a:buNone/>
            </a:pPr>
            <a:r>
              <a:rPr lang="en-US" sz="2400" b="1" dirty="0">
                <a:solidFill>
                  <a:srgbClr val="CC3333"/>
                </a:solidFill>
              </a:rPr>
              <a:t>	</a:t>
            </a:r>
            <a:r>
              <a:rPr lang="mr-IN" sz="2400" b="1" u="sng" dirty="0">
                <a:solidFill>
                  <a:srgbClr val="CC3333"/>
                </a:solidFill>
              </a:rPr>
              <a:t>–</a:t>
            </a:r>
            <a:r>
              <a:rPr lang="en-US" sz="2400" b="1" u="sng" dirty="0">
                <a:solidFill>
                  <a:srgbClr val="CC3333"/>
                </a:solidFill>
              </a:rPr>
              <a:t> 	Operating Expenses</a:t>
            </a:r>
          </a:p>
          <a:p>
            <a:pPr marL="0" indent="0">
              <a:spcBef>
                <a:spcPts val="0"/>
              </a:spcBef>
              <a:buFont typeface="Arial" panose="020B0604020202020204" pitchFamily="34" charset="0"/>
              <a:buNone/>
            </a:pPr>
            <a:r>
              <a:rPr lang="en-US" sz="2400" b="1" dirty="0">
                <a:solidFill>
                  <a:srgbClr val="CC3333"/>
                </a:solidFill>
              </a:rPr>
              <a:t>	=	Operating Income</a:t>
            </a:r>
          </a:p>
          <a:p>
            <a:pPr marL="0" indent="0">
              <a:spcBef>
                <a:spcPts val="0"/>
              </a:spcBef>
              <a:buFont typeface="Arial" panose="020B0604020202020204" pitchFamily="34" charset="0"/>
              <a:buNone/>
            </a:pPr>
            <a:r>
              <a:rPr lang="en-US" sz="2400" b="1" dirty="0">
                <a:solidFill>
                  <a:srgbClr val="CC3333"/>
                </a:solidFill>
              </a:rPr>
              <a:t>	</a:t>
            </a:r>
            <a:r>
              <a:rPr lang="mr-IN" sz="2400" b="1" u="sng" dirty="0">
                <a:solidFill>
                  <a:srgbClr val="CC3333"/>
                </a:solidFill>
              </a:rPr>
              <a:t>–</a:t>
            </a:r>
            <a:r>
              <a:rPr lang="en-US" sz="2400" b="1" u="sng" dirty="0">
                <a:solidFill>
                  <a:srgbClr val="CC3333"/>
                </a:solidFill>
              </a:rPr>
              <a:t> 	Other Expenses</a:t>
            </a:r>
          </a:p>
          <a:p>
            <a:pPr marL="0" indent="0">
              <a:spcBef>
                <a:spcPts val="0"/>
              </a:spcBef>
              <a:buFont typeface="Arial" panose="020B0604020202020204" pitchFamily="34" charset="0"/>
              <a:buNone/>
            </a:pPr>
            <a:r>
              <a:rPr lang="en-US" sz="2400" b="1" dirty="0">
                <a:solidFill>
                  <a:srgbClr val="CC3333"/>
                </a:solidFill>
              </a:rPr>
              <a:t>	=	Taxable Income</a:t>
            </a:r>
          </a:p>
          <a:p>
            <a:pPr marL="0" indent="0">
              <a:spcBef>
                <a:spcPts val="0"/>
              </a:spcBef>
              <a:buFont typeface="Arial" panose="020B0604020202020204" pitchFamily="34" charset="0"/>
              <a:buNone/>
            </a:pPr>
            <a:r>
              <a:rPr lang="en-US" sz="2400" b="1" dirty="0">
                <a:solidFill>
                  <a:srgbClr val="CC3333"/>
                </a:solidFill>
              </a:rPr>
              <a:t>	</a:t>
            </a:r>
            <a:r>
              <a:rPr lang="mr-IN" sz="2400" b="1" u="sng" dirty="0">
                <a:solidFill>
                  <a:srgbClr val="CC3333"/>
                </a:solidFill>
              </a:rPr>
              <a:t>–</a:t>
            </a:r>
            <a:r>
              <a:rPr lang="en-US" sz="2400" b="1" u="sng" dirty="0">
                <a:solidFill>
                  <a:srgbClr val="CC3333"/>
                </a:solidFill>
              </a:rPr>
              <a:t> 	Income Taxes</a:t>
            </a:r>
          </a:p>
          <a:p>
            <a:pPr marL="0" indent="0">
              <a:spcBef>
                <a:spcPts val="0"/>
              </a:spcBef>
              <a:buFont typeface="Arial" panose="020B0604020202020204" pitchFamily="34" charset="0"/>
              <a:buNone/>
            </a:pPr>
            <a:r>
              <a:rPr lang="en-US" sz="2400" b="1" dirty="0">
                <a:solidFill>
                  <a:srgbClr val="CC3333"/>
                </a:solidFill>
              </a:rPr>
              <a:t>	=	Net Income</a:t>
            </a:r>
          </a:p>
          <a:p>
            <a:pPr marL="0" indent="0">
              <a:spcBef>
                <a:spcPts val="0"/>
              </a:spcBef>
              <a:buFont typeface="Arial" panose="020B0604020202020204" pitchFamily="34" charset="0"/>
              <a:buNone/>
            </a:pPr>
            <a:endParaRPr lang="en-US" sz="2400" dirty="0"/>
          </a:p>
        </p:txBody>
      </p:sp>
      <p:sp>
        <p:nvSpPr>
          <p:cNvPr id="5" name="Rectangle 2">
            <a:extLst>
              <a:ext uri="{FF2B5EF4-FFF2-40B4-BE49-F238E27FC236}">
                <a16:creationId xmlns:a16="http://schemas.microsoft.com/office/drawing/2014/main" id="{2647D3E2-C5DC-A0E2-CFD6-6A932CD805FA}"/>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Profitability…How to Measure it</a:t>
            </a:r>
          </a:p>
        </p:txBody>
      </p:sp>
    </p:spTree>
    <p:extLst>
      <p:ext uri="{BB962C8B-B14F-4D97-AF65-F5344CB8AC3E}">
        <p14:creationId xmlns:p14="http://schemas.microsoft.com/office/powerpoint/2010/main" val="9429861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3" name="Rectangle 3"/>
              <p:cNvSpPr>
                <a:spLocks noGrp="1" noChangeArrowheads="1"/>
              </p:cNvSpPr>
              <p:nvPr>
                <p:ph idx="1"/>
              </p:nvPr>
            </p:nvSpPr>
            <p:spPr>
              <a:xfrm>
                <a:off x="838200" y="1280160"/>
                <a:ext cx="6979618" cy="4896803"/>
              </a:xfrm>
            </p:spPr>
            <p:txBody>
              <a:bodyPr>
                <a:noAutofit/>
              </a:bodyPr>
              <a:lstStyle/>
              <a:p>
                <a:pPr marL="457200" lvl="0" indent="-457200">
                  <a:buAutoNum type="arabicPeriod" startAt="2"/>
                </a:pPr>
                <a:r>
                  <a:rPr lang="en-US" sz="2400" b="1" dirty="0"/>
                  <a:t>Profitability (and financial success)</a:t>
                </a:r>
                <a:br>
                  <a:rPr lang="en-US" sz="2400" b="1" dirty="0"/>
                </a:br>
                <a:endParaRPr lang="en-US" sz="2400" b="1" dirty="0"/>
              </a:p>
              <a:p>
                <a14:m>
                  <m:oMath xmlns:m="http://schemas.openxmlformats.org/officeDocument/2006/math">
                    <m:eqArr>
                      <m:eqArrPr>
                        <m:ctrlPr>
                          <a:rPr lang="en-US" sz="2000" b="1" i="1" smtClean="0">
                            <a:solidFill>
                              <a:srgbClr val="006600"/>
                            </a:solidFill>
                            <a:latin typeface="Cambria Math" panose="02040503050406030204" pitchFamily="18" charset="0"/>
                          </a:rPr>
                        </m:ctrlPr>
                      </m:eqArrPr>
                      <m:e>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𝑩𝒓𝒆𝒂𝒌𝒆𝒗𝒆𝒏</m:t>
                        </m:r>
                        <m:r>
                          <a:rPr lang="en-US" sz="2000" b="1" i="1" smtClean="0">
                            <a:solidFill>
                              <a:srgbClr val="006600"/>
                            </a:solidFill>
                            <a:latin typeface="Cambria Math" panose="02040503050406030204" pitchFamily="18" charset="0"/>
                          </a:rPr>
                          <m:t> # </m:t>
                        </m:r>
                        <m:r>
                          <a:rPr lang="en-US" sz="2000" b="1" i="1" smtClean="0">
                            <a:solidFill>
                              <a:srgbClr val="006600"/>
                            </a:solidFill>
                            <a:latin typeface="Cambria Math" panose="02040503050406030204" pitchFamily="18" charset="0"/>
                          </a:rPr>
                          <m:t>𝒐𝒇</m:t>
                        </m:r>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𝑼𝒏𝒊𝒕𝒔</m:t>
                        </m:r>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𝒕𝒐</m:t>
                        </m:r>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𝑺𝒆𝒍𝒍</m:t>
                        </m:r>
                      </m:e>
                    </m:eqArr>
                  </m:oMath>
                </a14:m>
                <a:r>
                  <a:rPr lang="en-US" sz="2000" b="1" i="1" dirty="0">
                    <a:solidFill>
                      <a:srgbClr val="006600"/>
                    </a:solidFill>
                    <a:latin typeface="Calibri" panose="020F0502020204030204" pitchFamily="34" charset="0"/>
                    <a:cs typeface="Calibri" panose="020F0502020204030204" pitchFamily="34" charset="0"/>
                  </a:rPr>
                  <a:t>:</a:t>
                </a:r>
                <a:br>
                  <a:rPr lang="en-US" sz="2000" b="1" i="1" dirty="0">
                    <a:solidFill>
                      <a:srgbClr val="006600"/>
                    </a:solidFill>
                    <a:latin typeface="Calibri" panose="020F0502020204030204" pitchFamily="34" charset="0"/>
                    <a:cs typeface="Calibri" panose="020F0502020204030204" pitchFamily="34" charset="0"/>
                  </a:rPr>
                </a:br>
                <a:br>
                  <a:rPr lang="en-US" sz="2000" b="1" i="1" dirty="0">
                    <a:solidFill>
                      <a:srgbClr val="006600"/>
                    </a:solidFill>
                    <a:latin typeface="Calibri" panose="020F0502020204030204" pitchFamily="34" charset="0"/>
                    <a:cs typeface="Calibri" panose="020F0502020204030204" pitchFamily="34" charset="0"/>
                  </a:rPr>
                </a:br>
                <a14:m>
                  <m:oMath xmlns:m="http://schemas.openxmlformats.org/officeDocument/2006/math">
                    <m:r>
                      <a:rPr lang="en-US" sz="2000" b="1" i="1" smtClean="0">
                        <a:solidFill>
                          <a:srgbClr val="006600"/>
                        </a:solidFill>
                        <a:latin typeface="Cambria Math" panose="02040503050406030204" pitchFamily="18" charset="0"/>
                      </a:rPr>
                      <m:t>= </m:t>
                    </m:r>
                    <m:f>
                      <m:fPr>
                        <m:ctrlPr>
                          <a:rPr lang="en-US" sz="2000" b="1" i="1">
                            <a:solidFill>
                              <a:srgbClr val="006600"/>
                            </a:solidFill>
                            <a:latin typeface="Cambria Math" panose="02040503050406030204" pitchFamily="18" charset="0"/>
                          </a:rPr>
                        </m:ctrlPr>
                      </m:fPr>
                      <m:num>
                        <m:r>
                          <a:rPr lang="en-US" sz="2000" b="1" i="1">
                            <a:solidFill>
                              <a:srgbClr val="006600"/>
                            </a:solidFill>
                            <a:latin typeface="Cambria Math" panose="02040503050406030204" pitchFamily="18" charset="0"/>
                          </a:rPr>
                          <m:t>𝑻𝒐𝒕𝒂𝒍</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𝑭𝒊𝒙𝒆𝒅</m:t>
                        </m:r>
                        <m:r>
                          <a:rPr lang="en-US" sz="2000" b="1" i="1">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𝒐𝒓</m:t>
                        </m:r>
                        <m:r>
                          <a:rPr lang="en-US" sz="2000" b="1" i="1" smtClean="0">
                            <a:solidFill>
                              <a:srgbClr val="006600"/>
                            </a:solidFill>
                            <a:latin typeface="Cambria Math" panose="02040503050406030204" pitchFamily="18" charset="0"/>
                          </a:rPr>
                          <m:t> </m:t>
                        </m:r>
                        <m:r>
                          <a:rPr lang="en-US" sz="2000" b="1" i="1" smtClean="0">
                            <a:solidFill>
                              <a:srgbClr val="006600"/>
                            </a:solidFill>
                            <a:latin typeface="Cambria Math" panose="02040503050406030204" pitchFamily="18" charset="0"/>
                          </a:rPr>
                          <m:t>𝑶𝒑𝒆𝒓𝒂𝒕𝒊𝒏𝒈</m:t>
                        </m:r>
                        <m:r>
                          <a:rPr lang="en-US" sz="2000" b="1" i="1" smtClean="0">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𝑪𝒐𝒔𝒕𝒔</m:t>
                        </m:r>
                      </m:num>
                      <m:den>
                        <m:r>
                          <a:rPr lang="en-US" sz="2000" b="1" i="1">
                            <a:solidFill>
                              <a:srgbClr val="006600"/>
                            </a:solidFill>
                            <a:latin typeface="Cambria Math" panose="02040503050406030204" pitchFamily="18" charset="0"/>
                          </a:rPr>
                          <m:t>(</m:t>
                        </m:r>
                        <m:r>
                          <a:rPr lang="en-US" sz="2000" b="1" i="1">
                            <a:solidFill>
                              <a:srgbClr val="006600"/>
                            </a:solidFill>
                            <a:latin typeface="Cambria Math" panose="02040503050406030204" pitchFamily="18" charset="0"/>
                          </a:rPr>
                          <m:t>𝑺𝒆𝒍𝒍𝒊𝒏𝒈</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𝑷𝒓𝒊𝒄𝒆</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𝒑𝒆𝒓</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𝑼𝒏𝒊𝒕</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𝑽𝒂𝒓𝒊𝒂𝒃𝒍𝒆</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𝑪𝒐𝒔𝒕𝒔</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𝒑𝒆𝒓</m:t>
                        </m:r>
                        <m:r>
                          <a:rPr lang="en-US" sz="2000" b="1" i="1">
                            <a:solidFill>
                              <a:srgbClr val="006600"/>
                            </a:solidFill>
                            <a:latin typeface="Cambria Math" panose="02040503050406030204" pitchFamily="18" charset="0"/>
                          </a:rPr>
                          <m:t> </m:t>
                        </m:r>
                        <m:r>
                          <a:rPr lang="en-US" sz="2000" b="1" i="1">
                            <a:solidFill>
                              <a:srgbClr val="006600"/>
                            </a:solidFill>
                            <a:latin typeface="Cambria Math" panose="02040503050406030204" pitchFamily="18" charset="0"/>
                          </a:rPr>
                          <m:t>𝑼𝒏𝒊𝒕</m:t>
                        </m:r>
                        <m:r>
                          <a:rPr lang="en-US" sz="2000" b="1" i="1">
                            <a:solidFill>
                              <a:srgbClr val="006600"/>
                            </a:solidFill>
                            <a:latin typeface="Cambria Math" panose="02040503050406030204" pitchFamily="18" charset="0"/>
                          </a:rPr>
                          <m:t>)</m:t>
                        </m:r>
                      </m:den>
                    </m:f>
                  </m:oMath>
                </a14:m>
                <a:br>
                  <a:rPr lang="en-US" sz="2000" b="1" i="1" dirty="0">
                    <a:solidFill>
                      <a:srgbClr val="006600"/>
                    </a:solidFill>
                    <a:latin typeface="Calibri" panose="020F0502020204030204" pitchFamily="34" charset="0"/>
                  </a:rPr>
                </a:br>
                <a:endParaRPr lang="en-US" sz="2000" b="1" i="1" dirty="0">
                  <a:solidFill>
                    <a:srgbClr val="006600"/>
                  </a:solidFill>
                  <a:latin typeface="Calibri" panose="020F0502020204030204" pitchFamily="34" charset="0"/>
                </a:endParaRPr>
              </a:p>
              <a:p>
                <a:endParaRPr lang="en-US" sz="2000" b="1" i="1" dirty="0">
                  <a:solidFill>
                    <a:srgbClr val="006600"/>
                  </a:solidFill>
                  <a:latin typeface="Calibri" panose="020F0502020204030204" pitchFamily="34" charset="0"/>
                  <a:cs typeface="Calibri" panose="020F0502020204030204" pitchFamily="34" charset="0"/>
                </a:endParaRPr>
              </a:p>
              <a:p>
                <a:r>
                  <a:rPr lang="en-US" sz="2200" b="1" dirty="0">
                    <a:solidFill>
                      <a:srgbClr val="006600"/>
                    </a:solidFill>
                    <a:latin typeface="Calibri" panose="020F0502020204030204" pitchFamily="34" charset="0"/>
                    <a:cs typeface="Calibri" panose="020F0502020204030204" pitchFamily="34" charset="0"/>
                  </a:rPr>
                  <a:t>You can easily modify this for service businesses, for consulting firms, for businesses with many products or anything.</a:t>
                </a:r>
              </a:p>
              <a:p>
                <a:r>
                  <a:rPr lang="en-US" sz="2200" b="1" dirty="0">
                    <a:solidFill>
                      <a:srgbClr val="006600"/>
                    </a:solidFill>
                    <a:latin typeface="Calibri" panose="020F0502020204030204" pitchFamily="34" charset="0"/>
                    <a:cs typeface="Calibri" panose="020F0502020204030204" pitchFamily="34" charset="0"/>
                  </a:rPr>
                  <a:t>The point is you’re trying to estimate how many things you need to sell or provide to cover all of your expenses. That’s it. Do that and you business will be successful.</a:t>
                </a:r>
              </a:p>
            </p:txBody>
          </p:sp>
        </mc:Choice>
        <mc:Fallback>
          <p:sp>
            <p:nvSpPr>
              <p:cNvPr id="25603" name="Rectangle 3"/>
              <p:cNvSpPr>
                <a:spLocks noGrp="1" noRot="1" noChangeAspect="1" noMove="1" noResize="1" noEditPoints="1" noAdjustHandles="1" noChangeArrowheads="1" noChangeShapeType="1" noTextEdit="1"/>
              </p:cNvSpPr>
              <p:nvPr>
                <p:ph idx="1"/>
              </p:nvPr>
            </p:nvSpPr>
            <p:spPr>
              <a:xfrm>
                <a:off x="838200" y="1280160"/>
                <a:ext cx="6979618" cy="4896803"/>
              </a:xfrm>
              <a:blipFill>
                <a:blip r:embed="rId3"/>
                <a:stretch>
                  <a:fillRect l="-1455" t="-1550" r="-1636"/>
                </a:stretch>
              </a:blipFill>
            </p:spPr>
            <p:txBody>
              <a:bodyPr/>
              <a:lstStyle/>
              <a:p>
                <a:r>
                  <a:rPr lang="en-US">
                    <a:noFill/>
                  </a:rPr>
                  <a:t> </a:t>
                </a:r>
              </a:p>
            </p:txBody>
          </p:sp>
        </mc:Fallback>
      </mc:AlternateContent>
      <p:sp>
        <p:nvSpPr>
          <p:cNvPr id="2" name="Content Placeholder 20">
            <a:extLst>
              <a:ext uri="{FF2B5EF4-FFF2-40B4-BE49-F238E27FC236}">
                <a16:creationId xmlns:a16="http://schemas.microsoft.com/office/drawing/2014/main" id="{54DA4601-BA54-9417-58FD-05C6AA25DA1E}"/>
              </a:ext>
            </a:extLst>
          </p:cNvPr>
          <p:cNvSpPr txBox="1">
            <a:spLocks/>
          </p:cNvSpPr>
          <p:nvPr/>
        </p:nvSpPr>
        <p:spPr>
          <a:xfrm>
            <a:off x="7363645" y="1348221"/>
            <a:ext cx="4856615" cy="433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rgbClr val="CC3333"/>
                </a:solidFill>
              </a:rPr>
              <a:t>	</a:t>
            </a:r>
            <a:r>
              <a:rPr lang="en-US" sz="2400" b="1" dirty="0">
                <a:solidFill>
                  <a:srgbClr val="CC3333"/>
                </a:solidFill>
              </a:rPr>
              <a:t>Revenues</a:t>
            </a:r>
          </a:p>
          <a:p>
            <a:pPr marL="0" indent="0">
              <a:spcBef>
                <a:spcPts val="0"/>
              </a:spcBef>
              <a:buFont typeface="Arial" panose="020B0604020202020204" pitchFamily="34" charset="0"/>
              <a:buNone/>
            </a:pPr>
            <a:r>
              <a:rPr lang="en-US" sz="2400" b="1" dirty="0">
                <a:solidFill>
                  <a:srgbClr val="CC3333"/>
                </a:solidFill>
              </a:rPr>
              <a:t> 	</a:t>
            </a:r>
            <a:r>
              <a:rPr lang="mr-IN" sz="2400" b="1" u="sng" dirty="0">
                <a:solidFill>
                  <a:srgbClr val="CC3333"/>
                </a:solidFill>
              </a:rPr>
              <a:t>–</a:t>
            </a:r>
            <a:r>
              <a:rPr lang="en-US" sz="2400" b="1" u="sng" dirty="0">
                <a:solidFill>
                  <a:srgbClr val="CC3333"/>
                </a:solidFill>
              </a:rPr>
              <a:t> 	Cost of Goods Sold</a:t>
            </a:r>
          </a:p>
          <a:p>
            <a:pPr marL="0" indent="0">
              <a:spcBef>
                <a:spcPts val="0"/>
              </a:spcBef>
              <a:buFont typeface="Arial" panose="020B0604020202020204" pitchFamily="34" charset="0"/>
              <a:buNone/>
            </a:pPr>
            <a:r>
              <a:rPr lang="en-US" sz="2400" b="1" dirty="0">
                <a:solidFill>
                  <a:srgbClr val="CC3333"/>
                </a:solidFill>
              </a:rPr>
              <a:t>	=	Gross Margin</a:t>
            </a:r>
          </a:p>
          <a:p>
            <a:pPr marL="0" indent="0">
              <a:spcBef>
                <a:spcPts val="0"/>
              </a:spcBef>
              <a:buFont typeface="Arial" panose="020B0604020202020204" pitchFamily="34" charset="0"/>
              <a:buNone/>
            </a:pPr>
            <a:r>
              <a:rPr lang="en-US" sz="2400" b="1" dirty="0">
                <a:solidFill>
                  <a:srgbClr val="CC3333"/>
                </a:solidFill>
              </a:rPr>
              <a:t>	</a:t>
            </a:r>
            <a:r>
              <a:rPr lang="mr-IN" sz="2400" b="1" u="sng" dirty="0">
                <a:solidFill>
                  <a:srgbClr val="CC3333"/>
                </a:solidFill>
              </a:rPr>
              <a:t>–</a:t>
            </a:r>
            <a:r>
              <a:rPr lang="en-US" sz="2400" b="1" u="sng" dirty="0">
                <a:solidFill>
                  <a:srgbClr val="CC3333"/>
                </a:solidFill>
              </a:rPr>
              <a:t> 	Operating Expenses</a:t>
            </a:r>
          </a:p>
          <a:p>
            <a:pPr marL="0" indent="0">
              <a:spcBef>
                <a:spcPts val="0"/>
              </a:spcBef>
              <a:buFont typeface="Arial" panose="020B0604020202020204" pitchFamily="34" charset="0"/>
              <a:buNone/>
            </a:pPr>
            <a:r>
              <a:rPr lang="en-US" sz="2400" b="1" dirty="0">
                <a:solidFill>
                  <a:srgbClr val="CC3333"/>
                </a:solidFill>
              </a:rPr>
              <a:t>	=	Operating Income</a:t>
            </a:r>
          </a:p>
          <a:p>
            <a:pPr marL="0" indent="0">
              <a:spcBef>
                <a:spcPts val="0"/>
              </a:spcBef>
              <a:buFont typeface="Arial" panose="020B0604020202020204" pitchFamily="34" charset="0"/>
              <a:buNone/>
            </a:pPr>
            <a:r>
              <a:rPr lang="en-US" sz="2400" b="1" dirty="0">
                <a:solidFill>
                  <a:srgbClr val="CC3333"/>
                </a:solidFill>
              </a:rPr>
              <a:t>	</a:t>
            </a:r>
            <a:r>
              <a:rPr lang="mr-IN" sz="2400" b="1" u="sng" dirty="0">
                <a:solidFill>
                  <a:srgbClr val="CC3333"/>
                </a:solidFill>
              </a:rPr>
              <a:t>–</a:t>
            </a:r>
            <a:r>
              <a:rPr lang="en-US" sz="2400" b="1" u="sng" dirty="0">
                <a:solidFill>
                  <a:srgbClr val="CC3333"/>
                </a:solidFill>
              </a:rPr>
              <a:t> 	Other Expenses</a:t>
            </a:r>
          </a:p>
          <a:p>
            <a:pPr marL="0" indent="0">
              <a:spcBef>
                <a:spcPts val="0"/>
              </a:spcBef>
              <a:buFont typeface="Arial" panose="020B0604020202020204" pitchFamily="34" charset="0"/>
              <a:buNone/>
            </a:pPr>
            <a:r>
              <a:rPr lang="en-US" sz="2400" b="1" dirty="0">
                <a:solidFill>
                  <a:srgbClr val="CC3333"/>
                </a:solidFill>
              </a:rPr>
              <a:t>	=	Taxable Income</a:t>
            </a:r>
          </a:p>
          <a:p>
            <a:pPr marL="0" indent="0">
              <a:spcBef>
                <a:spcPts val="0"/>
              </a:spcBef>
              <a:buFont typeface="Arial" panose="020B0604020202020204" pitchFamily="34" charset="0"/>
              <a:buNone/>
            </a:pPr>
            <a:r>
              <a:rPr lang="en-US" sz="2400" b="1" dirty="0">
                <a:solidFill>
                  <a:srgbClr val="CC3333"/>
                </a:solidFill>
              </a:rPr>
              <a:t>	</a:t>
            </a:r>
            <a:r>
              <a:rPr lang="mr-IN" sz="2400" b="1" u="sng" dirty="0">
                <a:solidFill>
                  <a:srgbClr val="CC3333"/>
                </a:solidFill>
              </a:rPr>
              <a:t>–</a:t>
            </a:r>
            <a:r>
              <a:rPr lang="en-US" sz="2400" b="1" u="sng" dirty="0">
                <a:solidFill>
                  <a:srgbClr val="CC3333"/>
                </a:solidFill>
              </a:rPr>
              <a:t> 	Income Taxes</a:t>
            </a:r>
          </a:p>
          <a:p>
            <a:pPr marL="0" indent="0">
              <a:spcBef>
                <a:spcPts val="0"/>
              </a:spcBef>
              <a:buFont typeface="Arial" panose="020B0604020202020204" pitchFamily="34" charset="0"/>
              <a:buNone/>
            </a:pPr>
            <a:r>
              <a:rPr lang="en-US" sz="2400" b="1" dirty="0">
                <a:solidFill>
                  <a:srgbClr val="CC3333"/>
                </a:solidFill>
              </a:rPr>
              <a:t>	=	Net Income</a:t>
            </a:r>
          </a:p>
          <a:p>
            <a:pPr marL="0" indent="0">
              <a:spcBef>
                <a:spcPts val="0"/>
              </a:spcBef>
              <a:buFont typeface="Arial" panose="020B0604020202020204" pitchFamily="34" charset="0"/>
              <a:buNone/>
            </a:pPr>
            <a:endParaRPr lang="en-US" sz="2400" dirty="0"/>
          </a:p>
        </p:txBody>
      </p:sp>
      <p:sp>
        <p:nvSpPr>
          <p:cNvPr id="4" name="Rectangle 2">
            <a:extLst>
              <a:ext uri="{FF2B5EF4-FFF2-40B4-BE49-F238E27FC236}">
                <a16:creationId xmlns:a16="http://schemas.microsoft.com/office/drawing/2014/main" id="{D23A5605-B628-5229-F827-0A1BAC98F8E1}"/>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Profitability…How to Measure it</a:t>
            </a:r>
          </a:p>
        </p:txBody>
      </p:sp>
    </p:spTree>
    <p:extLst>
      <p:ext uri="{BB962C8B-B14F-4D97-AF65-F5344CB8AC3E}">
        <p14:creationId xmlns:p14="http://schemas.microsoft.com/office/powerpoint/2010/main" val="15978003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670628" cy="4896803"/>
          </a:xfrm>
        </p:spPr>
        <p:txBody>
          <a:bodyPr>
            <a:noAutofit/>
          </a:bodyPr>
          <a:lstStyle/>
          <a:p>
            <a:pPr marL="0" lvl="0" indent="0">
              <a:buNone/>
            </a:pPr>
            <a:r>
              <a:rPr lang="en-US" sz="2400" b="1" dirty="0"/>
              <a:t>3.   EXPANDING YOUR BUSINESS</a:t>
            </a:r>
          </a:p>
          <a:p>
            <a:pPr marL="457200" lvl="0" indent="-457200">
              <a:buAutoNum type="arabicPeriod" startAt="2"/>
            </a:pPr>
            <a:endParaRPr lang="en-US" sz="2400" b="1" dirty="0">
              <a:solidFill>
                <a:srgbClr val="006600"/>
              </a:solidFill>
              <a:latin typeface="Calibri" panose="020F0502020204030204" pitchFamily="34" charset="0"/>
              <a:cs typeface="Calibri" panose="020F0502020204030204" pitchFamily="34" charset="0"/>
            </a:endParaRPr>
          </a:p>
          <a:p>
            <a:r>
              <a:rPr lang="en-US" sz="2400" b="1" dirty="0">
                <a:solidFill>
                  <a:srgbClr val="2D2D83"/>
                </a:solidFill>
                <a:latin typeface="Calibri" panose="020F0502020204030204" pitchFamily="34" charset="0"/>
                <a:cs typeface="Calibri" panose="020F0502020204030204" pitchFamily="34" charset="0"/>
              </a:rPr>
              <a:t>Many successful businesses have to grow &amp; expand in order to succeed (Walmart, Amazon, most grocery stores).</a:t>
            </a:r>
          </a:p>
          <a:p>
            <a:pPr lvl="1"/>
            <a:r>
              <a:rPr lang="en-US" sz="2000" b="1" dirty="0">
                <a:solidFill>
                  <a:srgbClr val="2D2D83"/>
                </a:solidFill>
                <a:latin typeface="Calibri" panose="020F0502020204030204" pitchFamily="34" charset="0"/>
                <a:cs typeface="Calibri" panose="020F0502020204030204" pitchFamily="34" charset="0"/>
              </a:rPr>
              <a:t>If you margins per sale are small, you need to make lots of sales to breakeven.</a:t>
            </a:r>
            <a:br>
              <a:rPr lang="en-US" sz="2000" b="1" dirty="0">
                <a:solidFill>
                  <a:srgbClr val="2D2D83"/>
                </a:solidFill>
                <a:latin typeface="Calibri" panose="020F0502020204030204" pitchFamily="34" charset="0"/>
                <a:cs typeface="Calibri" panose="020F0502020204030204" pitchFamily="34" charset="0"/>
              </a:rPr>
            </a:br>
            <a:endParaRPr lang="en-US" sz="2000" b="1" dirty="0">
              <a:solidFill>
                <a:srgbClr val="2D2D83"/>
              </a:solidFill>
              <a:latin typeface="Calibri" panose="020F0502020204030204" pitchFamily="34" charset="0"/>
              <a:cs typeface="Calibri" panose="020F0502020204030204" pitchFamily="34" charset="0"/>
            </a:endParaRPr>
          </a:p>
          <a:p>
            <a:r>
              <a:rPr lang="en-US" sz="2400" b="1" dirty="0">
                <a:solidFill>
                  <a:srgbClr val="2D2D83"/>
                </a:solidFill>
                <a:latin typeface="Calibri" panose="020F0502020204030204" pitchFamily="34" charset="0"/>
                <a:cs typeface="Calibri" panose="020F0502020204030204" pitchFamily="34" charset="0"/>
              </a:rPr>
              <a:t>But expansion makes your business exponentially more complicated.</a:t>
            </a:r>
            <a:br>
              <a:rPr lang="en-US" sz="2400" b="1" dirty="0">
                <a:solidFill>
                  <a:srgbClr val="2D2D83"/>
                </a:solidFill>
                <a:latin typeface="Calibri" panose="020F0502020204030204" pitchFamily="34" charset="0"/>
                <a:cs typeface="Calibri" panose="020F0502020204030204" pitchFamily="34" charset="0"/>
              </a:rPr>
            </a:br>
            <a:endParaRPr lang="en-US" sz="2400" b="1" dirty="0">
              <a:solidFill>
                <a:srgbClr val="2D2D83"/>
              </a:solidFill>
              <a:latin typeface="Calibri" panose="020F0502020204030204" pitchFamily="34" charset="0"/>
              <a:cs typeface="Calibri" panose="020F0502020204030204" pitchFamily="34" charset="0"/>
            </a:endParaRPr>
          </a:p>
          <a:p>
            <a:r>
              <a:rPr lang="en-US" sz="2400" b="1" dirty="0">
                <a:solidFill>
                  <a:srgbClr val="2D2D83"/>
                </a:solidFill>
                <a:latin typeface="Calibri" panose="020F0502020204030204" pitchFamily="34" charset="0"/>
                <a:cs typeface="Calibri" panose="020F0502020204030204" pitchFamily="34" charset="0"/>
              </a:rPr>
              <a:t>So, you first need to ask: Do you NEED to expand? Do you WANT to expand?</a:t>
            </a:r>
          </a:p>
          <a:p>
            <a:pPr marL="457200" lvl="0" indent="-457200">
              <a:buAutoNum type="arabicPeriod" startAt="2"/>
            </a:pPr>
            <a:endParaRPr lang="en-US" sz="2200" b="1" dirty="0">
              <a:solidFill>
                <a:srgbClr val="0066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Expansion…How to Grow your Business?</a:t>
            </a:r>
          </a:p>
        </p:txBody>
      </p:sp>
    </p:spTree>
    <p:extLst>
      <p:ext uri="{BB962C8B-B14F-4D97-AF65-F5344CB8AC3E}">
        <p14:creationId xmlns:p14="http://schemas.microsoft.com/office/powerpoint/2010/main" val="26782644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670628" cy="4896803"/>
          </a:xfrm>
        </p:spPr>
        <p:txBody>
          <a:bodyPr>
            <a:noAutofit/>
          </a:bodyPr>
          <a:lstStyle/>
          <a:p>
            <a:pPr marL="0" lvl="0" indent="0">
              <a:buNone/>
            </a:pPr>
            <a:r>
              <a:rPr lang="en-US" sz="2400" b="1" dirty="0"/>
              <a:t>3.   EXPANDING YOUR BUSINESS</a:t>
            </a:r>
          </a:p>
          <a:p>
            <a:pPr marL="457200" lvl="0" indent="-457200">
              <a:buAutoNum type="arabicPeriod" startAt="2"/>
            </a:pPr>
            <a:endParaRPr lang="en-US" sz="2400" b="1" dirty="0">
              <a:solidFill>
                <a:srgbClr val="006600"/>
              </a:solidFill>
              <a:latin typeface="Calibri" panose="020F0502020204030204" pitchFamily="34" charset="0"/>
              <a:cs typeface="Calibri" panose="020F0502020204030204" pitchFamily="34" charset="0"/>
            </a:endParaRPr>
          </a:p>
          <a:p>
            <a:r>
              <a:rPr lang="en-US" sz="2400" b="1" dirty="0">
                <a:solidFill>
                  <a:srgbClr val="2D2D83"/>
                </a:solidFill>
                <a:latin typeface="Calibri" panose="020F0502020204030204" pitchFamily="34" charset="0"/>
                <a:cs typeface="Calibri" panose="020F0502020204030204" pitchFamily="34" charset="0"/>
              </a:rPr>
              <a:t>Can you expand with existing financial resources?</a:t>
            </a:r>
            <a:br>
              <a:rPr lang="en-US" sz="2400" b="1" dirty="0">
                <a:solidFill>
                  <a:srgbClr val="2D2D83"/>
                </a:solidFill>
                <a:latin typeface="Calibri" panose="020F0502020204030204" pitchFamily="34" charset="0"/>
                <a:cs typeface="Calibri" panose="020F0502020204030204" pitchFamily="34" charset="0"/>
              </a:rPr>
            </a:br>
            <a:endParaRPr lang="en-US" sz="2400" b="1" dirty="0">
              <a:solidFill>
                <a:srgbClr val="2D2D83"/>
              </a:solidFill>
              <a:latin typeface="Calibri" panose="020F0502020204030204" pitchFamily="34" charset="0"/>
              <a:cs typeface="Calibri" panose="020F0502020204030204" pitchFamily="34" charset="0"/>
            </a:endParaRPr>
          </a:p>
          <a:p>
            <a:r>
              <a:rPr lang="en-US" sz="2400" b="1" dirty="0">
                <a:solidFill>
                  <a:srgbClr val="2D2D83"/>
                </a:solidFill>
                <a:latin typeface="Calibri" panose="020F0502020204030204" pitchFamily="34" charset="0"/>
                <a:cs typeface="Calibri" panose="020F0502020204030204" pitchFamily="34" charset="0"/>
              </a:rPr>
              <a:t>Or do you need to acquire external financing?</a:t>
            </a:r>
          </a:p>
          <a:p>
            <a:pPr lvl="1"/>
            <a:r>
              <a:rPr lang="en-US" sz="2000" b="1" dirty="0">
                <a:solidFill>
                  <a:srgbClr val="2D2D83"/>
                </a:solidFill>
                <a:latin typeface="Calibri" panose="020F0502020204030204" pitchFamily="34" charset="0"/>
                <a:cs typeface="Calibri" panose="020F0502020204030204" pitchFamily="34" charset="0"/>
              </a:rPr>
              <a:t>Friends &amp; family and credit cards might not be an option anymore.</a:t>
            </a:r>
          </a:p>
          <a:p>
            <a:pPr lvl="1"/>
            <a:r>
              <a:rPr lang="en-US" sz="2000" b="1" dirty="0">
                <a:solidFill>
                  <a:srgbClr val="2D2D83"/>
                </a:solidFill>
                <a:latin typeface="Calibri" panose="020F0502020204030204" pitchFamily="34" charset="0"/>
                <a:cs typeface="Calibri" panose="020F0502020204030204" pitchFamily="34" charset="0"/>
              </a:rPr>
              <a:t>Bank loans, partnerships and external investors might be your best options.</a:t>
            </a:r>
            <a:br>
              <a:rPr lang="en-US" sz="2000" b="1" dirty="0">
                <a:solidFill>
                  <a:srgbClr val="2D2D83"/>
                </a:solidFill>
                <a:latin typeface="Calibri" panose="020F0502020204030204" pitchFamily="34" charset="0"/>
                <a:cs typeface="Calibri" panose="020F0502020204030204" pitchFamily="34" charset="0"/>
              </a:rPr>
            </a:br>
            <a:endParaRPr lang="en-US" sz="2000" b="1" dirty="0">
              <a:solidFill>
                <a:srgbClr val="2D2D83"/>
              </a:solidFill>
              <a:latin typeface="Calibri" panose="020F0502020204030204" pitchFamily="34" charset="0"/>
              <a:cs typeface="Calibri" panose="020F0502020204030204" pitchFamily="34" charset="0"/>
            </a:endParaRPr>
          </a:p>
          <a:p>
            <a:r>
              <a:rPr lang="en-US" sz="2400" b="1" dirty="0">
                <a:solidFill>
                  <a:srgbClr val="2D2D83"/>
                </a:solidFill>
                <a:latin typeface="Calibri" panose="020F0502020204030204" pitchFamily="34" charset="0"/>
                <a:cs typeface="Calibri" panose="020F0502020204030204" pitchFamily="34" charset="0"/>
              </a:rPr>
              <a:t>Be sure to invest in infrastructure, people and support.</a:t>
            </a:r>
          </a:p>
          <a:p>
            <a:r>
              <a:rPr lang="en-US" sz="2400" b="1" dirty="0">
                <a:solidFill>
                  <a:srgbClr val="2D2D83"/>
                </a:solidFill>
                <a:latin typeface="Calibri" panose="020F0502020204030204" pitchFamily="34" charset="0"/>
                <a:cs typeface="Calibri" panose="020F0502020204030204" pitchFamily="34" charset="0"/>
              </a:rPr>
              <a:t>And be sure to keep focused on your breakeven points, to make sure you have a plan for generating income to support ever-increasing expenses.</a:t>
            </a:r>
            <a:endParaRPr lang="en-US" sz="2200" b="1" dirty="0">
              <a:solidFill>
                <a:srgbClr val="0066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Expansion…How to Grow your Business?</a:t>
            </a:r>
          </a:p>
        </p:txBody>
      </p:sp>
    </p:spTree>
    <p:extLst>
      <p:ext uri="{BB962C8B-B14F-4D97-AF65-F5344CB8AC3E}">
        <p14:creationId xmlns:p14="http://schemas.microsoft.com/office/powerpoint/2010/main" val="11206492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670628" cy="4896803"/>
          </a:xfrm>
        </p:spPr>
        <p:txBody>
          <a:bodyPr>
            <a:noAutofit/>
          </a:bodyPr>
          <a:lstStyle/>
          <a:p>
            <a:pPr marL="0" lvl="0" indent="0">
              <a:buNone/>
            </a:pPr>
            <a:r>
              <a:rPr lang="en-US" sz="2400" b="1" dirty="0"/>
              <a:t>3.   EXPANDING YOUR BUSINESS</a:t>
            </a:r>
          </a:p>
          <a:p>
            <a:pPr marL="457200" lvl="0" indent="-457200">
              <a:buAutoNum type="arabicPeriod" startAt="2"/>
            </a:pPr>
            <a:endParaRPr lang="en-US" sz="2400" b="1" dirty="0">
              <a:solidFill>
                <a:srgbClr val="0066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Expansion…How to Grow your Business?</a:t>
            </a:r>
          </a:p>
        </p:txBody>
      </p:sp>
      <p:pic>
        <p:nvPicPr>
          <p:cNvPr id="2" name="Picture 1">
            <a:extLst>
              <a:ext uri="{FF2B5EF4-FFF2-40B4-BE49-F238E27FC236}">
                <a16:creationId xmlns:a16="http://schemas.microsoft.com/office/drawing/2014/main" id="{D9A194BA-5EC2-6B6F-9178-0BFFBB70A9D3}"/>
              </a:ext>
            </a:extLst>
          </p:cNvPr>
          <p:cNvPicPr>
            <a:picLocks noChangeAspect="1"/>
          </p:cNvPicPr>
          <p:nvPr/>
        </p:nvPicPr>
        <p:blipFill>
          <a:blip r:embed="rId3"/>
          <a:stretch>
            <a:fillRect/>
          </a:stretch>
        </p:blipFill>
        <p:spPr>
          <a:xfrm>
            <a:off x="2140213" y="1689298"/>
            <a:ext cx="8066602" cy="4175421"/>
          </a:xfrm>
          <a:prstGeom prst="rect">
            <a:avLst/>
          </a:prstGeom>
        </p:spPr>
      </p:pic>
    </p:spTree>
    <p:extLst>
      <p:ext uri="{BB962C8B-B14F-4D97-AF65-F5344CB8AC3E}">
        <p14:creationId xmlns:p14="http://schemas.microsoft.com/office/powerpoint/2010/main" val="13249682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670628" cy="4896803"/>
          </a:xfrm>
        </p:spPr>
        <p:txBody>
          <a:bodyPr>
            <a:noAutofit/>
          </a:bodyPr>
          <a:lstStyle/>
          <a:p>
            <a:pPr marL="457200" lvl="0" indent="-457200">
              <a:buAutoNum type="arabicPeriod" startAt="4"/>
            </a:pPr>
            <a:r>
              <a:rPr lang="en-US" sz="2400" b="1" dirty="0"/>
              <a:t>Success…Things to think about as your business grows &amp; succeeds:</a:t>
            </a:r>
            <a:br>
              <a:rPr lang="en-US" sz="2400" b="1" dirty="0"/>
            </a:br>
            <a:endParaRPr lang="en-US" sz="2400" b="1" dirty="0"/>
          </a:p>
          <a:p>
            <a:r>
              <a:rPr lang="en-US" sz="2200" b="1" dirty="0">
                <a:latin typeface="Calibri" panose="020F0502020204030204" pitchFamily="34" charset="0"/>
                <a:cs typeface="Calibri" panose="020F0502020204030204" pitchFamily="34" charset="0"/>
              </a:rPr>
              <a:t>You can now afford to pay yourself – and your most important contributors – a real salary. How much do you pay yourself?</a:t>
            </a:r>
          </a:p>
          <a:p>
            <a:r>
              <a:rPr lang="en-US" sz="2200" b="1" dirty="0">
                <a:latin typeface="Calibri" panose="020F0502020204030204" pitchFamily="34" charset="0"/>
                <a:cs typeface="Calibri" panose="020F0502020204030204" pitchFamily="34" charset="0"/>
              </a:rPr>
              <a:t>Who owns the business?</a:t>
            </a:r>
          </a:p>
          <a:p>
            <a:pPr lvl="1"/>
            <a:r>
              <a:rPr lang="en-US" sz="1700" b="1" dirty="0">
                <a:latin typeface="Calibri" panose="020F0502020204030204" pitchFamily="34" charset="0"/>
                <a:cs typeface="Calibri" panose="020F0502020204030204" pitchFamily="34" charset="0"/>
              </a:rPr>
              <a:t>Can you sell/give ownership to family, friends or business partners?</a:t>
            </a:r>
          </a:p>
          <a:p>
            <a:pPr lvl="1"/>
            <a:r>
              <a:rPr lang="en-US" sz="1700" b="1" dirty="0">
                <a:latin typeface="Calibri" panose="020F0502020204030204" pitchFamily="34" charset="0"/>
                <a:cs typeface="Calibri" panose="020F0502020204030204" pitchFamily="34" charset="0"/>
              </a:rPr>
              <a:t>Yes, legally you can (within limits), and you may want to in order to share your success. </a:t>
            </a:r>
          </a:p>
          <a:p>
            <a:r>
              <a:rPr lang="en-US" sz="2200" b="1" dirty="0">
                <a:latin typeface="Calibri" panose="020F0502020204030204" pitchFamily="34" charset="0"/>
                <a:cs typeface="Calibri" panose="020F0502020204030204" pitchFamily="34" charset="0"/>
              </a:rPr>
              <a:t>What do you do with profits that have accumulated in the business – and that the business does not need anymore?</a:t>
            </a:r>
          </a:p>
          <a:p>
            <a:pPr lvl="1"/>
            <a:r>
              <a:rPr lang="en-US" sz="1700" b="1" dirty="0">
                <a:latin typeface="Calibri" panose="020F0502020204030204" pitchFamily="34" charset="0"/>
                <a:cs typeface="Calibri" panose="020F0502020204030204" pitchFamily="34" charset="0"/>
              </a:rPr>
              <a:t>If you pay yourself and/or other business partners a dividend, that’s fine. You will each pay ordinary income taxes on the money you pay yourself.</a:t>
            </a:r>
          </a:p>
          <a:p>
            <a:pPr lvl="1"/>
            <a:r>
              <a:rPr lang="en-US" sz="1700" b="1" dirty="0">
                <a:latin typeface="Calibri" panose="020F0502020204030204" pitchFamily="34" charset="0"/>
                <a:cs typeface="Calibri" panose="020F0502020204030204" pitchFamily="34" charset="0"/>
              </a:rPr>
              <a:t>If you keep the money in the business, you do not pay taxes…but maybe the money is not being utilized efficiently.</a:t>
            </a:r>
          </a:p>
          <a:p>
            <a:pPr lvl="1"/>
            <a:r>
              <a:rPr lang="en-US" sz="1700" b="1" dirty="0">
                <a:latin typeface="Calibri" panose="020F0502020204030204" pitchFamily="34" charset="0"/>
                <a:cs typeface="Calibri" panose="020F0502020204030204" pitchFamily="34" charset="0"/>
              </a:rPr>
              <a:t>If you choose to have the business invest in other business…well, now you’re a magnate!</a:t>
            </a:r>
          </a:p>
        </p:txBody>
      </p:sp>
      <p:sp>
        <p:nvSpPr>
          <p:cNvPr id="3" name="Rectangle 2">
            <a:extLst>
              <a:ext uri="{FF2B5EF4-FFF2-40B4-BE49-F238E27FC236}">
                <a16:creationId xmlns:a16="http://schemas.microsoft.com/office/drawing/2014/main" id="{138EE7AD-8087-8632-137F-20DAAF42CF60}"/>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Success…What To Do When You Achieve It?</a:t>
            </a:r>
          </a:p>
        </p:txBody>
      </p:sp>
    </p:spTree>
    <p:extLst>
      <p:ext uri="{BB962C8B-B14F-4D97-AF65-F5344CB8AC3E}">
        <p14:creationId xmlns:p14="http://schemas.microsoft.com/office/powerpoint/2010/main" val="26057977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TOMORROW</a:t>
            </a:r>
          </a:p>
        </p:txBody>
      </p:sp>
      <p:sp>
        <p:nvSpPr>
          <p:cNvPr id="5" name="Rectangle 3">
            <a:extLst>
              <a:ext uri="{FF2B5EF4-FFF2-40B4-BE49-F238E27FC236}">
                <a16:creationId xmlns:a16="http://schemas.microsoft.com/office/drawing/2014/main" id="{807B65A6-FBDD-EBCC-E9D2-E3C48A4F3A2D}"/>
              </a:ext>
            </a:extLst>
          </p:cNvPr>
          <p:cNvSpPr>
            <a:spLocks noGrp="1" noChangeArrowheads="1"/>
          </p:cNvSpPr>
          <p:nvPr>
            <p:ph idx="1"/>
          </p:nvPr>
        </p:nvSpPr>
        <p:spPr>
          <a:xfrm>
            <a:off x="838199" y="1280160"/>
            <a:ext cx="10776497" cy="4896803"/>
          </a:xfrm>
        </p:spPr>
        <p:txBody>
          <a:bodyPr>
            <a:noAutofit/>
          </a:bodyPr>
          <a:lstStyle/>
          <a:p>
            <a:r>
              <a:rPr lang="en-US" sz="1800" dirty="0">
                <a:solidFill>
                  <a:srgbClr val="2D2D83"/>
                </a:solidFill>
              </a:rPr>
              <a:t>Build your team. Don’t try to do everything on your own.</a:t>
            </a:r>
          </a:p>
          <a:p>
            <a:pPr lvl="1"/>
            <a:r>
              <a:rPr lang="en-US" sz="1800" dirty="0">
                <a:solidFill>
                  <a:srgbClr val="2D2D83"/>
                </a:solidFill>
              </a:rPr>
              <a:t>You probably want to have an attorney and a tax accountant on your team. You may want to connect with other advisors, but having an attorney and accountant on your team is essential.</a:t>
            </a:r>
          </a:p>
          <a:p>
            <a:r>
              <a:rPr lang="en-US" sz="18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1800" dirty="0">
                <a:solidFill>
                  <a:srgbClr val="2D2D83"/>
                </a:solidFill>
              </a:rPr>
              <a:t>Find an accounting system you like. Quicken, </a:t>
            </a:r>
            <a:r>
              <a:rPr lang="en-US" sz="1800" dirty="0" err="1">
                <a:solidFill>
                  <a:srgbClr val="2D2D83"/>
                </a:solidFill>
              </a:rPr>
              <a:t>Quickbooks</a:t>
            </a:r>
            <a:r>
              <a:rPr lang="en-US" sz="1800" dirty="0">
                <a:solidFill>
                  <a:srgbClr val="2D2D83"/>
                </a:solidFill>
              </a:rPr>
              <a:t>, </a:t>
            </a:r>
            <a:r>
              <a:rPr lang="en-US" sz="1800" dirty="0" err="1">
                <a:solidFill>
                  <a:srgbClr val="2D2D83"/>
                </a:solidFill>
              </a:rPr>
              <a:t>TaxBot</a:t>
            </a:r>
            <a:r>
              <a:rPr lang="en-US" sz="1800" dirty="0">
                <a:solidFill>
                  <a:srgbClr val="2D2D83"/>
                </a:solidFill>
              </a:rPr>
              <a:t>, Zero, Sage, FreshBooks are all decent options. Learn it, live it, love it.</a:t>
            </a:r>
          </a:p>
          <a:p>
            <a:r>
              <a:rPr lang="en-US" sz="1800" dirty="0">
                <a:solidFill>
                  <a:schemeClr val="accent6">
                    <a:lumMod val="10000"/>
                  </a:schemeClr>
                </a:solidFill>
              </a:rPr>
              <a:t>Register your business with the state. This will take a couple hundred dollars and a couple hours…but it’s the first step to securing your business name, to building your brand and to protecting your business from liability</a:t>
            </a:r>
          </a:p>
          <a:p>
            <a:r>
              <a:rPr lang="en-US" sz="1800" dirty="0">
                <a:solidFill>
                  <a:srgbClr val="2D2D83"/>
                </a:solidFill>
              </a:rPr>
              <a:t>Build your business plan. Tell the narrative of your business. View this as your roadmap or to-do list. Use it to guide both strategy and decision-making.</a:t>
            </a:r>
          </a:p>
          <a:p>
            <a:pPr lvl="1"/>
            <a:r>
              <a:rPr lang="en-US" sz="1800" dirty="0">
                <a:solidFill>
                  <a:srgbClr val="2D2D83"/>
                </a:solidFill>
              </a:rPr>
              <a:t>Banks will want to see this. Investors will want to see this. Investors will want to see this.</a:t>
            </a:r>
          </a:p>
          <a:p>
            <a:pPr lvl="1"/>
            <a:r>
              <a:rPr lang="en-US" sz="1800" dirty="0">
                <a:solidFill>
                  <a:srgbClr val="2D2D83"/>
                </a:solidFill>
              </a:rPr>
              <a:t>In addition to a full business plan, prepare a ‘business model canvas.’ This is step 1 towards designing the mission, strategy, operations &amp; future of your business.</a:t>
            </a:r>
          </a:p>
        </p:txBody>
      </p:sp>
    </p:spTree>
    <p:extLst>
      <p:ext uri="{BB962C8B-B14F-4D97-AF65-F5344CB8AC3E}">
        <p14:creationId xmlns:p14="http://schemas.microsoft.com/office/powerpoint/2010/main" val="1116829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linds(horizontal)">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linds(horizontal)">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blinds(horizontal)">
                                      <p:cBhvr>
                                        <p:cTn id="36" dur="500"/>
                                        <p:tgtEl>
                                          <p:spTgt spid="5">
                                            <p:txEl>
                                              <p:pRg st="7" end="7"/>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blinds(horizontal)">
                                      <p:cBhvr>
                                        <p:cTn id="39" dur="500"/>
                                        <p:tgtEl>
                                          <p:spTgt spid="5">
                                            <p:txEl>
                                              <p:pRg st="8" end="8"/>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blinds(horizontal)">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When Retirement is Getting Close </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(5-7 years out)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19, 2023</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322076"/>
            <a:ext cx="6664325" cy="326373"/>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All future sessions are from 12:00-1:00pm</a:t>
            </a:r>
          </a:p>
        </p:txBody>
      </p:sp>
      <p:sp>
        <p:nvSpPr>
          <p:cNvPr id="29" name="Rectangle 28">
            <a:extLst>
              <a:ext uri="{FF2B5EF4-FFF2-40B4-BE49-F238E27FC236}">
                <a16:creationId xmlns:a16="http://schemas.microsoft.com/office/drawing/2014/main" id="{B089258D-1128-CA65-DD3A-52E061155753}"/>
              </a:ext>
            </a:extLst>
          </p:cNvPr>
          <p:cNvSpPr/>
          <p:nvPr/>
        </p:nvSpPr>
        <p:spPr>
          <a:xfrm>
            <a:off x="2970430" y="4200201"/>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170BBF-4262-D211-824F-372D73068D42}"/>
              </a:ext>
            </a:extLst>
          </p:cNvPr>
          <p:cNvPicPr>
            <a:picLocks noChangeAspect="1"/>
          </p:cNvPicPr>
          <p:nvPr/>
        </p:nvPicPr>
        <p:blipFill>
          <a:blip r:embed="rId3"/>
          <a:stretch>
            <a:fillRect/>
          </a:stretch>
        </p:blipFill>
        <p:spPr>
          <a:xfrm>
            <a:off x="67495" y="65313"/>
            <a:ext cx="12058780" cy="5756989"/>
          </a:xfrm>
          <a:prstGeom prst="rect">
            <a:avLst/>
          </a:prstGeom>
        </p:spPr>
      </p:pic>
      <p:sp>
        <p:nvSpPr>
          <p:cNvPr id="9" name="Rectangle 2">
            <a:extLst>
              <a:ext uri="{FF2B5EF4-FFF2-40B4-BE49-F238E27FC236}">
                <a16:creationId xmlns:a16="http://schemas.microsoft.com/office/drawing/2014/main" id="{7A384901-F821-3C73-0E3E-76F5C1529F61}"/>
              </a:ext>
            </a:extLst>
          </p:cNvPr>
          <p:cNvSpPr txBox="1">
            <a:spLocks noChangeArrowheads="1"/>
          </p:cNvSpPr>
          <p:nvPr/>
        </p:nvSpPr>
        <p:spPr bwMode="auto">
          <a:xfrm>
            <a:off x="3375348" y="5926171"/>
            <a:ext cx="538531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Business Model Canvas</a:t>
            </a:r>
          </a:p>
        </p:txBody>
      </p:sp>
    </p:spTree>
    <p:extLst>
      <p:ext uri="{BB962C8B-B14F-4D97-AF65-F5344CB8AC3E}">
        <p14:creationId xmlns:p14="http://schemas.microsoft.com/office/powerpoint/2010/main" val="2313570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69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When Retirement is Getting Close </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(5-7 years out)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19, 2023</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5" name="Rectangle 4">
            <a:extLst>
              <a:ext uri="{FF2B5EF4-FFF2-40B4-BE49-F238E27FC236}">
                <a16:creationId xmlns:a16="http://schemas.microsoft.com/office/drawing/2014/main" id="{9D412CAC-6985-26C0-66D8-1A3FA36511B5}"/>
              </a:ext>
            </a:extLst>
          </p:cNvPr>
          <p:cNvSpPr/>
          <p:nvPr/>
        </p:nvSpPr>
        <p:spPr>
          <a:xfrm>
            <a:off x="5221561" y="4206257"/>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20DBD4-AA6E-658D-A53B-AA59BF4B4E59}"/>
              </a:ext>
            </a:extLst>
          </p:cNvPr>
          <p:cNvSpPr txBox="1">
            <a:spLocks/>
          </p:cNvSpPr>
          <p:nvPr/>
        </p:nvSpPr>
        <p:spPr>
          <a:xfrm>
            <a:off x="2900909" y="6322076"/>
            <a:ext cx="6664325" cy="326373"/>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All future sessions are from 12:00-1:00pm</a:t>
            </a:r>
          </a:p>
        </p:txBody>
      </p:sp>
    </p:spTree>
    <p:extLst>
      <p:ext uri="{BB962C8B-B14F-4D97-AF65-F5344CB8AC3E}">
        <p14:creationId xmlns:p14="http://schemas.microsoft.com/office/powerpoint/2010/main" val="3017767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262089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4790507" y="411060"/>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5725B1E-88BD-DF02-68D5-11C0E440DEC2}"/>
              </a:ext>
            </a:extLst>
          </p:cNvPr>
          <p:cNvCxnSpPr>
            <a:cxnSpLocks/>
          </p:cNvCxnSpPr>
          <p:nvPr/>
        </p:nvCxnSpPr>
        <p:spPr>
          <a:xfrm flipH="1">
            <a:off x="2499919" y="2567031"/>
            <a:ext cx="1325461" cy="99344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A024BC-BCC7-FEEA-C746-AC7D9EC9A8D9}"/>
              </a:ext>
            </a:extLst>
          </p:cNvPr>
          <p:cNvCxnSpPr>
            <a:cxnSpLocks/>
          </p:cNvCxnSpPr>
          <p:nvPr/>
        </p:nvCxnSpPr>
        <p:spPr>
          <a:xfrm>
            <a:off x="7113864" y="1182848"/>
            <a:ext cx="3154261" cy="200496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B2770D-8CB7-953A-D099-B08AC6B20228}"/>
              </a:ext>
            </a:extLst>
          </p:cNvPr>
          <p:cNvCxnSpPr>
            <a:cxnSpLocks/>
          </p:cNvCxnSpPr>
          <p:nvPr/>
        </p:nvCxnSpPr>
        <p:spPr>
          <a:xfrm>
            <a:off x="6338225" y="1304766"/>
            <a:ext cx="381357" cy="100220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5BD4DADE-A422-1F68-ED5F-E2158346D608}"/>
              </a:ext>
            </a:extLst>
          </p:cNvPr>
          <p:cNvSpPr/>
          <p:nvPr/>
        </p:nvSpPr>
        <p:spPr>
          <a:xfrm>
            <a:off x="3727240" y="1743799"/>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97B482B-BC5B-2C40-F6CC-9BD096B1D755}"/>
              </a:ext>
            </a:extLst>
          </p:cNvPr>
          <p:cNvCxnSpPr>
            <a:cxnSpLocks/>
          </p:cNvCxnSpPr>
          <p:nvPr/>
        </p:nvCxnSpPr>
        <p:spPr>
          <a:xfrm flipH="1">
            <a:off x="3727240" y="2567031"/>
            <a:ext cx="492422" cy="111573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6D9F25E-65A0-2E55-774B-422FEF7BD6ED}"/>
              </a:ext>
            </a:extLst>
          </p:cNvPr>
          <p:cNvCxnSpPr>
            <a:cxnSpLocks/>
          </p:cNvCxnSpPr>
          <p:nvPr/>
        </p:nvCxnSpPr>
        <p:spPr>
          <a:xfrm>
            <a:off x="5645791" y="2567031"/>
            <a:ext cx="692434" cy="93117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5E733E-602A-BB2C-5335-BA8029705788}"/>
              </a:ext>
            </a:extLst>
          </p:cNvPr>
          <p:cNvCxnSpPr>
            <a:cxnSpLocks/>
          </p:cNvCxnSpPr>
          <p:nvPr/>
        </p:nvCxnSpPr>
        <p:spPr>
          <a:xfrm>
            <a:off x="6095999" y="2494307"/>
            <a:ext cx="3249337" cy="106616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59B4F69-F7D2-682A-41AC-59728982344A}"/>
              </a:ext>
            </a:extLst>
          </p:cNvPr>
          <p:cNvCxnSpPr>
            <a:cxnSpLocks/>
          </p:cNvCxnSpPr>
          <p:nvPr/>
        </p:nvCxnSpPr>
        <p:spPr>
          <a:xfrm flipH="1">
            <a:off x="3772657" y="2719431"/>
            <a:ext cx="599405" cy="196157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1C113E6-C87C-5665-A6C3-78FF4B30CD2A}"/>
              </a:ext>
            </a:extLst>
          </p:cNvPr>
          <p:cNvCxnSpPr>
            <a:cxnSpLocks/>
          </p:cNvCxnSpPr>
          <p:nvPr/>
        </p:nvCxnSpPr>
        <p:spPr>
          <a:xfrm>
            <a:off x="4995301" y="2749710"/>
            <a:ext cx="79715" cy="196157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02022C3-6445-F592-3102-089BA5E628EE}"/>
              </a:ext>
            </a:extLst>
          </p:cNvPr>
          <p:cNvCxnSpPr>
            <a:cxnSpLocks/>
          </p:cNvCxnSpPr>
          <p:nvPr/>
        </p:nvCxnSpPr>
        <p:spPr>
          <a:xfrm>
            <a:off x="5886630" y="2494307"/>
            <a:ext cx="2106800" cy="213219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BFACC9F-9A84-B99A-D792-381AFD82AD46}"/>
              </a:ext>
            </a:extLst>
          </p:cNvPr>
          <p:cNvCxnSpPr>
            <a:cxnSpLocks/>
          </p:cNvCxnSpPr>
          <p:nvPr/>
        </p:nvCxnSpPr>
        <p:spPr>
          <a:xfrm>
            <a:off x="6118932" y="2591197"/>
            <a:ext cx="3409983" cy="285853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BE1C6E9-FFE3-748A-7CA7-F765D481B14B}"/>
              </a:ext>
            </a:extLst>
          </p:cNvPr>
          <p:cNvCxnSpPr>
            <a:cxnSpLocks/>
          </p:cNvCxnSpPr>
          <p:nvPr/>
        </p:nvCxnSpPr>
        <p:spPr>
          <a:xfrm>
            <a:off x="5371021" y="2664219"/>
            <a:ext cx="1590443" cy="267570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BBEC69-AF9F-14A2-DF18-BDBF9B0FAE64}"/>
              </a:ext>
            </a:extLst>
          </p:cNvPr>
          <p:cNvCxnSpPr>
            <a:cxnSpLocks/>
          </p:cNvCxnSpPr>
          <p:nvPr/>
        </p:nvCxnSpPr>
        <p:spPr>
          <a:xfrm flipH="1">
            <a:off x="2575881" y="2519694"/>
            <a:ext cx="1397570" cy="29300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8D1DB14E-9F66-A937-37CF-AD1AB72CD680}"/>
              </a:ext>
            </a:extLst>
          </p:cNvPr>
          <p:cNvSpPr/>
          <p:nvPr/>
        </p:nvSpPr>
        <p:spPr>
          <a:xfrm>
            <a:off x="3317274" y="5141229"/>
            <a:ext cx="2709986" cy="76503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66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b="1" dirty="0">
                <a:solidFill>
                  <a:srgbClr val="2D2D83"/>
                </a:solidFill>
              </a:rPr>
              <a:t>YOU MAY BE AN ENTREPRENEUR WITHOUT KNOWING IT.</a:t>
            </a:r>
            <a:br>
              <a:rPr lang="en-US" b="1" dirty="0">
                <a:solidFill>
                  <a:srgbClr val="2D2D83"/>
                </a:solidFill>
              </a:rPr>
            </a:br>
            <a:endParaRPr lang="en-US" dirty="0">
              <a:solidFill>
                <a:srgbClr val="2D2D83"/>
              </a:solidFill>
            </a:endParaRPr>
          </a:p>
          <a:p>
            <a:pPr marL="1371600" lvl="0" indent="-1371600">
              <a:buFont typeface="+mj-lt"/>
              <a:buAutoNum type="arabicPeriod"/>
            </a:pPr>
            <a:r>
              <a:rPr lang="en-US" b="1" dirty="0"/>
              <a:t>TAXES!</a:t>
            </a:r>
            <a:r>
              <a:rPr lang="en-US" dirty="0"/>
              <a:t> </a:t>
            </a:r>
            <a:br>
              <a:rPr lang="en-US" dirty="0"/>
            </a:br>
            <a:endParaRPr lang="en-US" dirty="0"/>
          </a:p>
          <a:p>
            <a:pPr marL="1371600" lvl="0" indent="-1371600">
              <a:buFont typeface="+mj-lt"/>
              <a:buAutoNum type="arabicPeriod"/>
            </a:pPr>
            <a:r>
              <a:rPr lang="en-US" b="1" dirty="0">
                <a:solidFill>
                  <a:srgbClr val="2D2D83"/>
                </a:solidFill>
              </a:rPr>
              <a:t>LEGAL &amp; BUSINESS LIABILITY.</a:t>
            </a:r>
          </a:p>
          <a:p>
            <a:pPr marL="1371600" lvl="0" indent="-1371600">
              <a:buFont typeface="+mj-lt"/>
              <a:buAutoNum type="arabicPeriod"/>
            </a:pPr>
            <a:endParaRPr lang="en-US" dirty="0"/>
          </a:p>
          <a:p>
            <a:pPr marL="1371600" lvl="0" indent="-1371600">
              <a:buFont typeface="+mj-lt"/>
              <a:buAutoNum type="arabicPeriod" startAt="4"/>
            </a:pPr>
            <a:r>
              <a:rPr lang="en-US" b="1" dirty="0"/>
              <a:t>CAN YOU SEPARATE YOUR BUSINESS &amp; PERSONAL LIVES?</a:t>
            </a:r>
            <a:br>
              <a:rPr lang="en-US" b="1" dirty="0"/>
            </a:br>
            <a:endParaRPr lang="en-US" dirty="0"/>
          </a:p>
          <a:p>
            <a:pPr marL="1371600" lvl="0" indent="-1371600">
              <a:buFont typeface="+mj-lt"/>
              <a:buAutoNum type="arabicPeriod" startAt="4"/>
            </a:pPr>
            <a:r>
              <a:rPr lang="en-US" b="1" dirty="0">
                <a:solidFill>
                  <a:srgbClr val="2D2D83"/>
                </a:solidFill>
              </a:rPr>
              <a:t>COMMUNICATE WITH YOUR FAMILY &amp; OTHER LOVED ONES.</a:t>
            </a:r>
            <a:br>
              <a:rPr lang="en-US" sz="2400" b="1" dirty="0">
                <a:solidFill>
                  <a:srgbClr val="2D2D83"/>
                </a:solidFill>
              </a:rPr>
            </a:br>
            <a:br>
              <a:rPr lang="en-US" sz="2400" dirty="0">
                <a:solidFill>
                  <a:srgbClr val="2D2D83"/>
                </a:solidFill>
              </a:rPr>
            </a:br>
            <a:endParaRPr lang="en-US" sz="2400"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The Financial Aspects of Your Side-Hustle #1</a:t>
            </a:r>
          </a:p>
        </p:txBody>
      </p:sp>
    </p:spTree>
    <p:extLst>
      <p:ext uri="{BB962C8B-B14F-4D97-AF65-F5344CB8AC3E}">
        <p14:creationId xmlns:p14="http://schemas.microsoft.com/office/powerpoint/2010/main" val="7575900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sz="3200" b="1" dirty="0">
                <a:solidFill>
                  <a:srgbClr val="006600"/>
                </a:solidFill>
              </a:rPr>
              <a:t>TAXES…YES, MORE TAXES.</a:t>
            </a:r>
            <a:br>
              <a:rPr lang="en-US" sz="3200" b="1" dirty="0">
                <a:solidFill>
                  <a:srgbClr val="006600"/>
                </a:solidFill>
              </a:rPr>
            </a:br>
            <a:endParaRPr lang="en-US" sz="3200" b="1" dirty="0">
              <a:solidFill>
                <a:srgbClr val="006600"/>
              </a:solidFill>
            </a:endParaRPr>
          </a:p>
          <a:p>
            <a:pPr marL="1371600" lvl="0" indent="-1371600">
              <a:buFont typeface="+mj-lt"/>
              <a:buAutoNum type="arabicPeriod"/>
            </a:pPr>
            <a:r>
              <a:rPr lang="en-US" sz="3200" b="1" dirty="0">
                <a:solidFill>
                  <a:srgbClr val="006600"/>
                </a:solidFill>
              </a:rPr>
              <a:t>PROFITABILITY…HOW TO MEASURE IT AND HOW TO PLAN FOR IT.</a:t>
            </a:r>
            <a:br>
              <a:rPr lang="en-US" sz="3200" b="1" dirty="0">
                <a:solidFill>
                  <a:srgbClr val="006600"/>
                </a:solidFill>
              </a:rPr>
            </a:br>
            <a:endParaRPr lang="en-US" sz="3200" b="1" dirty="0">
              <a:solidFill>
                <a:srgbClr val="006600"/>
              </a:solidFill>
            </a:endParaRPr>
          </a:p>
          <a:p>
            <a:pPr marL="1371600" lvl="0" indent="-1371600">
              <a:buFont typeface="+mj-lt"/>
              <a:buAutoNum type="arabicPeriod"/>
            </a:pPr>
            <a:r>
              <a:rPr lang="en-US" sz="3200" b="1" dirty="0">
                <a:solidFill>
                  <a:srgbClr val="006600"/>
                </a:solidFill>
              </a:rPr>
              <a:t>EXPANSION…DO YOU WANT TO EXPAND? SHOULD YOU EXPAND?</a:t>
            </a:r>
            <a:br>
              <a:rPr lang="en-US" sz="3200" b="1" dirty="0">
                <a:solidFill>
                  <a:srgbClr val="006600"/>
                </a:solidFill>
              </a:rPr>
            </a:br>
            <a:endParaRPr lang="en-US" sz="3200" b="1" dirty="0">
              <a:solidFill>
                <a:srgbClr val="006600"/>
              </a:solidFill>
            </a:endParaRPr>
          </a:p>
          <a:p>
            <a:pPr marL="1371600" lvl="0" indent="-1371600">
              <a:buFont typeface="+mj-lt"/>
              <a:buAutoNum type="arabicPeriod"/>
            </a:pPr>
            <a:r>
              <a:rPr lang="en-US" sz="3200" b="1" dirty="0">
                <a:solidFill>
                  <a:srgbClr val="006600"/>
                </a:solidFill>
              </a:rPr>
              <a:t>SUCCESS…WHAT DO DO WHEN YOU ACHIEVE IT?</a:t>
            </a:r>
            <a:endParaRPr lang="en-US" sz="3200" dirty="0">
              <a:solidFill>
                <a:srgbClr val="006600"/>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The Financial Aspects of Your Side-Hustle #2</a:t>
            </a:r>
          </a:p>
        </p:txBody>
      </p:sp>
    </p:spTree>
    <p:extLst>
      <p:ext uri="{BB962C8B-B14F-4D97-AF65-F5344CB8AC3E}">
        <p14:creationId xmlns:p14="http://schemas.microsoft.com/office/powerpoint/2010/main" val="419883592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43806</TotalTime>
  <Words>2897</Words>
  <Application>Microsoft Macintosh PowerPoint</Application>
  <PresentationFormat>Widescreen</PresentationFormat>
  <Paragraphs>364</Paragraphs>
  <Slides>34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180</cp:revision>
  <dcterms:created xsi:type="dcterms:W3CDTF">2019-08-26T13:43:19Z</dcterms:created>
  <dcterms:modified xsi:type="dcterms:W3CDTF">2023-07-25T18:09:11Z</dcterms:modified>
  <cp:category/>
</cp:coreProperties>
</file>