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310" r:id="rId2"/>
    <p:sldId id="1343" r:id="rId3"/>
    <p:sldId id="2056" r:id="rId4"/>
    <p:sldId id="1989" r:id="rId5"/>
    <p:sldId id="1285" r:id="rId6"/>
    <p:sldId id="1290" r:id="rId7"/>
    <p:sldId id="1292" r:id="rId8"/>
    <p:sldId id="2206" r:id="rId9"/>
    <p:sldId id="2235" r:id="rId10"/>
    <p:sldId id="2085" r:id="rId11"/>
    <p:sldId id="2284" r:id="rId12"/>
    <p:sldId id="2295" r:id="rId13"/>
    <p:sldId id="2294" r:id="rId14"/>
    <p:sldId id="2290" r:id="rId15"/>
    <p:sldId id="2291" r:id="rId16"/>
    <p:sldId id="2292" r:id="rId17"/>
    <p:sldId id="2293" r:id="rId18"/>
    <p:sldId id="2296" r:id="rId19"/>
    <p:sldId id="2297" r:id="rId20"/>
    <p:sldId id="2298" r:id="rId21"/>
    <p:sldId id="2005" r:id="rId22"/>
    <p:sldId id="2006" r:id="rId23"/>
    <p:sldId id="2007" r:id="rId24"/>
    <p:sldId id="2009" r:id="rId25"/>
    <p:sldId id="2117" r:id="rId26"/>
    <p:sldId id="1293" r:id="rId27"/>
    <p:sldId id="2133" r:id="rId28"/>
    <p:sldId id="1295" r:id="rId29"/>
    <p:sldId id="2108" r:id="rId30"/>
    <p:sldId id="2109" r:id="rId31"/>
    <p:sldId id="2110" r:id="rId32"/>
    <p:sldId id="2111" r:id="rId33"/>
    <p:sldId id="2299" r:id="rId34"/>
    <p:sldId id="2234" r:id="rId35"/>
    <p:sldId id="1993" r:id="rId36"/>
    <p:sldId id="2300" r:id="rId37"/>
    <p:sldId id="2230" r:id="rId38"/>
    <p:sldId id="223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83"/>
    <a:srgbClr val="2DB0CC"/>
    <a:srgbClr val="0000CC"/>
    <a:srgbClr val="F0ECCC"/>
    <a:srgbClr val="ACC142"/>
    <a:srgbClr val="006600"/>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4"/>
    <p:restoredTop sz="94703"/>
  </p:normalViewPr>
  <p:slideViewPr>
    <p:cSldViewPr snapToGrid="0" snapToObjects="1">
      <p:cViewPr varScale="1">
        <p:scale>
          <a:sx n="211" d="100"/>
          <a:sy n="211" d="100"/>
        </p:scale>
        <p:origin x="1632"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7/15/23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CCC0A51-2BF1-3C44-99BD-2C62364955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5" name="Picture 4" descr="A picture containing symbol, font, graphics, logo&#10;&#10;Description automatically generated">
            <a:extLst>
              <a:ext uri="{FF2B5EF4-FFF2-40B4-BE49-F238E27FC236}">
                <a16:creationId xmlns:a16="http://schemas.microsoft.com/office/drawing/2014/main" id="{EAF70024-A907-719C-C57C-07923B1F48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6" name="Title 1">
            <a:extLst>
              <a:ext uri="{FF2B5EF4-FFF2-40B4-BE49-F238E27FC236}">
                <a16:creationId xmlns:a16="http://schemas.microsoft.com/office/drawing/2014/main" id="{74877880-534B-7091-81E4-1E6CEF2FCC2F}"/>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FINANCIAL PLANNING WHEN RETIREMENT IS CLOSE</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19, 2023</a:t>
            </a:r>
          </a:p>
        </p:txBody>
      </p:sp>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26736F7-1DD0-0E42-9766-0D54ACB3D4E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5" name="Picture 4" descr="A picture containing symbol, font, graphics, logo&#10;&#10;Description automatically generated">
            <a:extLst>
              <a:ext uri="{FF2B5EF4-FFF2-40B4-BE49-F238E27FC236}">
                <a16:creationId xmlns:a16="http://schemas.microsoft.com/office/drawing/2014/main" id="{CBA9AC6A-1C49-8D08-3E5A-667CA6BCFE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6" name="Title 1">
            <a:extLst>
              <a:ext uri="{FF2B5EF4-FFF2-40B4-BE49-F238E27FC236}">
                <a16:creationId xmlns:a16="http://schemas.microsoft.com/office/drawing/2014/main" id="{FC467CE1-5A54-C8A1-606C-359D4902552E}"/>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FINANCIAL PLANNING WHEN RETIREMENT IS CLOSE</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19, 2023</a:t>
            </a:r>
          </a:p>
        </p:txBody>
      </p:sp>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chemeClr val="bg1">
            <a:lumMod val="65000"/>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00000000-0008-0000-0000-00001700000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4" name="Picture 3" descr="A picture containing symbol, font, graphics, logo&#10;&#10;Description automatically generated">
            <a:extLst>
              <a:ext uri="{FF2B5EF4-FFF2-40B4-BE49-F238E27FC236}">
                <a16:creationId xmlns:a16="http://schemas.microsoft.com/office/drawing/2014/main" id="{406CCCE9-C176-D470-BC83-5645B3D368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7" name="Title 1">
            <a:extLst>
              <a:ext uri="{FF2B5EF4-FFF2-40B4-BE49-F238E27FC236}">
                <a16:creationId xmlns:a16="http://schemas.microsoft.com/office/drawing/2014/main" id="{E116CE3C-3E01-299C-A2D3-9E57DD081252}"/>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FINANCIAL PLANNING WHEN RETIREMENT IS CLOSE</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19, 2023</a:t>
            </a:r>
          </a:p>
        </p:txBody>
      </p:sp>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895ACFCB-038F-6047-892D-D436B40C24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5" name="Picture 4" descr="A picture containing symbol, font, graphics, logo&#10;&#10;Description automatically generated">
            <a:extLst>
              <a:ext uri="{FF2B5EF4-FFF2-40B4-BE49-F238E27FC236}">
                <a16:creationId xmlns:a16="http://schemas.microsoft.com/office/drawing/2014/main" id="{8CC9F0A3-9CAD-00C4-A057-2EDA9FE0E1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6" name="Title 1">
            <a:extLst>
              <a:ext uri="{FF2B5EF4-FFF2-40B4-BE49-F238E27FC236}">
                <a16:creationId xmlns:a16="http://schemas.microsoft.com/office/drawing/2014/main" id="{3CAE6F05-0AC7-CC4F-D0A0-4AD1F445A759}"/>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FINANCIAL PLANNING WHEN RETIREMENT IS CLOSE</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19, 2023</a:t>
            </a:r>
          </a:p>
        </p:txBody>
      </p:sp>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9E76D6A-EA75-924E-9A82-10729EBF41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6" name="Picture 5" descr="A picture containing symbol, font, graphics, logo&#10;&#10;Description automatically generated">
            <a:extLst>
              <a:ext uri="{FF2B5EF4-FFF2-40B4-BE49-F238E27FC236}">
                <a16:creationId xmlns:a16="http://schemas.microsoft.com/office/drawing/2014/main" id="{994327C2-67AC-5C3B-BC4C-84F4664ACD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7" name="Title 1">
            <a:extLst>
              <a:ext uri="{FF2B5EF4-FFF2-40B4-BE49-F238E27FC236}">
                <a16:creationId xmlns:a16="http://schemas.microsoft.com/office/drawing/2014/main" id="{A2050BE9-4016-706A-CF2A-3884BE8CD060}"/>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FINANCIAL PLANNING WHEN RETIREMENT IS CLOSE</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19, 2023</a:t>
            </a:r>
          </a:p>
        </p:txBody>
      </p:sp>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BB36A2F-FC4C-C840-BC73-D548DD90548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8" name="Picture 7" descr="A picture containing symbol, font, graphics, logo&#10;&#10;Description automatically generated">
            <a:extLst>
              <a:ext uri="{FF2B5EF4-FFF2-40B4-BE49-F238E27FC236}">
                <a16:creationId xmlns:a16="http://schemas.microsoft.com/office/drawing/2014/main" id="{607E8DBC-E683-796C-868D-C42C89DAB0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9" name="Title 1">
            <a:extLst>
              <a:ext uri="{FF2B5EF4-FFF2-40B4-BE49-F238E27FC236}">
                <a16:creationId xmlns:a16="http://schemas.microsoft.com/office/drawing/2014/main" id="{E12F882A-991A-2520-6706-315F96159DBA}"/>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FINANCIAL PLANNING WHEN RETIREMENT IS CLOSE</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19, 2023</a:t>
            </a:r>
          </a:p>
        </p:txBody>
      </p:sp>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5" name="Picture 4">
            <a:extLst>
              <a:ext uri="{FF2B5EF4-FFF2-40B4-BE49-F238E27FC236}">
                <a16:creationId xmlns:a16="http://schemas.microsoft.com/office/drawing/2014/main" id="{5BC6FADE-142B-C346-92D7-049A225675F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4" name="Picture 3" descr="A picture containing symbol, font, graphics, logo&#10;&#10;Description automatically generated">
            <a:extLst>
              <a:ext uri="{FF2B5EF4-FFF2-40B4-BE49-F238E27FC236}">
                <a16:creationId xmlns:a16="http://schemas.microsoft.com/office/drawing/2014/main" id="{7971CAD0-C7EE-1F8A-D845-065E2DA876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3" name="Title 1">
            <a:extLst>
              <a:ext uri="{FF2B5EF4-FFF2-40B4-BE49-F238E27FC236}">
                <a16:creationId xmlns:a16="http://schemas.microsoft.com/office/drawing/2014/main" id="{3610E90A-888E-5AC4-9E2C-439AC583A4AD}"/>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FINANCIAL PLANNING WHEN RETIREMENT IS CLOSE</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19, 2023</a:t>
            </a:r>
          </a:p>
        </p:txBody>
      </p:sp>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DBD007-6322-3740-9FCE-EB4F5BF918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3" name="Picture 2" descr="A picture containing symbol, font, graphics, logo&#10;&#10;Description automatically generated">
            <a:extLst>
              <a:ext uri="{FF2B5EF4-FFF2-40B4-BE49-F238E27FC236}">
                <a16:creationId xmlns:a16="http://schemas.microsoft.com/office/drawing/2014/main" id="{DCF6B853-6AEF-13F1-C674-5445937ACD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4" name="Title 1">
            <a:extLst>
              <a:ext uri="{FF2B5EF4-FFF2-40B4-BE49-F238E27FC236}">
                <a16:creationId xmlns:a16="http://schemas.microsoft.com/office/drawing/2014/main" id="{BECB4336-EEF2-70D3-8EBD-30F00C47A602}"/>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FINANCIAL PLANNING WHEN RETIREMENT IS CLOSE</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19, 2023</a:t>
            </a:r>
          </a:p>
        </p:txBody>
      </p:sp>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BCF2783-32C0-D847-AC29-5DFA46DDD7D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6" name="Picture 5" descr="A picture containing symbol, font, graphics, logo&#10;&#10;Description automatically generated">
            <a:extLst>
              <a:ext uri="{FF2B5EF4-FFF2-40B4-BE49-F238E27FC236}">
                <a16:creationId xmlns:a16="http://schemas.microsoft.com/office/drawing/2014/main" id="{0CA184FE-96E5-90D0-2ACB-C505EDC862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7" name="Title 1">
            <a:extLst>
              <a:ext uri="{FF2B5EF4-FFF2-40B4-BE49-F238E27FC236}">
                <a16:creationId xmlns:a16="http://schemas.microsoft.com/office/drawing/2014/main" id="{59E39C2D-FBE9-8CAD-3620-3EAA3D4587E8}"/>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FINANCIAL PLANNING WHEN RETIREMENT IS CLOSE</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19, 2023</a:t>
            </a:r>
          </a:p>
        </p:txBody>
      </p:sp>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6197CEC-4031-A248-8D8F-2899D216901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6" name="Picture 5" descr="A picture containing symbol, font, graphics, logo&#10;&#10;Description automatically generated">
            <a:extLst>
              <a:ext uri="{FF2B5EF4-FFF2-40B4-BE49-F238E27FC236}">
                <a16:creationId xmlns:a16="http://schemas.microsoft.com/office/drawing/2014/main" id="{F364B40A-FE8F-C9BC-3A38-B241E9FA33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7" name="Title 1">
            <a:extLst>
              <a:ext uri="{FF2B5EF4-FFF2-40B4-BE49-F238E27FC236}">
                <a16:creationId xmlns:a16="http://schemas.microsoft.com/office/drawing/2014/main" id="{1433041E-5CB7-A65D-C6FF-4E856ADCE03C}"/>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FINANCIAL PLANNING WHEN RETIREMENT IS CLOSE</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19, 2023</a:t>
            </a:r>
          </a:p>
        </p:txBody>
      </p:sp>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7/15/23</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50800" y="178994"/>
            <a:ext cx="12076948" cy="2492990"/>
          </a:xfrm>
          <a:prstGeom prst="rect">
            <a:avLst/>
          </a:prstGeom>
          <a:solidFill>
            <a:srgbClr val="2D2D83"/>
          </a:solidFill>
        </p:spPr>
        <p:txBody>
          <a:bodyPr wrap="square">
            <a:spAutoFit/>
          </a:bodyPr>
          <a:lstStyle/>
          <a:p>
            <a:pPr algn="ctr"/>
            <a:endParaRPr lang="en-US" sz="2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MONEY MATTERS 2023: </a:t>
            </a:r>
          </a:p>
          <a:p>
            <a:pPr algn="ctr"/>
            <a:r>
              <a:rPr lang="en-US" sz="54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UL SYSTEM FINANCIAL WELLNESS SERIES</a:t>
            </a:r>
            <a:endParaRPr lang="en-US" sz="2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en-US" sz="2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2" descr="Bridging the Divide Banner for Money Manners Webinar Series">
            <a:extLst>
              <a:ext uri="{FF2B5EF4-FFF2-40B4-BE49-F238E27FC236}">
                <a16:creationId xmlns:a16="http://schemas.microsoft.com/office/drawing/2014/main" id="{60E8669B-C4F4-AF98-3081-5B6402DE9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5709" y="5191886"/>
            <a:ext cx="3101239" cy="15506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symbol, font, graphics, logo&#10;&#10;Description automatically generated">
            <a:extLst>
              <a:ext uri="{FF2B5EF4-FFF2-40B4-BE49-F238E27FC236}">
                <a16:creationId xmlns:a16="http://schemas.microsoft.com/office/drawing/2014/main" id="{98CEFFA8-2081-533A-9B16-95072DE47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52" y="5191886"/>
            <a:ext cx="1536849" cy="1465839"/>
          </a:xfrm>
          <a:prstGeom prst="rect">
            <a:avLst/>
          </a:prstGeom>
        </p:spPr>
      </p:pic>
      <p:sp>
        <p:nvSpPr>
          <p:cNvPr id="4" name="Rectangle 3">
            <a:extLst>
              <a:ext uri="{FF2B5EF4-FFF2-40B4-BE49-F238E27FC236}">
                <a16:creationId xmlns:a16="http://schemas.microsoft.com/office/drawing/2014/main" id="{30B2BB75-332E-14AF-CF31-D887D91F0FA3}"/>
              </a:ext>
            </a:extLst>
          </p:cNvPr>
          <p:cNvSpPr/>
          <p:nvPr/>
        </p:nvSpPr>
        <p:spPr>
          <a:xfrm>
            <a:off x="0" y="2671984"/>
            <a:ext cx="12192000" cy="3570208"/>
          </a:xfrm>
          <a:prstGeom prst="rect">
            <a:avLst/>
          </a:prstGeom>
        </p:spPr>
        <p:txBody>
          <a:bodyPr wrap="square">
            <a:spAutoFit/>
          </a:bodyPr>
          <a:lstStyle/>
          <a:p>
            <a:pPr algn="ctr"/>
            <a:r>
              <a:rPr lang="en-US" sz="3600" b="1" u="sng" cap="small" dirty="0">
                <a:solidFill>
                  <a:srgbClr val="2D2D83"/>
                </a:solidFill>
                <a:latin typeface="Calibri" panose="020F0502020204030204" pitchFamily="34" charset="0"/>
                <a:ea typeface="Times New Roman" panose="02020603050405020304" pitchFamily="18" charset="0"/>
                <a:cs typeface="Calibri" panose="020F0502020204030204" pitchFamily="34" charset="0"/>
              </a:rPr>
              <a:t>Session #11:</a:t>
            </a:r>
          </a:p>
          <a:p>
            <a:pPr algn="ctr"/>
            <a:r>
              <a:rPr lang="en-US" sz="4800" b="1" cap="small">
                <a:solidFill>
                  <a:srgbClr val="2D2D83"/>
                </a:solidFill>
                <a:latin typeface="Calibri" panose="020F0502020204030204" pitchFamily="34" charset="0"/>
                <a:cs typeface="Calibri" panose="020F0502020204030204" pitchFamily="34" charset="0"/>
              </a:rPr>
              <a:t>Financial </a:t>
            </a:r>
            <a:r>
              <a:rPr lang="en-US" sz="4800" b="1" cap="small" dirty="0">
                <a:solidFill>
                  <a:srgbClr val="2D2D83"/>
                </a:solidFill>
                <a:latin typeface="Calibri" panose="020F0502020204030204" pitchFamily="34" charset="0"/>
                <a:cs typeface="Calibri" panose="020F0502020204030204" pitchFamily="34" charset="0"/>
              </a:rPr>
              <a:t>Planning When Retirement</a:t>
            </a:r>
            <a:br>
              <a:rPr lang="en-US" sz="4800" b="1" cap="small" dirty="0">
                <a:solidFill>
                  <a:srgbClr val="2D2D83"/>
                </a:solidFill>
                <a:latin typeface="Calibri" panose="020F0502020204030204" pitchFamily="34" charset="0"/>
                <a:cs typeface="Calibri" panose="020F0502020204030204" pitchFamily="34" charset="0"/>
              </a:rPr>
            </a:br>
            <a:r>
              <a:rPr lang="en-US" sz="4800" b="1" cap="small" dirty="0">
                <a:solidFill>
                  <a:srgbClr val="2D2D83"/>
                </a:solidFill>
                <a:latin typeface="Calibri" panose="020F0502020204030204" pitchFamily="34" charset="0"/>
                <a:cs typeface="Calibri" panose="020F0502020204030204" pitchFamily="34" charset="0"/>
              </a:rPr>
              <a:t>is Close…within 5-7 Years</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cap="small" dirty="0">
                <a:solidFill>
                  <a:srgbClr val="2DB0CC"/>
                </a:solidFill>
                <a:latin typeface="Calibri" panose="020F0502020204030204" pitchFamily="34" charset="0"/>
                <a:ea typeface="Times New Roman" panose="02020603050405020304" pitchFamily="18" charset="0"/>
                <a:cs typeface="Calibri" panose="020F0502020204030204" pitchFamily="34" charset="0"/>
              </a:rPr>
              <a:t>July 19, 2023</a:t>
            </a:r>
            <a:endParaRPr lang="en-US" sz="4000" b="1" cap="small" dirty="0">
              <a:solidFill>
                <a:srgbClr val="2DB0CC"/>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
        <p:nvSpPr>
          <p:cNvPr id="5" name="Rounded Rectangle 4">
            <a:extLst>
              <a:ext uri="{FF2B5EF4-FFF2-40B4-BE49-F238E27FC236}">
                <a16:creationId xmlns:a16="http://schemas.microsoft.com/office/drawing/2014/main" id="{2083D6D4-FB78-DCF4-AF2C-247467F34545}"/>
              </a:ext>
            </a:extLst>
          </p:cNvPr>
          <p:cNvSpPr/>
          <p:nvPr/>
        </p:nvSpPr>
        <p:spPr>
          <a:xfrm>
            <a:off x="77675" y="1108184"/>
            <a:ext cx="2889583" cy="2013501"/>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A79A616A-5443-C8AE-ACB0-3B36A4BEFF7F}"/>
              </a:ext>
            </a:extLst>
          </p:cNvPr>
          <p:cNvSpPr/>
          <p:nvPr/>
        </p:nvSpPr>
        <p:spPr>
          <a:xfrm>
            <a:off x="3136295" y="1108184"/>
            <a:ext cx="2889583" cy="2013501"/>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D3C43A6C-CA98-C15D-F2D6-DD0B85BBD52A}"/>
              </a:ext>
            </a:extLst>
          </p:cNvPr>
          <p:cNvSpPr/>
          <p:nvPr/>
        </p:nvSpPr>
        <p:spPr>
          <a:xfrm>
            <a:off x="9252480" y="1150563"/>
            <a:ext cx="2889583" cy="2013501"/>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91744C4F-CAC7-EAAE-7008-B7C939359EB9}"/>
              </a:ext>
            </a:extLst>
          </p:cNvPr>
          <p:cNvSpPr/>
          <p:nvPr/>
        </p:nvSpPr>
        <p:spPr>
          <a:xfrm>
            <a:off x="672136" y="3416888"/>
            <a:ext cx="3373024" cy="2013501"/>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A61A3BBB-E048-A64A-2801-6DE330242AAD}"/>
              </a:ext>
            </a:extLst>
          </p:cNvPr>
          <p:cNvSpPr/>
          <p:nvPr/>
        </p:nvSpPr>
        <p:spPr>
          <a:xfrm>
            <a:off x="4410985" y="3426989"/>
            <a:ext cx="3373024" cy="2013501"/>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040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THE 3 FINANCIAL PLANNING PRIORITIES</a:t>
            </a:r>
          </a:p>
        </p:txBody>
      </p:sp>
      <p:pic>
        <p:nvPicPr>
          <p:cNvPr id="5" name="Picture 4">
            <a:extLst>
              <a:ext uri="{FF2B5EF4-FFF2-40B4-BE49-F238E27FC236}">
                <a16:creationId xmlns:a16="http://schemas.microsoft.com/office/drawing/2014/main" id="{1F9530E0-E643-796A-FD79-D2B40B26463C}"/>
              </a:ext>
            </a:extLst>
          </p:cNvPr>
          <p:cNvPicPr>
            <a:picLocks noChangeAspect="1"/>
          </p:cNvPicPr>
          <p:nvPr/>
        </p:nvPicPr>
        <p:blipFill>
          <a:blip r:embed="rId2"/>
          <a:stretch>
            <a:fillRect/>
          </a:stretch>
        </p:blipFill>
        <p:spPr>
          <a:xfrm>
            <a:off x="1899001" y="1069599"/>
            <a:ext cx="8393997" cy="4858863"/>
          </a:xfrm>
          <a:prstGeom prst="rect">
            <a:avLst/>
          </a:prstGeom>
        </p:spPr>
      </p:pic>
    </p:spTree>
    <p:extLst>
      <p:ext uri="{BB962C8B-B14F-4D97-AF65-F5344CB8AC3E}">
        <p14:creationId xmlns:p14="http://schemas.microsoft.com/office/powerpoint/2010/main" val="1420745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THE 3 FINANCIAL PLANNING PRIORITIES</a:t>
            </a:r>
          </a:p>
        </p:txBody>
      </p:sp>
      <p:pic>
        <p:nvPicPr>
          <p:cNvPr id="3" name="Picture 2">
            <a:extLst>
              <a:ext uri="{FF2B5EF4-FFF2-40B4-BE49-F238E27FC236}">
                <a16:creationId xmlns:a16="http://schemas.microsoft.com/office/drawing/2014/main" id="{0F682C92-7F97-CA90-5A47-A7C24C7DF989}"/>
              </a:ext>
            </a:extLst>
          </p:cNvPr>
          <p:cNvPicPr>
            <a:picLocks noChangeAspect="1"/>
          </p:cNvPicPr>
          <p:nvPr/>
        </p:nvPicPr>
        <p:blipFill>
          <a:blip r:embed="rId2"/>
          <a:stretch>
            <a:fillRect/>
          </a:stretch>
        </p:blipFill>
        <p:spPr>
          <a:xfrm>
            <a:off x="1899001" y="1069599"/>
            <a:ext cx="8393997" cy="4858863"/>
          </a:xfrm>
          <a:prstGeom prst="rect">
            <a:avLst/>
          </a:prstGeom>
        </p:spPr>
      </p:pic>
      <p:sp>
        <p:nvSpPr>
          <p:cNvPr id="2" name="Rectangle 1">
            <a:extLst>
              <a:ext uri="{FF2B5EF4-FFF2-40B4-BE49-F238E27FC236}">
                <a16:creationId xmlns:a16="http://schemas.microsoft.com/office/drawing/2014/main" id="{33EE5431-4F8F-E4FE-C052-18B6C185949A}"/>
              </a:ext>
            </a:extLst>
          </p:cNvPr>
          <p:cNvSpPr/>
          <p:nvPr/>
        </p:nvSpPr>
        <p:spPr>
          <a:xfrm>
            <a:off x="4614389" y="1069599"/>
            <a:ext cx="2949092" cy="4858863"/>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1582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Savings Goals</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326183"/>
            <a:ext cx="1083705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3000" dirty="0">
                <a:solidFill>
                  <a:srgbClr val="C00000"/>
                </a:solidFill>
              </a:rPr>
              <a:t>Spend an afternoon going through your budget. Pick a month. Identify every penny that you spent. Track and know everything.</a:t>
            </a:r>
            <a:br>
              <a:rPr lang="en-US" sz="3000" dirty="0">
                <a:solidFill>
                  <a:srgbClr val="C00000"/>
                </a:solidFill>
              </a:rPr>
            </a:br>
            <a:endParaRPr lang="en-US" sz="3000" dirty="0">
              <a:solidFill>
                <a:srgbClr val="C00000"/>
              </a:solidFill>
            </a:endParaRPr>
          </a:p>
          <a:p>
            <a:pPr marL="742950" indent="-742950">
              <a:buFont typeface="+mj-lt"/>
              <a:buAutoNum type="arabicPeriod"/>
            </a:pPr>
            <a:r>
              <a:rPr lang="en-US" sz="3000" dirty="0">
                <a:solidFill>
                  <a:srgbClr val="C00000"/>
                </a:solidFill>
              </a:rPr>
              <a:t>Categorize each expense as either “Non-Discretionary” (essential) or “Discretionary” (less essential).</a:t>
            </a:r>
            <a:br>
              <a:rPr lang="en-US" sz="3000" dirty="0">
                <a:solidFill>
                  <a:srgbClr val="C00000"/>
                </a:solidFill>
              </a:rPr>
            </a:br>
            <a:endParaRPr lang="en-US" sz="3000" dirty="0">
              <a:solidFill>
                <a:srgbClr val="C00000"/>
              </a:solidFill>
            </a:endParaRPr>
          </a:p>
          <a:p>
            <a:pPr marL="742950" indent="-742950">
              <a:buFont typeface="+mj-lt"/>
              <a:buAutoNum type="arabicPeriod"/>
            </a:pPr>
            <a:r>
              <a:rPr lang="en-US" sz="3000" dirty="0">
                <a:solidFill>
                  <a:srgbClr val="C00000"/>
                </a:solidFill>
              </a:rPr>
              <a:t>For next month, add an ‘expense’ line for Savings. And pay yourself first – move some money, however much you can live without, from your checking or operating account to 1 or more savings accounts on the first day of the month.</a:t>
            </a:r>
          </a:p>
        </p:txBody>
      </p:sp>
    </p:spTree>
    <p:extLst>
      <p:ext uri="{BB962C8B-B14F-4D97-AF65-F5344CB8AC3E}">
        <p14:creationId xmlns:p14="http://schemas.microsoft.com/office/powerpoint/2010/main" val="3726742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Savings Goals</a:t>
            </a:r>
          </a:p>
        </p:txBody>
      </p:sp>
      <p:pic>
        <p:nvPicPr>
          <p:cNvPr id="4" name="Picture 3">
            <a:extLst>
              <a:ext uri="{FF2B5EF4-FFF2-40B4-BE49-F238E27FC236}">
                <a16:creationId xmlns:a16="http://schemas.microsoft.com/office/drawing/2014/main" id="{0BAF1F7C-EFBA-61FF-C4E9-C5EA24DDD56A}"/>
              </a:ext>
            </a:extLst>
          </p:cNvPr>
          <p:cNvPicPr>
            <a:picLocks noChangeAspect="1"/>
          </p:cNvPicPr>
          <p:nvPr/>
        </p:nvPicPr>
        <p:blipFill>
          <a:blip r:embed="rId2"/>
          <a:stretch>
            <a:fillRect/>
          </a:stretch>
        </p:blipFill>
        <p:spPr>
          <a:xfrm>
            <a:off x="2785336" y="1100902"/>
            <a:ext cx="6774053" cy="5708650"/>
          </a:xfrm>
          <a:prstGeom prst="rect">
            <a:avLst/>
          </a:prstGeom>
        </p:spPr>
      </p:pic>
    </p:spTree>
    <p:extLst>
      <p:ext uri="{BB962C8B-B14F-4D97-AF65-F5344CB8AC3E}">
        <p14:creationId xmlns:p14="http://schemas.microsoft.com/office/powerpoint/2010/main" val="1600035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Savings Goals</a:t>
            </a:r>
          </a:p>
        </p:txBody>
      </p:sp>
      <p:pic>
        <p:nvPicPr>
          <p:cNvPr id="2" name="Picture 1">
            <a:extLst>
              <a:ext uri="{FF2B5EF4-FFF2-40B4-BE49-F238E27FC236}">
                <a16:creationId xmlns:a16="http://schemas.microsoft.com/office/drawing/2014/main" id="{0AFBE908-EEF6-E882-5F09-BCB5823E2939}"/>
              </a:ext>
            </a:extLst>
          </p:cNvPr>
          <p:cNvPicPr>
            <a:picLocks noChangeAspect="1"/>
          </p:cNvPicPr>
          <p:nvPr/>
        </p:nvPicPr>
        <p:blipFill>
          <a:blip r:embed="rId2"/>
          <a:stretch>
            <a:fillRect/>
          </a:stretch>
        </p:blipFill>
        <p:spPr>
          <a:xfrm>
            <a:off x="2788920" y="1097280"/>
            <a:ext cx="6766560" cy="5702336"/>
          </a:xfrm>
          <a:prstGeom prst="rect">
            <a:avLst/>
          </a:prstGeom>
        </p:spPr>
      </p:pic>
    </p:spTree>
    <p:extLst>
      <p:ext uri="{BB962C8B-B14F-4D97-AF65-F5344CB8AC3E}">
        <p14:creationId xmlns:p14="http://schemas.microsoft.com/office/powerpoint/2010/main" val="2844604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Savings Goals</a:t>
            </a:r>
          </a:p>
        </p:txBody>
      </p:sp>
      <p:pic>
        <p:nvPicPr>
          <p:cNvPr id="3" name="Picture 2">
            <a:extLst>
              <a:ext uri="{FF2B5EF4-FFF2-40B4-BE49-F238E27FC236}">
                <a16:creationId xmlns:a16="http://schemas.microsoft.com/office/drawing/2014/main" id="{53E5FE16-A02B-420B-D244-01A600765470}"/>
              </a:ext>
            </a:extLst>
          </p:cNvPr>
          <p:cNvPicPr>
            <a:picLocks noChangeAspect="1"/>
          </p:cNvPicPr>
          <p:nvPr/>
        </p:nvPicPr>
        <p:blipFill>
          <a:blip r:embed="rId2"/>
          <a:stretch>
            <a:fillRect/>
          </a:stretch>
        </p:blipFill>
        <p:spPr>
          <a:xfrm>
            <a:off x="2788920" y="1097280"/>
            <a:ext cx="6766560" cy="5702336"/>
          </a:xfrm>
          <a:prstGeom prst="rect">
            <a:avLst/>
          </a:prstGeom>
        </p:spPr>
      </p:pic>
    </p:spTree>
    <p:extLst>
      <p:ext uri="{BB962C8B-B14F-4D97-AF65-F5344CB8AC3E}">
        <p14:creationId xmlns:p14="http://schemas.microsoft.com/office/powerpoint/2010/main" val="1575589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Savings Goals</a:t>
            </a:r>
          </a:p>
        </p:txBody>
      </p:sp>
      <p:pic>
        <p:nvPicPr>
          <p:cNvPr id="3" name="Picture 2">
            <a:extLst>
              <a:ext uri="{FF2B5EF4-FFF2-40B4-BE49-F238E27FC236}">
                <a16:creationId xmlns:a16="http://schemas.microsoft.com/office/drawing/2014/main" id="{53E5FE16-A02B-420B-D244-01A600765470}"/>
              </a:ext>
            </a:extLst>
          </p:cNvPr>
          <p:cNvPicPr>
            <a:picLocks noChangeAspect="1"/>
          </p:cNvPicPr>
          <p:nvPr/>
        </p:nvPicPr>
        <p:blipFill>
          <a:blip r:embed="rId2"/>
          <a:stretch>
            <a:fillRect/>
          </a:stretch>
        </p:blipFill>
        <p:spPr>
          <a:xfrm>
            <a:off x="6188602" y="1149350"/>
            <a:ext cx="5410200" cy="4559300"/>
          </a:xfrm>
          <a:prstGeom prst="rect">
            <a:avLst/>
          </a:prstGeom>
        </p:spPr>
      </p:pic>
      <p:pic>
        <p:nvPicPr>
          <p:cNvPr id="2" name="Picture 1">
            <a:extLst>
              <a:ext uri="{FF2B5EF4-FFF2-40B4-BE49-F238E27FC236}">
                <a16:creationId xmlns:a16="http://schemas.microsoft.com/office/drawing/2014/main" id="{D27F3856-E304-2FA6-E8F9-AD9CC477EF21}"/>
              </a:ext>
            </a:extLst>
          </p:cNvPr>
          <p:cNvPicPr>
            <a:picLocks noChangeAspect="1"/>
          </p:cNvPicPr>
          <p:nvPr/>
        </p:nvPicPr>
        <p:blipFill>
          <a:blip r:embed="rId3"/>
          <a:stretch>
            <a:fillRect/>
          </a:stretch>
        </p:blipFill>
        <p:spPr>
          <a:xfrm>
            <a:off x="593199" y="1149350"/>
            <a:ext cx="5410200" cy="4559300"/>
          </a:xfrm>
          <a:prstGeom prst="rect">
            <a:avLst/>
          </a:prstGeom>
        </p:spPr>
      </p:pic>
    </p:spTree>
    <p:extLst>
      <p:ext uri="{BB962C8B-B14F-4D97-AF65-F5344CB8AC3E}">
        <p14:creationId xmlns:p14="http://schemas.microsoft.com/office/powerpoint/2010/main" val="4190242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Savings Goals</a:t>
            </a:r>
          </a:p>
        </p:txBody>
      </p:sp>
      <p:pic>
        <p:nvPicPr>
          <p:cNvPr id="3" name="Picture 2">
            <a:extLst>
              <a:ext uri="{FF2B5EF4-FFF2-40B4-BE49-F238E27FC236}">
                <a16:creationId xmlns:a16="http://schemas.microsoft.com/office/drawing/2014/main" id="{53E5FE16-A02B-420B-D244-01A600765470}"/>
              </a:ext>
            </a:extLst>
          </p:cNvPr>
          <p:cNvPicPr>
            <a:picLocks noChangeAspect="1"/>
          </p:cNvPicPr>
          <p:nvPr/>
        </p:nvPicPr>
        <p:blipFill>
          <a:blip r:embed="rId2"/>
          <a:stretch>
            <a:fillRect/>
          </a:stretch>
        </p:blipFill>
        <p:spPr>
          <a:xfrm>
            <a:off x="6188602" y="1149350"/>
            <a:ext cx="5410200" cy="4559300"/>
          </a:xfrm>
          <a:prstGeom prst="rect">
            <a:avLst/>
          </a:prstGeom>
        </p:spPr>
      </p:pic>
      <p:sp>
        <p:nvSpPr>
          <p:cNvPr id="4" name="Rounded Rectangle 3">
            <a:extLst>
              <a:ext uri="{FF2B5EF4-FFF2-40B4-BE49-F238E27FC236}">
                <a16:creationId xmlns:a16="http://schemas.microsoft.com/office/drawing/2014/main" id="{BFEBD9B8-6A3A-4178-214F-39ABDF9D5BF3}"/>
              </a:ext>
            </a:extLst>
          </p:cNvPr>
          <p:cNvSpPr/>
          <p:nvPr/>
        </p:nvSpPr>
        <p:spPr>
          <a:xfrm>
            <a:off x="1968084" y="1261380"/>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5" name="Rounded Rectangle 4">
            <a:extLst>
              <a:ext uri="{FF2B5EF4-FFF2-40B4-BE49-F238E27FC236}">
                <a16:creationId xmlns:a16="http://schemas.microsoft.com/office/drawing/2014/main" id="{97065BF4-0BFC-8F62-1FDE-CE07079A9883}"/>
              </a:ext>
            </a:extLst>
          </p:cNvPr>
          <p:cNvSpPr/>
          <p:nvPr/>
        </p:nvSpPr>
        <p:spPr>
          <a:xfrm>
            <a:off x="1894892" y="1149350"/>
            <a:ext cx="2889583" cy="2013501"/>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CF55B16B-5FFF-CD4A-D17D-65DDB3E7030B}"/>
              </a:ext>
            </a:extLst>
          </p:cNvPr>
          <p:cNvSpPr/>
          <p:nvPr/>
        </p:nvSpPr>
        <p:spPr>
          <a:xfrm>
            <a:off x="2767423" y="3282450"/>
            <a:ext cx="3101495" cy="2356562"/>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How can you decrease your discretionary spending by 25% over time?</a:t>
            </a:r>
          </a:p>
          <a:p>
            <a:pPr algn="ctr"/>
            <a:r>
              <a:rPr lang="en-US" b="1" dirty="0">
                <a:solidFill>
                  <a:srgbClr val="0000CC"/>
                </a:solidFill>
              </a:rPr>
              <a:t>Cut subscriptions?</a:t>
            </a:r>
          </a:p>
          <a:p>
            <a:pPr algn="ctr"/>
            <a:r>
              <a:rPr lang="en-US" b="1" dirty="0">
                <a:solidFill>
                  <a:srgbClr val="0000CC"/>
                </a:solidFill>
              </a:rPr>
              <a:t>Cut impulse purchases?</a:t>
            </a:r>
          </a:p>
          <a:p>
            <a:pPr algn="ctr"/>
            <a:r>
              <a:rPr lang="en-US" b="1" dirty="0">
                <a:solidFill>
                  <a:srgbClr val="0000CC"/>
                </a:solidFill>
              </a:rPr>
              <a:t>Coffee? Fast food? Entertainment?</a:t>
            </a:r>
          </a:p>
        </p:txBody>
      </p:sp>
    </p:spTree>
    <p:extLst>
      <p:ext uri="{BB962C8B-B14F-4D97-AF65-F5344CB8AC3E}">
        <p14:creationId xmlns:p14="http://schemas.microsoft.com/office/powerpoint/2010/main" val="342920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Savings Goals</a:t>
            </a:r>
          </a:p>
        </p:txBody>
      </p:sp>
      <p:pic>
        <p:nvPicPr>
          <p:cNvPr id="2" name="Picture 1">
            <a:extLst>
              <a:ext uri="{FF2B5EF4-FFF2-40B4-BE49-F238E27FC236}">
                <a16:creationId xmlns:a16="http://schemas.microsoft.com/office/drawing/2014/main" id="{D27F3856-E304-2FA6-E8F9-AD9CC477EF21}"/>
              </a:ext>
            </a:extLst>
          </p:cNvPr>
          <p:cNvPicPr>
            <a:picLocks noChangeAspect="1"/>
          </p:cNvPicPr>
          <p:nvPr/>
        </p:nvPicPr>
        <p:blipFill>
          <a:blip r:embed="rId2"/>
          <a:stretch>
            <a:fillRect/>
          </a:stretch>
        </p:blipFill>
        <p:spPr>
          <a:xfrm>
            <a:off x="593199" y="1149350"/>
            <a:ext cx="5410200" cy="4559300"/>
          </a:xfrm>
          <a:prstGeom prst="rect">
            <a:avLst/>
          </a:prstGeom>
        </p:spPr>
      </p:pic>
      <p:sp>
        <p:nvSpPr>
          <p:cNvPr id="4" name="Rounded Rectangle 3">
            <a:extLst>
              <a:ext uri="{FF2B5EF4-FFF2-40B4-BE49-F238E27FC236}">
                <a16:creationId xmlns:a16="http://schemas.microsoft.com/office/drawing/2014/main" id="{5CC81474-09AE-96C3-A714-1B1AABCEB5BD}"/>
              </a:ext>
            </a:extLst>
          </p:cNvPr>
          <p:cNvSpPr/>
          <p:nvPr/>
        </p:nvSpPr>
        <p:spPr>
          <a:xfrm>
            <a:off x="6851744" y="1780649"/>
            <a:ext cx="3939387" cy="2864018"/>
          </a:xfrm>
          <a:prstGeom prst="roundRect">
            <a:avLst/>
          </a:prstGeom>
          <a:solidFill>
            <a:schemeClr val="bg1">
              <a:lumMod val="95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Can you decrease your non-discretionary, essential spending by 10% over time?</a:t>
            </a:r>
          </a:p>
          <a:p>
            <a:pPr algn="ctr"/>
            <a:endParaRPr lang="en-US" b="1" dirty="0">
              <a:solidFill>
                <a:srgbClr val="FF0000"/>
              </a:solidFill>
            </a:endParaRPr>
          </a:p>
          <a:p>
            <a:pPr algn="ctr"/>
            <a:r>
              <a:rPr lang="en-US" b="1" dirty="0">
                <a:solidFill>
                  <a:srgbClr val="FF0000"/>
                </a:solidFill>
              </a:rPr>
              <a:t>Change insurance or phone carriers? Buy groceries in bulk? Empty your freezer and pantry?</a:t>
            </a:r>
          </a:p>
        </p:txBody>
      </p:sp>
    </p:spTree>
    <p:extLst>
      <p:ext uri="{BB962C8B-B14F-4D97-AF65-F5344CB8AC3E}">
        <p14:creationId xmlns:p14="http://schemas.microsoft.com/office/powerpoint/2010/main" val="1611506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4013199"/>
          </a:xfrm>
          <a:solidFill>
            <a:srgbClr val="2D2D83"/>
          </a:solidFill>
        </p:spPr>
        <p:txBody>
          <a:bodyPr>
            <a:normAutofit fontScale="90000"/>
          </a:bodyPr>
          <a:lstStyle/>
          <a:p>
            <a:r>
              <a:rPr lang="en-US" sz="6000" dirty="0">
                <a:solidFill>
                  <a:schemeClr val="bg1"/>
                </a:solidFill>
                <a:latin typeface="Calibri" panose="020F0502020204030204" pitchFamily="34" charset="0"/>
                <a:cs typeface="Calibri" panose="020F0502020204030204" pitchFamily="34" charset="0"/>
              </a:rPr>
              <a:t>Brian Bolton</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Professor of Finance</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brian.bolton@louisiana.edu</a:t>
            </a:r>
            <a:br>
              <a:rPr lang="en-US" sz="5400" dirty="0">
                <a:solidFill>
                  <a:schemeClr val="bg1"/>
                </a:solidFill>
                <a:latin typeface="Calibri" panose="020F0502020204030204" pitchFamily="34" charset="0"/>
                <a:cs typeface="Calibri" panose="020F0502020204030204" pitchFamily="34" charset="0"/>
              </a:rPr>
            </a:br>
            <a:br>
              <a:rPr lang="en-US" sz="5400" dirty="0">
                <a:solidFill>
                  <a:schemeClr val="bg1"/>
                </a:solidFill>
                <a:latin typeface="Calibri" panose="020F0502020204030204" pitchFamily="34" charset="0"/>
                <a:cs typeface="Calibri" panose="020F0502020204030204" pitchFamily="34" charset="0"/>
              </a:rPr>
            </a:br>
            <a:r>
              <a:rPr lang="en-US" sz="4400" dirty="0">
                <a:solidFill>
                  <a:schemeClr val="bg1"/>
                </a:solidFill>
                <a:latin typeface="Calibri" panose="020F0502020204030204" pitchFamily="34" charset="0"/>
                <a:cs typeface="Calibri" panose="020F0502020204030204" pitchFamily="34" charset="0"/>
              </a:rPr>
              <a:t>http://business.louisiana.edu/financeispersonal</a:t>
            </a:r>
          </a:p>
        </p:txBody>
      </p:sp>
    </p:spTree>
    <p:extLst>
      <p:ext uri="{BB962C8B-B14F-4D97-AF65-F5344CB8AC3E}">
        <p14:creationId xmlns:p14="http://schemas.microsoft.com/office/powerpoint/2010/main" val="312461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Building An Emergency Fund</a:t>
            </a:r>
          </a:p>
        </p:txBody>
      </p:sp>
      <p:pic>
        <p:nvPicPr>
          <p:cNvPr id="2" name="Picture 1">
            <a:extLst>
              <a:ext uri="{FF2B5EF4-FFF2-40B4-BE49-F238E27FC236}">
                <a16:creationId xmlns:a16="http://schemas.microsoft.com/office/drawing/2014/main" id="{D27F3856-E304-2FA6-E8F9-AD9CC477EF21}"/>
              </a:ext>
            </a:extLst>
          </p:cNvPr>
          <p:cNvPicPr>
            <a:picLocks noChangeAspect="1"/>
          </p:cNvPicPr>
          <p:nvPr/>
        </p:nvPicPr>
        <p:blipFill>
          <a:blip r:embed="rId2"/>
          <a:stretch>
            <a:fillRect/>
          </a:stretch>
        </p:blipFill>
        <p:spPr>
          <a:xfrm>
            <a:off x="593199" y="1149350"/>
            <a:ext cx="5410200" cy="4559300"/>
          </a:xfrm>
          <a:prstGeom prst="rect">
            <a:avLst/>
          </a:prstGeom>
        </p:spPr>
      </p:pic>
      <p:sp>
        <p:nvSpPr>
          <p:cNvPr id="4" name="Rounded Rectangle 3">
            <a:extLst>
              <a:ext uri="{FF2B5EF4-FFF2-40B4-BE49-F238E27FC236}">
                <a16:creationId xmlns:a16="http://schemas.microsoft.com/office/drawing/2014/main" id="{5CC81474-09AE-96C3-A714-1B1AABCEB5BD}"/>
              </a:ext>
            </a:extLst>
          </p:cNvPr>
          <p:cNvSpPr/>
          <p:nvPr/>
        </p:nvSpPr>
        <p:spPr>
          <a:xfrm>
            <a:off x="6851744" y="1374921"/>
            <a:ext cx="3939387" cy="1132109"/>
          </a:xfrm>
          <a:prstGeom prst="roundRect">
            <a:avLst/>
          </a:prstGeom>
          <a:solidFill>
            <a:schemeClr val="bg1">
              <a:lumMod val="95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What happens if your AC dies?</a:t>
            </a:r>
          </a:p>
          <a:p>
            <a:pPr algn="ctr"/>
            <a:r>
              <a:rPr lang="en-US" b="1" dirty="0">
                <a:solidFill>
                  <a:srgbClr val="FF0000"/>
                </a:solidFill>
              </a:rPr>
              <a:t>What happens if your car dies?</a:t>
            </a:r>
          </a:p>
          <a:p>
            <a:pPr algn="ctr"/>
            <a:r>
              <a:rPr lang="en-US" b="1" dirty="0">
                <a:solidFill>
                  <a:srgbClr val="FF0000"/>
                </a:solidFill>
              </a:rPr>
              <a:t>What happens if you lose your job?</a:t>
            </a:r>
          </a:p>
        </p:txBody>
      </p:sp>
      <p:sp>
        <p:nvSpPr>
          <p:cNvPr id="3" name="Rounded Rectangle 2">
            <a:extLst>
              <a:ext uri="{FF2B5EF4-FFF2-40B4-BE49-F238E27FC236}">
                <a16:creationId xmlns:a16="http://schemas.microsoft.com/office/drawing/2014/main" id="{654DB08F-1003-657B-E05E-C0F194CB94F0}"/>
              </a:ext>
            </a:extLst>
          </p:cNvPr>
          <p:cNvSpPr/>
          <p:nvPr/>
        </p:nvSpPr>
        <p:spPr>
          <a:xfrm>
            <a:off x="6851744" y="2750558"/>
            <a:ext cx="3939387" cy="2584451"/>
          </a:xfrm>
          <a:prstGeom prst="roundRect">
            <a:avLst/>
          </a:prstGeom>
          <a:solidFill>
            <a:schemeClr val="bg1">
              <a:lumMod val="95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Ideally, your EMERGENCY FUND would be a savings account with 3-6 months of non-discretionary expenses saved up to cover emergencies.</a:t>
            </a:r>
          </a:p>
          <a:p>
            <a:pPr algn="ctr"/>
            <a:endParaRPr lang="en-US" b="1" dirty="0">
              <a:solidFill>
                <a:srgbClr val="FF0000"/>
              </a:solidFill>
            </a:endParaRPr>
          </a:p>
          <a:p>
            <a:pPr algn="ctr"/>
            <a:r>
              <a:rPr lang="en-US" b="1" dirty="0">
                <a:solidFill>
                  <a:srgbClr val="FF0000"/>
                </a:solidFill>
              </a:rPr>
              <a:t>$1,050 x 3 = $3,150</a:t>
            </a:r>
          </a:p>
          <a:p>
            <a:pPr algn="ctr"/>
            <a:r>
              <a:rPr lang="en-US" b="1" dirty="0">
                <a:solidFill>
                  <a:srgbClr val="FF0000"/>
                </a:solidFill>
              </a:rPr>
              <a:t>$1,050 x 6 = $6,300</a:t>
            </a:r>
          </a:p>
        </p:txBody>
      </p:sp>
    </p:spTree>
    <p:extLst>
      <p:ext uri="{BB962C8B-B14F-4D97-AF65-F5344CB8AC3E}">
        <p14:creationId xmlns:p14="http://schemas.microsoft.com/office/powerpoint/2010/main" val="2533528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Ideally how much of your income should you expect to go into paying off various loans (car, house, school, etc.)?</a:t>
            </a:r>
          </a:p>
          <a:p>
            <a:pPr marL="0" indent="0" algn="ctr">
              <a:buNone/>
            </a:pPr>
            <a:r>
              <a:rPr lang="en-US" b="1" i="1" dirty="0">
                <a:solidFill>
                  <a:srgbClr val="C00000"/>
                </a:solidFill>
              </a:rPr>
              <a:t> </a:t>
            </a:r>
          </a:p>
          <a:p>
            <a:pPr marL="0" indent="0" algn="ctr">
              <a:buNone/>
            </a:pPr>
            <a:r>
              <a:rPr lang="en-US" b="1" i="1" dirty="0">
                <a:solidFill>
                  <a:srgbClr val="C00000"/>
                </a:solidFill>
              </a:rPr>
              <a:t>There are 2 ways to address this:</a:t>
            </a:r>
          </a:p>
          <a:p>
            <a:pPr marL="0" indent="0" algn="ctr">
              <a:buNone/>
            </a:pPr>
            <a:endParaRPr lang="en-US" b="1" i="1" dirty="0">
              <a:solidFill>
                <a:srgbClr val="C00000"/>
              </a:solidFill>
            </a:endParaRPr>
          </a:p>
          <a:p>
            <a:pPr marL="514350" indent="-514350" algn="ctr">
              <a:buAutoNum type="arabicParenBoth"/>
            </a:pPr>
            <a:r>
              <a:rPr lang="en-US" b="1" i="1" dirty="0">
                <a:solidFill>
                  <a:srgbClr val="C00000"/>
                </a:solidFill>
              </a:rPr>
              <a:t>From a lender’s perspective.</a:t>
            </a:r>
          </a:p>
          <a:p>
            <a:pPr marL="514350" indent="-514350" algn="ctr">
              <a:buAutoNum type="arabicParenBoth"/>
            </a:pPr>
            <a:r>
              <a:rPr lang="en-US" b="1" i="1" dirty="0">
                <a:solidFill>
                  <a:srgbClr val="C00000"/>
                </a:solidFill>
              </a:rPr>
              <a:t>From your own, personal perspective.</a:t>
            </a:r>
            <a:endParaRPr lang="en-US" sz="2600" b="1" i="1" dirty="0">
              <a:solidFill>
                <a:srgbClr val="C00000"/>
              </a:solidFill>
            </a:endParaRPr>
          </a:p>
        </p:txBody>
      </p:sp>
      <p:sp>
        <p:nvSpPr>
          <p:cNvPr id="2" name="Rectangle 2">
            <a:extLst>
              <a:ext uri="{FF2B5EF4-FFF2-40B4-BE49-F238E27FC236}">
                <a16:creationId xmlns:a16="http://schemas.microsoft.com/office/drawing/2014/main" id="{4AA8FD18-FC05-B048-85BB-DBF1D3ED66E6}"/>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Frequently Asked Question</a:t>
            </a:r>
          </a:p>
        </p:txBody>
      </p:sp>
    </p:spTree>
    <p:extLst>
      <p:ext uri="{BB962C8B-B14F-4D97-AF65-F5344CB8AC3E}">
        <p14:creationId xmlns:p14="http://schemas.microsoft.com/office/powerpoint/2010/main" val="48893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Ideally how much of your income should you expect to go into paying off various loans (car, house, school, etc.)?</a:t>
            </a:r>
          </a:p>
          <a:p>
            <a:pPr marL="0" indent="0" algn="ctr">
              <a:buNone/>
            </a:pPr>
            <a:r>
              <a:rPr lang="en-US" b="1" i="1" dirty="0">
                <a:solidFill>
                  <a:srgbClr val="C00000"/>
                </a:solidFill>
              </a:rPr>
              <a:t> </a:t>
            </a:r>
          </a:p>
          <a:p>
            <a:pPr marL="0" indent="0" algn="ctr">
              <a:buNone/>
            </a:pPr>
            <a:r>
              <a:rPr lang="en-US" b="1" i="1" dirty="0">
                <a:solidFill>
                  <a:srgbClr val="C00000"/>
                </a:solidFill>
              </a:rPr>
              <a:t>The lender’s perspective:</a:t>
            </a:r>
          </a:p>
          <a:p>
            <a:pPr marL="0" indent="0" algn="ctr">
              <a:buNone/>
            </a:pPr>
            <a:r>
              <a:rPr lang="en-US" b="1" i="1" dirty="0">
                <a:solidFill>
                  <a:srgbClr val="C00000"/>
                </a:solidFill>
              </a:rPr>
              <a:t>28% of your gross income should go to housing payments (at most)</a:t>
            </a:r>
            <a:br>
              <a:rPr lang="en-US" b="1" i="1" dirty="0">
                <a:solidFill>
                  <a:srgbClr val="C00000"/>
                </a:solidFill>
              </a:rPr>
            </a:br>
            <a:r>
              <a:rPr lang="en-US" sz="2500" i="1" dirty="0">
                <a:solidFill>
                  <a:srgbClr val="C00000"/>
                </a:solidFill>
              </a:rPr>
              <a:t>(including rent, mortgage, taxes, insurance…but not maintenance or utilities)</a:t>
            </a:r>
          </a:p>
          <a:p>
            <a:pPr marL="0" indent="0" algn="ctr">
              <a:buNone/>
            </a:pPr>
            <a:endParaRPr lang="en-US" b="1" i="1" dirty="0">
              <a:solidFill>
                <a:srgbClr val="C00000"/>
              </a:solidFill>
            </a:endParaRPr>
          </a:p>
          <a:p>
            <a:pPr marL="0" indent="0" algn="ctr">
              <a:buNone/>
            </a:pPr>
            <a:r>
              <a:rPr lang="en-US" b="1" i="1" dirty="0">
                <a:solidFill>
                  <a:srgbClr val="C00000"/>
                </a:solidFill>
              </a:rPr>
              <a:t>36% of your gross income should go to all debt payments (at most)</a:t>
            </a:r>
          </a:p>
          <a:p>
            <a:pPr marL="0" indent="0" algn="ctr">
              <a:buNone/>
            </a:pPr>
            <a:r>
              <a:rPr lang="en-US" sz="2500" i="1" dirty="0">
                <a:solidFill>
                  <a:srgbClr val="C00000"/>
                </a:solidFill>
              </a:rPr>
              <a:t>(including housing, credit cards, student loans, auto loans…)</a:t>
            </a:r>
          </a:p>
        </p:txBody>
      </p:sp>
      <p:sp>
        <p:nvSpPr>
          <p:cNvPr id="2" name="Rectangle 2">
            <a:extLst>
              <a:ext uri="{FF2B5EF4-FFF2-40B4-BE49-F238E27FC236}">
                <a16:creationId xmlns:a16="http://schemas.microsoft.com/office/drawing/2014/main" id="{24713425-62ED-0749-1533-687B6EA8F0B4}"/>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Frequently Asked Question</a:t>
            </a:r>
          </a:p>
        </p:txBody>
      </p:sp>
    </p:spTree>
    <p:extLst>
      <p:ext uri="{BB962C8B-B14F-4D97-AF65-F5344CB8AC3E}">
        <p14:creationId xmlns:p14="http://schemas.microsoft.com/office/powerpoint/2010/main" val="354216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 calcmode="lin" valueType="num">
                                      <p:cBhvr>
                                        <p:cTn id="1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3">
                                            <p:txEl>
                                              <p:pRg st="5" end="5"/>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p:cTn id="1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Ideally how much of your income should you expect to go into paying off various loans (car, house, school, etc.)?</a:t>
            </a:r>
          </a:p>
          <a:p>
            <a:pPr marL="0" indent="0" algn="ctr">
              <a:buNone/>
            </a:pPr>
            <a:r>
              <a:rPr lang="en-US" sz="1800" b="1" i="1" dirty="0">
                <a:solidFill>
                  <a:srgbClr val="C00000"/>
                </a:solidFill>
              </a:rPr>
              <a:t> </a:t>
            </a:r>
          </a:p>
          <a:p>
            <a:pPr marL="0" indent="0" algn="ctr">
              <a:buNone/>
            </a:pPr>
            <a:r>
              <a:rPr lang="en-US" sz="1800" b="1" i="1" dirty="0">
                <a:solidFill>
                  <a:srgbClr val="C00000"/>
                </a:solidFill>
              </a:rPr>
              <a:t>28% of your gross income should go to housing payments (at most)</a:t>
            </a:r>
            <a:br>
              <a:rPr lang="en-US" sz="1800" b="1" i="1" dirty="0">
                <a:solidFill>
                  <a:srgbClr val="C00000"/>
                </a:solidFill>
              </a:rPr>
            </a:br>
            <a:r>
              <a:rPr lang="en-US" sz="1800" i="1" dirty="0">
                <a:solidFill>
                  <a:srgbClr val="C00000"/>
                </a:solidFill>
              </a:rPr>
              <a:t>(including rent, mortgage, taxes, insurance…but not maintenance or utilities)</a:t>
            </a:r>
          </a:p>
          <a:p>
            <a:pPr marL="0" indent="0" algn="ctr">
              <a:buNone/>
            </a:pPr>
            <a:r>
              <a:rPr lang="en-US" sz="1800" b="1" i="1" dirty="0">
                <a:solidFill>
                  <a:srgbClr val="C00000"/>
                </a:solidFill>
              </a:rPr>
              <a:t>36% of your gross income should go to all debt payments (at most)</a:t>
            </a:r>
          </a:p>
          <a:p>
            <a:pPr marL="0" indent="0" algn="ctr">
              <a:buNone/>
            </a:pPr>
            <a:r>
              <a:rPr lang="en-US" sz="1800" i="1" dirty="0">
                <a:solidFill>
                  <a:srgbClr val="C00000"/>
                </a:solidFill>
              </a:rPr>
              <a:t>(including housing, credit cards, student loans, auto loans…)</a:t>
            </a:r>
          </a:p>
          <a:p>
            <a:pPr marL="0" indent="0" algn="ctr">
              <a:buNone/>
            </a:pPr>
            <a:endParaRPr lang="en-US" sz="2500" i="1" dirty="0">
              <a:solidFill>
                <a:srgbClr val="C00000"/>
              </a:solidFill>
            </a:endParaRPr>
          </a:p>
          <a:p>
            <a:pPr marL="0" indent="0" algn="ctr">
              <a:buNone/>
            </a:pPr>
            <a:r>
              <a:rPr lang="en-US" sz="2500" i="1" dirty="0">
                <a:solidFill>
                  <a:srgbClr val="C00000"/>
                </a:solidFill>
              </a:rPr>
              <a:t>Be very careful: These ratios are based on payments, not borrowed amounts or loan balances. Lenders may encourage you to extend your loan repayment term, which may lower your monthly or annual payment….but doing this will usually increase the total amount that you have to repay over the life of the loan.</a:t>
            </a:r>
          </a:p>
        </p:txBody>
      </p:sp>
      <p:sp>
        <p:nvSpPr>
          <p:cNvPr id="2" name="Rectangle 2">
            <a:extLst>
              <a:ext uri="{FF2B5EF4-FFF2-40B4-BE49-F238E27FC236}">
                <a16:creationId xmlns:a16="http://schemas.microsoft.com/office/drawing/2014/main" id="{2B7BFF2B-478E-B30B-8A70-292C5636E81A}"/>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Frequently Asked Question</a:t>
            </a:r>
          </a:p>
        </p:txBody>
      </p:sp>
    </p:spTree>
    <p:extLst>
      <p:ext uri="{BB962C8B-B14F-4D97-AF65-F5344CB8AC3E}">
        <p14:creationId xmlns:p14="http://schemas.microsoft.com/office/powerpoint/2010/main" val="1705612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Ideally how much of your income should you expect to go into paying off various loans (car, house, school, etc.)?</a:t>
            </a:r>
          </a:p>
          <a:p>
            <a:pPr marL="0" indent="0" algn="ctr">
              <a:buNone/>
            </a:pPr>
            <a:endParaRPr lang="en-US" sz="2500" i="1" dirty="0">
              <a:solidFill>
                <a:srgbClr val="C00000"/>
              </a:solidFill>
            </a:endParaRPr>
          </a:p>
          <a:p>
            <a:pPr marL="0" indent="0" algn="ctr">
              <a:buNone/>
            </a:pPr>
            <a:r>
              <a:rPr lang="en-US" sz="2500" i="1" dirty="0">
                <a:solidFill>
                  <a:srgbClr val="C00000"/>
                </a:solidFill>
              </a:rPr>
              <a:t>From a personal perspective, it will all depend on your other goals and investments and your specific situation.</a:t>
            </a:r>
          </a:p>
          <a:p>
            <a:pPr algn="ctr"/>
            <a:r>
              <a:rPr lang="en-US" sz="2400" i="1" dirty="0">
                <a:solidFill>
                  <a:srgbClr val="C00000"/>
                </a:solidFill>
              </a:rPr>
              <a:t>If you buy a home, you will increase your debt.</a:t>
            </a:r>
          </a:p>
          <a:p>
            <a:pPr algn="ctr"/>
            <a:r>
              <a:rPr lang="en-US" sz="2400" i="1" dirty="0">
                <a:solidFill>
                  <a:srgbClr val="C00000"/>
                </a:solidFill>
              </a:rPr>
              <a:t>If you have children, you may increase your debt as you save for their education or incur other expenses.</a:t>
            </a:r>
          </a:p>
          <a:p>
            <a:pPr algn="ctr"/>
            <a:r>
              <a:rPr lang="en-US" sz="2400" i="1" dirty="0">
                <a:solidFill>
                  <a:srgbClr val="C00000"/>
                </a:solidFill>
              </a:rPr>
              <a:t>You can offset this by having a lower auto loan or reducing your student loans.</a:t>
            </a:r>
          </a:p>
          <a:p>
            <a:pPr algn="ctr"/>
            <a:r>
              <a:rPr lang="en-US" sz="2400" i="1" dirty="0">
                <a:solidFill>
                  <a:srgbClr val="C00000"/>
                </a:solidFill>
              </a:rPr>
              <a:t>Always, always, always pay off your credit card balances as soon as you are able.</a:t>
            </a:r>
          </a:p>
        </p:txBody>
      </p:sp>
      <p:sp>
        <p:nvSpPr>
          <p:cNvPr id="2" name="Rectangle 2">
            <a:extLst>
              <a:ext uri="{FF2B5EF4-FFF2-40B4-BE49-F238E27FC236}">
                <a16:creationId xmlns:a16="http://schemas.microsoft.com/office/drawing/2014/main" id="{9B7DE4DC-82F3-0ED4-4902-5AC1C99362ED}"/>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Frequently Asked Question</a:t>
            </a:r>
          </a:p>
        </p:txBody>
      </p:sp>
    </p:spTree>
    <p:extLst>
      <p:ext uri="{BB962C8B-B14F-4D97-AF65-F5344CB8AC3E}">
        <p14:creationId xmlns:p14="http://schemas.microsoft.com/office/powerpoint/2010/main" val="73398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4"/>
            <a:ext cx="10670628" cy="1330507"/>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GOAL: Set up separate savings accounts for each savings goal. And add to each.</a:t>
            </a:r>
          </a:p>
          <a:p>
            <a:pPr algn="ctr"/>
            <a:endParaRPr lang="en-US" b="1" dirty="0">
              <a:solidFill>
                <a:schemeClr val="bg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786411"/>
            <a:ext cx="10861275" cy="43905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C00000"/>
                </a:solidFill>
              </a:rPr>
              <a:t>Our minds are wacky. </a:t>
            </a:r>
          </a:p>
          <a:p>
            <a:r>
              <a:rPr lang="en-US" sz="3200" dirty="0">
                <a:solidFill>
                  <a:srgbClr val="C00000"/>
                </a:solidFill>
              </a:rPr>
              <a:t>We engage in a behavior economists call “mental budgeting.”</a:t>
            </a:r>
            <a:br>
              <a:rPr lang="en-US" sz="3200" dirty="0">
                <a:solidFill>
                  <a:srgbClr val="C00000"/>
                </a:solidFill>
              </a:rPr>
            </a:br>
            <a:endParaRPr lang="en-US" sz="1200" dirty="0">
              <a:solidFill>
                <a:srgbClr val="C00000"/>
              </a:solidFill>
            </a:endParaRPr>
          </a:p>
          <a:p>
            <a:r>
              <a:rPr lang="en-US" sz="3200" dirty="0">
                <a:solidFill>
                  <a:srgbClr val="C00000"/>
                </a:solidFill>
              </a:rPr>
              <a:t>Having $10,000 in one account </a:t>
            </a:r>
            <a:r>
              <a:rPr lang="en-US" sz="3200" i="1" dirty="0">
                <a:solidFill>
                  <a:srgbClr val="C00000"/>
                </a:solidFill>
              </a:rPr>
              <a:t>feels </a:t>
            </a:r>
            <a:r>
              <a:rPr lang="en-US" sz="3200" dirty="0">
                <a:solidFill>
                  <a:srgbClr val="C00000"/>
                </a:solidFill>
              </a:rPr>
              <a:t>different than having $2,000 in five different accounts.</a:t>
            </a:r>
          </a:p>
          <a:p>
            <a:pPr lvl="1"/>
            <a:r>
              <a:rPr lang="en-US" sz="2500" dirty="0">
                <a:solidFill>
                  <a:srgbClr val="C00000"/>
                </a:solidFill>
              </a:rPr>
              <a:t>If each account has a purpose or goal, there’s a little governor in our brain that regulates our desire to use money from an account for anything but its intended purpose.</a:t>
            </a:r>
          </a:p>
          <a:p>
            <a:pPr lvl="1"/>
            <a:r>
              <a:rPr lang="en-US" sz="2500" dirty="0">
                <a:solidFill>
                  <a:srgbClr val="C00000"/>
                </a:solidFill>
              </a:rPr>
              <a:t>Some banks will let you do this automatically. If not, do this for yourself, by actually opening up 3-5 different savings accounts.</a:t>
            </a:r>
          </a:p>
        </p:txBody>
      </p:sp>
    </p:spTree>
    <p:extLst>
      <p:ext uri="{BB962C8B-B14F-4D97-AF65-F5344CB8AC3E}">
        <p14:creationId xmlns:p14="http://schemas.microsoft.com/office/powerpoint/2010/main" val="116295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pic>
        <p:nvPicPr>
          <p:cNvPr id="1030" name="Picture 6"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682" y="1798110"/>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A507C9-E2C6-E043-82FB-E1908124782E}"/>
              </a:ext>
            </a:extLst>
          </p:cNvPr>
          <p:cNvSpPr txBox="1"/>
          <p:nvPr/>
        </p:nvSpPr>
        <p:spPr>
          <a:xfrm>
            <a:off x="1971898" y="1654629"/>
            <a:ext cx="1061124" cy="369332"/>
          </a:xfrm>
          <a:prstGeom prst="rect">
            <a:avLst/>
          </a:prstGeom>
          <a:noFill/>
        </p:spPr>
        <p:txBody>
          <a:bodyPr wrap="none" rtlCol="0">
            <a:spAutoFit/>
          </a:bodyPr>
          <a:lstStyle/>
          <a:p>
            <a:r>
              <a:rPr lang="en-US" b="1" dirty="0"/>
              <a:t>Paycheck</a:t>
            </a:r>
          </a:p>
        </p:txBody>
      </p:sp>
      <p:sp>
        <p:nvSpPr>
          <p:cNvPr id="8" name="TextBox 7">
            <a:extLst>
              <a:ext uri="{FF2B5EF4-FFF2-40B4-BE49-F238E27FC236}">
                <a16:creationId xmlns:a16="http://schemas.microsoft.com/office/drawing/2014/main" id="{1FF19061-9AAE-284F-94BF-DB141720E352}"/>
              </a:ext>
            </a:extLst>
          </p:cNvPr>
          <p:cNvSpPr txBox="1"/>
          <p:nvPr/>
        </p:nvSpPr>
        <p:spPr>
          <a:xfrm>
            <a:off x="2190474" y="2979657"/>
            <a:ext cx="574196" cy="369332"/>
          </a:xfrm>
          <a:prstGeom prst="rect">
            <a:avLst/>
          </a:prstGeom>
          <a:noFill/>
        </p:spPr>
        <p:txBody>
          <a:bodyPr wrap="none" rtlCol="0">
            <a:spAutoFit/>
          </a:bodyPr>
          <a:lstStyle/>
          <a:p>
            <a:r>
              <a:rPr lang="en-US" b="1" dirty="0"/>
              <a:t>Bills</a:t>
            </a:r>
          </a:p>
        </p:txBody>
      </p:sp>
      <p:cxnSp>
        <p:nvCxnSpPr>
          <p:cNvPr id="5" name="Straight Arrow Connector 4">
            <a:extLst>
              <a:ext uri="{FF2B5EF4-FFF2-40B4-BE49-F238E27FC236}">
                <a16:creationId xmlns:a16="http://schemas.microsoft.com/office/drawing/2014/main" id="{D9C1EB1E-FDCD-3246-B469-624FDFAF2CBA}"/>
              </a:ext>
            </a:extLst>
          </p:cNvPr>
          <p:cNvCxnSpPr>
            <a:cxnSpLocks/>
          </p:cNvCxnSpPr>
          <p:nvPr/>
        </p:nvCxnSpPr>
        <p:spPr>
          <a:xfrm>
            <a:off x="2586904" y="2043518"/>
            <a:ext cx="751380" cy="409396"/>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F7E966E-FB16-7A40-903A-24C83E720105}"/>
              </a:ext>
            </a:extLst>
          </p:cNvPr>
          <p:cNvCxnSpPr>
            <a:cxnSpLocks/>
            <a:stCxn id="1030" idx="1"/>
          </p:cNvCxnSpPr>
          <p:nvPr/>
        </p:nvCxnSpPr>
        <p:spPr>
          <a:xfrm flipH="1">
            <a:off x="2542128" y="2613555"/>
            <a:ext cx="694554" cy="39513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6" descr="Free Bucket Clipart Png, Download Free Bucket Clipart Png png images, Free  ClipArts on Clipart Library">
            <a:extLst>
              <a:ext uri="{FF2B5EF4-FFF2-40B4-BE49-F238E27FC236}">
                <a16:creationId xmlns:a16="http://schemas.microsoft.com/office/drawing/2014/main" id="{3BAB7933-641A-AF4A-AC8B-DAAEEE1E2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439" y="408362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78B02F0-8B19-034B-B82E-B163D7AE8BA6}"/>
              </a:ext>
            </a:extLst>
          </p:cNvPr>
          <p:cNvSpPr txBox="1"/>
          <p:nvPr/>
        </p:nvSpPr>
        <p:spPr>
          <a:xfrm>
            <a:off x="2504354" y="5543441"/>
            <a:ext cx="1332212" cy="1200329"/>
          </a:xfrm>
          <a:prstGeom prst="rect">
            <a:avLst/>
          </a:prstGeom>
          <a:noFill/>
        </p:spPr>
        <p:txBody>
          <a:bodyPr wrap="square" rtlCol="0">
            <a:spAutoFit/>
          </a:bodyPr>
          <a:lstStyle/>
          <a:p>
            <a:pPr algn="ctr"/>
            <a:r>
              <a:rPr lang="en-US" b="1" dirty="0"/>
              <a:t>Short &amp; Medium- Term Goals (0-5 Years)</a:t>
            </a:r>
          </a:p>
        </p:txBody>
      </p:sp>
      <p:cxnSp>
        <p:nvCxnSpPr>
          <p:cNvPr id="19" name="Straight Arrow Connector 18">
            <a:extLst>
              <a:ext uri="{FF2B5EF4-FFF2-40B4-BE49-F238E27FC236}">
                <a16:creationId xmlns:a16="http://schemas.microsoft.com/office/drawing/2014/main" id="{5D6B0FF1-EEF0-8748-A5CB-34BFA1C5C069}"/>
              </a:ext>
            </a:extLst>
          </p:cNvPr>
          <p:cNvCxnSpPr>
            <a:cxnSpLocks/>
          </p:cNvCxnSpPr>
          <p:nvPr/>
        </p:nvCxnSpPr>
        <p:spPr>
          <a:xfrm flipH="1">
            <a:off x="3417045" y="3107540"/>
            <a:ext cx="349879" cy="10387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6" descr="Free Bucket Clipart Png, Download Free Bucket Clipart Png png images, Free  ClipArts on Clipart Library">
            <a:extLst>
              <a:ext uri="{FF2B5EF4-FFF2-40B4-BE49-F238E27FC236}">
                <a16:creationId xmlns:a16="http://schemas.microsoft.com/office/drawing/2014/main" id="{35984B11-003D-A84C-97EF-D6917068F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543" y="408362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8491967-629C-C74E-9085-EECD731D5618}"/>
              </a:ext>
            </a:extLst>
          </p:cNvPr>
          <p:cNvSpPr txBox="1"/>
          <p:nvPr/>
        </p:nvSpPr>
        <p:spPr>
          <a:xfrm>
            <a:off x="4381458" y="5543441"/>
            <a:ext cx="1332212" cy="923330"/>
          </a:xfrm>
          <a:prstGeom prst="rect">
            <a:avLst/>
          </a:prstGeom>
          <a:noFill/>
        </p:spPr>
        <p:txBody>
          <a:bodyPr wrap="square" rtlCol="0">
            <a:spAutoFit/>
          </a:bodyPr>
          <a:lstStyle/>
          <a:p>
            <a:pPr algn="ctr"/>
            <a:r>
              <a:rPr lang="en-US" b="1" dirty="0"/>
              <a:t>Long-Term Goals </a:t>
            </a:r>
            <a:br>
              <a:rPr lang="en-US" b="1" dirty="0"/>
            </a:br>
            <a:r>
              <a:rPr lang="en-US" b="1" dirty="0"/>
              <a:t>(5+ Years)</a:t>
            </a:r>
          </a:p>
        </p:txBody>
      </p:sp>
      <p:cxnSp>
        <p:nvCxnSpPr>
          <p:cNvPr id="25" name="Straight Arrow Connector 24">
            <a:extLst>
              <a:ext uri="{FF2B5EF4-FFF2-40B4-BE49-F238E27FC236}">
                <a16:creationId xmlns:a16="http://schemas.microsoft.com/office/drawing/2014/main" id="{70EF9908-564D-3140-AACA-FD1CA49286D1}"/>
              </a:ext>
            </a:extLst>
          </p:cNvPr>
          <p:cNvCxnSpPr>
            <a:cxnSpLocks/>
          </p:cNvCxnSpPr>
          <p:nvPr/>
        </p:nvCxnSpPr>
        <p:spPr>
          <a:xfrm>
            <a:off x="4254965" y="3108228"/>
            <a:ext cx="440631" cy="1038107"/>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0" name="Picture 6" descr="Free Bucket Clipart Png, Download Free Bucket Clipart Png png images, Free  ClipArts on Clipart Library">
            <a:extLst>
              <a:ext uri="{FF2B5EF4-FFF2-40B4-BE49-F238E27FC236}">
                <a16:creationId xmlns:a16="http://schemas.microsoft.com/office/drawing/2014/main" id="{2902B841-FA69-8C4B-BD99-6EB18A4DA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8190" y="1839295"/>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DAF73E83-F72C-AF46-8C63-C461210D8D3A}"/>
              </a:ext>
            </a:extLst>
          </p:cNvPr>
          <p:cNvSpPr txBox="1"/>
          <p:nvPr/>
        </p:nvSpPr>
        <p:spPr>
          <a:xfrm>
            <a:off x="5941788" y="1397187"/>
            <a:ext cx="1467761" cy="646331"/>
          </a:xfrm>
          <a:prstGeom prst="rect">
            <a:avLst/>
          </a:prstGeom>
          <a:noFill/>
        </p:spPr>
        <p:txBody>
          <a:bodyPr wrap="square" rtlCol="0">
            <a:spAutoFit/>
          </a:bodyPr>
          <a:lstStyle/>
          <a:p>
            <a:pPr algn="ctr"/>
            <a:r>
              <a:rPr lang="en-US" b="1" dirty="0"/>
              <a:t>Contribution from ULL</a:t>
            </a:r>
          </a:p>
        </p:txBody>
      </p:sp>
      <p:cxnSp>
        <p:nvCxnSpPr>
          <p:cNvPr id="32" name="Straight Arrow Connector 31">
            <a:extLst>
              <a:ext uri="{FF2B5EF4-FFF2-40B4-BE49-F238E27FC236}">
                <a16:creationId xmlns:a16="http://schemas.microsoft.com/office/drawing/2014/main" id="{CE0802B0-02AB-074A-B372-C4CED9882A68}"/>
              </a:ext>
            </a:extLst>
          </p:cNvPr>
          <p:cNvCxnSpPr>
            <a:cxnSpLocks/>
          </p:cNvCxnSpPr>
          <p:nvPr/>
        </p:nvCxnSpPr>
        <p:spPr>
          <a:xfrm>
            <a:off x="6546808" y="2109254"/>
            <a:ext cx="751380" cy="409396"/>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6" descr="Free Bucket Clipart Png, Download Free Bucket Clipart Png png images, Free  ClipArts on Clipart Library">
            <a:extLst>
              <a:ext uri="{FF2B5EF4-FFF2-40B4-BE49-F238E27FC236}">
                <a16:creationId xmlns:a16="http://schemas.microsoft.com/office/drawing/2014/main" id="{681A825F-7559-564A-8646-F4DA16A3C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7754" y="3983297"/>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F4885A53-67DB-5349-AA55-AD604DB7F8DF}"/>
              </a:ext>
            </a:extLst>
          </p:cNvPr>
          <p:cNvSpPr txBox="1"/>
          <p:nvPr/>
        </p:nvSpPr>
        <p:spPr>
          <a:xfrm>
            <a:off x="6053147" y="3553460"/>
            <a:ext cx="1467761" cy="646331"/>
          </a:xfrm>
          <a:prstGeom prst="rect">
            <a:avLst/>
          </a:prstGeom>
          <a:noFill/>
        </p:spPr>
        <p:txBody>
          <a:bodyPr wrap="square" rtlCol="0">
            <a:spAutoFit/>
          </a:bodyPr>
          <a:lstStyle/>
          <a:p>
            <a:pPr algn="ctr"/>
            <a:r>
              <a:rPr lang="en-US" b="1" dirty="0"/>
              <a:t>Transfer from Savings</a:t>
            </a:r>
          </a:p>
        </p:txBody>
      </p:sp>
      <p:cxnSp>
        <p:nvCxnSpPr>
          <p:cNvPr id="35" name="Straight Arrow Connector 34">
            <a:extLst>
              <a:ext uri="{FF2B5EF4-FFF2-40B4-BE49-F238E27FC236}">
                <a16:creationId xmlns:a16="http://schemas.microsoft.com/office/drawing/2014/main" id="{B929D965-D26E-8144-AA24-D1AD62245CC5}"/>
              </a:ext>
            </a:extLst>
          </p:cNvPr>
          <p:cNvCxnSpPr>
            <a:cxnSpLocks/>
          </p:cNvCxnSpPr>
          <p:nvPr/>
        </p:nvCxnSpPr>
        <p:spPr>
          <a:xfrm>
            <a:off x="5799586" y="4674923"/>
            <a:ext cx="1609961" cy="0"/>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00B0A1-BCD1-4F4C-A1A6-C72C34A9CA15}"/>
              </a:ext>
            </a:extLst>
          </p:cNvPr>
          <p:cNvSpPr txBox="1"/>
          <p:nvPr/>
        </p:nvSpPr>
        <p:spPr>
          <a:xfrm>
            <a:off x="8897713" y="2109254"/>
            <a:ext cx="1768922" cy="646331"/>
          </a:xfrm>
          <a:prstGeom prst="rect">
            <a:avLst/>
          </a:prstGeom>
          <a:noFill/>
        </p:spPr>
        <p:txBody>
          <a:bodyPr wrap="square" rtlCol="0">
            <a:spAutoFit/>
          </a:bodyPr>
          <a:lstStyle/>
          <a:p>
            <a:pPr algn="ctr"/>
            <a:r>
              <a:rPr lang="en-US" b="1" dirty="0"/>
              <a:t>Work Retirement Plan</a:t>
            </a:r>
          </a:p>
        </p:txBody>
      </p:sp>
      <p:sp>
        <p:nvSpPr>
          <p:cNvPr id="38" name="TextBox 37">
            <a:extLst>
              <a:ext uri="{FF2B5EF4-FFF2-40B4-BE49-F238E27FC236}">
                <a16:creationId xmlns:a16="http://schemas.microsoft.com/office/drawing/2014/main" id="{65CF64EB-1D46-DD48-929A-EA16460522FE}"/>
              </a:ext>
            </a:extLst>
          </p:cNvPr>
          <p:cNvSpPr txBox="1"/>
          <p:nvPr/>
        </p:nvSpPr>
        <p:spPr>
          <a:xfrm>
            <a:off x="8897713" y="3938911"/>
            <a:ext cx="1768922" cy="646331"/>
          </a:xfrm>
          <a:prstGeom prst="rect">
            <a:avLst/>
          </a:prstGeom>
          <a:noFill/>
        </p:spPr>
        <p:txBody>
          <a:bodyPr wrap="square" rtlCol="0">
            <a:spAutoFit/>
          </a:bodyPr>
          <a:lstStyle/>
          <a:p>
            <a:pPr algn="ctr"/>
            <a:r>
              <a:rPr lang="en-US" b="1" dirty="0"/>
              <a:t>Independent Retirement Plan</a:t>
            </a:r>
          </a:p>
        </p:txBody>
      </p:sp>
      <p:cxnSp>
        <p:nvCxnSpPr>
          <p:cNvPr id="26" name="Straight Arrow Connector 25">
            <a:extLst>
              <a:ext uri="{FF2B5EF4-FFF2-40B4-BE49-F238E27FC236}">
                <a16:creationId xmlns:a16="http://schemas.microsoft.com/office/drawing/2014/main" id="{3DCC8779-FF0A-084C-8852-EB5CD5A2E340}"/>
              </a:ext>
            </a:extLst>
          </p:cNvPr>
          <p:cNvCxnSpPr>
            <a:cxnSpLocks/>
          </p:cNvCxnSpPr>
          <p:nvPr/>
        </p:nvCxnSpPr>
        <p:spPr>
          <a:xfrm>
            <a:off x="3722121" y="5194400"/>
            <a:ext cx="973475" cy="0"/>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Rectangle 2">
            <a:extLst>
              <a:ext uri="{FF2B5EF4-FFF2-40B4-BE49-F238E27FC236}">
                <a16:creationId xmlns:a16="http://schemas.microsoft.com/office/drawing/2014/main" id="{0A265C2B-D273-1C1A-9DF5-ABC498503B7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Mental Budgeting &amp; Savings Accounts</a:t>
            </a:r>
          </a:p>
        </p:txBody>
      </p:sp>
    </p:spTree>
    <p:extLst>
      <p:ext uri="{BB962C8B-B14F-4D97-AF65-F5344CB8AC3E}">
        <p14:creationId xmlns:p14="http://schemas.microsoft.com/office/powerpoint/2010/main" val="139355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par>
                                <p:cTn id="39" presetID="53" presetClass="entr" presetSubtype="16"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par>
                                <p:cTn id="44" presetID="53" presetClass="entr" presetSubtype="16"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childTnLst>
                                </p:cTn>
                              </p:par>
                              <p:par>
                                <p:cTn id="66" presetID="53" presetClass="entr" presetSubtype="16" fill="hold" nodeType="with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23" grpId="0"/>
      <p:bldP spid="34"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pic>
        <p:nvPicPr>
          <p:cNvPr id="1030" name="Picture 6"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682" y="1798110"/>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A507C9-E2C6-E043-82FB-E1908124782E}"/>
              </a:ext>
            </a:extLst>
          </p:cNvPr>
          <p:cNvSpPr txBox="1"/>
          <p:nvPr/>
        </p:nvSpPr>
        <p:spPr>
          <a:xfrm>
            <a:off x="1971898" y="1654629"/>
            <a:ext cx="1061124" cy="369332"/>
          </a:xfrm>
          <a:prstGeom prst="rect">
            <a:avLst/>
          </a:prstGeom>
          <a:noFill/>
        </p:spPr>
        <p:txBody>
          <a:bodyPr wrap="none" rtlCol="0">
            <a:spAutoFit/>
          </a:bodyPr>
          <a:lstStyle/>
          <a:p>
            <a:r>
              <a:rPr lang="en-US" b="1" dirty="0"/>
              <a:t>Paycheck</a:t>
            </a:r>
          </a:p>
        </p:txBody>
      </p:sp>
      <p:sp>
        <p:nvSpPr>
          <p:cNvPr id="8" name="TextBox 7">
            <a:extLst>
              <a:ext uri="{FF2B5EF4-FFF2-40B4-BE49-F238E27FC236}">
                <a16:creationId xmlns:a16="http://schemas.microsoft.com/office/drawing/2014/main" id="{1FF19061-9AAE-284F-94BF-DB141720E352}"/>
              </a:ext>
            </a:extLst>
          </p:cNvPr>
          <p:cNvSpPr txBox="1"/>
          <p:nvPr/>
        </p:nvSpPr>
        <p:spPr>
          <a:xfrm>
            <a:off x="2190474" y="2979657"/>
            <a:ext cx="574196" cy="369332"/>
          </a:xfrm>
          <a:prstGeom prst="rect">
            <a:avLst/>
          </a:prstGeom>
          <a:noFill/>
        </p:spPr>
        <p:txBody>
          <a:bodyPr wrap="none" rtlCol="0">
            <a:spAutoFit/>
          </a:bodyPr>
          <a:lstStyle/>
          <a:p>
            <a:r>
              <a:rPr lang="en-US" b="1" dirty="0"/>
              <a:t>Bills</a:t>
            </a:r>
          </a:p>
        </p:txBody>
      </p:sp>
      <p:cxnSp>
        <p:nvCxnSpPr>
          <p:cNvPr id="5" name="Straight Arrow Connector 4">
            <a:extLst>
              <a:ext uri="{FF2B5EF4-FFF2-40B4-BE49-F238E27FC236}">
                <a16:creationId xmlns:a16="http://schemas.microsoft.com/office/drawing/2014/main" id="{D9C1EB1E-FDCD-3246-B469-624FDFAF2CBA}"/>
              </a:ext>
            </a:extLst>
          </p:cNvPr>
          <p:cNvCxnSpPr>
            <a:cxnSpLocks/>
          </p:cNvCxnSpPr>
          <p:nvPr/>
        </p:nvCxnSpPr>
        <p:spPr>
          <a:xfrm>
            <a:off x="2586904" y="2043518"/>
            <a:ext cx="751380" cy="409396"/>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F7E966E-FB16-7A40-903A-24C83E720105}"/>
              </a:ext>
            </a:extLst>
          </p:cNvPr>
          <p:cNvCxnSpPr>
            <a:cxnSpLocks/>
            <a:stCxn id="1030" idx="1"/>
          </p:cNvCxnSpPr>
          <p:nvPr/>
        </p:nvCxnSpPr>
        <p:spPr>
          <a:xfrm flipH="1">
            <a:off x="2542128" y="2613555"/>
            <a:ext cx="694554" cy="39513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6" descr="Free Bucket Clipart Png, Download Free Bucket Clipart Png png images, Free  ClipArts on Clipart Library">
            <a:extLst>
              <a:ext uri="{FF2B5EF4-FFF2-40B4-BE49-F238E27FC236}">
                <a16:creationId xmlns:a16="http://schemas.microsoft.com/office/drawing/2014/main" id="{3BAB7933-641A-AF4A-AC8B-DAAEEE1E2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439" y="408362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78B02F0-8B19-034B-B82E-B163D7AE8BA6}"/>
              </a:ext>
            </a:extLst>
          </p:cNvPr>
          <p:cNvSpPr txBox="1"/>
          <p:nvPr/>
        </p:nvSpPr>
        <p:spPr>
          <a:xfrm>
            <a:off x="2504354" y="5543441"/>
            <a:ext cx="1332212" cy="1200329"/>
          </a:xfrm>
          <a:prstGeom prst="rect">
            <a:avLst/>
          </a:prstGeom>
          <a:noFill/>
        </p:spPr>
        <p:txBody>
          <a:bodyPr wrap="square" rtlCol="0">
            <a:spAutoFit/>
          </a:bodyPr>
          <a:lstStyle/>
          <a:p>
            <a:pPr algn="ctr"/>
            <a:r>
              <a:rPr lang="en-US" b="1" dirty="0"/>
              <a:t>Short &amp; Medium- Term Goals (0-5 Years)</a:t>
            </a:r>
          </a:p>
        </p:txBody>
      </p:sp>
      <p:cxnSp>
        <p:nvCxnSpPr>
          <p:cNvPr id="19" name="Straight Arrow Connector 18">
            <a:extLst>
              <a:ext uri="{FF2B5EF4-FFF2-40B4-BE49-F238E27FC236}">
                <a16:creationId xmlns:a16="http://schemas.microsoft.com/office/drawing/2014/main" id="{5D6B0FF1-EEF0-8748-A5CB-34BFA1C5C069}"/>
              </a:ext>
            </a:extLst>
          </p:cNvPr>
          <p:cNvCxnSpPr>
            <a:cxnSpLocks/>
          </p:cNvCxnSpPr>
          <p:nvPr/>
        </p:nvCxnSpPr>
        <p:spPr>
          <a:xfrm flipH="1">
            <a:off x="3417045" y="3107540"/>
            <a:ext cx="349879" cy="10387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6" descr="Free Bucket Clipart Png, Download Free Bucket Clipart Png png images, Free  ClipArts on Clipart Library">
            <a:extLst>
              <a:ext uri="{FF2B5EF4-FFF2-40B4-BE49-F238E27FC236}">
                <a16:creationId xmlns:a16="http://schemas.microsoft.com/office/drawing/2014/main" id="{35984B11-003D-A84C-97EF-D6917068F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543" y="408362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8491967-629C-C74E-9085-EECD731D5618}"/>
              </a:ext>
            </a:extLst>
          </p:cNvPr>
          <p:cNvSpPr txBox="1"/>
          <p:nvPr/>
        </p:nvSpPr>
        <p:spPr>
          <a:xfrm>
            <a:off x="4381458" y="5543441"/>
            <a:ext cx="1332212" cy="923330"/>
          </a:xfrm>
          <a:prstGeom prst="rect">
            <a:avLst/>
          </a:prstGeom>
          <a:noFill/>
        </p:spPr>
        <p:txBody>
          <a:bodyPr wrap="square" rtlCol="0">
            <a:spAutoFit/>
          </a:bodyPr>
          <a:lstStyle/>
          <a:p>
            <a:pPr algn="ctr"/>
            <a:r>
              <a:rPr lang="en-US" b="1" dirty="0"/>
              <a:t>Long-Term Goals </a:t>
            </a:r>
            <a:br>
              <a:rPr lang="en-US" b="1" dirty="0"/>
            </a:br>
            <a:r>
              <a:rPr lang="en-US" b="1" dirty="0"/>
              <a:t>(5+ Years)</a:t>
            </a:r>
          </a:p>
        </p:txBody>
      </p:sp>
      <p:cxnSp>
        <p:nvCxnSpPr>
          <p:cNvPr id="25" name="Straight Arrow Connector 24">
            <a:extLst>
              <a:ext uri="{FF2B5EF4-FFF2-40B4-BE49-F238E27FC236}">
                <a16:creationId xmlns:a16="http://schemas.microsoft.com/office/drawing/2014/main" id="{70EF9908-564D-3140-AACA-FD1CA49286D1}"/>
              </a:ext>
            </a:extLst>
          </p:cNvPr>
          <p:cNvCxnSpPr>
            <a:cxnSpLocks/>
          </p:cNvCxnSpPr>
          <p:nvPr/>
        </p:nvCxnSpPr>
        <p:spPr>
          <a:xfrm>
            <a:off x="4254965" y="3108228"/>
            <a:ext cx="440631" cy="1038107"/>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DCC8779-FF0A-084C-8852-EB5CD5A2E340}"/>
              </a:ext>
            </a:extLst>
          </p:cNvPr>
          <p:cNvCxnSpPr>
            <a:cxnSpLocks/>
          </p:cNvCxnSpPr>
          <p:nvPr/>
        </p:nvCxnSpPr>
        <p:spPr>
          <a:xfrm>
            <a:off x="3722121" y="5194400"/>
            <a:ext cx="973475" cy="0"/>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27" name="Picture 6" descr="Free Bucket Clipart Png, Download Free Bucket Clipart Png png images, Free  ClipArts on Clipart Library">
            <a:extLst>
              <a:ext uri="{FF2B5EF4-FFF2-40B4-BE49-F238E27FC236}">
                <a16:creationId xmlns:a16="http://schemas.microsoft.com/office/drawing/2014/main" id="{78274B00-A5E1-93AE-1FB6-61F93C903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713" y="3393974"/>
            <a:ext cx="1504043" cy="163089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Free Bucket Clipart Png, Download Free Bucket Clipart Png png images, Free  ClipArts on Clipart Library">
            <a:extLst>
              <a:ext uri="{FF2B5EF4-FFF2-40B4-BE49-F238E27FC236}">
                <a16:creationId xmlns:a16="http://schemas.microsoft.com/office/drawing/2014/main" id="{0AD14511-1B31-EA6F-8467-0CF908181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5756" y="2451505"/>
            <a:ext cx="1504043" cy="163089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Free Bucket Clipart Png, Download Free Bucket Clipart Png png images, Free  ClipArts on Clipart Library">
            <a:extLst>
              <a:ext uri="{FF2B5EF4-FFF2-40B4-BE49-F238E27FC236}">
                <a16:creationId xmlns:a16="http://schemas.microsoft.com/office/drawing/2014/main" id="{9EFE2FB4-EAAB-D4B5-4E9E-562BDB0C9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9799" y="1654629"/>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63B1DD52-F980-6B9F-3F86-8A7921A73F48}"/>
              </a:ext>
            </a:extLst>
          </p:cNvPr>
          <p:cNvSpPr txBox="1"/>
          <p:nvPr/>
        </p:nvSpPr>
        <p:spPr>
          <a:xfrm>
            <a:off x="5736767" y="1654629"/>
            <a:ext cx="1061124" cy="369332"/>
          </a:xfrm>
          <a:prstGeom prst="rect">
            <a:avLst/>
          </a:prstGeom>
          <a:noFill/>
        </p:spPr>
        <p:txBody>
          <a:bodyPr wrap="square" rtlCol="0">
            <a:spAutoFit/>
          </a:bodyPr>
          <a:lstStyle/>
          <a:p>
            <a:r>
              <a:rPr lang="en-US" b="1" dirty="0"/>
              <a:t>Paycheck</a:t>
            </a:r>
          </a:p>
        </p:txBody>
      </p:sp>
      <p:cxnSp>
        <p:nvCxnSpPr>
          <p:cNvPr id="39" name="Straight Arrow Connector 38">
            <a:extLst>
              <a:ext uri="{FF2B5EF4-FFF2-40B4-BE49-F238E27FC236}">
                <a16:creationId xmlns:a16="http://schemas.microsoft.com/office/drawing/2014/main" id="{B4B20258-FFF2-4CFB-102E-3E5D17A07FD4}"/>
              </a:ext>
            </a:extLst>
          </p:cNvPr>
          <p:cNvCxnSpPr>
            <a:cxnSpLocks/>
          </p:cNvCxnSpPr>
          <p:nvPr/>
        </p:nvCxnSpPr>
        <p:spPr>
          <a:xfrm>
            <a:off x="6351773" y="2043518"/>
            <a:ext cx="927093" cy="1385482"/>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5768479-1CF0-23EB-C966-EAAFCD66A5E8}"/>
              </a:ext>
            </a:extLst>
          </p:cNvPr>
          <p:cNvCxnSpPr>
            <a:cxnSpLocks/>
          </p:cNvCxnSpPr>
          <p:nvPr/>
        </p:nvCxnSpPr>
        <p:spPr>
          <a:xfrm>
            <a:off x="6683180" y="2023961"/>
            <a:ext cx="1817562" cy="984724"/>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9DE561D-A48B-CFE4-45EC-70EEB8E71E43}"/>
              </a:ext>
            </a:extLst>
          </p:cNvPr>
          <p:cNvCxnSpPr>
            <a:cxnSpLocks/>
          </p:cNvCxnSpPr>
          <p:nvPr/>
        </p:nvCxnSpPr>
        <p:spPr>
          <a:xfrm>
            <a:off x="6939751" y="1884698"/>
            <a:ext cx="2931362" cy="410385"/>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BB466C1-9976-30F8-9F9B-ED9C0C62857D}"/>
              </a:ext>
            </a:extLst>
          </p:cNvPr>
          <p:cNvSpPr txBox="1"/>
          <p:nvPr/>
        </p:nvSpPr>
        <p:spPr>
          <a:xfrm>
            <a:off x="6034201" y="2842703"/>
            <a:ext cx="791694" cy="369332"/>
          </a:xfrm>
          <a:prstGeom prst="rect">
            <a:avLst/>
          </a:prstGeom>
          <a:noFill/>
        </p:spPr>
        <p:txBody>
          <a:bodyPr wrap="square" rtlCol="0">
            <a:spAutoFit/>
          </a:bodyPr>
          <a:lstStyle/>
          <a:p>
            <a:pPr algn="ctr"/>
            <a:r>
              <a:rPr lang="en-US" b="1" dirty="0"/>
              <a:t>$50</a:t>
            </a:r>
          </a:p>
        </p:txBody>
      </p:sp>
      <p:sp>
        <p:nvSpPr>
          <p:cNvPr id="43" name="TextBox 42">
            <a:extLst>
              <a:ext uri="{FF2B5EF4-FFF2-40B4-BE49-F238E27FC236}">
                <a16:creationId xmlns:a16="http://schemas.microsoft.com/office/drawing/2014/main" id="{31129F89-5D63-0AA3-7407-9F9ABEE811F5}"/>
              </a:ext>
            </a:extLst>
          </p:cNvPr>
          <p:cNvSpPr txBox="1"/>
          <p:nvPr/>
        </p:nvSpPr>
        <p:spPr>
          <a:xfrm>
            <a:off x="7069548" y="2602876"/>
            <a:ext cx="791694" cy="369332"/>
          </a:xfrm>
          <a:prstGeom prst="rect">
            <a:avLst/>
          </a:prstGeom>
          <a:noFill/>
        </p:spPr>
        <p:txBody>
          <a:bodyPr wrap="square" rtlCol="0">
            <a:spAutoFit/>
          </a:bodyPr>
          <a:lstStyle/>
          <a:p>
            <a:pPr algn="ctr"/>
            <a:r>
              <a:rPr lang="en-US" b="1" dirty="0"/>
              <a:t>$100</a:t>
            </a:r>
          </a:p>
        </p:txBody>
      </p:sp>
      <p:sp>
        <p:nvSpPr>
          <p:cNvPr id="44" name="TextBox 43">
            <a:extLst>
              <a:ext uri="{FF2B5EF4-FFF2-40B4-BE49-F238E27FC236}">
                <a16:creationId xmlns:a16="http://schemas.microsoft.com/office/drawing/2014/main" id="{16CD91AE-1856-CF78-ABCC-D8536932EEAA}"/>
              </a:ext>
            </a:extLst>
          </p:cNvPr>
          <p:cNvSpPr txBox="1"/>
          <p:nvPr/>
        </p:nvSpPr>
        <p:spPr>
          <a:xfrm>
            <a:off x="7961713" y="2141628"/>
            <a:ext cx="791694" cy="369332"/>
          </a:xfrm>
          <a:prstGeom prst="rect">
            <a:avLst/>
          </a:prstGeom>
          <a:noFill/>
        </p:spPr>
        <p:txBody>
          <a:bodyPr wrap="square" rtlCol="0">
            <a:spAutoFit/>
          </a:bodyPr>
          <a:lstStyle/>
          <a:p>
            <a:pPr algn="ctr"/>
            <a:r>
              <a:rPr lang="en-US" b="1" dirty="0"/>
              <a:t>$200</a:t>
            </a:r>
          </a:p>
        </p:txBody>
      </p:sp>
      <p:sp>
        <p:nvSpPr>
          <p:cNvPr id="45" name="TextBox 44">
            <a:extLst>
              <a:ext uri="{FF2B5EF4-FFF2-40B4-BE49-F238E27FC236}">
                <a16:creationId xmlns:a16="http://schemas.microsoft.com/office/drawing/2014/main" id="{83C22A98-2AA4-32E7-36A3-5A80E4D813CC}"/>
              </a:ext>
            </a:extLst>
          </p:cNvPr>
          <p:cNvSpPr txBox="1"/>
          <p:nvPr/>
        </p:nvSpPr>
        <p:spPr>
          <a:xfrm>
            <a:off x="7195136" y="4810207"/>
            <a:ext cx="1332212" cy="923330"/>
          </a:xfrm>
          <a:prstGeom prst="rect">
            <a:avLst/>
          </a:prstGeom>
          <a:noFill/>
        </p:spPr>
        <p:txBody>
          <a:bodyPr wrap="square" rtlCol="0">
            <a:spAutoFit/>
          </a:bodyPr>
          <a:lstStyle/>
          <a:p>
            <a:pPr algn="ctr"/>
            <a:r>
              <a:rPr lang="en-US" b="1" dirty="0"/>
              <a:t>Savings Account #1:</a:t>
            </a:r>
          </a:p>
          <a:p>
            <a:pPr algn="ctr"/>
            <a:r>
              <a:rPr lang="en-US" b="1" dirty="0">
                <a:solidFill>
                  <a:srgbClr val="006600"/>
                </a:solidFill>
              </a:rPr>
              <a:t>VACATION</a:t>
            </a:r>
          </a:p>
        </p:txBody>
      </p:sp>
      <p:sp>
        <p:nvSpPr>
          <p:cNvPr id="46" name="TextBox 45">
            <a:extLst>
              <a:ext uri="{FF2B5EF4-FFF2-40B4-BE49-F238E27FC236}">
                <a16:creationId xmlns:a16="http://schemas.microsoft.com/office/drawing/2014/main" id="{F9E30DFD-C022-8D3E-42B7-92C2BB6A94D4}"/>
              </a:ext>
            </a:extLst>
          </p:cNvPr>
          <p:cNvSpPr txBox="1"/>
          <p:nvPr/>
        </p:nvSpPr>
        <p:spPr>
          <a:xfrm>
            <a:off x="8669850" y="3885376"/>
            <a:ext cx="1332212" cy="923330"/>
          </a:xfrm>
          <a:prstGeom prst="rect">
            <a:avLst/>
          </a:prstGeom>
          <a:noFill/>
        </p:spPr>
        <p:txBody>
          <a:bodyPr wrap="square" rtlCol="0">
            <a:spAutoFit/>
          </a:bodyPr>
          <a:lstStyle/>
          <a:p>
            <a:pPr algn="ctr"/>
            <a:r>
              <a:rPr lang="en-US" b="1" dirty="0"/>
              <a:t>Savings Account #2:</a:t>
            </a:r>
          </a:p>
          <a:p>
            <a:pPr algn="ctr"/>
            <a:r>
              <a:rPr lang="en-US" b="1" dirty="0">
                <a:solidFill>
                  <a:srgbClr val="C00000"/>
                </a:solidFill>
              </a:rPr>
              <a:t>NEW CAR</a:t>
            </a:r>
          </a:p>
        </p:txBody>
      </p:sp>
      <p:sp>
        <p:nvSpPr>
          <p:cNvPr id="47" name="TextBox 46">
            <a:extLst>
              <a:ext uri="{FF2B5EF4-FFF2-40B4-BE49-F238E27FC236}">
                <a16:creationId xmlns:a16="http://schemas.microsoft.com/office/drawing/2014/main" id="{98A2861B-8094-6A0F-8326-195757717C4F}"/>
              </a:ext>
            </a:extLst>
          </p:cNvPr>
          <p:cNvSpPr txBox="1"/>
          <p:nvPr/>
        </p:nvSpPr>
        <p:spPr>
          <a:xfrm>
            <a:off x="10165714" y="3110817"/>
            <a:ext cx="1332212" cy="1200329"/>
          </a:xfrm>
          <a:prstGeom prst="rect">
            <a:avLst/>
          </a:prstGeom>
          <a:noFill/>
        </p:spPr>
        <p:txBody>
          <a:bodyPr wrap="square" rtlCol="0">
            <a:spAutoFit/>
          </a:bodyPr>
          <a:lstStyle/>
          <a:p>
            <a:pPr algn="ctr"/>
            <a:r>
              <a:rPr lang="en-US" b="1" dirty="0"/>
              <a:t>Savings Account #3:</a:t>
            </a:r>
          </a:p>
          <a:p>
            <a:pPr algn="ctr"/>
            <a:r>
              <a:rPr lang="en-US" b="1" dirty="0">
                <a:solidFill>
                  <a:srgbClr val="0000CC"/>
                </a:solidFill>
              </a:rPr>
              <a:t>NEW HOUSE</a:t>
            </a:r>
          </a:p>
        </p:txBody>
      </p:sp>
      <p:sp>
        <p:nvSpPr>
          <p:cNvPr id="6" name="Rectangle 2">
            <a:extLst>
              <a:ext uri="{FF2B5EF4-FFF2-40B4-BE49-F238E27FC236}">
                <a16:creationId xmlns:a16="http://schemas.microsoft.com/office/drawing/2014/main" id="{307DD0A3-3674-2D8F-3F11-4E9A236FC2A0}"/>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Mental Budgeting &amp; Savings Accounts</a:t>
            </a:r>
          </a:p>
        </p:txBody>
      </p:sp>
    </p:spTree>
    <p:extLst>
      <p:ext uri="{BB962C8B-B14F-4D97-AF65-F5344CB8AC3E}">
        <p14:creationId xmlns:p14="http://schemas.microsoft.com/office/powerpoint/2010/main" val="346118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par>
                                <p:cTn id="8" presetID="3"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linds(horizontal)">
                                      <p:cBhvr>
                                        <p:cTn id="10" dur="500"/>
                                        <p:tgtEl>
                                          <p:spTgt spid="39"/>
                                        </p:tgtEl>
                                      </p:cBhvr>
                                    </p:animEffect>
                                  </p:childTnLst>
                                </p:cTn>
                              </p:par>
                              <p:par>
                                <p:cTn id="11" presetID="3" presetClass="entr" presetSubtype="1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blinds(horizontal)">
                                      <p:cBhvr>
                                        <p:cTn id="13" dur="500"/>
                                        <p:tgtEl>
                                          <p:spTgt spid="40"/>
                                        </p:tgtEl>
                                      </p:cBhvr>
                                    </p:animEffect>
                                  </p:childTnLst>
                                </p:cTn>
                              </p:par>
                              <p:par>
                                <p:cTn id="14" presetID="3" presetClass="entr" presetSubtype="1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blinds(horizontal)">
                                      <p:cBhvr>
                                        <p:cTn id="16" dur="500"/>
                                        <p:tgtEl>
                                          <p:spTgt spid="4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blinds(horizontal)">
                                      <p:cBhvr>
                                        <p:cTn id="19" dur="500"/>
                                        <p:tgtEl>
                                          <p:spTgt spid="4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linds(horizontal)">
                                      <p:cBhvr>
                                        <p:cTn id="22" dur="500"/>
                                        <p:tgtEl>
                                          <p:spTgt spid="4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blinds(horizontal)">
                                      <p:cBhvr>
                                        <p:cTn id="25" dur="500"/>
                                        <p:tgtEl>
                                          <p:spTgt spid="42"/>
                                        </p:tgtEl>
                                      </p:cBhvr>
                                    </p:animEffect>
                                  </p:childTnLst>
                                </p:cTn>
                              </p:par>
                              <p:par>
                                <p:cTn id="26" presetID="3" presetClass="entr" presetSubtype="1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linds(horizontal)">
                                      <p:cBhvr>
                                        <p:cTn id="28" dur="500"/>
                                        <p:tgtEl>
                                          <p:spTgt spid="27"/>
                                        </p:tgtEl>
                                      </p:cBhvr>
                                    </p:animEffect>
                                  </p:childTnLst>
                                </p:cTn>
                              </p:par>
                              <p:par>
                                <p:cTn id="29" presetID="3" presetClass="entr" presetSubtype="1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linds(horizontal)">
                                      <p:cBhvr>
                                        <p:cTn id="31" dur="500"/>
                                        <p:tgtEl>
                                          <p:spTgt spid="28"/>
                                        </p:tgtEl>
                                      </p:cBhvr>
                                    </p:animEffect>
                                  </p:childTnLst>
                                </p:cTn>
                              </p:par>
                              <p:par>
                                <p:cTn id="32" presetID="3" presetClass="entr" presetSubtype="1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linds(horizontal)">
                                      <p:cBhvr>
                                        <p:cTn id="34" dur="500"/>
                                        <p:tgtEl>
                                          <p:spTgt spid="2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blinds(horizontal)">
                                      <p:cBhvr>
                                        <p:cTn id="37" dur="500"/>
                                        <p:tgtEl>
                                          <p:spTgt spid="4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blinds(horizontal)">
                                      <p:cBhvr>
                                        <p:cTn id="40" dur="500"/>
                                        <p:tgtEl>
                                          <p:spTgt spid="4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blinds(horizontal)">
                                      <p:cBhvr>
                                        <p:cTn id="4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2" grpId="0"/>
      <p:bldP spid="43" grpId="0"/>
      <p:bldP spid="44" grpId="0"/>
      <p:bldP spid="45"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A507C9-E2C6-E043-82FB-E1908124782E}"/>
              </a:ext>
            </a:extLst>
          </p:cNvPr>
          <p:cNvSpPr txBox="1"/>
          <p:nvPr/>
        </p:nvSpPr>
        <p:spPr>
          <a:xfrm>
            <a:off x="1428627" y="2653874"/>
            <a:ext cx="2101171" cy="3139321"/>
          </a:xfrm>
          <a:prstGeom prst="rect">
            <a:avLst/>
          </a:prstGeom>
          <a:noFill/>
        </p:spPr>
        <p:txBody>
          <a:bodyPr wrap="square" rtlCol="0">
            <a:spAutoFit/>
          </a:bodyPr>
          <a:lstStyle/>
          <a:p>
            <a:pPr algn="ctr"/>
            <a:r>
              <a:rPr lang="en-US" b="1" dirty="0">
                <a:solidFill>
                  <a:srgbClr val="006600"/>
                </a:solidFill>
              </a:rPr>
              <a:t>Checking &amp; Transaction Account</a:t>
            </a: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r>
              <a:rPr lang="en-US" b="1" dirty="0">
                <a:solidFill>
                  <a:srgbClr val="006600"/>
                </a:solidFill>
              </a:rPr>
              <a:t>No risk, </a:t>
            </a:r>
            <a:br>
              <a:rPr lang="en-US" b="1" dirty="0">
                <a:solidFill>
                  <a:srgbClr val="006600"/>
                </a:solidFill>
              </a:rPr>
            </a:br>
            <a:r>
              <a:rPr lang="en-US" b="1" dirty="0">
                <a:solidFill>
                  <a:srgbClr val="006600"/>
                </a:solidFill>
              </a:rPr>
              <a:t>0.0% return, </a:t>
            </a:r>
            <a:br>
              <a:rPr lang="en-US" b="1" dirty="0">
                <a:solidFill>
                  <a:srgbClr val="006600"/>
                </a:solidFill>
              </a:rPr>
            </a:br>
            <a:r>
              <a:rPr lang="en-US" b="1" dirty="0">
                <a:solidFill>
                  <a:srgbClr val="006600"/>
                </a:solidFill>
              </a:rPr>
              <a:t>all cash</a:t>
            </a:r>
          </a:p>
        </p:txBody>
      </p:sp>
      <p:sp>
        <p:nvSpPr>
          <p:cNvPr id="28" name="TextBox 27">
            <a:extLst>
              <a:ext uri="{FF2B5EF4-FFF2-40B4-BE49-F238E27FC236}">
                <a16:creationId xmlns:a16="http://schemas.microsoft.com/office/drawing/2014/main" id="{82FCF14A-BFEF-CE46-888D-F865E575D6A5}"/>
              </a:ext>
            </a:extLst>
          </p:cNvPr>
          <p:cNvSpPr txBox="1"/>
          <p:nvPr/>
        </p:nvSpPr>
        <p:spPr>
          <a:xfrm>
            <a:off x="3885398" y="2608343"/>
            <a:ext cx="2101171" cy="3216265"/>
          </a:xfrm>
          <a:prstGeom prst="rect">
            <a:avLst/>
          </a:prstGeom>
          <a:noFill/>
        </p:spPr>
        <p:txBody>
          <a:bodyPr wrap="square" rtlCol="0">
            <a:spAutoFit/>
          </a:bodyPr>
          <a:lstStyle/>
          <a:p>
            <a:pPr algn="ctr"/>
            <a:r>
              <a:rPr lang="en-US" b="1" dirty="0">
                <a:solidFill>
                  <a:srgbClr val="0000CC"/>
                </a:solidFill>
              </a:rPr>
              <a:t>Short-to-Medium Term Goals</a:t>
            </a: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sz="500" b="1" dirty="0">
              <a:solidFill>
                <a:srgbClr val="0000CC"/>
              </a:solidFill>
            </a:endParaRPr>
          </a:p>
          <a:p>
            <a:pPr algn="ctr"/>
            <a:r>
              <a:rPr lang="en-US" b="1" dirty="0">
                <a:solidFill>
                  <a:srgbClr val="0000CC"/>
                </a:solidFill>
              </a:rPr>
              <a:t>Some risk, </a:t>
            </a:r>
          </a:p>
          <a:p>
            <a:pPr algn="ctr"/>
            <a:r>
              <a:rPr lang="en-US" b="1" dirty="0">
                <a:solidFill>
                  <a:srgbClr val="0000CC"/>
                </a:solidFill>
              </a:rPr>
              <a:t>0-3% return goals, </a:t>
            </a:r>
            <a:br>
              <a:rPr lang="en-US" b="1" dirty="0">
                <a:solidFill>
                  <a:srgbClr val="0000CC"/>
                </a:solidFill>
              </a:rPr>
            </a:br>
            <a:r>
              <a:rPr lang="en-US" b="1" dirty="0">
                <a:solidFill>
                  <a:srgbClr val="0000CC"/>
                </a:solidFill>
              </a:rPr>
              <a:t>cash + savings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pic>
        <p:nvPicPr>
          <p:cNvPr id="1030" name="Picture 6"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679" y="3293582"/>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
            <a:extLst>
              <a:ext uri="{FF2B5EF4-FFF2-40B4-BE49-F238E27FC236}">
                <a16:creationId xmlns:a16="http://schemas.microsoft.com/office/drawing/2014/main" id="{A8D148D0-F20D-CF44-ACEC-F226A9998768}"/>
              </a:ext>
            </a:extLst>
          </p:cNvPr>
          <p:cNvSpPr txBox="1">
            <a:spLocks/>
          </p:cNvSpPr>
          <p:nvPr/>
        </p:nvSpPr>
        <p:spPr>
          <a:xfrm>
            <a:off x="704527" y="1268127"/>
            <a:ext cx="10804301" cy="16308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C00000"/>
                </a:solidFill>
              </a:rPr>
              <a:t>I utilize 4-5 different accounts on a regular basis, as defined below. This allows me to mentally align my finances with my goals, kind of like how I use 3 credit cards with 3 different purposes each.</a:t>
            </a:r>
            <a:endParaRPr lang="en-US" dirty="0"/>
          </a:p>
        </p:txBody>
      </p:sp>
      <p:pic>
        <p:nvPicPr>
          <p:cNvPr id="27" name="Picture 6" descr="Free Bucket Clipart Png, Download Free Bucket Clipart Png png images, Free  ClipArts on Clipart Library">
            <a:extLst>
              <a:ext uri="{FF2B5EF4-FFF2-40B4-BE49-F238E27FC236}">
                <a16:creationId xmlns:a16="http://schemas.microsoft.com/office/drawing/2014/main" id="{BEB482FF-3BF6-F541-AEA4-1DD01AD7E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961" y="3293582"/>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458F007-C179-BC4F-8CC8-306DD65D1B55}"/>
              </a:ext>
            </a:extLst>
          </p:cNvPr>
          <p:cNvSpPr txBox="1"/>
          <p:nvPr/>
        </p:nvSpPr>
        <p:spPr>
          <a:xfrm>
            <a:off x="6405743" y="2606491"/>
            <a:ext cx="2101171" cy="3493264"/>
          </a:xfrm>
          <a:prstGeom prst="rect">
            <a:avLst/>
          </a:prstGeom>
          <a:noFill/>
        </p:spPr>
        <p:txBody>
          <a:bodyPr wrap="square" rtlCol="0">
            <a:spAutoFit/>
          </a:bodyPr>
          <a:lstStyle/>
          <a:p>
            <a:pPr algn="ctr"/>
            <a:r>
              <a:rPr lang="en-US" b="1" dirty="0">
                <a:solidFill>
                  <a:srgbClr val="7030A0"/>
                </a:solidFill>
              </a:rPr>
              <a:t>Long-Term</a:t>
            </a:r>
            <a:br>
              <a:rPr lang="en-US" b="1" dirty="0">
                <a:solidFill>
                  <a:srgbClr val="7030A0"/>
                </a:solidFill>
              </a:rPr>
            </a:br>
            <a:r>
              <a:rPr lang="en-US" b="1" dirty="0">
                <a:solidFill>
                  <a:srgbClr val="7030A0"/>
                </a:solidFill>
              </a:rPr>
              <a:t> Goals</a:t>
            </a: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sz="500" b="1" dirty="0">
              <a:solidFill>
                <a:srgbClr val="7030A0"/>
              </a:solidFill>
            </a:endParaRPr>
          </a:p>
          <a:p>
            <a:pPr algn="ctr"/>
            <a:r>
              <a:rPr lang="en-US" b="1" dirty="0">
                <a:solidFill>
                  <a:srgbClr val="7030A0"/>
                </a:solidFill>
              </a:rPr>
              <a:t>Some Risk,</a:t>
            </a:r>
          </a:p>
          <a:p>
            <a:pPr algn="ctr"/>
            <a:r>
              <a:rPr lang="en-US" b="1" dirty="0">
                <a:solidFill>
                  <a:srgbClr val="7030A0"/>
                </a:solidFill>
              </a:rPr>
              <a:t>3-7% return goals, </a:t>
            </a:r>
          </a:p>
          <a:p>
            <a:pPr algn="ctr"/>
            <a:r>
              <a:rPr lang="en-US" b="1" dirty="0">
                <a:solidFill>
                  <a:srgbClr val="7030A0"/>
                </a:solidFill>
              </a:rPr>
              <a:t>savings + investments</a:t>
            </a:r>
          </a:p>
        </p:txBody>
      </p:sp>
      <p:sp>
        <p:nvSpPr>
          <p:cNvPr id="36" name="TextBox 35">
            <a:extLst>
              <a:ext uri="{FF2B5EF4-FFF2-40B4-BE49-F238E27FC236}">
                <a16:creationId xmlns:a16="http://schemas.microsoft.com/office/drawing/2014/main" id="{FC2C7CBE-2E3E-254E-849A-3B3A6F32AFEB}"/>
              </a:ext>
            </a:extLst>
          </p:cNvPr>
          <p:cNvSpPr txBox="1"/>
          <p:nvPr/>
        </p:nvSpPr>
        <p:spPr>
          <a:xfrm>
            <a:off x="8720259" y="2600799"/>
            <a:ext cx="2101171" cy="3231654"/>
          </a:xfrm>
          <a:prstGeom prst="rect">
            <a:avLst/>
          </a:prstGeom>
          <a:noFill/>
        </p:spPr>
        <p:txBody>
          <a:bodyPr wrap="square" rtlCol="0">
            <a:spAutoFit/>
          </a:bodyPr>
          <a:lstStyle/>
          <a:p>
            <a:pPr algn="ctr"/>
            <a:r>
              <a:rPr lang="en-US" b="1" dirty="0">
                <a:solidFill>
                  <a:srgbClr val="C00000"/>
                </a:solidFill>
              </a:rPr>
              <a:t>Retirement </a:t>
            </a:r>
          </a:p>
          <a:p>
            <a:pPr algn="ctr"/>
            <a:r>
              <a:rPr lang="en-US" b="1" dirty="0">
                <a:solidFill>
                  <a:srgbClr val="C00000"/>
                </a:solidFill>
              </a:rPr>
              <a:t>Accounts</a:t>
            </a: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sz="600" b="1" dirty="0">
              <a:solidFill>
                <a:srgbClr val="C00000"/>
              </a:solidFill>
            </a:endParaRPr>
          </a:p>
          <a:p>
            <a:pPr algn="ctr"/>
            <a:r>
              <a:rPr lang="en-US" b="1" dirty="0">
                <a:solidFill>
                  <a:srgbClr val="C00000"/>
                </a:solidFill>
              </a:rPr>
              <a:t>Lots of risk,</a:t>
            </a:r>
          </a:p>
          <a:p>
            <a:pPr algn="ctr"/>
            <a:r>
              <a:rPr lang="en-US" b="1" dirty="0">
                <a:solidFill>
                  <a:srgbClr val="C00000"/>
                </a:solidFill>
              </a:rPr>
              <a:t>8-12% return goals,</a:t>
            </a:r>
          </a:p>
          <a:p>
            <a:pPr algn="ctr"/>
            <a:r>
              <a:rPr lang="en-US" b="1" dirty="0">
                <a:solidFill>
                  <a:srgbClr val="C00000"/>
                </a:solidFill>
              </a:rPr>
              <a:t>all investments</a:t>
            </a:r>
          </a:p>
        </p:txBody>
      </p:sp>
      <p:pic>
        <p:nvPicPr>
          <p:cNvPr id="39" name="Picture 6" descr="Free Bucket Clipart Png, Download Free Bucket Clipart Png png images, Free  ClipArts on Clipart Library">
            <a:extLst>
              <a:ext uri="{FF2B5EF4-FFF2-40B4-BE49-F238E27FC236}">
                <a16:creationId xmlns:a16="http://schemas.microsoft.com/office/drawing/2014/main" id="{40B87571-5D74-AC45-B108-1A949BC82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6047" y="3306107"/>
            <a:ext cx="1504043" cy="163089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Free Bucket Clipart Png, Download Free Bucket Clipart Png png images, Free  ClipArts on Clipart Library">
            <a:extLst>
              <a:ext uri="{FF2B5EF4-FFF2-40B4-BE49-F238E27FC236}">
                <a16:creationId xmlns:a16="http://schemas.microsoft.com/office/drawing/2014/main" id="{52112D57-26EA-9348-90ED-7C1F44F0F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4930" y="3293582"/>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84E506AD-C363-23E9-F9BA-4E95132D270B}"/>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Mental Budgeting &amp; Savings Accounts</a:t>
            </a:r>
          </a:p>
        </p:txBody>
      </p:sp>
    </p:spTree>
    <p:extLst>
      <p:ext uri="{BB962C8B-B14F-4D97-AF65-F5344CB8AC3E}">
        <p14:creationId xmlns:p14="http://schemas.microsoft.com/office/powerpoint/2010/main" val="263965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82FCF14A-BFEF-CE46-888D-F865E575D6A5}"/>
              </a:ext>
            </a:extLst>
          </p:cNvPr>
          <p:cNvSpPr txBox="1"/>
          <p:nvPr/>
        </p:nvSpPr>
        <p:spPr>
          <a:xfrm>
            <a:off x="838199" y="1923548"/>
            <a:ext cx="2101171" cy="3216265"/>
          </a:xfrm>
          <a:prstGeom prst="rect">
            <a:avLst/>
          </a:prstGeom>
          <a:noFill/>
        </p:spPr>
        <p:txBody>
          <a:bodyPr wrap="square" rtlCol="0">
            <a:spAutoFit/>
          </a:bodyPr>
          <a:lstStyle/>
          <a:p>
            <a:pPr algn="ctr"/>
            <a:r>
              <a:rPr lang="en-US" b="1" dirty="0">
                <a:solidFill>
                  <a:srgbClr val="0000CC"/>
                </a:solidFill>
              </a:rPr>
              <a:t>Short-to-Medium Term Goals</a:t>
            </a: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sz="500" b="1" dirty="0">
              <a:solidFill>
                <a:srgbClr val="0000CC"/>
              </a:solidFill>
            </a:endParaRPr>
          </a:p>
          <a:p>
            <a:pPr algn="ctr"/>
            <a:r>
              <a:rPr lang="en-US" b="1" dirty="0">
                <a:solidFill>
                  <a:srgbClr val="0000CC"/>
                </a:solidFill>
              </a:rPr>
              <a:t>Some risk, </a:t>
            </a:r>
          </a:p>
          <a:p>
            <a:pPr algn="ctr"/>
            <a:r>
              <a:rPr lang="en-US" b="1" dirty="0">
                <a:solidFill>
                  <a:srgbClr val="0000CC"/>
                </a:solidFill>
              </a:rPr>
              <a:t>0-3% return goals, </a:t>
            </a:r>
            <a:br>
              <a:rPr lang="en-US" b="1" dirty="0">
                <a:solidFill>
                  <a:srgbClr val="0000CC"/>
                </a:solidFill>
              </a:rPr>
            </a:br>
            <a:r>
              <a:rPr lang="en-US" b="1" dirty="0">
                <a:solidFill>
                  <a:srgbClr val="0000CC"/>
                </a:solidFill>
              </a:rPr>
              <a:t>cash + savings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pic>
        <p:nvPicPr>
          <p:cNvPr id="27" name="Picture 6" descr="Free Bucket Clipart Png, Download Free Bucket Clipart Png png images, Free  ClipArts on Clipart Library">
            <a:extLst>
              <a:ext uri="{FF2B5EF4-FFF2-40B4-BE49-F238E27FC236}">
                <a16:creationId xmlns:a16="http://schemas.microsoft.com/office/drawing/2014/main" id="{BEB482FF-3BF6-F541-AEA4-1DD01AD7E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762" y="2608787"/>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3CBF430B-CB36-DAB7-5FAC-10882C2C130B}"/>
              </a:ext>
            </a:extLst>
          </p:cNvPr>
          <p:cNvSpPr txBox="1">
            <a:spLocks/>
          </p:cNvSpPr>
          <p:nvPr/>
        </p:nvSpPr>
        <p:spPr>
          <a:xfrm>
            <a:off x="3237933" y="1430485"/>
            <a:ext cx="8270895" cy="3738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b="1" i="1" dirty="0">
                <a:solidFill>
                  <a:srgbClr val="0000CC"/>
                </a:solidFill>
              </a:rPr>
              <a:t>Maybe the money for these goals sits in a savings account, earning 0.25% interest.  Maybe I buy a Certificate of Deposit and lock up this money for 3 months to 2 years, earning 0.50% to 2.00%. Maybe I invest in a government, municipal or corporate bond and earn a little bit more (and take on a little bit more risk).</a:t>
            </a:r>
          </a:p>
          <a:p>
            <a:pPr marL="0" indent="0">
              <a:buNone/>
            </a:pPr>
            <a:endParaRPr lang="en-US" sz="2700" b="1" i="1" dirty="0">
              <a:solidFill>
                <a:srgbClr val="0000CC"/>
              </a:solidFill>
            </a:endParaRPr>
          </a:p>
          <a:p>
            <a:pPr marL="0" indent="0">
              <a:buNone/>
            </a:pPr>
            <a:r>
              <a:rPr lang="en-US" sz="2700" b="1" i="1" dirty="0">
                <a:solidFill>
                  <a:srgbClr val="0000CC"/>
                </a:solidFill>
              </a:rPr>
              <a:t>The key is liquidity. I have to be able to comfortably and confidently convert these investments to cash when it’s time to enjoy my goals.</a:t>
            </a:r>
            <a:endParaRPr lang="en-US" sz="2700" dirty="0">
              <a:solidFill>
                <a:srgbClr val="0000CC"/>
              </a:solidFill>
            </a:endParaRPr>
          </a:p>
        </p:txBody>
      </p:sp>
      <p:sp>
        <p:nvSpPr>
          <p:cNvPr id="2" name="Rectangle 2">
            <a:extLst>
              <a:ext uri="{FF2B5EF4-FFF2-40B4-BE49-F238E27FC236}">
                <a16:creationId xmlns:a16="http://schemas.microsoft.com/office/drawing/2014/main" id="{833C7152-DB15-66F8-073D-E28DA5966501}"/>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Mental Budgeting &amp; Savings Accounts</a:t>
            </a:r>
          </a:p>
        </p:txBody>
      </p:sp>
    </p:spTree>
    <p:extLst>
      <p:ext uri="{BB962C8B-B14F-4D97-AF65-F5344CB8AC3E}">
        <p14:creationId xmlns:p14="http://schemas.microsoft.com/office/powerpoint/2010/main" val="718361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Owning Your Financial Future</a:t>
            </a:r>
          </a:p>
        </p:txBody>
      </p:sp>
      <p:sp>
        <p:nvSpPr>
          <p:cNvPr id="4" name="Title 1">
            <a:extLst>
              <a:ext uri="{FF2B5EF4-FFF2-40B4-BE49-F238E27FC236}">
                <a16:creationId xmlns:a16="http://schemas.microsoft.com/office/drawing/2014/main" id="{12A1839F-7898-7EF9-F333-7B11D097F1CA}"/>
              </a:ext>
            </a:extLst>
          </p:cNvPr>
          <p:cNvSpPr txBox="1">
            <a:spLocks/>
          </p:cNvSpPr>
          <p:nvPr/>
        </p:nvSpPr>
        <p:spPr>
          <a:xfrm>
            <a:off x="838200"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Adults Returning to Finish a Degree: Financial &amp; Other Concerns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6, 2023</a:t>
            </a:r>
          </a:p>
        </p:txBody>
      </p:sp>
      <p:sp>
        <p:nvSpPr>
          <p:cNvPr id="8" name="Title 1">
            <a:extLst>
              <a:ext uri="{FF2B5EF4-FFF2-40B4-BE49-F238E27FC236}">
                <a16:creationId xmlns:a16="http://schemas.microsoft.com/office/drawing/2014/main" id="{E2AF0726-09D5-FE14-1E59-2B62767C9C66}"/>
              </a:ext>
            </a:extLst>
          </p:cNvPr>
          <p:cNvSpPr txBox="1">
            <a:spLocks/>
          </p:cNvSpPr>
          <p:nvPr/>
        </p:nvSpPr>
        <p:spPr>
          <a:xfrm>
            <a:off x="3078436"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Graduate Students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7, 2023</a:t>
            </a:r>
          </a:p>
        </p:txBody>
      </p:sp>
      <p:sp>
        <p:nvSpPr>
          <p:cNvPr id="10" name="Title 1">
            <a:extLst>
              <a:ext uri="{FF2B5EF4-FFF2-40B4-BE49-F238E27FC236}">
                <a16:creationId xmlns:a16="http://schemas.microsoft.com/office/drawing/2014/main" id="{076C7430-49AD-065C-8815-D2A9D693A24E}"/>
              </a:ext>
            </a:extLst>
          </p:cNvPr>
          <p:cNvSpPr txBox="1">
            <a:spLocks/>
          </p:cNvSpPr>
          <p:nvPr/>
        </p:nvSpPr>
        <p:spPr>
          <a:xfrm>
            <a:off x="838200"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Sending Your Loved-Ones Off to College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27, 2023</a:t>
            </a:r>
          </a:p>
        </p:txBody>
      </p:sp>
      <p:sp>
        <p:nvSpPr>
          <p:cNvPr id="11" name="Title 1">
            <a:extLst>
              <a:ext uri="{FF2B5EF4-FFF2-40B4-BE49-F238E27FC236}">
                <a16:creationId xmlns:a16="http://schemas.microsoft.com/office/drawing/2014/main" id="{F34719D3-3217-B50B-8599-869ADE135BE0}"/>
              </a:ext>
            </a:extLst>
          </p:cNvPr>
          <p:cNvSpPr txBox="1">
            <a:spLocks/>
          </p:cNvSpPr>
          <p:nvPr/>
        </p:nvSpPr>
        <p:spPr>
          <a:xfrm>
            <a:off x="9680028"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Veterans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18, 2023 ***</a:t>
            </a:r>
          </a:p>
        </p:txBody>
      </p:sp>
      <p:sp>
        <p:nvSpPr>
          <p:cNvPr id="12" name="Title 1">
            <a:extLst>
              <a:ext uri="{FF2B5EF4-FFF2-40B4-BE49-F238E27FC236}">
                <a16:creationId xmlns:a16="http://schemas.microsoft.com/office/drawing/2014/main" id="{2090BE5A-337D-C0BD-AA48-6882BCCDE8BC}"/>
              </a:ext>
            </a:extLst>
          </p:cNvPr>
          <p:cNvSpPr txBox="1">
            <a:spLocks/>
          </p:cNvSpPr>
          <p:nvPr/>
        </p:nvSpPr>
        <p:spPr>
          <a:xfrm>
            <a:off x="838200" y="4244739"/>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When Retirement is Getting Close </a:t>
            </a:r>
            <a:br>
              <a:rPr lang="en-US" sz="1400" b="1" cap="small" dirty="0">
                <a:solidFill>
                  <a:schemeClr val="bg1"/>
                </a:solidFill>
                <a:latin typeface="Calibri" panose="020F0502020204030204" pitchFamily="34" charset="0"/>
                <a:cs typeface="Calibri" panose="020F0502020204030204" pitchFamily="34" charset="0"/>
              </a:rPr>
            </a:br>
            <a:r>
              <a:rPr lang="en-US" sz="1400" b="1" cap="small" dirty="0">
                <a:solidFill>
                  <a:schemeClr val="bg1"/>
                </a:solidFill>
                <a:latin typeface="Calibri" panose="020F0502020204030204" pitchFamily="34" charset="0"/>
                <a:cs typeface="Calibri" panose="020F0502020204030204" pitchFamily="34" charset="0"/>
              </a:rPr>
              <a:t>(5-7 years out)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July 19, 2023 ***</a:t>
            </a:r>
          </a:p>
        </p:txBody>
      </p:sp>
      <p:sp>
        <p:nvSpPr>
          <p:cNvPr id="14" name="Title 1">
            <a:extLst>
              <a:ext uri="{FF2B5EF4-FFF2-40B4-BE49-F238E27FC236}">
                <a16:creationId xmlns:a16="http://schemas.microsoft.com/office/drawing/2014/main" id="{313B7467-A2AD-1504-527F-5764141D2E9A}"/>
              </a:ext>
            </a:extLst>
          </p:cNvPr>
          <p:cNvSpPr txBox="1">
            <a:spLocks/>
          </p:cNvSpPr>
          <p:nvPr/>
        </p:nvSpPr>
        <p:spPr>
          <a:xfrm>
            <a:off x="5318672"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&amp; Tax Planning for International Students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8, 2023</a:t>
            </a:r>
          </a:p>
        </p:txBody>
      </p:sp>
      <p:sp>
        <p:nvSpPr>
          <p:cNvPr id="15" name="Title 1">
            <a:extLst>
              <a:ext uri="{FF2B5EF4-FFF2-40B4-BE49-F238E27FC236}">
                <a16:creationId xmlns:a16="http://schemas.microsoft.com/office/drawing/2014/main" id="{783D21CA-85A3-C7FC-01E8-D45958D9C425}"/>
              </a:ext>
            </a:extLst>
          </p:cNvPr>
          <p:cNvSpPr txBox="1">
            <a:spLocks/>
          </p:cNvSpPr>
          <p:nvPr/>
        </p:nvSpPr>
        <p:spPr>
          <a:xfrm>
            <a:off x="7499350" y="1145364"/>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#1 – Planning, Strategies, Legal, Resources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20, 2023</a:t>
            </a:r>
          </a:p>
        </p:txBody>
      </p:sp>
      <p:sp>
        <p:nvSpPr>
          <p:cNvPr id="17" name="Title 1">
            <a:extLst>
              <a:ext uri="{FF2B5EF4-FFF2-40B4-BE49-F238E27FC236}">
                <a16:creationId xmlns:a16="http://schemas.microsoft.com/office/drawing/2014/main" id="{28D5206F-1FF0-E5E9-7345-7690EADABB15}"/>
              </a:ext>
            </a:extLst>
          </p:cNvPr>
          <p:cNvSpPr txBox="1">
            <a:spLocks/>
          </p:cNvSpPr>
          <p:nvPr/>
        </p:nvSpPr>
        <p:spPr>
          <a:xfrm>
            <a:off x="3078436"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Caring for Adult Dependents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28, 2023</a:t>
            </a:r>
          </a:p>
        </p:txBody>
      </p:sp>
      <p:sp>
        <p:nvSpPr>
          <p:cNvPr id="18" name="Title 1">
            <a:extLst>
              <a:ext uri="{FF2B5EF4-FFF2-40B4-BE49-F238E27FC236}">
                <a16:creationId xmlns:a16="http://schemas.microsoft.com/office/drawing/2014/main" id="{3A342A29-7287-F8DA-7EFE-D836D0162CC0}"/>
              </a:ext>
            </a:extLst>
          </p:cNvPr>
          <p:cNvSpPr txBox="1">
            <a:spLocks/>
          </p:cNvSpPr>
          <p:nvPr/>
        </p:nvSpPr>
        <p:spPr>
          <a:xfrm>
            <a:off x="5332686"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Changing Careers: The Financial &amp; Personal Issues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13, 2023</a:t>
            </a:r>
          </a:p>
        </p:txBody>
      </p:sp>
      <p:sp>
        <p:nvSpPr>
          <p:cNvPr id="19" name="Title 1">
            <a:extLst>
              <a:ext uri="{FF2B5EF4-FFF2-40B4-BE49-F238E27FC236}">
                <a16:creationId xmlns:a16="http://schemas.microsoft.com/office/drawing/2014/main" id="{2F09B6BB-F5A5-8DEF-9485-A3CDDC56FF15}"/>
              </a:ext>
            </a:extLst>
          </p:cNvPr>
          <p:cNvSpPr txBox="1">
            <a:spLocks/>
          </p:cNvSpPr>
          <p:nvPr/>
        </p:nvSpPr>
        <p:spPr>
          <a:xfrm>
            <a:off x="5318672" y="4254454"/>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for the Fun Stuff: Vacations, Home Improvements, New Vehicles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26, 2023</a:t>
            </a:r>
          </a:p>
        </p:txBody>
      </p:sp>
      <p:sp>
        <p:nvSpPr>
          <p:cNvPr id="20" name="Title 1">
            <a:extLst>
              <a:ext uri="{FF2B5EF4-FFF2-40B4-BE49-F238E27FC236}">
                <a16:creationId xmlns:a16="http://schemas.microsoft.com/office/drawing/2014/main" id="{E5D8E2EB-F032-C402-45CC-91D18ED9EE52}"/>
              </a:ext>
            </a:extLst>
          </p:cNvPr>
          <p:cNvSpPr txBox="1">
            <a:spLocks/>
          </p:cNvSpPr>
          <p:nvPr/>
        </p:nvSpPr>
        <p:spPr>
          <a:xfrm>
            <a:off x="7499350" y="4259311"/>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Investing 101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August 1, 2023</a:t>
            </a:r>
          </a:p>
        </p:txBody>
      </p:sp>
      <p:sp>
        <p:nvSpPr>
          <p:cNvPr id="21" name="Title 1">
            <a:extLst>
              <a:ext uri="{FF2B5EF4-FFF2-40B4-BE49-F238E27FC236}">
                <a16:creationId xmlns:a16="http://schemas.microsoft.com/office/drawing/2014/main" id="{B544ABC3-10F8-D664-72EF-C41054B3BFB8}"/>
              </a:ext>
            </a:extLst>
          </p:cNvPr>
          <p:cNvSpPr txBox="1">
            <a:spLocks/>
          </p:cNvSpPr>
          <p:nvPr/>
        </p:nvSpPr>
        <p:spPr>
          <a:xfrm>
            <a:off x="9680028" y="1145364"/>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Making Finances Work for the Whole Family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23, 2023</a:t>
            </a:r>
          </a:p>
        </p:txBody>
      </p:sp>
      <p:sp>
        <p:nvSpPr>
          <p:cNvPr id="22" name="Title 1">
            <a:extLst>
              <a:ext uri="{FF2B5EF4-FFF2-40B4-BE49-F238E27FC236}">
                <a16:creationId xmlns:a16="http://schemas.microsoft.com/office/drawing/2014/main" id="{A73A9731-8685-074E-4118-50E2DE213A8E}"/>
              </a:ext>
            </a:extLst>
          </p:cNvPr>
          <p:cNvSpPr txBox="1">
            <a:spLocks/>
          </p:cNvSpPr>
          <p:nvPr/>
        </p:nvSpPr>
        <p:spPr>
          <a:xfrm>
            <a:off x="7499350"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Building Savings Accounts &amp; Emergency Funds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14, 2023</a:t>
            </a:r>
          </a:p>
        </p:txBody>
      </p:sp>
      <p:sp>
        <p:nvSpPr>
          <p:cNvPr id="23" name="Title 1">
            <a:extLst>
              <a:ext uri="{FF2B5EF4-FFF2-40B4-BE49-F238E27FC236}">
                <a16:creationId xmlns:a16="http://schemas.microsoft.com/office/drawing/2014/main" id="{BE851936-EBD7-02DB-BE14-903F3C220DC7}"/>
              </a:ext>
            </a:extLst>
          </p:cNvPr>
          <p:cNvSpPr txBox="1">
            <a:spLocks/>
          </p:cNvSpPr>
          <p:nvPr/>
        </p:nvSpPr>
        <p:spPr>
          <a:xfrm>
            <a:off x="9680028" y="4259311"/>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Navigating the Impacts of Inflation &amp; Turbulent Economic Times</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August 2, 2023</a:t>
            </a:r>
          </a:p>
        </p:txBody>
      </p:sp>
      <p:sp>
        <p:nvSpPr>
          <p:cNvPr id="25" name="Title 1">
            <a:extLst>
              <a:ext uri="{FF2B5EF4-FFF2-40B4-BE49-F238E27FC236}">
                <a16:creationId xmlns:a16="http://schemas.microsoft.com/office/drawing/2014/main" id="{72B7DEBF-36ED-8D68-398F-9927D766D569}"/>
              </a:ext>
            </a:extLst>
          </p:cNvPr>
          <p:cNvSpPr txBox="1">
            <a:spLocks/>
          </p:cNvSpPr>
          <p:nvPr/>
        </p:nvSpPr>
        <p:spPr>
          <a:xfrm>
            <a:off x="3078436" y="4244739"/>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#2 – Taxes, Profitability, Expansion, Success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25, 2023</a:t>
            </a:r>
          </a:p>
        </p:txBody>
      </p:sp>
      <p:sp>
        <p:nvSpPr>
          <p:cNvPr id="28" name="Title 1">
            <a:extLst>
              <a:ext uri="{FF2B5EF4-FFF2-40B4-BE49-F238E27FC236}">
                <a16:creationId xmlns:a16="http://schemas.microsoft.com/office/drawing/2014/main" id="{45E454AF-8936-C354-B732-76B859708C3B}"/>
              </a:ext>
            </a:extLst>
          </p:cNvPr>
          <p:cNvSpPr txBox="1">
            <a:spLocks/>
          </p:cNvSpPr>
          <p:nvPr/>
        </p:nvSpPr>
        <p:spPr>
          <a:xfrm>
            <a:off x="2900909" y="6089650"/>
            <a:ext cx="6664325" cy="55880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cap="small" dirty="0">
                <a:latin typeface="Calibri" panose="020F0502020204030204" pitchFamily="34" charset="0"/>
                <a:cs typeface="Calibri" panose="020F0502020204030204" pitchFamily="34" charset="0"/>
              </a:rPr>
              <a:t>Most sessions are from 12:00-1:00pm</a:t>
            </a:r>
            <a:br>
              <a:rPr lang="en-US" sz="1200" b="1" cap="small" dirty="0">
                <a:latin typeface="Calibri" panose="020F0502020204030204" pitchFamily="34" charset="0"/>
                <a:cs typeface="Calibri" panose="020F0502020204030204" pitchFamily="34" charset="0"/>
              </a:rPr>
            </a:br>
            <a:r>
              <a:rPr lang="en-US" sz="1200" b="1" cap="small" dirty="0">
                <a:latin typeface="Calibri" panose="020F0502020204030204" pitchFamily="34" charset="0"/>
                <a:cs typeface="Calibri" panose="020F0502020204030204" pitchFamily="34" charset="0"/>
              </a:rPr>
              <a:t>*** Sessions on July 18, 19 are from 3:00-4:00pm.</a:t>
            </a:r>
          </a:p>
        </p:txBody>
      </p:sp>
      <p:sp>
        <p:nvSpPr>
          <p:cNvPr id="29" name="Rectangle 28">
            <a:extLst>
              <a:ext uri="{FF2B5EF4-FFF2-40B4-BE49-F238E27FC236}">
                <a16:creationId xmlns:a16="http://schemas.microsoft.com/office/drawing/2014/main" id="{B089258D-1128-CA65-DD3A-52E061155753}"/>
              </a:ext>
            </a:extLst>
          </p:cNvPr>
          <p:cNvSpPr/>
          <p:nvPr/>
        </p:nvSpPr>
        <p:spPr>
          <a:xfrm>
            <a:off x="727075" y="4195657"/>
            <a:ext cx="2051050" cy="155211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008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800" decel="100000"/>
                                        <p:tgtEl>
                                          <p:spTgt spid="29"/>
                                        </p:tgtEl>
                                      </p:cBhvr>
                                    </p:animEffect>
                                    <p:anim calcmode="lin" valueType="num">
                                      <p:cBhvr>
                                        <p:cTn id="8" dur="800" decel="100000" fill="hold"/>
                                        <p:tgtEl>
                                          <p:spTgt spid="29"/>
                                        </p:tgtEl>
                                        <p:attrNameLst>
                                          <p:attrName>style.rotation</p:attrName>
                                        </p:attrNameLst>
                                      </p:cBhvr>
                                      <p:tavLst>
                                        <p:tav tm="0">
                                          <p:val>
                                            <p:fltVal val="-90"/>
                                          </p:val>
                                        </p:tav>
                                        <p:tav tm="100000">
                                          <p:val>
                                            <p:fltVal val="0"/>
                                          </p:val>
                                        </p:tav>
                                      </p:tavLst>
                                    </p:anim>
                                    <p:anim calcmode="lin" valueType="num">
                                      <p:cBhvr>
                                        <p:cTn id="9" dur="800" decel="100000" fill="hold"/>
                                        <p:tgtEl>
                                          <p:spTgt spid="29"/>
                                        </p:tgtEl>
                                        <p:attrNameLst>
                                          <p:attrName>ppt_x</p:attrName>
                                        </p:attrNameLst>
                                      </p:cBhvr>
                                      <p:tavLst>
                                        <p:tav tm="0">
                                          <p:val>
                                            <p:strVal val="#ppt_x+0.4"/>
                                          </p:val>
                                        </p:tav>
                                        <p:tav tm="100000">
                                          <p:val>
                                            <p:strVal val="#ppt_x-0.05"/>
                                          </p:val>
                                        </p:tav>
                                      </p:tavLst>
                                    </p:anim>
                                    <p:anim calcmode="lin" valueType="num">
                                      <p:cBhvr>
                                        <p:cTn id="10" dur="800" decel="100000" fill="hold"/>
                                        <p:tgtEl>
                                          <p:spTgt spid="2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sp>
        <p:nvSpPr>
          <p:cNvPr id="29" name="TextBox 28">
            <a:extLst>
              <a:ext uri="{FF2B5EF4-FFF2-40B4-BE49-F238E27FC236}">
                <a16:creationId xmlns:a16="http://schemas.microsoft.com/office/drawing/2014/main" id="{E458F007-C179-BC4F-8CC8-306DD65D1B55}"/>
              </a:ext>
            </a:extLst>
          </p:cNvPr>
          <p:cNvSpPr txBox="1"/>
          <p:nvPr/>
        </p:nvSpPr>
        <p:spPr>
          <a:xfrm>
            <a:off x="838199" y="1913939"/>
            <a:ext cx="2101171" cy="3493264"/>
          </a:xfrm>
          <a:prstGeom prst="rect">
            <a:avLst/>
          </a:prstGeom>
          <a:noFill/>
        </p:spPr>
        <p:txBody>
          <a:bodyPr wrap="square" rtlCol="0">
            <a:spAutoFit/>
          </a:bodyPr>
          <a:lstStyle/>
          <a:p>
            <a:pPr algn="ctr"/>
            <a:r>
              <a:rPr lang="en-US" b="1" dirty="0">
                <a:solidFill>
                  <a:srgbClr val="7030A0"/>
                </a:solidFill>
              </a:rPr>
              <a:t>Long-Term</a:t>
            </a:r>
            <a:br>
              <a:rPr lang="en-US" b="1" dirty="0">
                <a:solidFill>
                  <a:srgbClr val="7030A0"/>
                </a:solidFill>
              </a:rPr>
            </a:br>
            <a:r>
              <a:rPr lang="en-US" b="1" dirty="0">
                <a:solidFill>
                  <a:srgbClr val="7030A0"/>
                </a:solidFill>
              </a:rPr>
              <a:t> Goals</a:t>
            </a: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sz="500" b="1" dirty="0">
              <a:solidFill>
                <a:srgbClr val="7030A0"/>
              </a:solidFill>
            </a:endParaRPr>
          </a:p>
          <a:p>
            <a:pPr algn="ctr"/>
            <a:r>
              <a:rPr lang="en-US" b="1" dirty="0">
                <a:solidFill>
                  <a:srgbClr val="7030A0"/>
                </a:solidFill>
              </a:rPr>
              <a:t>Some Risk,</a:t>
            </a:r>
          </a:p>
          <a:p>
            <a:pPr algn="ctr"/>
            <a:r>
              <a:rPr lang="en-US" b="1" dirty="0">
                <a:solidFill>
                  <a:srgbClr val="7030A0"/>
                </a:solidFill>
              </a:rPr>
              <a:t>3-7% return goals, </a:t>
            </a:r>
          </a:p>
          <a:p>
            <a:pPr algn="ctr"/>
            <a:r>
              <a:rPr lang="en-US" b="1" dirty="0">
                <a:solidFill>
                  <a:srgbClr val="7030A0"/>
                </a:solidFill>
              </a:rPr>
              <a:t>savings + investments</a:t>
            </a:r>
          </a:p>
        </p:txBody>
      </p:sp>
      <p:pic>
        <p:nvPicPr>
          <p:cNvPr id="39" name="Picture 6" descr="Free Bucket Clipart Png, Download Free Bucket Clipart Png png images, Free  ClipArts on Clipart Library">
            <a:extLst>
              <a:ext uri="{FF2B5EF4-FFF2-40B4-BE49-F238E27FC236}">
                <a16:creationId xmlns:a16="http://schemas.microsoft.com/office/drawing/2014/main" id="{40B87571-5D74-AC45-B108-1A949BC82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503" y="2613555"/>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54474E10-FDD6-2762-69EC-12C58015FF3C}"/>
              </a:ext>
            </a:extLst>
          </p:cNvPr>
          <p:cNvSpPr txBox="1">
            <a:spLocks/>
          </p:cNvSpPr>
          <p:nvPr/>
        </p:nvSpPr>
        <p:spPr>
          <a:xfrm>
            <a:off x="3237933" y="1430485"/>
            <a:ext cx="8270895" cy="3738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b="1" i="1" dirty="0">
                <a:solidFill>
                  <a:srgbClr val="0000CC"/>
                </a:solidFill>
              </a:rPr>
              <a:t>Maybe I want to buy a new house in 10 years and need to save $50,000. I really want the house, but the timing and amount are flexible. </a:t>
            </a:r>
          </a:p>
          <a:p>
            <a:pPr marL="0" indent="0">
              <a:buNone/>
            </a:pPr>
            <a:r>
              <a:rPr lang="en-US" sz="2700" b="1" i="1" dirty="0">
                <a:solidFill>
                  <a:srgbClr val="0000CC"/>
                </a:solidFill>
              </a:rPr>
              <a:t>Maybe I just had my first child and want to start a 529 Savings Plan for their college in 18 years. </a:t>
            </a:r>
          </a:p>
          <a:p>
            <a:pPr marL="0" indent="0">
              <a:buNone/>
            </a:pPr>
            <a:endParaRPr lang="en-US" sz="2700" b="1" i="1" dirty="0">
              <a:solidFill>
                <a:srgbClr val="0000CC"/>
              </a:solidFill>
            </a:endParaRPr>
          </a:p>
          <a:p>
            <a:pPr marL="0" indent="0">
              <a:buNone/>
            </a:pPr>
            <a:r>
              <a:rPr lang="en-US" sz="2700" b="1" i="1" dirty="0">
                <a:solidFill>
                  <a:srgbClr val="0000CC"/>
                </a:solidFill>
              </a:rPr>
              <a:t>Liquidity is less of the priority with these goals. I can take more risk, which should lead to higher returns over the longer-term. Now maybe I choose index funds or mutual funds. Maybe I choose individual stocks. Maybe the real estate is the risk. Patience is the key.</a:t>
            </a:r>
            <a:endParaRPr lang="en-US" sz="2700" dirty="0">
              <a:solidFill>
                <a:srgbClr val="0000CC"/>
              </a:solidFill>
            </a:endParaRPr>
          </a:p>
        </p:txBody>
      </p:sp>
      <p:sp>
        <p:nvSpPr>
          <p:cNvPr id="2" name="Rectangle 2">
            <a:extLst>
              <a:ext uri="{FF2B5EF4-FFF2-40B4-BE49-F238E27FC236}">
                <a16:creationId xmlns:a16="http://schemas.microsoft.com/office/drawing/2014/main" id="{EA7A4D8E-524B-DAE2-B891-19538678AC9B}"/>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Mental Budgeting &amp; Savings Accounts</a:t>
            </a:r>
          </a:p>
        </p:txBody>
      </p:sp>
    </p:spTree>
    <p:extLst>
      <p:ext uri="{BB962C8B-B14F-4D97-AF65-F5344CB8AC3E}">
        <p14:creationId xmlns:p14="http://schemas.microsoft.com/office/powerpoint/2010/main" val="11673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sp>
        <p:nvSpPr>
          <p:cNvPr id="36" name="TextBox 35">
            <a:extLst>
              <a:ext uri="{FF2B5EF4-FFF2-40B4-BE49-F238E27FC236}">
                <a16:creationId xmlns:a16="http://schemas.microsoft.com/office/drawing/2014/main" id="{FC2C7CBE-2E3E-254E-849A-3B3A6F32AFEB}"/>
              </a:ext>
            </a:extLst>
          </p:cNvPr>
          <p:cNvSpPr txBox="1"/>
          <p:nvPr/>
        </p:nvSpPr>
        <p:spPr>
          <a:xfrm>
            <a:off x="838199" y="1933530"/>
            <a:ext cx="2101171" cy="3231654"/>
          </a:xfrm>
          <a:prstGeom prst="rect">
            <a:avLst/>
          </a:prstGeom>
          <a:noFill/>
        </p:spPr>
        <p:txBody>
          <a:bodyPr wrap="square" rtlCol="0">
            <a:spAutoFit/>
          </a:bodyPr>
          <a:lstStyle/>
          <a:p>
            <a:pPr algn="ctr"/>
            <a:r>
              <a:rPr lang="en-US" b="1" dirty="0">
                <a:solidFill>
                  <a:srgbClr val="C00000"/>
                </a:solidFill>
              </a:rPr>
              <a:t>Retirement </a:t>
            </a:r>
          </a:p>
          <a:p>
            <a:pPr algn="ctr"/>
            <a:r>
              <a:rPr lang="en-US" b="1" dirty="0">
                <a:solidFill>
                  <a:srgbClr val="C00000"/>
                </a:solidFill>
              </a:rPr>
              <a:t>Accounts</a:t>
            </a: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sz="600" b="1" dirty="0">
              <a:solidFill>
                <a:srgbClr val="C00000"/>
              </a:solidFill>
            </a:endParaRPr>
          </a:p>
          <a:p>
            <a:pPr algn="ctr"/>
            <a:r>
              <a:rPr lang="en-US" b="1" dirty="0">
                <a:solidFill>
                  <a:srgbClr val="C00000"/>
                </a:solidFill>
              </a:rPr>
              <a:t>Lots of risk,</a:t>
            </a:r>
          </a:p>
          <a:p>
            <a:pPr algn="ctr"/>
            <a:r>
              <a:rPr lang="en-US" b="1" dirty="0">
                <a:solidFill>
                  <a:srgbClr val="C00000"/>
                </a:solidFill>
              </a:rPr>
              <a:t>8-12% return goals,</a:t>
            </a:r>
          </a:p>
          <a:p>
            <a:pPr algn="ctr"/>
            <a:r>
              <a:rPr lang="en-US" b="1" dirty="0">
                <a:solidFill>
                  <a:srgbClr val="C00000"/>
                </a:solidFill>
              </a:rPr>
              <a:t>all investments</a:t>
            </a:r>
          </a:p>
        </p:txBody>
      </p:sp>
      <p:pic>
        <p:nvPicPr>
          <p:cNvPr id="40" name="Picture 6" descr="Free Bucket Clipart Png, Download Free Bucket Clipart Png png images, Free  ClipArts on Clipart Library">
            <a:extLst>
              <a:ext uri="{FF2B5EF4-FFF2-40B4-BE49-F238E27FC236}">
                <a16:creationId xmlns:a16="http://schemas.microsoft.com/office/drawing/2014/main" id="{52112D57-26EA-9348-90ED-7C1F44F0F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870" y="2640827"/>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3B644A7C-9DF1-4D05-A4FC-8AA31C69FA57}"/>
              </a:ext>
            </a:extLst>
          </p:cNvPr>
          <p:cNvSpPr txBox="1">
            <a:spLocks/>
          </p:cNvSpPr>
          <p:nvPr/>
        </p:nvSpPr>
        <p:spPr>
          <a:xfrm>
            <a:off x="3237933" y="1430485"/>
            <a:ext cx="8270895" cy="3738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dirty="0">
                <a:solidFill>
                  <a:srgbClr val="C00000"/>
                </a:solidFill>
              </a:rPr>
              <a:t>A company-sponsored 403(b) or 401(k) will give me the structure to invest for my retirement.</a:t>
            </a:r>
          </a:p>
          <a:p>
            <a:pPr marL="0" indent="0">
              <a:buNone/>
            </a:pPr>
            <a:endParaRPr lang="en-US" b="1" i="1" dirty="0">
              <a:solidFill>
                <a:srgbClr val="C00000"/>
              </a:solidFill>
            </a:endParaRPr>
          </a:p>
          <a:p>
            <a:pPr marL="0" indent="0">
              <a:buNone/>
            </a:pPr>
            <a:r>
              <a:rPr lang="en-US" b="1" i="1" dirty="0">
                <a:solidFill>
                  <a:srgbClr val="C00000"/>
                </a:solidFill>
              </a:rPr>
              <a:t>It will limit my investment options, but I should have plenty of index fund and mutual fund options. </a:t>
            </a:r>
          </a:p>
          <a:p>
            <a:pPr marL="0" indent="0">
              <a:buNone/>
            </a:pPr>
            <a:endParaRPr lang="en-US" b="1" i="1" dirty="0">
              <a:solidFill>
                <a:srgbClr val="C00000"/>
              </a:solidFill>
            </a:endParaRPr>
          </a:p>
          <a:p>
            <a:pPr marL="0" indent="0">
              <a:buNone/>
            </a:pPr>
            <a:r>
              <a:rPr lang="en-US" b="1" i="1" dirty="0">
                <a:solidFill>
                  <a:srgbClr val="C00000"/>
                </a:solidFill>
              </a:rPr>
              <a:t>These are tax-preferred accounts, so the IRS doesn’t want me using this money for a new house or my kids’ college. If I withdraw the money before I turn 59 ½, I pay all taxes and a 10% penalty.</a:t>
            </a:r>
            <a:endParaRPr lang="en-US" dirty="0">
              <a:solidFill>
                <a:srgbClr val="C00000"/>
              </a:solidFill>
            </a:endParaRPr>
          </a:p>
        </p:txBody>
      </p:sp>
      <p:sp>
        <p:nvSpPr>
          <p:cNvPr id="2" name="Rectangle 2">
            <a:extLst>
              <a:ext uri="{FF2B5EF4-FFF2-40B4-BE49-F238E27FC236}">
                <a16:creationId xmlns:a16="http://schemas.microsoft.com/office/drawing/2014/main" id="{6E4CE056-C35C-F647-DBBC-A7FC9FC527EC}"/>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Mental Budgeting &amp; Savings Accounts</a:t>
            </a:r>
          </a:p>
        </p:txBody>
      </p:sp>
    </p:spTree>
    <p:extLst>
      <p:ext uri="{BB962C8B-B14F-4D97-AF65-F5344CB8AC3E}">
        <p14:creationId xmlns:p14="http://schemas.microsoft.com/office/powerpoint/2010/main" val="256715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sp>
        <p:nvSpPr>
          <p:cNvPr id="36" name="TextBox 35">
            <a:extLst>
              <a:ext uri="{FF2B5EF4-FFF2-40B4-BE49-F238E27FC236}">
                <a16:creationId xmlns:a16="http://schemas.microsoft.com/office/drawing/2014/main" id="{FC2C7CBE-2E3E-254E-849A-3B3A6F32AFEB}"/>
              </a:ext>
            </a:extLst>
          </p:cNvPr>
          <p:cNvSpPr txBox="1"/>
          <p:nvPr/>
        </p:nvSpPr>
        <p:spPr>
          <a:xfrm>
            <a:off x="838199" y="1933530"/>
            <a:ext cx="2101171" cy="3231654"/>
          </a:xfrm>
          <a:prstGeom prst="rect">
            <a:avLst/>
          </a:prstGeom>
          <a:noFill/>
        </p:spPr>
        <p:txBody>
          <a:bodyPr wrap="square" rtlCol="0">
            <a:spAutoFit/>
          </a:bodyPr>
          <a:lstStyle/>
          <a:p>
            <a:pPr algn="ctr"/>
            <a:r>
              <a:rPr lang="en-US" b="1" dirty="0">
                <a:solidFill>
                  <a:srgbClr val="C00000"/>
                </a:solidFill>
              </a:rPr>
              <a:t>Retirement </a:t>
            </a:r>
          </a:p>
          <a:p>
            <a:pPr algn="ctr"/>
            <a:r>
              <a:rPr lang="en-US" b="1" dirty="0">
                <a:solidFill>
                  <a:srgbClr val="C00000"/>
                </a:solidFill>
              </a:rPr>
              <a:t>Accounts</a:t>
            </a: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sz="600" b="1" dirty="0">
              <a:solidFill>
                <a:srgbClr val="C00000"/>
              </a:solidFill>
            </a:endParaRPr>
          </a:p>
          <a:p>
            <a:pPr algn="ctr"/>
            <a:r>
              <a:rPr lang="en-US" b="1" dirty="0">
                <a:solidFill>
                  <a:srgbClr val="C00000"/>
                </a:solidFill>
              </a:rPr>
              <a:t>Lots of risk,</a:t>
            </a:r>
          </a:p>
          <a:p>
            <a:pPr algn="ctr"/>
            <a:r>
              <a:rPr lang="en-US" b="1" dirty="0">
                <a:solidFill>
                  <a:srgbClr val="C00000"/>
                </a:solidFill>
              </a:rPr>
              <a:t>8-12% return goals,</a:t>
            </a:r>
          </a:p>
          <a:p>
            <a:pPr algn="ctr"/>
            <a:r>
              <a:rPr lang="en-US" b="1" dirty="0">
                <a:solidFill>
                  <a:srgbClr val="C00000"/>
                </a:solidFill>
              </a:rPr>
              <a:t>all investments</a:t>
            </a:r>
          </a:p>
        </p:txBody>
      </p:sp>
      <p:pic>
        <p:nvPicPr>
          <p:cNvPr id="40" name="Picture 6" descr="Free Bucket Clipart Png, Download Free Bucket Clipart Png png images, Free  ClipArts on Clipart Library">
            <a:extLst>
              <a:ext uri="{FF2B5EF4-FFF2-40B4-BE49-F238E27FC236}">
                <a16:creationId xmlns:a16="http://schemas.microsoft.com/office/drawing/2014/main" id="{52112D57-26EA-9348-90ED-7C1F44F0F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870" y="2640827"/>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3B644A7C-9DF1-4D05-A4FC-8AA31C69FA57}"/>
              </a:ext>
            </a:extLst>
          </p:cNvPr>
          <p:cNvSpPr txBox="1">
            <a:spLocks/>
          </p:cNvSpPr>
          <p:nvPr/>
        </p:nvSpPr>
        <p:spPr>
          <a:xfrm>
            <a:off x="3237933" y="1430485"/>
            <a:ext cx="8270895" cy="3738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r>
              <a:rPr lang="en-US" b="1" i="1" dirty="0">
                <a:solidFill>
                  <a:srgbClr val="C00000"/>
                </a:solidFill>
              </a:rPr>
              <a:t>Liquidity is not the issue, again.</a:t>
            </a:r>
          </a:p>
          <a:p>
            <a:pPr marL="0" indent="0">
              <a:buNone/>
            </a:pPr>
            <a:endParaRPr lang="en-US" b="1" i="1" dirty="0">
              <a:solidFill>
                <a:srgbClr val="C00000"/>
              </a:solidFill>
            </a:endParaRPr>
          </a:p>
          <a:p>
            <a:pPr marL="0" indent="0">
              <a:buNone/>
            </a:pPr>
            <a:r>
              <a:rPr lang="en-US" b="1" i="1" dirty="0">
                <a:solidFill>
                  <a:srgbClr val="C00000"/>
                </a:solidFill>
              </a:rPr>
              <a:t>I care about:</a:t>
            </a:r>
          </a:p>
          <a:p>
            <a:r>
              <a:rPr lang="en-US" b="1" i="1" dirty="0">
                <a:solidFill>
                  <a:srgbClr val="C00000"/>
                </a:solidFill>
              </a:rPr>
              <a:t>Capital appreciation</a:t>
            </a:r>
          </a:p>
          <a:p>
            <a:r>
              <a:rPr lang="en-US" b="1" i="1" dirty="0">
                <a:solidFill>
                  <a:srgbClr val="C00000"/>
                </a:solidFill>
              </a:rPr>
              <a:t>Minimizing taxes (both today and in the future)</a:t>
            </a:r>
          </a:p>
          <a:p>
            <a:r>
              <a:rPr lang="en-US" b="1" i="1" dirty="0">
                <a:solidFill>
                  <a:srgbClr val="C00000"/>
                </a:solidFill>
              </a:rPr>
              <a:t>Getting the maximum company match.</a:t>
            </a:r>
          </a:p>
          <a:p>
            <a:r>
              <a:rPr lang="en-US" b="1" i="1" dirty="0">
                <a:solidFill>
                  <a:srgbClr val="C00000"/>
                </a:solidFill>
              </a:rPr>
              <a:t>Meeting any vesting period requirements.</a:t>
            </a:r>
            <a:endParaRPr lang="en-US" dirty="0">
              <a:solidFill>
                <a:srgbClr val="C00000"/>
              </a:solidFill>
            </a:endParaRPr>
          </a:p>
        </p:txBody>
      </p:sp>
      <p:sp>
        <p:nvSpPr>
          <p:cNvPr id="2" name="Rectangle 2">
            <a:extLst>
              <a:ext uri="{FF2B5EF4-FFF2-40B4-BE49-F238E27FC236}">
                <a16:creationId xmlns:a16="http://schemas.microsoft.com/office/drawing/2014/main" id="{5B4A37D8-A9A5-EF13-2057-C1206B038B03}"/>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Mental Budgeting &amp; Savings Accounts</a:t>
            </a:r>
          </a:p>
        </p:txBody>
      </p:sp>
    </p:spTree>
    <p:extLst>
      <p:ext uri="{BB962C8B-B14F-4D97-AF65-F5344CB8AC3E}">
        <p14:creationId xmlns:p14="http://schemas.microsoft.com/office/powerpoint/2010/main" val="4058065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21013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16531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34456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9975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960570"/>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45124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110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Tree>
    <p:extLst>
      <p:ext uri="{BB962C8B-B14F-4D97-AF65-F5344CB8AC3E}">
        <p14:creationId xmlns:p14="http://schemas.microsoft.com/office/powerpoint/2010/main" val="855629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615612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2D2D83"/>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2D2D83"/>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2D2D83"/>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765106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Owning Your Financial Future</a:t>
            </a:r>
          </a:p>
        </p:txBody>
      </p:sp>
      <p:sp>
        <p:nvSpPr>
          <p:cNvPr id="4" name="Title 1">
            <a:extLst>
              <a:ext uri="{FF2B5EF4-FFF2-40B4-BE49-F238E27FC236}">
                <a16:creationId xmlns:a16="http://schemas.microsoft.com/office/drawing/2014/main" id="{12A1839F-7898-7EF9-F333-7B11D097F1CA}"/>
              </a:ext>
            </a:extLst>
          </p:cNvPr>
          <p:cNvSpPr txBox="1">
            <a:spLocks/>
          </p:cNvSpPr>
          <p:nvPr/>
        </p:nvSpPr>
        <p:spPr>
          <a:xfrm>
            <a:off x="838200"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Adults Returning to Finish a Degree: Financial &amp; Other Concerns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6, 2023</a:t>
            </a:r>
          </a:p>
        </p:txBody>
      </p:sp>
      <p:sp>
        <p:nvSpPr>
          <p:cNvPr id="8" name="Title 1">
            <a:extLst>
              <a:ext uri="{FF2B5EF4-FFF2-40B4-BE49-F238E27FC236}">
                <a16:creationId xmlns:a16="http://schemas.microsoft.com/office/drawing/2014/main" id="{E2AF0726-09D5-FE14-1E59-2B62767C9C66}"/>
              </a:ext>
            </a:extLst>
          </p:cNvPr>
          <p:cNvSpPr txBox="1">
            <a:spLocks/>
          </p:cNvSpPr>
          <p:nvPr/>
        </p:nvSpPr>
        <p:spPr>
          <a:xfrm>
            <a:off x="3078436"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Graduate Students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7, 2023</a:t>
            </a:r>
          </a:p>
        </p:txBody>
      </p:sp>
      <p:sp>
        <p:nvSpPr>
          <p:cNvPr id="10" name="Title 1">
            <a:extLst>
              <a:ext uri="{FF2B5EF4-FFF2-40B4-BE49-F238E27FC236}">
                <a16:creationId xmlns:a16="http://schemas.microsoft.com/office/drawing/2014/main" id="{076C7430-49AD-065C-8815-D2A9D693A24E}"/>
              </a:ext>
            </a:extLst>
          </p:cNvPr>
          <p:cNvSpPr txBox="1">
            <a:spLocks/>
          </p:cNvSpPr>
          <p:nvPr/>
        </p:nvSpPr>
        <p:spPr>
          <a:xfrm>
            <a:off x="838200"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Sending Your Loved-Ones Off to College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27, 2023</a:t>
            </a:r>
          </a:p>
        </p:txBody>
      </p:sp>
      <p:sp>
        <p:nvSpPr>
          <p:cNvPr id="11" name="Title 1">
            <a:extLst>
              <a:ext uri="{FF2B5EF4-FFF2-40B4-BE49-F238E27FC236}">
                <a16:creationId xmlns:a16="http://schemas.microsoft.com/office/drawing/2014/main" id="{F34719D3-3217-B50B-8599-869ADE135BE0}"/>
              </a:ext>
            </a:extLst>
          </p:cNvPr>
          <p:cNvSpPr txBox="1">
            <a:spLocks/>
          </p:cNvSpPr>
          <p:nvPr/>
        </p:nvSpPr>
        <p:spPr>
          <a:xfrm>
            <a:off x="9680028"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Veterans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18, 2023</a:t>
            </a:r>
          </a:p>
        </p:txBody>
      </p:sp>
      <p:sp>
        <p:nvSpPr>
          <p:cNvPr id="12" name="Title 1">
            <a:extLst>
              <a:ext uri="{FF2B5EF4-FFF2-40B4-BE49-F238E27FC236}">
                <a16:creationId xmlns:a16="http://schemas.microsoft.com/office/drawing/2014/main" id="{2090BE5A-337D-C0BD-AA48-6882BCCDE8BC}"/>
              </a:ext>
            </a:extLst>
          </p:cNvPr>
          <p:cNvSpPr txBox="1">
            <a:spLocks/>
          </p:cNvSpPr>
          <p:nvPr/>
        </p:nvSpPr>
        <p:spPr>
          <a:xfrm>
            <a:off x="838200" y="4244739"/>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When Retirement is Getting Close </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(5-7 years out)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19, 2023 </a:t>
            </a:r>
          </a:p>
        </p:txBody>
      </p:sp>
      <p:sp>
        <p:nvSpPr>
          <p:cNvPr id="14" name="Title 1">
            <a:extLst>
              <a:ext uri="{FF2B5EF4-FFF2-40B4-BE49-F238E27FC236}">
                <a16:creationId xmlns:a16="http://schemas.microsoft.com/office/drawing/2014/main" id="{313B7467-A2AD-1504-527F-5764141D2E9A}"/>
              </a:ext>
            </a:extLst>
          </p:cNvPr>
          <p:cNvSpPr txBox="1">
            <a:spLocks/>
          </p:cNvSpPr>
          <p:nvPr/>
        </p:nvSpPr>
        <p:spPr>
          <a:xfrm>
            <a:off x="5318672"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&amp; Tax Planning for International Students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8, 2023</a:t>
            </a:r>
          </a:p>
        </p:txBody>
      </p:sp>
      <p:sp>
        <p:nvSpPr>
          <p:cNvPr id="15" name="Title 1">
            <a:extLst>
              <a:ext uri="{FF2B5EF4-FFF2-40B4-BE49-F238E27FC236}">
                <a16:creationId xmlns:a16="http://schemas.microsoft.com/office/drawing/2014/main" id="{783D21CA-85A3-C7FC-01E8-D45958D9C425}"/>
              </a:ext>
            </a:extLst>
          </p:cNvPr>
          <p:cNvSpPr txBox="1">
            <a:spLocks/>
          </p:cNvSpPr>
          <p:nvPr/>
        </p:nvSpPr>
        <p:spPr>
          <a:xfrm>
            <a:off x="7499350" y="1145364"/>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#1 – Planning, Strategies, Legal, Resources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20, 2023</a:t>
            </a:r>
          </a:p>
        </p:txBody>
      </p:sp>
      <p:sp>
        <p:nvSpPr>
          <p:cNvPr id="17" name="Title 1">
            <a:extLst>
              <a:ext uri="{FF2B5EF4-FFF2-40B4-BE49-F238E27FC236}">
                <a16:creationId xmlns:a16="http://schemas.microsoft.com/office/drawing/2014/main" id="{28D5206F-1FF0-E5E9-7345-7690EADABB15}"/>
              </a:ext>
            </a:extLst>
          </p:cNvPr>
          <p:cNvSpPr txBox="1">
            <a:spLocks/>
          </p:cNvSpPr>
          <p:nvPr/>
        </p:nvSpPr>
        <p:spPr>
          <a:xfrm>
            <a:off x="3078436"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Caring for Adult Dependents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28, 2023</a:t>
            </a:r>
          </a:p>
        </p:txBody>
      </p:sp>
      <p:sp>
        <p:nvSpPr>
          <p:cNvPr id="18" name="Title 1">
            <a:extLst>
              <a:ext uri="{FF2B5EF4-FFF2-40B4-BE49-F238E27FC236}">
                <a16:creationId xmlns:a16="http://schemas.microsoft.com/office/drawing/2014/main" id="{3A342A29-7287-F8DA-7EFE-D836D0162CC0}"/>
              </a:ext>
            </a:extLst>
          </p:cNvPr>
          <p:cNvSpPr txBox="1">
            <a:spLocks/>
          </p:cNvSpPr>
          <p:nvPr/>
        </p:nvSpPr>
        <p:spPr>
          <a:xfrm>
            <a:off x="5332686"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Changing Careers: The Financial &amp; Personal Issues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13, 2023</a:t>
            </a:r>
          </a:p>
        </p:txBody>
      </p:sp>
      <p:sp>
        <p:nvSpPr>
          <p:cNvPr id="19" name="Title 1">
            <a:extLst>
              <a:ext uri="{FF2B5EF4-FFF2-40B4-BE49-F238E27FC236}">
                <a16:creationId xmlns:a16="http://schemas.microsoft.com/office/drawing/2014/main" id="{2F09B6BB-F5A5-8DEF-9485-A3CDDC56FF15}"/>
              </a:ext>
            </a:extLst>
          </p:cNvPr>
          <p:cNvSpPr txBox="1">
            <a:spLocks/>
          </p:cNvSpPr>
          <p:nvPr/>
        </p:nvSpPr>
        <p:spPr>
          <a:xfrm>
            <a:off x="5318672" y="4254454"/>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for the Fun Stuff: Vacations, Home Improvements, New Vehicles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26, 2023</a:t>
            </a:r>
          </a:p>
        </p:txBody>
      </p:sp>
      <p:sp>
        <p:nvSpPr>
          <p:cNvPr id="20" name="Title 1">
            <a:extLst>
              <a:ext uri="{FF2B5EF4-FFF2-40B4-BE49-F238E27FC236}">
                <a16:creationId xmlns:a16="http://schemas.microsoft.com/office/drawing/2014/main" id="{E5D8E2EB-F032-C402-45CC-91D18ED9EE52}"/>
              </a:ext>
            </a:extLst>
          </p:cNvPr>
          <p:cNvSpPr txBox="1">
            <a:spLocks/>
          </p:cNvSpPr>
          <p:nvPr/>
        </p:nvSpPr>
        <p:spPr>
          <a:xfrm>
            <a:off x="7499350" y="4259311"/>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Investing 101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August 1, 2023</a:t>
            </a:r>
          </a:p>
        </p:txBody>
      </p:sp>
      <p:sp>
        <p:nvSpPr>
          <p:cNvPr id="21" name="Title 1">
            <a:extLst>
              <a:ext uri="{FF2B5EF4-FFF2-40B4-BE49-F238E27FC236}">
                <a16:creationId xmlns:a16="http://schemas.microsoft.com/office/drawing/2014/main" id="{B544ABC3-10F8-D664-72EF-C41054B3BFB8}"/>
              </a:ext>
            </a:extLst>
          </p:cNvPr>
          <p:cNvSpPr txBox="1">
            <a:spLocks/>
          </p:cNvSpPr>
          <p:nvPr/>
        </p:nvSpPr>
        <p:spPr>
          <a:xfrm>
            <a:off x="9680028" y="1145364"/>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Making Finances Work for the Whole Family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23, 2023</a:t>
            </a:r>
          </a:p>
        </p:txBody>
      </p:sp>
      <p:sp>
        <p:nvSpPr>
          <p:cNvPr id="22" name="Title 1">
            <a:extLst>
              <a:ext uri="{FF2B5EF4-FFF2-40B4-BE49-F238E27FC236}">
                <a16:creationId xmlns:a16="http://schemas.microsoft.com/office/drawing/2014/main" id="{A73A9731-8685-074E-4118-50E2DE213A8E}"/>
              </a:ext>
            </a:extLst>
          </p:cNvPr>
          <p:cNvSpPr txBox="1">
            <a:spLocks/>
          </p:cNvSpPr>
          <p:nvPr/>
        </p:nvSpPr>
        <p:spPr>
          <a:xfrm>
            <a:off x="7499350"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Building Savings Accounts &amp; Emergency Funds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14, 2023</a:t>
            </a:r>
          </a:p>
        </p:txBody>
      </p:sp>
      <p:sp>
        <p:nvSpPr>
          <p:cNvPr id="23" name="Title 1">
            <a:extLst>
              <a:ext uri="{FF2B5EF4-FFF2-40B4-BE49-F238E27FC236}">
                <a16:creationId xmlns:a16="http://schemas.microsoft.com/office/drawing/2014/main" id="{BE851936-EBD7-02DB-BE14-903F3C220DC7}"/>
              </a:ext>
            </a:extLst>
          </p:cNvPr>
          <p:cNvSpPr txBox="1">
            <a:spLocks/>
          </p:cNvSpPr>
          <p:nvPr/>
        </p:nvSpPr>
        <p:spPr>
          <a:xfrm>
            <a:off x="9680028" y="4259311"/>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Navigating the Impacts of Inflation &amp; Turbulent Economic Times</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August 2, 2023</a:t>
            </a:r>
          </a:p>
        </p:txBody>
      </p:sp>
      <p:sp>
        <p:nvSpPr>
          <p:cNvPr id="25" name="Title 1">
            <a:extLst>
              <a:ext uri="{FF2B5EF4-FFF2-40B4-BE49-F238E27FC236}">
                <a16:creationId xmlns:a16="http://schemas.microsoft.com/office/drawing/2014/main" id="{72B7DEBF-36ED-8D68-398F-9927D766D569}"/>
              </a:ext>
            </a:extLst>
          </p:cNvPr>
          <p:cNvSpPr txBox="1">
            <a:spLocks/>
          </p:cNvSpPr>
          <p:nvPr/>
        </p:nvSpPr>
        <p:spPr>
          <a:xfrm>
            <a:off x="3078436" y="4244739"/>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#2 – Taxes, Profitability, Expansion, Success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25, 2023</a:t>
            </a:r>
          </a:p>
        </p:txBody>
      </p:sp>
      <p:sp>
        <p:nvSpPr>
          <p:cNvPr id="28" name="Title 1">
            <a:extLst>
              <a:ext uri="{FF2B5EF4-FFF2-40B4-BE49-F238E27FC236}">
                <a16:creationId xmlns:a16="http://schemas.microsoft.com/office/drawing/2014/main" id="{45E454AF-8936-C354-B732-76B859708C3B}"/>
              </a:ext>
            </a:extLst>
          </p:cNvPr>
          <p:cNvSpPr txBox="1">
            <a:spLocks/>
          </p:cNvSpPr>
          <p:nvPr/>
        </p:nvSpPr>
        <p:spPr>
          <a:xfrm>
            <a:off x="2900909" y="6089650"/>
            <a:ext cx="6664325" cy="55880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cap="small" dirty="0">
                <a:latin typeface="Calibri" panose="020F0502020204030204" pitchFamily="34" charset="0"/>
                <a:cs typeface="Calibri" panose="020F0502020204030204" pitchFamily="34" charset="0"/>
              </a:rPr>
              <a:t>Most sessions are from 12:00-1:00pm</a:t>
            </a:r>
            <a:br>
              <a:rPr lang="en-US" sz="1200" b="1" cap="small" dirty="0">
                <a:latin typeface="Calibri" panose="020F0502020204030204" pitchFamily="34" charset="0"/>
                <a:cs typeface="Calibri" panose="020F0502020204030204" pitchFamily="34" charset="0"/>
              </a:rPr>
            </a:br>
            <a:r>
              <a:rPr lang="en-US" sz="1200" b="1" cap="small" dirty="0">
                <a:latin typeface="Calibri" panose="020F0502020204030204" pitchFamily="34" charset="0"/>
                <a:cs typeface="Calibri" panose="020F0502020204030204" pitchFamily="34" charset="0"/>
              </a:rPr>
              <a:t>*** Sessions on July 18 &amp; 19 are from 3:00-4:00pm.</a:t>
            </a:r>
          </a:p>
        </p:txBody>
      </p:sp>
      <p:sp>
        <p:nvSpPr>
          <p:cNvPr id="2" name="Rectangle 1">
            <a:extLst>
              <a:ext uri="{FF2B5EF4-FFF2-40B4-BE49-F238E27FC236}">
                <a16:creationId xmlns:a16="http://schemas.microsoft.com/office/drawing/2014/main" id="{B8A585CF-43B2-F062-08DC-81DAE5CC934D}"/>
              </a:ext>
            </a:extLst>
          </p:cNvPr>
          <p:cNvSpPr/>
          <p:nvPr/>
        </p:nvSpPr>
        <p:spPr>
          <a:xfrm>
            <a:off x="2964377" y="4209916"/>
            <a:ext cx="2051050" cy="155211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94B6695-FCF3-2F8A-1C45-55683DA9AB07}"/>
              </a:ext>
            </a:extLst>
          </p:cNvPr>
          <p:cNvSpPr/>
          <p:nvPr/>
        </p:nvSpPr>
        <p:spPr>
          <a:xfrm>
            <a:off x="5204613" y="4209916"/>
            <a:ext cx="2051050" cy="155211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7767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4013199"/>
          </a:xfrm>
          <a:solidFill>
            <a:srgbClr val="2D2D83"/>
          </a:solidFill>
        </p:spPr>
        <p:txBody>
          <a:bodyPr>
            <a:normAutofit fontScale="90000"/>
          </a:bodyPr>
          <a:lstStyle/>
          <a:p>
            <a:r>
              <a:rPr lang="en-US" sz="6000" dirty="0">
                <a:solidFill>
                  <a:schemeClr val="bg1"/>
                </a:solidFill>
                <a:latin typeface="Calibri" panose="020F0502020204030204" pitchFamily="34" charset="0"/>
                <a:cs typeface="Calibri" panose="020F0502020204030204" pitchFamily="34" charset="0"/>
              </a:rPr>
              <a:t>Brian Bolton</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Professor of Finance</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brian.bolton@louisiana.edu</a:t>
            </a:r>
            <a:br>
              <a:rPr lang="en-US" sz="5400" dirty="0">
                <a:solidFill>
                  <a:schemeClr val="bg1"/>
                </a:solidFill>
                <a:latin typeface="Calibri" panose="020F0502020204030204" pitchFamily="34" charset="0"/>
                <a:cs typeface="Calibri" panose="020F0502020204030204" pitchFamily="34" charset="0"/>
              </a:rPr>
            </a:br>
            <a:br>
              <a:rPr lang="en-US" sz="5400" dirty="0">
                <a:solidFill>
                  <a:schemeClr val="bg1"/>
                </a:solidFill>
                <a:latin typeface="Calibri" panose="020F0502020204030204" pitchFamily="34" charset="0"/>
                <a:cs typeface="Calibri" panose="020F0502020204030204" pitchFamily="34" charset="0"/>
              </a:rPr>
            </a:br>
            <a:r>
              <a:rPr lang="en-US" sz="4400" dirty="0">
                <a:solidFill>
                  <a:schemeClr val="bg1"/>
                </a:solidFill>
                <a:latin typeface="Calibri" panose="020F0502020204030204" pitchFamily="34" charset="0"/>
                <a:cs typeface="Calibri" panose="020F0502020204030204" pitchFamily="34" charset="0"/>
              </a:rPr>
              <a:t>http://business.louisiana.edu/financeispersonal</a:t>
            </a:r>
          </a:p>
        </p:txBody>
      </p:sp>
    </p:spTree>
    <p:extLst>
      <p:ext uri="{BB962C8B-B14F-4D97-AF65-F5344CB8AC3E}">
        <p14:creationId xmlns:p14="http://schemas.microsoft.com/office/powerpoint/2010/main" val="3495745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4977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t>Personal Finance is…personal.</a:t>
            </a:r>
          </a:p>
          <a:p>
            <a:pPr marL="0" indent="0" algn="ctr">
              <a:buNone/>
            </a:pPr>
            <a:endParaRPr lang="en-US" sz="4000" b="1" i="1" dirty="0"/>
          </a:p>
          <a:p>
            <a:pPr marL="0" indent="0" algn="ctr">
              <a:buNone/>
            </a:pPr>
            <a:r>
              <a:rPr lang="en-US" sz="4000" b="1" i="1" dirty="0"/>
              <a:t>It’s about you and not about anyone else.</a:t>
            </a:r>
          </a:p>
          <a:p>
            <a:pPr marL="0" indent="0" algn="ctr">
              <a:buNone/>
            </a:pPr>
            <a:r>
              <a:rPr lang="en-US" sz="4000" b="1" i="1" dirty="0"/>
              <a:t>You have to make it about you and your goals.</a:t>
            </a:r>
            <a:endParaRPr lang="en-US" sz="4000" dirty="0"/>
          </a:p>
        </p:txBody>
      </p:sp>
    </p:spTree>
    <p:extLst>
      <p:ext uri="{BB962C8B-B14F-4D97-AF65-F5344CB8AC3E}">
        <p14:creationId xmlns:p14="http://schemas.microsoft.com/office/powerpoint/2010/main" val="804355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Because personal finance is personal, it is virtually impossible for me to give you any specific advice.</a:t>
            </a:r>
          </a:p>
          <a:p>
            <a:pPr marL="0" indent="0" algn="ctr">
              <a:buNone/>
            </a:pPr>
            <a:endParaRPr lang="en-US" sz="4000" b="1" i="1" dirty="0">
              <a:solidFill>
                <a:srgbClr val="C00000"/>
              </a:solidFill>
            </a:endParaRPr>
          </a:p>
          <a:p>
            <a:pPr marL="0" indent="0" algn="ctr">
              <a:buNone/>
            </a:pPr>
            <a:r>
              <a:rPr lang="en-US" sz="3900" b="1" i="1" dirty="0">
                <a:solidFill>
                  <a:srgbClr val="C00000"/>
                </a:solidFill>
              </a:rPr>
              <a:t>However, there is one word of advice that applies to 99% of people working on their finances:</a:t>
            </a:r>
          </a:p>
          <a:p>
            <a:pPr marL="0" indent="0" algn="ctr">
              <a:buNone/>
            </a:pPr>
            <a:r>
              <a:rPr lang="en-US" sz="6000" b="1" i="1" dirty="0">
                <a:solidFill>
                  <a:srgbClr val="006600"/>
                </a:solidFill>
              </a:rPr>
              <a:t>SAVE</a:t>
            </a:r>
          </a:p>
        </p:txBody>
      </p:sp>
    </p:spTree>
    <p:extLst>
      <p:ext uri="{BB962C8B-B14F-4D97-AF65-F5344CB8AC3E}">
        <p14:creationId xmlns:p14="http://schemas.microsoft.com/office/powerpoint/2010/main" val="205467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557116"/>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13322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884119"/>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26765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228469"/>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1915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37433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446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536550" y="36333"/>
            <a:ext cx="11118900" cy="5879127"/>
          </a:xfrm>
          <a:prstGeom prst="rect">
            <a:avLst/>
          </a:prstGeom>
        </p:spPr>
      </p:pic>
    </p:spTree>
    <p:extLst>
      <p:ext uri="{BB962C8B-B14F-4D97-AF65-F5344CB8AC3E}">
        <p14:creationId xmlns:p14="http://schemas.microsoft.com/office/powerpoint/2010/main" val="3485492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536550" y="36333"/>
            <a:ext cx="11118900" cy="5879127"/>
          </a:xfrm>
          <a:prstGeom prst="rect">
            <a:avLst/>
          </a:prstGeom>
        </p:spPr>
      </p:pic>
      <p:sp>
        <p:nvSpPr>
          <p:cNvPr id="4" name="Rounded Rectangle 3">
            <a:extLst>
              <a:ext uri="{FF2B5EF4-FFF2-40B4-BE49-F238E27FC236}">
                <a16:creationId xmlns:a16="http://schemas.microsoft.com/office/drawing/2014/main" id="{240BA544-5682-DFBA-41A8-1AC2A88E1694}"/>
              </a:ext>
            </a:extLst>
          </p:cNvPr>
          <p:cNvSpPr/>
          <p:nvPr/>
        </p:nvSpPr>
        <p:spPr>
          <a:xfrm>
            <a:off x="475990" y="3336651"/>
            <a:ext cx="2715323" cy="714564"/>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46E3B348-BA1A-CE2F-B44C-4D915E335232}"/>
              </a:ext>
            </a:extLst>
          </p:cNvPr>
          <p:cNvSpPr/>
          <p:nvPr/>
        </p:nvSpPr>
        <p:spPr>
          <a:xfrm>
            <a:off x="3304978" y="3336651"/>
            <a:ext cx="2715323" cy="714564"/>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113404C8-2089-B4CB-084D-23D07D114DC4}"/>
              </a:ext>
            </a:extLst>
          </p:cNvPr>
          <p:cNvSpPr/>
          <p:nvPr/>
        </p:nvSpPr>
        <p:spPr>
          <a:xfrm>
            <a:off x="6126278" y="3336651"/>
            <a:ext cx="2715323" cy="714564"/>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44DDFE48-16E0-2495-CFEC-DFFF049BD59E}"/>
              </a:ext>
            </a:extLst>
          </p:cNvPr>
          <p:cNvSpPr/>
          <p:nvPr/>
        </p:nvSpPr>
        <p:spPr>
          <a:xfrm>
            <a:off x="8947578" y="3336651"/>
            <a:ext cx="2715323" cy="714564"/>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4033BD1C-7AF9-0640-9DD3-249E1BFE6DE6}"/>
              </a:ext>
            </a:extLst>
          </p:cNvPr>
          <p:cNvSpPr/>
          <p:nvPr/>
        </p:nvSpPr>
        <p:spPr>
          <a:xfrm>
            <a:off x="4619050" y="4274829"/>
            <a:ext cx="2715323" cy="714564"/>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72B44600-7D76-8B19-88AE-59488FAEE17D}"/>
              </a:ext>
            </a:extLst>
          </p:cNvPr>
          <p:cNvSpPr/>
          <p:nvPr/>
        </p:nvSpPr>
        <p:spPr>
          <a:xfrm>
            <a:off x="475989" y="5148294"/>
            <a:ext cx="2715323" cy="714564"/>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1DF1F8F5-D024-04D5-64FF-684B88B8C823}"/>
              </a:ext>
            </a:extLst>
          </p:cNvPr>
          <p:cNvSpPr/>
          <p:nvPr/>
        </p:nvSpPr>
        <p:spPr>
          <a:xfrm>
            <a:off x="3304977" y="5148294"/>
            <a:ext cx="2715323" cy="714564"/>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B4845E10-2C04-2889-1508-6802DDA32CFD}"/>
              </a:ext>
            </a:extLst>
          </p:cNvPr>
          <p:cNvSpPr/>
          <p:nvPr/>
        </p:nvSpPr>
        <p:spPr>
          <a:xfrm>
            <a:off x="6133965" y="5150210"/>
            <a:ext cx="2715323" cy="714564"/>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7E8B49A7-D916-DB48-B56C-9332EA23A708}"/>
              </a:ext>
            </a:extLst>
          </p:cNvPr>
          <p:cNvSpPr/>
          <p:nvPr/>
        </p:nvSpPr>
        <p:spPr>
          <a:xfrm>
            <a:off x="8962953" y="5150210"/>
            <a:ext cx="2715323" cy="714564"/>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06A28FD-24BC-6E92-1145-3A801B5B9549}"/>
              </a:ext>
            </a:extLst>
          </p:cNvPr>
          <p:cNvSpPr/>
          <p:nvPr/>
        </p:nvSpPr>
        <p:spPr>
          <a:xfrm>
            <a:off x="1621512" y="4274829"/>
            <a:ext cx="2715323" cy="714564"/>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3F8971D-7B11-9340-9FF2-CAF959C533BF}"/>
              </a:ext>
            </a:extLst>
          </p:cNvPr>
          <p:cNvSpPr/>
          <p:nvPr/>
        </p:nvSpPr>
        <p:spPr>
          <a:xfrm>
            <a:off x="7659983" y="4268773"/>
            <a:ext cx="2715323" cy="714564"/>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2105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46421</TotalTime>
  <Words>2296</Words>
  <Application>Microsoft Macintosh PowerPoint</Application>
  <PresentationFormat>Widescreen</PresentationFormat>
  <Paragraphs>366</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Garamond</vt:lpstr>
      <vt:lpstr>Office Theme</vt:lpstr>
      <vt:lpstr>PowerPoint Presentation</vt:lpstr>
      <vt:lpstr>Brian Bolton Professor of Finance brian.bolton@louisiana.edu  http://business.louisiana.edu/financeispersonal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 Bolton Professor of Finance 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196</cp:revision>
  <dcterms:created xsi:type="dcterms:W3CDTF">2019-08-26T13:43:19Z</dcterms:created>
  <dcterms:modified xsi:type="dcterms:W3CDTF">2023-07-15T19:48:41Z</dcterms:modified>
  <cp:category/>
</cp:coreProperties>
</file>