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10" r:id="rId2"/>
    <p:sldId id="2566" r:id="rId3"/>
    <p:sldId id="2585" r:id="rId4"/>
    <p:sldId id="1348" r:id="rId5"/>
    <p:sldId id="2584" r:id="rId6"/>
    <p:sldId id="1277" r:id="rId7"/>
    <p:sldId id="1285" r:id="rId8"/>
    <p:sldId id="1289" r:id="rId9"/>
    <p:sldId id="1290" r:id="rId10"/>
    <p:sldId id="1292" r:id="rId11"/>
    <p:sldId id="2288" r:id="rId12"/>
    <p:sldId id="2586" r:id="rId13"/>
    <p:sldId id="2587" r:id="rId14"/>
    <p:sldId id="2588" r:id="rId15"/>
    <p:sldId id="2589" r:id="rId16"/>
    <p:sldId id="2590" r:id="rId17"/>
    <p:sldId id="2573" r:id="rId18"/>
    <p:sldId id="2574" r:id="rId19"/>
    <p:sldId id="2575" r:id="rId20"/>
    <p:sldId id="2426" r:id="rId21"/>
    <p:sldId id="2562" r:id="rId22"/>
    <p:sldId id="2563" r:id="rId23"/>
    <p:sldId id="2564" r:id="rId24"/>
    <p:sldId id="2300" r:id="rId25"/>
    <p:sldId id="2591" r:id="rId26"/>
    <p:sldId id="2596" r:id="rId27"/>
    <p:sldId id="1793" r:id="rId28"/>
    <p:sldId id="1794" r:id="rId29"/>
    <p:sldId id="1804" r:id="rId30"/>
    <p:sldId id="1805" r:id="rId31"/>
    <p:sldId id="2593" r:id="rId32"/>
    <p:sldId id="2594" r:id="rId33"/>
    <p:sldId id="2595" r:id="rId34"/>
    <p:sldId id="1248" r:id="rId35"/>
    <p:sldId id="1249" r:id="rId36"/>
    <p:sldId id="1346" r:id="rId37"/>
    <p:sldId id="1270" r:id="rId38"/>
    <p:sldId id="1269" r:id="rId39"/>
    <p:sldId id="1271" r:id="rId40"/>
    <p:sldId id="2581" r:id="rId41"/>
    <p:sldId id="1281" r:id="rId42"/>
    <p:sldId id="1282" r:id="rId43"/>
    <p:sldId id="2015" r:id="rId44"/>
    <p:sldId id="1957" r:id="rId45"/>
    <p:sldId id="2099" r:id="rId46"/>
    <p:sldId id="235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666"/>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0"/>
  </p:normalViewPr>
  <p:slideViewPr>
    <p:cSldViewPr snapToGrid="0" snapToObjects="1">
      <p:cViewPr varScale="1">
        <p:scale>
          <a:sx n="156" d="100"/>
          <a:sy n="156" d="100"/>
        </p:scale>
        <p:origin x="395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a:p>
        </p:txBody>
      </p:sp>
      <p:sp>
        <p:nvSpPr>
          <p:cNvPr id="69635" name="Slide Number Placeholder 3"/>
          <p:cNvSpPr>
            <a:spLocks noGrp="1"/>
          </p:cNvSpPr>
          <p:nvPr>
            <p:ph type="sldNum" sz="quarter" idx="5"/>
          </p:nvPr>
        </p:nvSpPr>
        <p:spPr>
          <a:noFill/>
        </p:spPr>
        <p:txBody>
          <a:bodyPr/>
          <a:lstStyle/>
          <a:p>
            <a:fld id="{44495383-B668-4DE5-8944-381F28CAE6FF}" type="slidenum">
              <a:rPr lang="en-US" smtClean="0"/>
              <a:pPr/>
              <a:t>27</a:t>
            </a:fld>
            <a:endParaRPr lang="en-US"/>
          </a:p>
        </p:txBody>
      </p:sp>
    </p:spTree>
    <p:extLst>
      <p:ext uri="{BB962C8B-B14F-4D97-AF65-F5344CB8AC3E}">
        <p14:creationId xmlns:p14="http://schemas.microsoft.com/office/powerpoint/2010/main" val="10852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a:p>
        </p:txBody>
      </p:sp>
      <p:sp>
        <p:nvSpPr>
          <p:cNvPr id="69635" name="Slide Number Placeholder 3"/>
          <p:cNvSpPr>
            <a:spLocks noGrp="1"/>
          </p:cNvSpPr>
          <p:nvPr>
            <p:ph type="sldNum" sz="quarter" idx="5"/>
          </p:nvPr>
        </p:nvSpPr>
        <p:spPr>
          <a:noFill/>
        </p:spPr>
        <p:txBody>
          <a:bodyPr/>
          <a:lstStyle/>
          <a:p>
            <a:fld id="{44495383-B668-4DE5-8944-381F28CAE6FF}" type="slidenum">
              <a:rPr lang="en-US" smtClean="0"/>
              <a:pPr/>
              <a:t>28</a:t>
            </a:fld>
            <a:endParaRPr lang="en-US"/>
          </a:p>
        </p:txBody>
      </p:sp>
    </p:spTree>
    <p:extLst>
      <p:ext uri="{BB962C8B-B14F-4D97-AF65-F5344CB8AC3E}">
        <p14:creationId xmlns:p14="http://schemas.microsoft.com/office/powerpoint/2010/main" val="282620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a:p>
        </p:txBody>
      </p:sp>
      <p:sp>
        <p:nvSpPr>
          <p:cNvPr id="69635" name="Slide Number Placeholder 3"/>
          <p:cNvSpPr>
            <a:spLocks noGrp="1"/>
          </p:cNvSpPr>
          <p:nvPr>
            <p:ph type="sldNum" sz="quarter" idx="5"/>
          </p:nvPr>
        </p:nvSpPr>
        <p:spPr>
          <a:noFill/>
        </p:spPr>
        <p:txBody>
          <a:bodyPr/>
          <a:lstStyle/>
          <a:p>
            <a:fld id="{44495383-B668-4DE5-8944-381F28CAE6FF}" type="slidenum">
              <a:rPr lang="en-US" smtClean="0"/>
              <a:pPr/>
              <a:t>29</a:t>
            </a:fld>
            <a:endParaRPr lang="en-US"/>
          </a:p>
        </p:txBody>
      </p:sp>
    </p:spTree>
    <p:extLst>
      <p:ext uri="{BB962C8B-B14F-4D97-AF65-F5344CB8AC3E}">
        <p14:creationId xmlns:p14="http://schemas.microsoft.com/office/powerpoint/2010/main" val="15278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a:p>
        </p:txBody>
      </p:sp>
      <p:sp>
        <p:nvSpPr>
          <p:cNvPr id="69635" name="Slide Number Placeholder 3"/>
          <p:cNvSpPr>
            <a:spLocks noGrp="1"/>
          </p:cNvSpPr>
          <p:nvPr>
            <p:ph type="sldNum" sz="quarter" idx="5"/>
          </p:nvPr>
        </p:nvSpPr>
        <p:spPr>
          <a:noFill/>
        </p:spPr>
        <p:txBody>
          <a:bodyPr/>
          <a:lstStyle/>
          <a:p>
            <a:fld id="{44495383-B668-4DE5-8944-381F28CAE6FF}" type="slidenum">
              <a:rPr lang="en-US" smtClean="0"/>
              <a:pPr/>
              <a:t>30</a:t>
            </a:fld>
            <a:endParaRPr lang="en-US"/>
          </a:p>
        </p:txBody>
      </p:sp>
    </p:spTree>
    <p:extLst>
      <p:ext uri="{BB962C8B-B14F-4D97-AF65-F5344CB8AC3E}">
        <p14:creationId xmlns:p14="http://schemas.microsoft.com/office/powerpoint/2010/main" val="83014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42</a:t>
            </a:fld>
            <a:endParaRPr lang="en-US"/>
          </a:p>
        </p:txBody>
      </p:sp>
    </p:spTree>
    <p:extLst>
      <p:ext uri="{BB962C8B-B14F-4D97-AF65-F5344CB8AC3E}">
        <p14:creationId xmlns:p14="http://schemas.microsoft.com/office/powerpoint/2010/main" val="306060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52555321-367F-F945-8E7B-EC10C52C1B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22BB09C7-C433-134C-BB08-5B84916CD9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8F47DB82-BDCB-C241-9844-30B7FDAA8D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D4B1ED71-E6FD-AD4F-BDFF-92884E69D0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7ED1E050-FCB8-9745-B877-64D92500DE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9" name="Picture 2" descr="Animated Money Tree Wallpaper | Clipart Panda - Free Clipart Images">
            <a:extLst>
              <a:ext uri="{FF2B5EF4-FFF2-40B4-BE49-F238E27FC236}">
                <a16:creationId xmlns:a16="http://schemas.microsoft.com/office/drawing/2014/main" id="{65685FDF-A090-3A4F-AF63-BC1B37BAA5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1026" name="Picture 2" descr="Animated Money Tree Wallpaper | Clipart Panda - Free Clipart Images">
            <a:extLst>
              <a:ext uri="{FF2B5EF4-FFF2-40B4-BE49-F238E27FC236}">
                <a16:creationId xmlns:a16="http://schemas.microsoft.com/office/drawing/2014/main" id="{59F8C17D-C1F6-194D-A448-5D87347C66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2" descr="Animated Money Tree Wallpaper | Clipart Panda - Free Clipart Images">
            <a:extLst>
              <a:ext uri="{FF2B5EF4-FFF2-40B4-BE49-F238E27FC236}">
                <a16:creationId xmlns:a16="http://schemas.microsoft.com/office/drawing/2014/main" id="{07E700E3-48D7-9B4D-BCB6-AFBDEF001A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4CA905C7-D12A-2540-8F8A-8DF009D73F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95ACE43C-5665-0C40-883F-9F13D69063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1/21/2026</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rian.bolton@louisiana.edu"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509364" y="527286"/>
            <a:ext cx="11224413" cy="5047536"/>
          </a:xfrm>
          <a:prstGeom prst="rect">
            <a:avLst/>
          </a:prstGeom>
        </p:spPr>
        <p:txBody>
          <a:bodyPr wrap="square">
            <a:spAutoFit/>
          </a:bodyPr>
          <a:lstStyle/>
          <a:p>
            <a:pPr algn="ctr"/>
            <a:r>
              <a:rPr lang="en-US" sz="6000" b="1" i="1" cap="small" dirty="0">
                <a:solidFill>
                  <a:srgbClr val="C00000"/>
                </a:solidFill>
                <a:latin typeface="Calibri" panose="020F0502020204030204" pitchFamily="34" charset="0"/>
                <a:ea typeface="Times New Roman" panose="02020603050405020304" pitchFamily="18" charset="0"/>
                <a:cs typeface="Calibri" panose="020F0502020204030204" pitchFamily="34" charset="0"/>
              </a:rPr>
              <a:t>MCOBA Student Investment Fund</a:t>
            </a:r>
          </a:p>
          <a:p>
            <a:pPr algn="ct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cap="small" dirty="0">
                <a:solidFill>
                  <a:srgbClr val="000000"/>
                </a:solidFill>
                <a:latin typeface="Calibri" panose="020F0502020204030204" pitchFamily="34" charset="0"/>
                <a:ea typeface="Times New Roman" panose="02020603050405020304" pitchFamily="18" charset="0"/>
                <a:cs typeface="Calibri" panose="020F0502020204030204" pitchFamily="34" charset="0"/>
              </a:rPr>
              <a:t>Meeting #1: Introduction to </a:t>
            </a:r>
            <a:br>
              <a:rPr lang="en-US" sz="4000" b="1" i="1" cap="small"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4000" b="1" i="1" cap="small"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Student Investment Fund</a:t>
            </a:r>
          </a:p>
          <a:p>
            <a:pPr algn="ctr"/>
            <a:endPar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January 21, 2026</a:t>
            </a:r>
          </a:p>
          <a:p>
            <a:pPr algn="ctr"/>
            <a:r>
              <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January 23, 2026</a:t>
            </a:r>
          </a:p>
        </p:txBody>
      </p:sp>
      <p:pic>
        <p:nvPicPr>
          <p:cNvPr id="5" name="Picture 2" descr="Animated Money Tree Wallpaper | Clipart Panda - Free Clipart Images">
            <a:extLst>
              <a:ext uri="{FF2B5EF4-FFF2-40B4-BE49-F238E27FC236}">
                <a16:creationId xmlns:a16="http://schemas.microsoft.com/office/drawing/2014/main" id="{0B0D219C-FF49-1342-B148-F0B447781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4797954"/>
            <a:ext cx="1646998" cy="17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A goal without a plan</a:t>
            </a:r>
          </a:p>
          <a:p>
            <a:pPr algn="ctr"/>
            <a:r>
              <a:rPr lang="en-US" sz="3500" b="1" i="1" dirty="0">
                <a:solidFill>
                  <a:srgbClr val="0000CC"/>
                </a:solidFill>
              </a:rPr>
              <a:t>Is just a dream.</a:t>
            </a:r>
          </a:p>
          <a:p>
            <a:pPr algn="ctr"/>
            <a:endParaRPr lang="en-US" sz="1500" b="1" i="1" dirty="0">
              <a:solidFill>
                <a:srgbClr val="0000CC"/>
              </a:solidFill>
            </a:endParaRPr>
          </a:p>
          <a:p>
            <a:pPr algn="ctr"/>
            <a:r>
              <a:rPr lang="en-US" sz="3500" b="1" i="1" dirty="0">
                <a:solidFill>
                  <a:srgbClr val="0000CC"/>
                </a:solidFill>
              </a:rPr>
              <a:t> ~ </a:t>
            </a:r>
            <a:r>
              <a:rPr lang="fr-FR" sz="3500" b="1" i="1" dirty="0">
                <a:solidFill>
                  <a:srgbClr val="0000CC"/>
                </a:solidFill>
              </a:rPr>
              <a:t>Antoine de Saint-Exupéry</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868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E1D4-9E4D-2464-C1BE-A467034698CE}"/>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70D08461-914B-6C51-C41C-244319618D64}"/>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Policies &amp; Strategies</a:t>
            </a:r>
          </a:p>
        </p:txBody>
      </p:sp>
      <p:sp>
        <p:nvSpPr>
          <p:cNvPr id="4" name="Content Placeholder 3">
            <a:extLst>
              <a:ext uri="{FF2B5EF4-FFF2-40B4-BE49-F238E27FC236}">
                <a16:creationId xmlns:a16="http://schemas.microsoft.com/office/drawing/2014/main" id="{D60D9A37-D0DB-82DC-025C-01CF50B697FF}"/>
              </a:ext>
            </a:extLst>
          </p:cNvPr>
          <p:cNvSpPr>
            <a:spLocks noGrp="1"/>
          </p:cNvSpPr>
          <p:nvPr>
            <p:ph idx="1"/>
          </p:nvPr>
        </p:nvSpPr>
        <p:spPr>
          <a:xfrm>
            <a:off x="838200" y="1283793"/>
            <a:ext cx="10515600" cy="4893170"/>
          </a:xfrm>
        </p:spPr>
        <p:txBody>
          <a:bodyPr>
            <a:normAutofit/>
          </a:bodyPr>
          <a:lstStyle/>
          <a:p>
            <a:r>
              <a:rPr lang="en-US" dirty="0"/>
              <a:t>We have $100,000 to invest.</a:t>
            </a:r>
          </a:p>
          <a:p>
            <a:r>
              <a:rPr lang="en-US" dirty="0"/>
              <a:t>You will invest that into the U.S. stock markets…there are about 10,000 publicly traded U.S. companies you can invest in.</a:t>
            </a:r>
            <a:br>
              <a:rPr lang="en-US" dirty="0"/>
            </a:br>
            <a:endParaRPr lang="en-US" dirty="0"/>
          </a:p>
          <a:p>
            <a:r>
              <a:rPr lang="en-US" dirty="0"/>
              <a:t>We will NOT invest in cryptocurrency, NFTs, real estate, your student loan, debt…just US stocks. </a:t>
            </a:r>
          </a:p>
          <a:p>
            <a:endParaRPr lang="en-US" dirty="0"/>
          </a:p>
          <a:p>
            <a:r>
              <a:rPr lang="en-US" dirty="0">
                <a:solidFill>
                  <a:srgbClr val="006600"/>
                </a:solidFill>
              </a:rPr>
              <a:t>No single investment can be less than 3% of our fund.</a:t>
            </a:r>
          </a:p>
          <a:p>
            <a:r>
              <a:rPr lang="en-US" dirty="0">
                <a:solidFill>
                  <a:srgbClr val="006600"/>
                </a:solidFill>
              </a:rPr>
              <a:t>But no single investment can make up more than 10% of our fund.</a:t>
            </a:r>
          </a:p>
        </p:txBody>
      </p:sp>
    </p:spTree>
    <p:extLst>
      <p:ext uri="{BB962C8B-B14F-4D97-AF65-F5344CB8AC3E}">
        <p14:creationId xmlns:p14="http://schemas.microsoft.com/office/powerpoint/2010/main" val="40513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32C3F-4A6D-7BD3-B7A6-25F03288811D}"/>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DB102EE2-45C8-3B6D-80F0-5675C8DE2C7C}"/>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Policies &amp; Strategies</a:t>
            </a:r>
          </a:p>
        </p:txBody>
      </p:sp>
      <p:sp>
        <p:nvSpPr>
          <p:cNvPr id="4" name="Content Placeholder 3">
            <a:extLst>
              <a:ext uri="{FF2B5EF4-FFF2-40B4-BE49-F238E27FC236}">
                <a16:creationId xmlns:a16="http://schemas.microsoft.com/office/drawing/2014/main" id="{74F477DA-1A71-3DB2-E7A2-EFE943D8D1CE}"/>
              </a:ext>
            </a:extLst>
          </p:cNvPr>
          <p:cNvSpPr>
            <a:spLocks noGrp="1"/>
          </p:cNvSpPr>
          <p:nvPr>
            <p:ph idx="1"/>
          </p:nvPr>
        </p:nvSpPr>
        <p:spPr>
          <a:xfrm>
            <a:off x="838200" y="1283793"/>
            <a:ext cx="10515600" cy="4893170"/>
          </a:xfrm>
        </p:spPr>
        <p:txBody>
          <a:bodyPr>
            <a:normAutofit/>
          </a:bodyPr>
          <a:lstStyle/>
          <a:p>
            <a:r>
              <a:rPr lang="en-US" dirty="0"/>
              <a:t>We must hold each investment for at least 2 months.</a:t>
            </a:r>
          </a:p>
          <a:p>
            <a:pPr lvl="1"/>
            <a:r>
              <a:rPr lang="en-US" dirty="0"/>
              <a:t>This is NOT a day-trading fund, it’s an investment fund.</a:t>
            </a:r>
            <a:br>
              <a:rPr lang="en-US" dirty="0"/>
            </a:br>
            <a:endParaRPr lang="en-US" dirty="0"/>
          </a:p>
          <a:p>
            <a:r>
              <a:rPr lang="en-US" dirty="0"/>
              <a:t>No single sectors will comprise more than 40% of the total portfolio value. </a:t>
            </a:r>
          </a:p>
          <a:p>
            <a:pPr lvl="1"/>
            <a:r>
              <a:rPr lang="en-US" dirty="0"/>
              <a:t>The 11 sectors of the S&amp;P 500 are: Information Technology, Health Care, Financials, Consumer Discretionary, Communication Services, Industrials, Consumer Staples, Energy, Utilities, Real Estate, Materials.</a:t>
            </a:r>
            <a:br>
              <a:rPr lang="en-US" dirty="0"/>
            </a:br>
            <a:endParaRPr lang="en-US" dirty="0"/>
          </a:p>
          <a:p>
            <a:r>
              <a:rPr lang="en-US" dirty="0">
                <a:solidFill>
                  <a:srgbClr val="006600"/>
                </a:solidFill>
              </a:rPr>
              <a:t>YOU will make the investment decisions. </a:t>
            </a:r>
          </a:p>
          <a:p>
            <a:pPr lvl="1"/>
            <a:r>
              <a:rPr lang="en-US" dirty="0">
                <a:solidFill>
                  <a:srgbClr val="006600"/>
                </a:solidFill>
              </a:rPr>
              <a:t>I have veto power…but in 3 years of doing this with other funds on campus, I have never vetoed any student recommendations.</a:t>
            </a:r>
          </a:p>
        </p:txBody>
      </p:sp>
    </p:spTree>
    <p:extLst>
      <p:ext uri="{BB962C8B-B14F-4D97-AF65-F5344CB8AC3E}">
        <p14:creationId xmlns:p14="http://schemas.microsoft.com/office/powerpoint/2010/main" val="147404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4BCE-B1D5-CC47-B58C-2BB159B05D03}"/>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622569DA-924F-DCD0-DBF0-73F2447AF5C2}"/>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Policies &amp; Strategies</a:t>
            </a:r>
          </a:p>
        </p:txBody>
      </p:sp>
      <p:sp>
        <p:nvSpPr>
          <p:cNvPr id="4" name="Content Placeholder 3">
            <a:extLst>
              <a:ext uri="{FF2B5EF4-FFF2-40B4-BE49-F238E27FC236}">
                <a16:creationId xmlns:a16="http://schemas.microsoft.com/office/drawing/2014/main" id="{B16783EC-02A7-931A-E2A9-946BB419029A}"/>
              </a:ext>
            </a:extLst>
          </p:cNvPr>
          <p:cNvSpPr>
            <a:spLocks noGrp="1"/>
          </p:cNvSpPr>
          <p:nvPr>
            <p:ph idx="1"/>
          </p:nvPr>
        </p:nvSpPr>
        <p:spPr>
          <a:xfrm>
            <a:off x="838200" y="1283793"/>
            <a:ext cx="10515600" cy="4893170"/>
          </a:xfrm>
        </p:spPr>
        <p:txBody>
          <a:bodyPr>
            <a:normAutofit/>
          </a:bodyPr>
          <a:lstStyle/>
          <a:p>
            <a:r>
              <a:rPr lang="en-US" dirty="0"/>
              <a:t>Our meetings can be conversational and exploratory, with lots of brainstorming about potential investment picks.</a:t>
            </a:r>
          </a:p>
          <a:p>
            <a:endParaRPr lang="en-US" dirty="0"/>
          </a:p>
          <a:p>
            <a:r>
              <a:rPr lang="en-US" dirty="0"/>
              <a:t>BUT…to make an investment, one student must make a pitch. Ideally, this will come with a (brief) analysis, either written or verbal. </a:t>
            </a:r>
          </a:p>
          <a:p>
            <a:pPr lvl="1"/>
            <a:r>
              <a:rPr lang="en-US" dirty="0"/>
              <a:t>Same holds if there is a motion to sell an existing investment.</a:t>
            </a:r>
          </a:p>
          <a:p>
            <a:pPr lvl="1"/>
            <a:endParaRPr lang="en-US" dirty="0"/>
          </a:p>
          <a:p>
            <a:r>
              <a:rPr lang="en-US" dirty="0"/>
              <a:t>Decisions will be made based on 2/3 of the students in attendance voting for the decision.</a:t>
            </a:r>
            <a:endParaRPr lang="en-US" dirty="0">
              <a:solidFill>
                <a:srgbClr val="006600"/>
              </a:solidFill>
            </a:endParaRPr>
          </a:p>
        </p:txBody>
      </p:sp>
    </p:spTree>
    <p:extLst>
      <p:ext uri="{BB962C8B-B14F-4D97-AF65-F5344CB8AC3E}">
        <p14:creationId xmlns:p14="http://schemas.microsoft.com/office/powerpoint/2010/main" val="287631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9CF4-B14D-07AD-CB32-C6730740C95B}"/>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B1454777-6492-5B92-8805-518D6AC77E11}"/>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Cool Part</a:t>
            </a:r>
          </a:p>
        </p:txBody>
      </p:sp>
      <p:sp>
        <p:nvSpPr>
          <p:cNvPr id="4" name="Content Placeholder 3">
            <a:extLst>
              <a:ext uri="{FF2B5EF4-FFF2-40B4-BE49-F238E27FC236}">
                <a16:creationId xmlns:a16="http://schemas.microsoft.com/office/drawing/2014/main" id="{2C10B33A-3565-AC55-5EF8-4DAAED12ED81}"/>
              </a:ext>
            </a:extLst>
          </p:cNvPr>
          <p:cNvSpPr>
            <a:spLocks noGrp="1"/>
          </p:cNvSpPr>
          <p:nvPr>
            <p:ph idx="1"/>
          </p:nvPr>
        </p:nvSpPr>
        <p:spPr>
          <a:xfrm>
            <a:off x="838200" y="1283793"/>
            <a:ext cx="10515600" cy="4893170"/>
          </a:xfrm>
        </p:spPr>
        <p:txBody>
          <a:bodyPr>
            <a:normAutofit/>
          </a:bodyPr>
          <a:lstStyle/>
          <a:p>
            <a:endParaRPr lang="en-US" dirty="0"/>
          </a:p>
          <a:p>
            <a:r>
              <a:rPr lang="en-US" sz="4000" b="1" dirty="0">
                <a:solidFill>
                  <a:srgbClr val="006600"/>
                </a:solidFill>
              </a:rPr>
              <a:t>All PROFITS will be returned to students in the form of scholarships.</a:t>
            </a:r>
            <a:br>
              <a:rPr lang="en-US" sz="4000" b="1" dirty="0">
                <a:solidFill>
                  <a:srgbClr val="006600"/>
                </a:solidFill>
              </a:rPr>
            </a:br>
            <a:endParaRPr lang="en-US" sz="4000" b="1" dirty="0">
              <a:solidFill>
                <a:srgbClr val="006600"/>
              </a:solidFill>
            </a:endParaRPr>
          </a:p>
          <a:p>
            <a:r>
              <a:rPr lang="en-US" dirty="0"/>
              <a:t>Any losses will be absorbed by the fund sponsors.</a:t>
            </a:r>
            <a:br>
              <a:rPr lang="en-US" dirty="0"/>
            </a:br>
            <a:endParaRPr lang="en-US" dirty="0"/>
          </a:p>
          <a:p>
            <a:r>
              <a:rPr lang="en-US" dirty="0"/>
              <a:t>This math and portfolio rebalancing will be done on a calendar basis (Jan-Dec).</a:t>
            </a:r>
            <a:endParaRPr lang="en-US" dirty="0">
              <a:solidFill>
                <a:srgbClr val="006600"/>
              </a:solidFill>
            </a:endParaRPr>
          </a:p>
        </p:txBody>
      </p:sp>
    </p:spTree>
    <p:extLst>
      <p:ext uri="{BB962C8B-B14F-4D97-AF65-F5344CB8AC3E}">
        <p14:creationId xmlns:p14="http://schemas.microsoft.com/office/powerpoint/2010/main" val="120200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4147-CA89-3162-2099-EC4E99137AC8}"/>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46A85DDE-1560-B7C7-6945-8B6BDAC3B3EA}"/>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Cool Part</a:t>
            </a:r>
          </a:p>
        </p:txBody>
      </p:sp>
      <p:sp>
        <p:nvSpPr>
          <p:cNvPr id="4" name="Content Placeholder 3">
            <a:extLst>
              <a:ext uri="{FF2B5EF4-FFF2-40B4-BE49-F238E27FC236}">
                <a16:creationId xmlns:a16="http://schemas.microsoft.com/office/drawing/2014/main" id="{1615211C-EC3E-0F6B-4691-B3096A079022}"/>
              </a:ext>
            </a:extLst>
          </p:cNvPr>
          <p:cNvSpPr>
            <a:spLocks noGrp="1"/>
          </p:cNvSpPr>
          <p:nvPr>
            <p:ph idx="1"/>
          </p:nvPr>
        </p:nvSpPr>
        <p:spPr>
          <a:xfrm>
            <a:off x="838200" y="1283793"/>
            <a:ext cx="10515600" cy="4893170"/>
          </a:xfrm>
        </p:spPr>
        <p:txBody>
          <a:bodyPr>
            <a:normAutofit/>
          </a:bodyPr>
          <a:lstStyle/>
          <a:p>
            <a:r>
              <a:rPr lang="en-US" dirty="0"/>
              <a:t>Example:</a:t>
            </a:r>
          </a:p>
          <a:p>
            <a:pPr lvl="1"/>
            <a:r>
              <a:rPr lang="en-US" dirty="0"/>
              <a:t>We start 2026 with $100,000</a:t>
            </a:r>
          </a:p>
          <a:p>
            <a:pPr lvl="1"/>
            <a:r>
              <a:rPr lang="en-US" dirty="0"/>
              <a:t>We end 2026 with $90,000</a:t>
            </a:r>
          </a:p>
          <a:p>
            <a:pPr lvl="1"/>
            <a:r>
              <a:rPr lang="en-US" dirty="0"/>
              <a:t>We end 2027 with $95,000</a:t>
            </a:r>
            <a:br>
              <a:rPr lang="en-US" dirty="0"/>
            </a:br>
            <a:endParaRPr lang="en-US" dirty="0"/>
          </a:p>
          <a:p>
            <a:pPr lvl="1"/>
            <a:r>
              <a:rPr lang="en-US" dirty="0"/>
              <a:t>At the end of 2026, no scholarship money will be awarded.</a:t>
            </a:r>
            <a:br>
              <a:rPr lang="en-US" dirty="0"/>
            </a:br>
            <a:endParaRPr lang="en-US" dirty="0"/>
          </a:p>
          <a:p>
            <a:pPr lvl="1"/>
            <a:r>
              <a:rPr lang="en-US" dirty="0"/>
              <a:t>At the end of 2027, $5,000 of scholarship money will be awarded.</a:t>
            </a:r>
            <a:br>
              <a:rPr lang="en-US" dirty="0"/>
            </a:br>
            <a:endParaRPr lang="en-US" dirty="0"/>
          </a:p>
          <a:p>
            <a:pPr lvl="1"/>
            <a:r>
              <a:rPr lang="en-US" dirty="0">
                <a:solidFill>
                  <a:srgbClr val="006600"/>
                </a:solidFill>
              </a:rPr>
              <a:t>If we end 2026 with $110,000, then $10,000 of scholarship money will be awarded in early 2027.</a:t>
            </a:r>
          </a:p>
        </p:txBody>
      </p:sp>
    </p:spTree>
    <p:extLst>
      <p:ext uri="{BB962C8B-B14F-4D97-AF65-F5344CB8AC3E}">
        <p14:creationId xmlns:p14="http://schemas.microsoft.com/office/powerpoint/2010/main" val="7112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7" dur="500"/>
                                        <p:tgtEl>
                                          <p:spTgt spid="4">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54951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369917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273530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brian.bolton@louisiana.edu</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https://</a:t>
            </a:r>
            <a:r>
              <a:rPr lang="en-US" sz="4000" dirty="0" err="1">
                <a:latin typeface="Times New Roman" panose="02020603050405020304" pitchFamily="18" charset="0"/>
                <a:cs typeface="Times New Roman" panose="02020603050405020304" pitchFamily="18" charset="0"/>
              </a:rPr>
              <a:t>business.louisiana.edu</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financeispersonal</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6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2A3601-5770-E39A-F9F2-85C8ED75F170}"/>
              </a:ext>
            </a:extLst>
          </p:cNvPr>
          <p:cNvPicPr>
            <a:picLocks noChangeAspect="1"/>
          </p:cNvPicPr>
          <p:nvPr/>
        </p:nvPicPr>
        <p:blipFill>
          <a:blip r:embed="rId2"/>
          <a:stretch>
            <a:fillRect/>
          </a:stretch>
        </p:blipFill>
        <p:spPr>
          <a:xfrm>
            <a:off x="91440" y="91440"/>
            <a:ext cx="12006072" cy="5761155"/>
          </a:xfrm>
          <a:prstGeom prst="rect">
            <a:avLst/>
          </a:prstGeom>
        </p:spPr>
      </p:pic>
      <p:sp>
        <p:nvSpPr>
          <p:cNvPr id="9" name="TextBox 8">
            <a:extLst>
              <a:ext uri="{FF2B5EF4-FFF2-40B4-BE49-F238E27FC236}">
                <a16:creationId xmlns:a16="http://schemas.microsoft.com/office/drawing/2014/main" id="{B57CD266-DAE8-BDFF-23DE-A4338D2F7433}"/>
              </a:ext>
            </a:extLst>
          </p:cNvPr>
          <p:cNvSpPr txBox="1"/>
          <p:nvPr/>
        </p:nvSpPr>
        <p:spPr>
          <a:xfrm>
            <a:off x="1519964" y="714565"/>
            <a:ext cx="6049574" cy="2492990"/>
          </a:xfrm>
          <a:prstGeom prst="rect">
            <a:avLst/>
          </a:prstGeom>
          <a:solidFill>
            <a:schemeClr val="bg1"/>
          </a:solidFill>
          <a:ln w="50800">
            <a:solidFill>
              <a:schemeClr val="accent2"/>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2"/>
                </a:solidFill>
              </a:rPr>
              <a:t>1% </a:t>
            </a:r>
            <a:r>
              <a:rPr lang="en-US" sz="2600" dirty="0"/>
              <a:t>investment return, you will have a total of </a:t>
            </a:r>
            <a:r>
              <a:rPr lang="en-US" sz="2600" b="1" dirty="0">
                <a:solidFill>
                  <a:schemeClr val="accent2"/>
                </a:solidFill>
              </a:rPr>
              <a:t>$325,539 </a:t>
            </a:r>
            <a:r>
              <a:rPr lang="en-US" sz="2600" dirty="0"/>
              <a:t>after 50 years.</a:t>
            </a:r>
          </a:p>
          <a:p>
            <a:endParaRPr lang="en-US" sz="2600" dirty="0"/>
          </a:p>
          <a:p>
            <a:r>
              <a:rPr lang="en-US" sz="2600" dirty="0"/>
              <a:t>This includes </a:t>
            </a:r>
            <a:r>
              <a:rPr lang="en-US" sz="2600" b="1" dirty="0">
                <a:solidFill>
                  <a:schemeClr val="accent2"/>
                </a:solidFill>
              </a:rPr>
              <a:t>$75,539 </a:t>
            </a:r>
            <a:r>
              <a:rPr lang="en-US" sz="2600" dirty="0"/>
              <a:t>of passive income.</a:t>
            </a:r>
          </a:p>
        </p:txBody>
      </p:sp>
    </p:spTree>
    <p:extLst>
      <p:ext uri="{BB962C8B-B14F-4D97-AF65-F5344CB8AC3E}">
        <p14:creationId xmlns:p14="http://schemas.microsoft.com/office/powerpoint/2010/main" val="15742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EC5472-7846-4A06-9C41-C36B875C41CF}"/>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F17B6EDE-A3ED-99BA-4458-CF045DF3B1A3}"/>
              </a:ext>
            </a:extLst>
          </p:cNvPr>
          <p:cNvSpPr txBox="1"/>
          <p:nvPr/>
        </p:nvSpPr>
        <p:spPr>
          <a:xfrm>
            <a:off x="1519964" y="714565"/>
            <a:ext cx="6049574" cy="2492990"/>
          </a:xfrm>
          <a:prstGeom prst="rect">
            <a:avLst/>
          </a:prstGeom>
          <a:solidFill>
            <a:schemeClr val="bg1"/>
          </a:solidFill>
          <a:ln w="50800">
            <a:solidFill>
              <a:schemeClr val="accent6">
                <a:lumMod val="75000"/>
              </a:schemeClr>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6">
                    <a:lumMod val="75000"/>
                  </a:schemeClr>
                </a:solidFill>
              </a:rPr>
              <a:t>4%</a:t>
            </a:r>
            <a:r>
              <a:rPr lang="en-US" sz="2600" dirty="0"/>
              <a:t> investment return, you will have a total of </a:t>
            </a:r>
            <a:r>
              <a:rPr lang="en-US" sz="2600" b="1" dirty="0">
                <a:solidFill>
                  <a:schemeClr val="accent6">
                    <a:lumMod val="75000"/>
                  </a:schemeClr>
                </a:solidFill>
              </a:rPr>
              <a:t>$793,869 </a:t>
            </a:r>
            <a:r>
              <a:rPr lang="en-US" sz="2600" dirty="0"/>
              <a:t>after 50 years.</a:t>
            </a:r>
          </a:p>
          <a:p>
            <a:endParaRPr lang="en-US" sz="2600" dirty="0"/>
          </a:p>
          <a:p>
            <a:r>
              <a:rPr lang="en-US" sz="2600" dirty="0"/>
              <a:t>This includes </a:t>
            </a:r>
            <a:r>
              <a:rPr lang="en-US" sz="2600" b="1" dirty="0">
                <a:solidFill>
                  <a:schemeClr val="accent6">
                    <a:lumMod val="75000"/>
                  </a:schemeClr>
                </a:solidFill>
              </a:rPr>
              <a:t>$543,869 </a:t>
            </a:r>
            <a:r>
              <a:rPr lang="en-US" sz="2600" dirty="0"/>
              <a:t>of passive income.</a:t>
            </a:r>
          </a:p>
        </p:txBody>
      </p:sp>
    </p:spTree>
    <p:extLst>
      <p:ext uri="{BB962C8B-B14F-4D97-AF65-F5344CB8AC3E}">
        <p14:creationId xmlns:p14="http://schemas.microsoft.com/office/powerpoint/2010/main" val="4215861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E4B46-3711-15F3-3507-3F3488CF5CA1}"/>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DB4EC335-3865-C338-A400-93029522536D}"/>
              </a:ext>
            </a:extLst>
          </p:cNvPr>
          <p:cNvSpPr txBox="1"/>
          <p:nvPr/>
        </p:nvSpPr>
        <p:spPr>
          <a:xfrm>
            <a:off x="1519964" y="714565"/>
            <a:ext cx="6049574" cy="2492990"/>
          </a:xfrm>
          <a:prstGeom prst="rect">
            <a:avLst/>
          </a:prstGeom>
          <a:solidFill>
            <a:schemeClr val="bg1"/>
          </a:solidFill>
          <a:ln w="50800">
            <a:solidFill>
              <a:srgbClr val="C00000"/>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rgbClr val="C00000"/>
                </a:solidFill>
              </a:rPr>
              <a:t>7% </a:t>
            </a:r>
            <a:r>
              <a:rPr lang="en-US" sz="2600" dirty="0"/>
              <a:t>investment return, you will have a total of </a:t>
            </a:r>
            <a:r>
              <a:rPr lang="en-US" sz="2600" b="1" dirty="0">
                <a:solidFill>
                  <a:srgbClr val="C00000"/>
                </a:solidFill>
              </a:rPr>
              <a:t>$2,174,930</a:t>
            </a:r>
            <a:r>
              <a:rPr lang="en-US" sz="2600" b="1" dirty="0">
                <a:solidFill>
                  <a:schemeClr val="accent1"/>
                </a:solidFill>
              </a:rPr>
              <a:t> </a:t>
            </a:r>
            <a:r>
              <a:rPr lang="en-US" sz="2600" dirty="0"/>
              <a:t>after 50 years.</a:t>
            </a:r>
          </a:p>
          <a:p>
            <a:endParaRPr lang="en-US" sz="2600" dirty="0"/>
          </a:p>
          <a:p>
            <a:r>
              <a:rPr lang="en-US" sz="2600" dirty="0"/>
              <a:t>This includes </a:t>
            </a:r>
            <a:r>
              <a:rPr lang="en-US" sz="2600" b="1" dirty="0">
                <a:solidFill>
                  <a:srgbClr val="C00000"/>
                </a:solidFill>
              </a:rPr>
              <a:t>$1,924,930 </a:t>
            </a:r>
            <a:r>
              <a:rPr lang="en-US" sz="2600" dirty="0"/>
              <a:t>of passive income.</a:t>
            </a:r>
          </a:p>
        </p:txBody>
      </p:sp>
    </p:spTree>
    <p:extLst>
      <p:ext uri="{BB962C8B-B14F-4D97-AF65-F5344CB8AC3E}">
        <p14:creationId xmlns:p14="http://schemas.microsoft.com/office/powerpoint/2010/main" val="72934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50B7B6-D0EC-A774-D43C-EBCC100104DD}"/>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an </a:t>
            </a:r>
            <a:r>
              <a:rPr lang="en-US" sz="2600" b="1" dirty="0">
                <a:solidFill>
                  <a:schemeClr val="accent1"/>
                </a:solidFill>
              </a:rPr>
              <a:t>11%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pic>
        <p:nvPicPr>
          <p:cNvPr id="2" name="Picture 1">
            <a:extLst>
              <a:ext uri="{FF2B5EF4-FFF2-40B4-BE49-F238E27FC236}">
                <a16:creationId xmlns:a16="http://schemas.microsoft.com/office/drawing/2014/main" id="{02FD60CE-E8E1-3C65-9044-7CA5E08E50C9}"/>
              </a:ext>
            </a:extLst>
          </p:cNvPr>
          <p:cNvPicPr>
            <a:picLocks noChangeAspect="1"/>
          </p:cNvPicPr>
          <p:nvPr/>
        </p:nvPicPr>
        <p:blipFill>
          <a:blip r:embed="rId2"/>
          <a:stretch>
            <a:fillRect/>
          </a:stretch>
        </p:blipFill>
        <p:spPr>
          <a:xfrm>
            <a:off x="92965" y="97496"/>
            <a:ext cx="12005165" cy="5760720"/>
          </a:xfrm>
          <a:prstGeom prst="rect">
            <a:avLst/>
          </a:prstGeom>
        </p:spPr>
      </p:pic>
      <p:sp>
        <p:nvSpPr>
          <p:cNvPr id="3" name="TextBox 2">
            <a:extLst>
              <a:ext uri="{FF2B5EF4-FFF2-40B4-BE49-F238E27FC236}">
                <a16:creationId xmlns:a16="http://schemas.microsoft.com/office/drawing/2014/main" id="{37C98261-A5CA-A14F-F558-4F6B05D98414}"/>
              </a:ext>
            </a:extLst>
          </p:cNvPr>
          <p:cNvSpPr txBox="1"/>
          <p:nvPr/>
        </p:nvSpPr>
        <p:spPr>
          <a:xfrm>
            <a:off x="1672364" y="8669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1"/>
                </a:solidFill>
              </a:rPr>
              <a:t>11%</a:t>
            </a:r>
            <a:r>
              <a:rPr lang="en-US" sz="2600" b="1" dirty="0">
                <a:solidFill>
                  <a:srgbClr val="C00000"/>
                </a:solidFill>
              </a:rPr>
              <a:t>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spTree>
    <p:extLst>
      <p:ext uri="{BB962C8B-B14F-4D97-AF65-F5344CB8AC3E}">
        <p14:creationId xmlns:p14="http://schemas.microsoft.com/office/powerpoint/2010/main" val="1053140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8E681-CEF8-0019-5F37-E242290F3697}"/>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893100"/>
          </a:xfrm>
          <a:prstGeom prst="rect">
            <a:avLst/>
          </a:prstGeom>
          <a:solidFill>
            <a:schemeClr val="bg1"/>
          </a:solidFill>
          <a:ln w="50800">
            <a:solidFill>
              <a:srgbClr val="FFFF00"/>
            </a:solidFill>
          </a:ln>
        </p:spPr>
        <p:txBody>
          <a:bodyPr wrap="square" rtlCol="0">
            <a:spAutoFit/>
          </a:bodyPr>
          <a:lstStyle/>
          <a:p>
            <a:r>
              <a:rPr lang="en-US" sz="2600" dirty="0"/>
              <a:t>If we invest for 20 years instead of 50 years:</a:t>
            </a:r>
          </a:p>
          <a:p>
            <a:endParaRPr lang="en-US" sz="2600" dirty="0"/>
          </a:p>
          <a:p>
            <a:r>
              <a:rPr lang="en-US" sz="2600" dirty="0"/>
              <a:t>   At 1%: 	$100,000  </a:t>
            </a:r>
            <a:r>
              <a:rPr lang="en-US" sz="2600" dirty="0">
                <a:sym typeface="Wingdings" pitchFamily="2" charset="2"/>
              </a:rPr>
              <a:t>  $111,196</a:t>
            </a:r>
          </a:p>
          <a:p>
            <a:r>
              <a:rPr lang="en-US" sz="2600" dirty="0"/>
              <a:t>   At 4%:	$100,000  </a:t>
            </a:r>
            <a:r>
              <a:rPr lang="en-US" sz="2600" dirty="0">
                <a:sym typeface="Wingdings" pitchFamily="2" charset="2"/>
              </a:rPr>
              <a:t>  $154,846</a:t>
            </a:r>
            <a:r>
              <a:rPr lang="en-US" sz="2600" dirty="0"/>
              <a:t> </a:t>
            </a:r>
          </a:p>
          <a:p>
            <a:r>
              <a:rPr lang="en-US" sz="2600" dirty="0"/>
              <a:t>   At 7%:	$100,000  </a:t>
            </a:r>
            <a:r>
              <a:rPr lang="en-US" sz="2600" dirty="0">
                <a:sym typeface="Wingdings" pitchFamily="2" charset="2"/>
              </a:rPr>
              <a:t>  $219,326</a:t>
            </a:r>
            <a:r>
              <a:rPr lang="en-US" sz="2600" dirty="0"/>
              <a:t> </a:t>
            </a:r>
          </a:p>
          <a:p>
            <a:r>
              <a:rPr lang="en-US" sz="2600" dirty="0"/>
              <a:t>   At 11%: 	$100,000  </a:t>
            </a:r>
            <a:r>
              <a:rPr lang="en-US" sz="2600" dirty="0">
                <a:sym typeface="Wingdings" pitchFamily="2" charset="2"/>
              </a:rPr>
              <a:t>  $356,326</a:t>
            </a:r>
            <a:endParaRPr lang="en-US" sz="2600" dirty="0"/>
          </a:p>
        </p:txBody>
      </p:sp>
    </p:spTree>
    <p:extLst>
      <p:ext uri="{BB962C8B-B14F-4D97-AF65-F5344CB8AC3E}">
        <p14:creationId xmlns:p14="http://schemas.microsoft.com/office/powerpoint/2010/main" val="214411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AA5F1-E296-52BF-0E90-4592167FFC75}"/>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FD647A13-1659-7B93-3A19-CFD726040721}"/>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YES, There is Risk</a:t>
            </a:r>
          </a:p>
        </p:txBody>
      </p:sp>
      <p:sp>
        <p:nvSpPr>
          <p:cNvPr id="3" name="Content Placeholder 2">
            <a:extLst>
              <a:ext uri="{FF2B5EF4-FFF2-40B4-BE49-F238E27FC236}">
                <a16:creationId xmlns:a16="http://schemas.microsoft.com/office/drawing/2014/main" id="{CB34C110-E445-E921-1D3B-BB559A84CFD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Have you heard of…</a:t>
            </a:r>
            <a:br>
              <a:rPr lang="en-US" sz="3600" dirty="0"/>
            </a:br>
            <a:endParaRPr lang="en-US" sz="3600" dirty="0"/>
          </a:p>
          <a:p>
            <a:pPr lvl="1"/>
            <a:r>
              <a:rPr lang="en-US" sz="3600" dirty="0"/>
              <a:t>Bed, Bath &amp; Beyond?</a:t>
            </a:r>
          </a:p>
          <a:p>
            <a:pPr lvl="1"/>
            <a:r>
              <a:rPr lang="en-US" sz="3600" dirty="0"/>
              <a:t>Peloton?</a:t>
            </a:r>
          </a:p>
          <a:p>
            <a:pPr lvl="1"/>
            <a:r>
              <a:rPr lang="en-US" sz="3600" dirty="0" err="1"/>
              <a:t>Waitr</a:t>
            </a:r>
            <a:r>
              <a:rPr lang="en-US" sz="3600" dirty="0"/>
              <a:t>?</a:t>
            </a:r>
          </a:p>
          <a:p>
            <a:pPr lvl="1"/>
            <a:r>
              <a:rPr lang="en-US" sz="3600" dirty="0"/>
              <a:t>Lululemon?</a:t>
            </a:r>
          </a:p>
          <a:p>
            <a:pPr lvl="1"/>
            <a:r>
              <a:rPr lang="en-US" sz="3600" dirty="0"/>
              <a:t>Deckers Outdoor?</a:t>
            </a:r>
          </a:p>
        </p:txBody>
      </p:sp>
    </p:spTree>
    <p:extLst>
      <p:ext uri="{BB962C8B-B14F-4D97-AF65-F5344CB8AC3E}">
        <p14:creationId xmlns:p14="http://schemas.microsoft.com/office/powerpoint/2010/main" val="355727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8677-BD37-4526-1217-0858443C0034}"/>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932880AF-745E-F39F-9EFC-8C4F9C3B6486}"/>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YES, There is Risk</a:t>
            </a:r>
          </a:p>
        </p:txBody>
      </p:sp>
      <p:sp>
        <p:nvSpPr>
          <p:cNvPr id="3" name="Content Placeholder 2">
            <a:extLst>
              <a:ext uri="{FF2B5EF4-FFF2-40B4-BE49-F238E27FC236}">
                <a16:creationId xmlns:a16="http://schemas.microsoft.com/office/drawing/2014/main" id="{6172F053-0F6C-F879-F12E-F5FDB26A2FC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Have you heard of…</a:t>
            </a:r>
            <a:br>
              <a:rPr lang="en-US" sz="3600" dirty="0"/>
            </a:br>
            <a:endParaRPr lang="en-US" sz="3600" dirty="0"/>
          </a:p>
          <a:p>
            <a:pPr lvl="1"/>
            <a:r>
              <a:rPr lang="en-US" sz="3600" dirty="0"/>
              <a:t>Bed, Bath &amp; Beyond?	</a:t>
            </a:r>
            <a:r>
              <a:rPr lang="en-US" sz="4400" b="1" dirty="0">
                <a:solidFill>
                  <a:srgbClr val="006600"/>
                </a:solidFill>
              </a:rPr>
              <a:t>Bankrupt!</a:t>
            </a:r>
          </a:p>
          <a:p>
            <a:pPr lvl="1"/>
            <a:r>
              <a:rPr lang="en-US" sz="3600" dirty="0"/>
              <a:t>Peloton?				</a:t>
            </a:r>
            <a:r>
              <a:rPr lang="en-US" sz="3600" b="1" dirty="0">
                <a:solidFill>
                  <a:srgbClr val="FF0000"/>
                </a:solidFill>
              </a:rPr>
              <a:t>Down 97% since 2021</a:t>
            </a:r>
          </a:p>
          <a:p>
            <a:pPr lvl="1"/>
            <a:r>
              <a:rPr lang="en-US" sz="3600" dirty="0" err="1"/>
              <a:t>Waitr</a:t>
            </a:r>
            <a:r>
              <a:rPr lang="en-US" sz="3600" dirty="0"/>
              <a:t>?				</a:t>
            </a:r>
            <a:r>
              <a:rPr lang="en-US" sz="3600" b="1" dirty="0">
                <a:solidFill>
                  <a:srgbClr val="FF0000"/>
                </a:solidFill>
              </a:rPr>
              <a:t>Down 99% since 2021</a:t>
            </a:r>
          </a:p>
          <a:p>
            <a:pPr lvl="1"/>
            <a:r>
              <a:rPr lang="en-US" sz="3600" dirty="0"/>
              <a:t>Lululemon?			</a:t>
            </a:r>
            <a:r>
              <a:rPr lang="en-US" sz="3600" b="1" dirty="0">
                <a:solidFill>
                  <a:srgbClr val="0000CC"/>
                </a:solidFill>
              </a:rPr>
              <a:t>Down 50% in 2025</a:t>
            </a:r>
          </a:p>
          <a:p>
            <a:pPr lvl="1"/>
            <a:r>
              <a:rPr lang="en-US" sz="3600" dirty="0"/>
              <a:t>Deckers Outdoor?		</a:t>
            </a:r>
            <a:r>
              <a:rPr lang="en-US" sz="3600" b="1" dirty="0">
                <a:solidFill>
                  <a:srgbClr val="0000CC"/>
                </a:solidFill>
              </a:rPr>
              <a:t>Down 60% in 2025</a:t>
            </a:r>
          </a:p>
        </p:txBody>
      </p:sp>
    </p:spTree>
    <p:extLst>
      <p:ext uri="{BB962C8B-B14F-4D97-AF65-F5344CB8AC3E}">
        <p14:creationId xmlns:p14="http://schemas.microsoft.com/office/powerpoint/2010/main" val="29010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F64E637-1D57-400E-85BD-4E268F7D9F57}"/>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2020 – A Uniquely Unique Year</a:t>
            </a:r>
          </a:p>
        </p:txBody>
      </p:sp>
      <p:pic>
        <p:nvPicPr>
          <p:cNvPr id="2" name="Picture 1">
            <a:extLst>
              <a:ext uri="{FF2B5EF4-FFF2-40B4-BE49-F238E27FC236}">
                <a16:creationId xmlns:a16="http://schemas.microsoft.com/office/drawing/2014/main" id="{BD952EE5-08CD-4947-9538-0DABB1A2F270}"/>
              </a:ext>
            </a:extLst>
          </p:cNvPr>
          <p:cNvPicPr>
            <a:picLocks noChangeAspect="1"/>
          </p:cNvPicPr>
          <p:nvPr/>
        </p:nvPicPr>
        <p:blipFill>
          <a:blip r:embed="rId3"/>
          <a:stretch>
            <a:fillRect/>
          </a:stretch>
        </p:blipFill>
        <p:spPr>
          <a:xfrm>
            <a:off x="838200" y="1233123"/>
            <a:ext cx="10223977" cy="5558666"/>
          </a:xfrm>
          <a:prstGeom prst="rect">
            <a:avLst/>
          </a:prstGeom>
        </p:spPr>
      </p:pic>
      <p:sp>
        <p:nvSpPr>
          <p:cNvPr id="9" name="TextBox 8">
            <a:extLst>
              <a:ext uri="{FF2B5EF4-FFF2-40B4-BE49-F238E27FC236}">
                <a16:creationId xmlns:a16="http://schemas.microsoft.com/office/drawing/2014/main" id="{D31791A4-D19C-4163-84ED-92B4408CFF4F}"/>
              </a:ext>
            </a:extLst>
          </p:cNvPr>
          <p:cNvSpPr txBox="1"/>
          <p:nvPr/>
        </p:nvSpPr>
        <p:spPr>
          <a:xfrm>
            <a:off x="1370485" y="3429000"/>
            <a:ext cx="1413966" cy="1092607"/>
          </a:xfrm>
          <a:prstGeom prst="rect">
            <a:avLst/>
          </a:prstGeom>
          <a:solidFill>
            <a:schemeClr val="bg1"/>
          </a:solidFill>
          <a:ln>
            <a:solidFill>
              <a:srgbClr val="FF0000"/>
            </a:solidFill>
          </a:ln>
        </p:spPr>
        <p:txBody>
          <a:bodyPr wrap="square" rtlCol="0">
            <a:spAutoFit/>
          </a:bodyPr>
          <a:lstStyle/>
          <a:p>
            <a:pPr algn="ctr"/>
            <a:r>
              <a:rPr lang="en-US" sz="1300" b="1" dirty="0">
                <a:solidFill>
                  <a:srgbClr val="FF0000"/>
                </a:solidFill>
              </a:rPr>
              <a:t>-34%</a:t>
            </a:r>
          </a:p>
          <a:p>
            <a:pPr algn="ctr"/>
            <a:endParaRPr lang="en-US" sz="1300" b="1" dirty="0">
              <a:solidFill>
                <a:srgbClr val="FF0000"/>
              </a:solidFill>
            </a:endParaRPr>
          </a:p>
          <a:p>
            <a:pPr algn="ctr"/>
            <a:r>
              <a:rPr lang="en-US" sz="1300" b="1" dirty="0">
                <a:solidFill>
                  <a:srgbClr val="FF0000"/>
                </a:solidFill>
              </a:rPr>
              <a:t>February 19 </a:t>
            </a:r>
          </a:p>
          <a:p>
            <a:pPr algn="ctr"/>
            <a:r>
              <a:rPr lang="en-US" sz="1300" b="1" dirty="0">
                <a:solidFill>
                  <a:srgbClr val="FF0000"/>
                </a:solidFill>
              </a:rPr>
              <a:t>to March 23</a:t>
            </a:r>
          </a:p>
          <a:p>
            <a:pPr algn="ctr"/>
            <a:endParaRPr lang="en-US" sz="1300" b="1" dirty="0">
              <a:solidFill>
                <a:srgbClr val="FF0000"/>
              </a:solidFill>
            </a:endParaRPr>
          </a:p>
        </p:txBody>
      </p:sp>
      <p:sp>
        <p:nvSpPr>
          <p:cNvPr id="7" name="TextBox 6">
            <a:extLst>
              <a:ext uri="{FF2B5EF4-FFF2-40B4-BE49-F238E27FC236}">
                <a16:creationId xmlns:a16="http://schemas.microsoft.com/office/drawing/2014/main" id="{3A59B8BB-0DBB-E145-B86E-BA557202564B}"/>
              </a:ext>
            </a:extLst>
          </p:cNvPr>
          <p:cNvSpPr txBox="1"/>
          <p:nvPr/>
        </p:nvSpPr>
        <p:spPr>
          <a:xfrm>
            <a:off x="3929201" y="3428999"/>
            <a:ext cx="1413966" cy="1092607"/>
          </a:xfrm>
          <a:prstGeom prst="rect">
            <a:avLst/>
          </a:prstGeom>
          <a:solidFill>
            <a:schemeClr val="bg1"/>
          </a:solidFill>
          <a:ln>
            <a:solidFill>
              <a:srgbClr val="FF0000"/>
            </a:solidFill>
          </a:ln>
        </p:spPr>
        <p:txBody>
          <a:bodyPr wrap="square" rtlCol="0">
            <a:spAutoFit/>
          </a:bodyPr>
          <a:lstStyle/>
          <a:p>
            <a:pPr algn="ctr"/>
            <a:r>
              <a:rPr lang="en-US" sz="1300" b="1" dirty="0">
                <a:solidFill>
                  <a:srgbClr val="FF0000"/>
                </a:solidFill>
              </a:rPr>
              <a:t>+43%</a:t>
            </a:r>
          </a:p>
          <a:p>
            <a:pPr algn="ctr"/>
            <a:endParaRPr lang="en-US" sz="1300" b="1" dirty="0">
              <a:solidFill>
                <a:srgbClr val="FF0000"/>
              </a:solidFill>
            </a:endParaRPr>
          </a:p>
          <a:p>
            <a:pPr algn="ctr"/>
            <a:r>
              <a:rPr lang="en-US" sz="1300" b="1" dirty="0">
                <a:solidFill>
                  <a:srgbClr val="FF0000"/>
                </a:solidFill>
              </a:rPr>
              <a:t>March 23 </a:t>
            </a:r>
          </a:p>
          <a:p>
            <a:pPr algn="ctr"/>
            <a:r>
              <a:rPr lang="en-US" sz="1300" b="1" dirty="0">
                <a:solidFill>
                  <a:srgbClr val="FF0000"/>
                </a:solidFill>
              </a:rPr>
              <a:t>to June 10</a:t>
            </a:r>
          </a:p>
          <a:p>
            <a:pPr algn="ctr"/>
            <a:endParaRPr lang="en-US" sz="1300" b="1" dirty="0">
              <a:solidFill>
                <a:srgbClr val="FF0000"/>
              </a:solidFill>
            </a:endParaRPr>
          </a:p>
        </p:txBody>
      </p:sp>
      <p:sp>
        <p:nvSpPr>
          <p:cNvPr id="10" name="TextBox 9">
            <a:extLst>
              <a:ext uri="{FF2B5EF4-FFF2-40B4-BE49-F238E27FC236}">
                <a16:creationId xmlns:a16="http://schemas.microsoft.com/office/drawing/2014/main" id="{1972E645-DA92-0148-9C10-1B8922242DDD}"/>
              </a:ext>
            </a:extLst>
          </p:cNvPr>
          <p:cNvSpPr txBox="1"/>
          <p:nvPr/>
        </p:nvSpPr>
        <p:spPr>
          <a:xfrm>
            <a:off x="8434168" y="3428998"/>
            <a:ext cx="1413966" cy="1092607"/>
          </a:xfrm>
          <a:prstGeom prst="rect">
            <a:avLst/>
          </a:prstGeom>
          <a:solidFill>
            <a:schemeClr val="bg1"/>
          </a:solidFill>
          <a:ln>
            <a:solidFill>
              <a:srgbClr val="FF0000"/>
            </a:solidFill>
          </a:ln>
        </p:spPr>
        <p:txBody>
          <a:bodyPr wrap="square" rtlCol="0">
            <a:spAutoFit/>
          </a:bodyPr>
          <a:lstStyle/>
          <a:p>
            <a:pPr algn="ctr"/>
            <a:r>
              <a:rPr lang="en-US" sz="1300" b="1" dirty="0">
                <a:solidFill>
                  <a:srgbClr val="FF0000"/>
                </a:solidFill>
              </a:rPr>
              <a:t>+19%</a:t>
            </a:r>
          </a:p>
          <a:p>
            <a:pPr algn="ctr"/>
            <a:endParaRPr lang="en-US" sz="1300" b="1" dirty="0">
              <a:solidFill>
                <a:srgbClr val="FF0000"/>
              </a:solidFill>
            </a:endParaRPr>
          </a:p>
          <a:p>
            <a:pPr algn="ctr"/>
            <a:r>
              <a:rPr lang="en-US" sz="1300" b="1" dirty="0">
                <a:solidFill>
                  <a:srgbClr val="FF0000"/>
                </a:solidFill>
              </a:rPr>
              <a:t>June 10</a:t>
            </a:r>
          </a:p>
          <a:p>
            <a:pPr algn="ctr"/>
            <a:r>
              <a:rPr lang="en-US" sz="1300" b="1" dirty="0">
                <a:solidFill>
                  <a:srgbClr val="FF0000"/>
                </a:solidFill>
              </a:rPr>
              <a:t>to December 31</a:t>
            </a:r>
          </a:p>
          <a:p>
            <a:pPr algn="ctr"/>
            <a:endParaRPr lang="en-US" sz="1300" b="1" dirty="0">
              <a:solidFill>
                <a:srgbClr val="FF0000"/>
              </a:solidFill>
            </a:endParaRPr>
          </a:p>
        </p:txBody>
      </p:sp>
    </p:spTree>
    <p:extLst>
      <p:ext uri="{BB962C8B-B14F-4D97-AF65-F5344CB8AC3E}">
        <p14:creationId xmlns:p14="http://schemas.microsoft.com/office/powerpoint/2010/main" val="470351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F64E637-1D57-400E-85BD-4E268F7D9F57}"/>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2020 – Another Uniquely Unique Year</a:t>
            </a:r>
          </a:p>
        </p:txBody>
      </p:sp>
      <p:pic>
        <p:nvPicPr>
          <p:cNvPr id="2" name="Picture 1">
            <a:extLst>
              <a:ext uri="{FF2B5EF4-FFF2-40B4-BE49-F238E27FC236}">
                <a16:creationId xmlns:a16="http://schemas.microsoft.com/office/drawing/2014/main" id="{BD952EE5-08CD-4947-9538-0DABB1A2F270}"/>
              </a:ext>
            </a:extLst>
          </p:cNvPr>
          <p:cNvPicPr>
            <a:picLocks noChangeAspect="1"/>
          </p:cNvPicPr>
          <p:nvPr/>
        </p:nvPicPr>
        <p:blipFill>
          <a:blip r:embed="rId3"/>
          <a:stretch>
            <a:fillRect/>
          </a:stretch>
        </p:blipFill>
        <p:spPr>
          <a:xfrm>
            <a:off x="838200" y="1233123"/>
            <a:ext cx="10223977" cy="5558666"/>
          </a:xfrm>
          <a:prstGeom prst="rect">
            <a:avLst/>
          </a:prstGeom>
        </p:spPr>
      </p:pic>
      <p:sp>
        <p:nvSpPr>
          <p:cNvPr id="9" name="TextBox 8">
            <a:extLst>
              <a:ext uri="{FF2B5EF4-FFF2-40B4-BE49-F238E27FC236}">
                <a16:creationId xmlns:a16="http://schemas.microsoft.com/office/drawing/2014/main" id="{D31791A4-D19C-4163-84ED-92B4408CFF4F}"/>
              </a:ext>
            </a:extLst>
          </p:cNvPr>
          <p:cNvSpPr txBox="1"/>
          <p:nvPr/>
        </p:nvSpPr>
        <p:spPr>
          <a:xfrm>
            <a:off x="1370485" y="3429000"/>
            <a:ext cx="1413966" cy="1092607"/>
          </a:xfrm>
          <a:prstGeom prst="rect">
            <a:avLst/>
          </a:prstGeom>
          <a:solidFill>
            <a:schemeClr val="bg1"/>
          </a:solidFill>
          <a:ln>
            <a:solidFill>
              <a:srgbClr val="FF0000"/>
            </a:solidFill>
          </a:ln>
        </p:spPr>
        <p:txBody>
          <a:bodyPr wrap="square" rtlCol="0">
            <a:spAutoFit/>
          </a:bodyPr>
          <a:lstStyle/>
          <a:p>
            <a:pPr algn="ctr"/>
            <a:r>
              <a:rPr lang="en-US" sz="1300" b="1" dirty="0">
                <a:solidFill>
                  <a:srgbClr val="FF0000"/>
                </a:solidFill>
              </a:rPr>
              <a:t>-34%</a:t>
            </a:r>
          </a:p>
          <a:p>
            <a:pPr algn="ctr"/>
            <a:endParaRPr lang="en-US" sz="1300" b="1" dirty="0">
              <a:solidFill>
                <a:srgbClr val="FF0000"/>
              </a:solidFill>
            </a:endParaRPr>
          </a:p>
          <a:p>
            <a:pPr algn="ctr"/>
            <a:r>
              <a:rPr lang="en-US" sz="1300" b="1" dirty="0">
                <a:solidFill>
                  <a:srgbClr val="FF0000"/>
                </a:solidFill>
              </a:rPr>
              <a:t>February 19 </a:t>
            </a:r>
          </a:p>
          <a:p>
            <a:pPr algn="ctr"/>
            <a:r>
              <a:rPr lang="en-US" sz="1300" b="1" dirty="0">
                <a:solidFill>
                  <a:srgbClr val="FF0000"/>
                </a:solidFill>
              </a:rPr>
              <a:t>to March 23</a:t>
            </a:r>
          </a:p>
          <a:p>
            <a:pPr algn="ctr"/>
            <a:endParaRPr lang="en-US" sz="1300" b="1" dirty="0">
              <a:solidFill>
                <a:srgbClr val="FF0000"/>
              </a:solidFill>
            </a:endParaRPr>
          </a:p>
        </p:txBody>
      </p:sp>
      <p:sp>
        <p:nvSpPr>
          <p:cNvPr id="7" name="TextBox 6">
            <a:extLst>
              <a:ext uri="{FF2B5EF4-FFF2-40B4-BE49-F238E27FC236}">
                <a16:creationId xmlns:a16="http://schemas.microsoft.com/office/drawing/2014/main" id="{3A59B8BB-0DBB-E145-B86E-BA557202564B}"/>
              </a:ext>
            </a:extLst>
          </p:cNvPr>
          <p:cNvSpPr txBox="1"/>
          <p:nvPr/>
        </p:nvSpPr>
        <p:spPr>
          <a:xfrm>
            <a:off x="3929201" y="3428999"/>
            <a:ext cx="1413966" cy="1092607"/>
          </a:xfrm>
          <a:prstGeom prst="rect">
            <a:avLst/>
          </a:prstGeom>
          <a:solidFill>
            <a:schemeClr val="bg1"/>
          </a:solidFill>
          <a:ln>
            <a:solidFill>
              <a:srgbClr val="FF0000"/>
            </a:solidFill>
          </a:ln>
        </p:spPr>
        <p:txBody>
          <a:bodyPr wrap="square" rtlCol="0">
            <a:spAutoFit/>
          </a:bodyPr>
          <a:lstStyle/>
          <a:p>
            <a:pPr algn="ctr"/>
            <a:r>
              <a:rPr lang="en-US" sz="1300" b="1" dirty="0">
                <a:solidFill>
                  <a:srgbClr val="FF0000"/>
                </a:solidFill>
              </a:rPr>
              <a:t>+43%</a:t>
            </a:r>
          </a:p>
          <a:p>
            <a:pPr algn="ctr"/>
            <a:endParaRPr lang="en-US" sz="1300" b="1" dirty="0">
              <a:solidFill>
                <a:srgbClr val="FF0000"/>
              </a:solidFill>
            </a:endParaRPr>
          </a:p>
          <a:p>
            <a:pPr algn="ctr"/>
            <a:r>
              <a:rPr lang="en-US" sz="1300" b="1" dirty="0">
                <a:solidFill>
                  <a:srgbClr val="FF0000"/>
                </a:solidFill>
              </a:rPr>
              <a:t>March 23 </a:t>
            </a:r>
          </a:p>
          <a:p>
            <a:pPr algn="ctr"/>
            <a:r>
              <a:rPr lang="en-US" sz="1300" b="1" dirty="0">
                <a:solidFill>
                  <a:srgbClr val="FF0000"/>
                </a:solidFill>
              </a:rPr>
              <a:t>to June 10</a:t>
            </a:r>
          </a:p>
          <a:p>
            <a:pPr algn="ctr"/>
            <a:endParaRPr lang="en-US" sz="1300" b="1" dirty="0">
              <a:solidFill>
                <a:srgbClr val="FF0000"/>
              </a:solidFill>
            </a:endParaRPr>
          </a:p>
        </p:txBody>
      </p:sp>
      <p:sp>
        <p:nvSpPr>
          <p:cNvPr id="10" name="TextBox 9">
            <a:extLst>
              <a:ext uri="{FF2B5EF4-FFF2-40B4-BE49-F238E27FC236}">
                <a16:creationId xmlns:a16="http://schemas.microsoft.com/office/drawing/2014/main" id="{1972E645-DA92-0148-9C10-1B8922242DDD}"/>
              </a:ext>
            </a:extLst>
          </p:cNvPr>
          <p:cNvSpPr txBox="1"/>
          <p:nvPr/>
        </p:nvSpPr>
        <p:spPr>
          <a:xfrm>
            <a:off x="8434168" y="3428998"/>
            <a:ext cx="1413966" cy="1092607"/>
          </a:xfrm>
          <a:prstGeom prst="rect">
            <a:avLst/>
          </a:prstGeom>
          <a:solidFill>
            <a:schemeClr val="bg1"/>
          </a:solidFill>
          <a:ln>
            <a:solidFill>
              <a:srgbClr val="FF0000"/>
            </a:solidFill>
          </a:ln>
        </p:spPr>
        <p:txBody>
          <a:bodyPr wrap="square" rtlCol="0">
            <a:spAutoFit/>
          </a:bodyPr>
          <a:lstStyle/>
          <a:p>
            <a:pPr algn="ctr"/>
            <a:r>
              <a:rPr lang="en-US" sz="1300" b="1" dirty="0">
                <a:solidFill>
                  <a:srgbClr val="FF0000"/>
                </a:solidFill>
              </a:rPr>
              <a:t>+19%</a:t>
            </a:r>
          </a:p>
          <a:p>
            <a:pPr algn="ctr"/>
            <a:endParaRPr lang="en-US" sz="1300" b="1" dirty="0">
              <a:solidFill>
                <a:srgbClr val="FF0000"/>
              </a:solidFill>
            </a:endParaRPr>
          </a:p>
          <a:p>
            <a:pPr algn="ctr"/>
            <a:r>
              <a:rPr lang="en-US" sz="1300" b="1" dirty="0">
                <a:solidFill>
                  <a:srgbClr val="FF0000"/>
                </a:solidFill>
              </a:rPr>
              <a:t>June 10</a:t>
            </a:r>
          </a:p>
          <a:p>
            <a:pPr algn="ctr"/>
            <a:r>
              <a:rPr lang="en-US" sz="1300" b="1" dirty="0">
                <a:solidFill>
                  <a:srgbClr val="FF0000"/>
                </a:solidFill>
              </a:rPr>
              <a:t>to December 31</a:t>
            </a:r>
          </a:p>
          <a:p>
            <a:pPr algn="ctr"/>
            <a:endParaRPr lang="en-US" sz="1300" b="1" dirty="0">
              <a:solidFill>
                <a:srgbClr val="FF0000"/>
              </a:solidFill>
            </a:endParaRPr>
          </a:p>
        </p:txBody>
      </p:sp>
      <p:sp>
        <p:nvSpPr>
          <p:cNvPr id="11" name="TextBox 10">
            <a:extLst>
              <a:ext uri="{FF2B5EF4-FFF2-40B4-BE49-F238E27FC236}">
                <a16:creationId xmlns:a16="http://schemas.microsoft.com/office/drawing/2014/main" id="{CEAA664F-DEDC-0049-87DE-8CC7AA113963}"/>
              </a:ext>
            </a:extLst>
          </p:cNvPr>
          <p:cNvSpPr txBox="1"/>
          <p:nvPr/>
        </p:nvSpPr>
        <p:spPr>
          <a:xfrm>
            <a:off x="3739426" y="5024712"/>
            <a:ext cx="4868176" cy="1200329"/>
          </a:xfrm>
          <a:prstGeom prst="rect">
            <a:avLst/>
          </a:prstGeom>
          <a:solidFill>
            <a:schemeClr val="bg1"/>
          </a:solidFill>
          <a:ln>
            <a:solidFill>
              <a:srgbClr val="FF0000"/>
            </a:solidFill>
          </a:ln>
        </p:spPr>
        <p:txBody>
          <a:bodyPr wrap="square" rtlCol="0">
            <a:spAutoFit/>
          </a:bodyPr>
          <a:lstStyle/>
          <a:p>
            <a:pPr algn="ctr"/>
            <a:r>
              <a:rPr lang="en-US" sz="2400" b="1" dirty="0">
                <a:solidFill>
                  <a:srgbClr val="FF0000"/>
                </a:solidFill>
              </a:rPr>
              <a:t>+18.33%</a:t>
            </a:r>
          </a:p>
          <a:p>
            <a:pPr algn="ctr"/>
            <a:endParaRPr lang="en-US" sz="2400" b="1" dirty="0">
              <a:solidFill>
                <a:srgbClr val="FF0000"/>
              </a:solidFill>
            </a:endParaRPr>
          </a:p>
          <a:p>
            <a:pPr algn="ctr"/>
            <a:r>
              <a:rPr lang="en-US" sz="2400" b="1" dirty="0">
                <a:solidFill>
                  <a:srgbClr val="FF0000"/>
                </a:solidFill>
              </a:rPr>
              <a:t>January 1 to December 31</a:t>
            </a:r>
          </a:p>
        </p:txBody>
      </p:sp>
    </p:spTree>
    <p:extLst>
      <p:ext uri="{BB962C8B-B14F-4D97-AF65-F5344CB8AC3E}">
        <p14:creationId xmlns:p14="http://schemas.microsoft.com/office/powerpoint/2010/main" val="307411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75DA0-3D1A-3251-635B-45ABCE8FB8F9}"/>
              </a:ext>
            </a:extLst>
          </p:cNvPr>
          <p:cNvPicPr>
            <a:picLocks noChangeAspect="1"/>
          </p:cNvPicPr>
          <p:nvPr/>
        </p:nvPicPr>
        <p:blipFill>
          <a:blip r:embed="rId3"/>
          <a:stretch>
            <a:fillRect/>
          </a:stretch>
        </p:blipFill>
        <p:spPr>
          <a:xfrm>
            <a:off x="1010785" y="1203841"/>
            <a:ext cx="10876415" cy="5600540"/>
          </a:xfrm>
          <a:prstGeom prst="rect">
            <a:avLst/>
          </a:prstGeom>
        </p:spPr>
      </p:pic>
      <p:sp>
        <p:nvSpPr>
          <p:cNvPr id="8" name="Rectangle 2">
            <a:extLst>
              <a:ext uri="{FF2B5EF4-FFF2-40B4-BE49-F238E27FC236}">
                <a16:creationId xmlns:a16="http://schemas.microsoft.com/office/drawing/2014/main" id="{7F64E637-1D57-400E-85BD-4E268F7D9F57}"/>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2022 – A Very Tough Year</a:t>
            </a:r>
          </a:p>
        </p:txBody>
      </p:sp>
      <p:sp>
        <p:nvSpPr>
          <p:cNvPr id="11" name="TextBox 10">
            <a:extLst>
              <a:ext uri="{FF2B5EF4-FFF2-40B4-BE49-F238E27FC236}">
                <a16:creationId xmlns:a16="http://schemas.microsoft.com/office/drawing/2014/main" id="{CEAA664F-DEDC-0049-87DE-8CC7AA113963}"/>
              </a:ext>
            </a:extLst>
          </p:cNvPr>
          <p:cNvSpPr txBox="1"/>
          <p:nvPr/>
        </p:nvSpPr>
        <p:spPr>
          <a:xfrm>
            <a:off x="4435823" y="2374006"/>
            <a:ext cx="4868176" cy="1200329"/>
          </a:xfrm>
          <a:prstGeom prst="rect">
            <a:avLst/>
          </a:prstGeom>
          <a:noFill/>
          <a:ln>
            <a:solidFill>
              <a:srgbClr val="FF0000"/>
            </a:solidFill>
          </a:ln>
        </p:spPr>
        <p:txBody>
          <a:bodyPr wrap="square" rtlCol="0">
            <a:spAutoFit/>
          </a:bodyPr>
          <a:lstStyle/>
          <a:p>
            <a:pPr algn="ctr"/>
            <a:r>
              <a:rPr lang="en-US" sz="2400" b="1" dirty="0">
                <a:solidFill>
                  <a:srgbClr val="FF0000"/>
                </a:solidFill>
              </a:rPr>
              <a:t>-20.00%</a:t>
            </a:r>
          </a:p>
          <a:p>
            <a:pPr algn="ctr"/>
            <a:endParaRPr lang="en-US" sz="2400" b="1" dirty="0">
              <a:solidFill>
                <a:srgbClr val="FF0000"/>
              </a:solidFill>
            </a:endParaRPr>
          </a:p>
          <a:p>
            <a:pPr algn="ctr"/>
            <a:r>
              <a:rPr lang="en-US" sz="2400" b="1" dirty="0">
                <a:solidFill>
                  <a:srgbClr val="FF0000"/>
                </a:solidFill>
              </a:rPr>
              <a:t>January 1 to December 31</a:t>
            </a:r>
          </a:p>
        </p:txBody>
      </p:sp>
    </p:spTree>
    <p:extLst>
      <p:ext uri="{BB962C8B-B14F-4D97-AF65-F5344CB8AC3E}">
        <p14:creationId xmlns:p14="http://schemas.microsoft.com/office/powerpoint/2010/main" val="62315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C38C9-79FA-FFA1-0C56-1F64F6C5C274}"/>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4D01314B-C71C-47A6-CF2D-047F73387D03}"/>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Mission of the Student Investment Fund</a:t>
            </a:r>
          </a:p>
        </p:txBody>
      </p:sp>
      <p:sp>
        <p:nvSpPr>
          <p:cNvPr id="4" name="Content Placeholder 3">
            <a:extLst>
              <a:ext uri="{FF2B5EF4-FFF2-40B4-BE49-F238E27FC236}">
                <a16:creationId xmlns:a16="http://schemas.microsoft.com/office/drawing/2014/main" id="{76C331EF-6D3D-833A-87BC-B52AFDD71A5B}"/>
              </a:ext>
            </a:extLst>
          </p:cNvPr>
          <p:cNvSpPr>
            <a:spLocks noGrp="1"/>
          </p:cNvSpPr>
          <p:nvPr>
            <p:ph idx="1"/>
          </p:nvPr>
        </p:nvSpPr>
        <p:spPr>
          <a:xfrm>
            <a:off x="838200" y="1283793"/>
            <a:ext cx="10515600" cy="5481074"/>
          </a:xfrm>
        </p:spPr>
        <p:txBody>
          <a:bodyPr>
            <a:noAutofit/>
          </a:bodyPr>
          <a:lstStyle/>
          <a:p>
            <a:pPr marL="0" indent="0" algn="ctr" fontAlgn="base">
              <a:buNone/>
            </a:pPr>
            <a:endParaRPr lang="en-US" sz="4000" b="1" i="1" dirty="0"/>
          </a:p>
          <a:p>
            <a:pPr marL="0" indent="0" algn="ctr" fontAlgn="base">
              <a:buNone/>
            </a:pPr>
            <a:r>
              <a:rPr lang="en-US" sz="4000" b="1" i="1" dirty="0"/>
              <a:t>The MCOBA Student Investment Fund exists to help students in all business majors learn about investment strategies and philosophies, to gain practical investing experience and to empower students to take greater control of their own financial futures. </a:t>
            </a:r>
            <a:endParaRPr lang="en-US" sz="4000" b="1" i="1" dirty="0">
              <a:solidFill>
                <a:srgbClr val="006600"/>
              </a:solidFill>
            </a:endParaRPr>
          </a:p>
        </p:txBody>
      </p:sp>
    </p:spTree>
    <p:extLst>
      <p:ext uri="{BB962C8B-B14F-4D97-AF65-F5344CB8AC3E}">
        <p14:creationId xmlns:p14="http://schemas.microsoft.com/office/powerpoint/2010/main" val="243948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75DA0-3D1A-3251-635B-45ABCE8FB8F9}"/>
              </a:ext>
            </a:extLst>
          </p:cNvPr>
          <p:cNvPicPr>
            <a:picLocks noChangeAspect="1"/>
          </p:cNvPicPr>
          <p:nvPr/>
        </p:nvPicPr>
        <p:blipFill>
          <a:blip r:embed="rId3"/>
          <a:stretch>
            <a:fillRect/>
          </a:stretch>
        </p:blipFill>
        <p:spPr>
          <a:xfrm>
            <a:off x="1010785" y="1203841"/>
            <a:ext cx="10876415" cy="5600540"/>
          </a:xfrm>
          <a:prstGeom prst="rect">
            <a:avLst/>
          </a:prstGeom>
        </p:spPr>
      </p:pic>
      <p:sp>
        <p:nvSpPr>
          <p:cNvPr id="8" name="Rectangle 2">
            <a:extLst>
              <a:ext uri="{FF2B5EF4-FFF2-40B4-BE49-F238E27FC236}">
                <a16:creationId xmlns:a16="http://schemas.microsoft.com/office/drawing/2014/main" id="{7F64E637-1D57-400E-85BD-4E268F7D9F57}"/>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Calibri" panose="020F0502020204030204" pitchFamily="34" charset="0"/>
                <a:cs typeface="Calibri" panose="020F0502020204030204" pitchFamily="34" charset="0"/>
              </a:rPr>
              <a:t>2022 – A Very Tough Year</a:t>
            </a:r>
          </a:p>
        </p:txBody>
      </p:sp>
      <p:sp>
        <p:nvSpPr>
          <p:cNvPr id="11" name="TextBox 10">
            <a:extLst>
              <a:ext uri="{FF2B5EF4-FFF2-40B4-BE49-F238E27FC236}">
                <a16:creationId xmlns:a16="http://schemas.microsoft.com/office/drawing/2014/main" id="{CEAA664F-DEDC-0049-87DE-8CC7AA113963}"/>
              </a:ext>
            </a:extLst>
          </p:cNvPr>
          <p:cNvSpPr txBox="1"/>
          <p:nvPr/>
        </p:nvSpPr>
        <p:spPr>
          <a:xfrm>
            <a:off x="4435822" y="2091704"/>
            <a:ext cx="6306863" cy="1569660"/>
          </a:xfrm>
          <a:prstGeom prst="rect">
            <a:avLst/>
          </a:prstGeom>
          <a:noFill/>
          <a:ln>
            <a:solidFill>
              <a:srgbClr val="FF0000"/>
            </a:solidFill>
          </a:ln>
        </p:spPr>
        <p:txBody>
          <a:bodyPr wrap="square" rtlCol="0">
            <a:spAutoFit/>
          </a:bodyPr>
          <a:lstStyle/>
          <a:p>
            <a:pPr algn="ctr"/>
            <a:r>
              <a:rPr lang="en-US" sz="2400" b="1" dirty="0">
                <a:solidFill>
                  <a:srgbClr val="FF0000"/>
                </a:solidFill>
              </a:rPr>
              <a:t>-20.00%</a:t>
            </a:r>
          </a:p>
          <a:p>
            <a:pPr algn="ctr"/>
            <a:r>
              <a:rPr lang="en-US" sz="2400" b="1" dirty="0">
                <a:solidFill>
                  <a:srgbClr val="FF0000"/>
                </a:solidFill>
              </a:rPr>
              <a:t>January 1 to December 31</a:t>
            </a:r>
          </a:p>
          <a:p>
            <a:pPr algn="ctr"/>
            <a:endParaRPr lang="en-US" sz="2400" b="1" dirty="0">
              <a:solidFill>
                <a:srgbClr val="FF0000"/>
              </a:solidFill>
            </a:endParaRPr>
          </a:p>
          <a:p>
            <a:pPr algn="ctr"/>
            <a:r>
              <a:rPr lang="en-US" sz="2400" b="1" dirty="0">
                <a:solidFill>
                  <a:srgbClr val="FF0000"/>
                </a:solidFill>
              </a:rPr>
              <a:t>Only 7 of the past 100 years have been worse.</a:t>
            </a:r>
          </a:p>
        </p:txBody>
      </p:sp>
    </p:spTree>
    <p:extLst>
      <p:ext uri="{BB962C8B-B14F-4D97-AF65-F5344CB8AC3E}">
        <p14:creationId xmlns:p14="http://schemas.microsoft.com/office/powerpoint/2010/main" val="3013045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9E7EF-32D3-A976-E23E-CB6A037CCCEB}"/>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A07D6DB2-5C90-11BC-2A98-7D6E20FDCA6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YES, There is Risk</a:t>
            </a:r>
          </a:p>
        </p:txBody>
      </p:sp>
      <p:sp>
        <p:nvSpPr>
          <p:cNvPr id="3" name="Content Placeholder 2">
            <a:extLst>
              <a:ext uri="{FF2B5EF4-FFF2-40B4-BE49-F238E27FC236}">
                <a16:creationId xmlns:a16="http://schemas.microsoft.com/office/drawing/2014/main" id="{4D141280-3FF4-FF4E-CABE-FD8F8C95FA8F}"/>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Have you heard of…</a:t>
            </a:r>
            <a:br>
              <a:rPr lang="en-US" sz="3600" dirty="0"/>
            </a:br>
            <a:endParaRPr lang="en-US" sz="3600" dirty="0"/>
          </a:p>
          <a:p>
            <a:pPr lvl="1"/>
            <a:r>
              <a:rPr lang="en-US" sz="3600" dirty="0"/>
              <a:t>Bed, Bath &amp; Beyond?	</a:t>
            </a:r>
            <a:r>
              <a:rPr lang="en-US" sz="4400" b="1" dirty="0">
                <a:solidFill>
                  <a:srgbClr val="006600"/>
                </a:solidFill>
              </a:rPr>
              <a:t>Bankrupt!</a:t>
            </a:r>
          </a:p>
          <a:p>
            <a:pPr lvl="1"/>
            <a:r>
              <a:rPr lang="en-US" sz="3600" dirty="0"/>
              <a:t>Peloton?				</a:t>
            </a:r>
            <a:r>
              <a:rPr lang="en-US" sz="3600" b="1" dirty="0">
                <a:solidFill>
                  <a:srgbClr val="FF0000"/>
                </a:solidFill>
              </a:rPr>
              <a:t>Down 97% since 2021</a:t>
            </a:r>
          </a:p>
          <a:p>
            <a:pPr lvl="1"/>
            <a:r>
              <a:rPr lang="en-US" sz="3600" dirty="0" err="1"/>
              <a:t>Waitr</a:t>
            </a:r>
            <a:r>
              <a:rPr lang="en-US" sz="3600" dirty="0"/>
              <a:t>?				</a:t>
            </a:r>
            <a:r>
              <a:rPr lang="en-US" sz="3600" b="1" dirty="0">
                <a:solidFill>
                  <a:srgbClr val="FF0000"/>
                </a:solidFill>
              </a:rPr>
              <a:t>Down 99% since 2021</a:t>
            </a:r>
          </a:p>
          <a:p>
            <a:pPr lvl="1"/>
            <a:r>
              <a:rPr lang="en-US" sz="3600" dirty="0"/>
              <a:t>Lululemon?			</a:t>
            </a:r>
            <a:r>
              <a:rPr lang="en-US" sz="3600" b="1" dirty="0">
                <a:solidFill>
                  <a:srgbClr val="0000CC"/>
                </a:solidFill>
              </a:rPr>
              <a:t>Down 50% in 2025</a:t>
            </a:r>
          </a:p>
          <a:p>
            <a:pPr lvl="1"/>
            <a:r>
              <a:rPr lang="en-US" sz="3600" dirty="0"/>
              <a:t>Deckers Outdoor?		</a:t>
            </a:r>
            <a:r>
              <a:rPr lang="en-US" sz="3600" b="1" dirty="0">
                <a:solidFill>
                  <a:srgbClr val="0000CC"/>
                </a:solidFill>
              </a:rPr>
              <a:t>Down 60% in 2025</a:t>
            </a:r>
          </a:p>
        </p:txBody>
      </p:sp>
      <p:sp>
        <p:nvSpPr>
          <p:cNvPr id="2" name="Pentagon 1">
            <a:extLst>
              <a:ext uri="{FF2B5EF4-FFF2-40B4-BE49-F238E27FC236}">
                <a16:creationId xmlns:a16="http://schemas.microsoft.com/office/drawing/2014/main" id="{8FA0ADCB-2244-C957-27CE-554610C74911}"/>
              </a:ext>
            </a:extLst>
          </p:cNvPr>
          <p:cNvSpPr/>
          <p:nvPr/>
        </p:nvSpPr>
        <p:spPr>
          <a:xfrm>
            <a:off x="3159999" y="1150831"/>
            <a:ext cx="5664371" cy="5026132"/>
          </a:xfrm>
          <a:prstGeom prst="pentago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BUT….</a:t>
            </a:r>
          </a:p>
          <a:p>
            <a:pPr algn="ctr"/>
            <a:r>
              <a:rPr lang="en-US" sz="2800" b="1" dirty="0"/>
              <a:t>If we stick to the policies, </a:t>
            </a:r>
          </a:p>
          <a:p>
            <a:pPr algn="ctr"/>
            <a:r>
              <a:rPr lang="en-US" sz="2800" b="1" dirty="0"/>
              <a:t>If we stick to our strategies,</a:t>
            </a:r>
          </a:p>
          <a:p>
            <a:pPr algn="ctr"/>
            <a:r>
              <a:rPr lang="en-US" sz="2800" b="1" dirty="0"/>
              <a:t>If we invest in 10-30 different companies…</a:t>
            </a:r>
          </a:p>
        </p:txBody>
      </p:sp>
    </p:spTree>
    <p:extLst>
      <p:ext uri="{BB962C8B-B14F-4D97-AF65-F5344CB8AC3E}">
        <p14:creationId xmlns:p14="http://schemas.microsoft.com/office/powerpoint/2010/main" val="645282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CD27A-2CFC-A00B-A368-694F552227D9}"/>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642B4607-D83C-5813-DD3F-769344670D7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YES, There is Risk</a:t>
            </a:r>
          </a:p>
        </p:txBody>
      </p:sp>
      <p:sp>
        <p:nvSpPr>
          <p:cNvPr id="3" name="Content Placeholder 2">
            <a:extLst>
              <a:ext uri="{FF2B5EF4-FFF2-40B4-BE49-F238E27FC236}">
                <a16:creationId xmlns:a16="http://schemas.microsoft.com/office/drawing/2014/main" id="{19ADB2A3-612A-987E-A62B-1BC1A06AC621}"/>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Have you heard of…</a:t>
            </a:r>
            <a:br>
              <a:rPr lang="en-US" sz="3600" dirty="0"/>
            </a:br>
            <a:endParaRPr lang="en-US" sz="3600" dirty="0"/>
          </a:p>
          <a:p>
            <a:pPr lvl="1"/>
            <a:r>
              <a:rPr lang="en-US" sz="3600" dirty="0"/>
              <a:t>Bed, Bath &amp; Beyond?	</a:t>
            </a:r>
            <a:r>
              <a:rPr lang="en-US" sz="4400" b="1" dirty="0">
                <a:solidFill>
                  <a:srgbClr val="006600"/>
                </a:solidFill>
              </a:rPr>
              <a:t>Bankrupt!</a:t>
            </a:r>
          </a:p>
          <a:p>
            <a:pPr lvl="1"/>
            <a:r>
              <a:rPr lang="en-US" sz="3600" dirty="0"/>
              <a:t>Peloton?				</a:t>
            </a:r>
            <a:r>
              <a:rPr lang="en-US" sz="3600" b="1" dirty="0">
                <a:solidFill>
                  <a:srgbClr val="FF0000"/>
                </a:solidFill>
              </a:rPr>
              <a:t>Down 97% since 2021</a:t>
            </a:r>
          </a:p>
          <a:p>
            <a:pPr lvl="1"/>
            <a:r>
              <a:rPr lang="en-US" sz="3600" dirty="0" err="1"/>
              <a:t>Waitr</a:t>
            </a:r>
            <a:r>
              <a:rPr lang="en-US" sz="3600" dirty="0"/>
              <a:t>?				</a:t>
            </a:r>
            <a:r>
              <a:rPr lang="en-US" sz="3600" b="1" dirty="0">
                <a:solidFill>
                  <a:srgbClr val="FF0000"/>
                </a:solidFill>
              </a:rPr>
              <a:t>Down 99% since 2021</a:t>
            </a:r>
          </a:p>
          <a:p>
            <a:pPr lvl="1"/>
            <a:r>
              <a:rPr lang="en-US" sz="3600" dirty="0"/>
              <a:t>Lululemon?			</a:t>
            </a:r>
            <a:r>
              <a:rPr lang="en-US" sz="3600" b="1" dirty="0">
                <a:solidFill>
                  <a:srgbClr val="0000CC"/>
                </a:solidFill>
              </a:rPr>
              <a:t>Down 50% in 2025</a:t>
            </a:r>
          </a:p>
          <a:p>
            <a:pPr lvl="1"/>
            <a:r>
              <a:rPr lang="en-US" sz="3600" dirty="0"/>
              <a:t>Deckers Outdoor?		</a:t>
            </a:r>
            <a:r>
              <a:rPr lang="en-US" sz="3600" b="1" dirty="0">
                <a:solidFill>
                  <a:srgbClr val="0000CC"/>
                </a:solidFill>
              </a:rPr>
              <a:t>Down 60% in 2025</a:t>
            </a:r>
          </a:p>
        </p:txBody>
      </p:sp>
      <p:sp>
        <p:nvSpPr>
          <p:cNvPr id="2" name="Pentagon 1">
            <a:extLst>
              <a:ext uri="{FF2B5EF4-FFF2-40B4-BE49-F238E27FC236}">
                <a16:creationId xmlns:a16="http://schemas.microsoft.com/office/drawing/2014/main" id="{48FA2A9E-1CD1-2153-2D02-82043CF7D118}"/>
              </a:ext>
            </a:extLst>
          </p:cNvPr>
          <p:cNvSpPr/>
          <p:nvPr/>
        </p:nvSpPr>
        <p:spPr>
          <a:xfrm>
            <a:off x="3159999" y="1150831"/>
            <a:ext cx="5664371" cy="5026132"/>
          </a:xfrm>
          <a:prstGeom prst="pentago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It will be very difficult for the portfolio to lose a lot of money.</a:t>
            </a:r>
          </a:p>
          <a:p>
            <a:pPr algn="ctr"/>
            <a:endParaRPr lang="en-US" sz="2800" b="1" dirty="0"/>
          </a:p>
          <a:p>
            <a:pPr algn="ctr"/>
            <a:r>
              <a:rPr lang="en-US" sz="1500" b="1" dirty="0"/>
              <a:t>(The caveat is that if the overall stock market crashes or really struggles, our portfolio will probably really struggle, no matter how brilliant your picks are. The overall stock market lost 20% in 2022; only 7 years since 1925 have been worse.)</a:t>
            </a:r>
          </a:p>
        </p:txBody>
      </p:sp>
    </p:spTree>
    <p:extLst>
      <p:ext uri="{BB962C8B-B14F-4D97-AF65-F5344CB8AC3E}">
        <p14:creationId xmlns:p14="http://schemas.microsoft.com/office/powerpoint/2010/main" val="2214667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B5BE4-392D-9860-DE84-7298AC29B92B}"/>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945B21EF-8268-0B4B-2FDA-D9F1F6CFAE85}"/>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YES, There is Risk</a:t>
            </a:r>
          </a:p>
        </p:txBody>
      </p:sp>
      <p:sp>
        <p:nvSpPr>
          <p:cNvPr id="3" name="Content Placeholder 2">
            <a:extLst>
              <a:ext uri="{FF2B5EF4-FFF2-40B4-BE49-F238E27FC236}">
                <a16:creationId xmlns:a16="http://schemas.microsoft.com/office/drawing/2014/main" id="{426096E2-CD03-4227-6B64-22CD17E92DA3}"/>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Have you heard of…</a:t>
            </a:r>
            <a:br>
              <a:rPr lang="en-US" sz="3600" dirty="0"/>
            </a:br>
            <a:endParaRPr lang="en-US" sz="3600" dirty="0"/>
          </a:p>
          <a:p>
            <a:pPr lvl="1"/>
            <a:r>
              <a:rPr lang="en-US" sz="3600" dirty="0"/>
              <a:t>Bed, Bath &amp; Beyond?	</a:t>
            </a:r>
            <a:r>
              <a:rPr lang="en-US" sz="4400" b="1" dirty="0">
                <a:solidFill>
                  <a:srgbClr val="006600"/>
                </a:solidFill>
              </a:rPr>
              <a:t>Bankrupt!</a:t>
            </a:r>
          </a:p>
          <a:p>
            <a:pPr lvl="1"/>
            <a:r>
              <a:rPr lang="en-US" sz="3600" dirty="0"/>
              <a:t>Peloton?				</a:t>
            </a:r>
            <a:r>
              <a:rPr lang="en-US" sz="3600" b="1" dirty="0">
                <a:solidFill>
                  <a:srgbClr val="FF0000"/>
                </a:solidFill>
              </a:rPr>
              <a:t>Down 97% since 2021</a:t>
            </a:r>
          </a:p>
          <a:p>
            <a:pPr lvl="1"/>
            <a:r>
              <a:rPr lang="en-US" sz="3600" dirty="0" err="1"/>
              <a:t>Waitr</a:t>
            </a:r>
            <a:r>
              <a:rPr lang="en-US" sz="3600" dirty="0"/>
              <a:t>?				</a:t>
            </a:r>
            <a:r>
              <a:rPr lang="en-US" sz="3600" b="1" dirty="0">
                <a:solidFill>
                  <a:srgbClr val="FF0000"/>
                </a:solidFill>
              </a:rPr>
              <a:t>Down 99% since 2021</a:t>
            </a:r>
          </a:p>
          <a:p>
            <a:pPr lvl="1"/>
            <a:r>
              <a:rPr lang="en-US" sz="3600" dirty="0"/>
              <a:t>Lululemon?			</a:t>
            </a:r>
            <a:r>
              <a:rPr lang="en-US" sz="3600" b="1" dirty="0">
                <a:solidFill>
                  <a:srgbClr val="0000CC"/>
                </a:solidFill>
              </a:rPr>
              <a:t>Down 50% in 2025</a:t>
            </a:r>
          </a:p>
          <a:p>
            <a:pPr lvl="1"/>
            <a:r>
              <a:rPr lang="en-US" sz="3600" dirty="0"/>
              <a:t>Deckers Outdoor?		</a:t>
            </a:r>
            <a:r>
              <a:rPr lang="en-US" sz="3600" b="1" dirty="0">
                <a:solidFill>
                  <a:srgbClr val="0000CC"/>
                </a:solidFill>
              </a:rPr>
              <a:t>Down 60% in 2025</a:t>
            </a:r>
          </a:p>
        </p:txBody>
      </p:sp>
      <p:sp>
        <p:nvSpPr>
          <p:cNvPr id="2" name="Pentagon 1">
            <a:extLst>
              <a:ext uri="{FF2B5EF4-FFF2-40B4-BE49-F238E27FC236}">
                <a16:creationId xmlns:a16="http://schemas.microsoft.com/office/drawing/2014/main" id="{746521ED-655A-90E6-5E7C-39B73AE2784D}"/>
              </a:ext>
            </a:extLst>
          </p:cNvPr>
          <p:cNvSpPr/>
          <p:nvPr/>
        </p:nvSpPr>
        <p:spPr>
          <a:xfrm>
            <a:off x="3159999" y="1150831"/>
            <a:ext cx="5664371" cy="5026132"/>
          </a:xfrm>
          <a:prstGeom prst="pentago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Just as it is difficult to regularly and easily identify winners, it is just as difficult to regularly and easily pick losers.</a:t>
            </a:r>
          </a:p>
        </p:txBody>
      </p:sp>
    </p:spTree>
    <p:extLst>
      <p:ext uri="{BB962C8B-B14F-4D97-AF65-F5344CB8AC3E}">
        <p14:creationId xmlns:p14="http://schemas.microsoft.com/office/powerpoint/2010/main" val="197003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374548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3698622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Your New Year’s resolutions</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3069619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98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1021938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336326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Schedule of Meetings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Autofit/>
          </a:bodyPr>
          <a:lstStyle/>
          <a:p>
            <a:pPr fontAlgn="base"/>
            <a:r>
              <a:rPr lang="en-US" sz="3200" dirty="0"/>
              <a:t>January 21, Wednesday 	5:00-6:30pm 	    (Intro Meeting)</a:t>
            </a:r>
          </a:p>
          <a:p>
            <a:pPr fontAlgn="base"/>
            <a:r>
              <a:rPr lang="en-US" sz="3200" dirty="0"/>
              <a:t>January 23, Friday 		11:30am-1:00pm   (Intro Meeting)</a:t>
            </a:r>
          </a:p>
          <a:p>
            <a:pPr fontAlgn="base"/>
            <a:r>
              <a:rPr lang="en-US" sz="3200" dirty="0"/>
              <a:t>January 28, Wednesday 	5:00-6:30pm</a:t>
            </a:r>
          </a:p>
          <a:p>
            <a:pPr fontAlgn="base"/>
            <a:r>
              <a:rPr lang="en-US" sz="3200" dirty="0"/>
              <a:t>February 19, Thursday	5:00-6:30pm</a:t>
            </a:r>
          </a:p>
          <a:p>
            <a:pPr fontAlgn="base"/>
            <a:r>
              <a:rPr lang="en-US" sz="3200" dirty="0"/>
              <a:t>March 6, Friday		11:30am-1:00pm</a:t>
            </a:r>
          </a:p>
          <a:p>
            <a:pPr fontAlgn="base"/>
            <a:r>
              <a:rPr lang="en-US" sz="3200" dirty="0"/>
              <a:t>March 23, Monday		5:00-6:30pm</a:t>
            </a:r>
          </a:p>
          <a:p>
            <a:pPr fontAlgn="base"/>
            <a:r>
              <a:rPr lang="en-US" sz="3200" dirty="0"/>
              <a:t>April 1, Wednesday		11:30am-1:00pm</a:t>
            </a:r>
          </a:p>
          <a:p>
            <a:pPr fontAlgn="base"/>
            <a:r>
              <a:rPr lang="en-US" sz="3200" dirty="0"/>
              <a:t>April 24, Friday			11:30am-1:00pm</a:t>
            </a:r>
            <a:endParaRPr lang="en-US" sz="3200" dirty="0">
              <a:solidFill>
                <a:srgbClr val="006600"/>
              </a:solidFill>
            </a:endParaRPr>
          </a:p>
        </p:txBody>
      </p:sp>
      <p:pic>
        <p:nvPicPr>
          <p:cNvPr id="3" name="Picture 2">
            <a:extLst>
              <a:ext uri="{FF2B5EF4-FFF2-40B4-BE49-F238E27FC236}">
                <a16:creationId xmlns:a16="http://schemas.microsoft.com/office/drawing/2014/main" id="{D358CBCA-9BCD-93A7-3CE5-F3FCB229AB31}"/>
              </a:ext>
            </a:extLst>
          </p:cNvPr>
          <p:cNvPicPr>
            <a:picLocks noChangeAspect="1"/>
          </p:cNvPicPr>
          <p:nvPr/>
        </p:nvPicPr>
        <p:blipFill>
          <a:blip r:embed="rId2"/>
          <a:stretch>
            <a:fillRect/>
          </a:stretch>
        </p:blipFill>
        <p:spPr>
          <a:xfrm>
            <a:off x="8331372" y="2908897"/>
            <a:ext cx="3780146" cy="3780146"/>
          </a:xfrm>
          <a:prstGeom prst="rect">
            <a:avLst/>
          </a:prstGeom>
        </p:spPr>
      </p:pic>
    </p:spTree>
    <p:extLst>
      <p:ext uri="{BB962C8B-B14F-4D97-AF65-F5344CB8AC3E}">
        <p14:creationId xmlns:p14="http://schemas.microsoft.com/office/powerpoint/2010/main" val="1300151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ectangle 4">
            <a:extLst>
              <a:ext uri="{FF2B5EF4-FFF2-40B4-BE49-F238E27FC236}">
                <a16:creationId xmlns:a16="http://schemas.microsoft.com/office/drawing/2014/main" id="{C3C396A3-CDD7-C6D8-75A3-8B430522C2A0}"/>
              </a:ext>
            </a:extLst>
          </p:cNvPr>
          <p:cNvSpPr/>
          <p:nvPr/>
        </p:nvSpPr>
        <p:spPr>
          <a:xfrm>
            <a:off x="2460609" y="5595394"/>
            <a:ext cx="7613940"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SEVEN FINANCIAL PLANNING GOALS FOR ALL COLLEGE STUDENTS</a:t>
            </a:r>
          </a:p>
        </p:txBody>
      </p:sp>
    </p:spTree>
    <p:extLst>
      <p:ext uri="{BB962C8B-B14F-4D97-AF65-F5344CB8AC3E}">
        <p14:creationId xmlns:p14="http://schemas.microsoft.com/office/powerpoint/2010/main" val="771897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You have to know your goals, know your timeline and know your risk.</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a:p>
            <a:endParaRPr lang="en-US" dirty="0"/>
          </a:p>
          <a:p>
            <a:r>
              <a:rPr lang="en-US" dirty="0">
                <a:solidFill>
                  <a:srgbClr val="C00000"/>
                </a:solidFill>
              </a:rPr>
              <a:t>There are two ways to accumulate crazy wealth – Try to do both.</a:t>
            </a:r>
          </a:p>
          <a:p>
            <a:pPr marL="971550" lvl="1" indent="-514350">
              <a:buFont typeface="+mj-lt"/>
              <a:buAutoNum type="arabicPeriod"/>
            </a:pPr>
            <a:r>
              <a:rPr lang="en-US" dirty="0">
                <a:solidFill>
                  <a:srgbClr val="C00000"/>
                </a:solidFill>
              </a:rPr>
              <a:t>Sign a big contract and/or get a huge salary.</a:t>
            </a:r>
          </a:p>
          <a:p>
            <a:pPr marL="971550" lvl="1" indent="-514350">
              <a:buFont typeface="+mj-lt"/>
              <a:buAutoNum type="arabicPeriod"/>
            </a:pPr>
            <a:r>
              <a:rPr lang="en-US" dirty="0">
                <a:solidFill>
                  <a:srgbClr val="C00000"/>
                </a:solidFill>
              </a:rPr>
              <a:t>Manage and invest your money intentionally for the long term.</a:t>
            </a:r>
            <a:endParaRPr lang="en-US" dirty="0"/>
          </a:p>
        </p:txBody>
      </p:sp>
    </p:spTree>
    <p:extLst>
      <p:ext uri="{BB962C8B-B14F-4D97-AF65-F5344CB8AC3E}">
        <p14:creationId xmlns:p14="http://schemas.microsoft.com/office/powerpoint/2010/main" val="607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781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3415015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
        <p:nvSpPr>
          <p:cNvPr id="5" name="Rectangle 4">
            <a:extLst>
              <a:ext uri="{FF2B5EF4-FFF2-40B4-BE49-F238E27FC236}">
                <a16:creationId xmlns:a16="http://schemas.microsoft.com/office/drawing/2014/main" id="{1DB92066-6817-DE45-8436-A01E3E5D876A}"/>
              </a:ext>
            </a:extLst>
          </p:cNvPr>
          <p:cNvSpPr/>
          <p:nvPr/>
        </p:nvSpPr>
        <p:spPr>
          <a:xfrm>
            <a:off x="478679" y="3295522"/>
            <a:ext cx="11525122" cy="2859801"/>
          </a:xfrm>
          <a:prstGeom prst="rect">
            <a:avLst/>
          </a:prstGeom>
          <a:solidFill>
            <a:srgbClr val="D9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E85631-3F8C-FAD1-5CAF-A98FFBFEBA4B}"/>
              </a:ext>
            </a:extLst>
          </p:cNvPr>
          <p:cNvPicPr>
            <a:picLocks noChangeAspect="1"/>
          </p:cNvPicPr>
          <p:nvPr/>
        </p:nvPicPr>
        <p:blipFill>
          <a:blip r:embed="rId2"/>
          <a:stretch>
            <a:fillRect/>
          </a:stretch>
        </p:blipFill>
        <p:spPr>
          <a:xfrm>
            <a:off x="8632080" y="3209605"/>
            <a:ext cx="3479438" cy="3479438"/>
          </a:xfrm>
          <a:prstGeom prst="rect">
            <a:avLst/>
          </a:prstGeom>
        </p:spPr>
      </p:pic>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17" y="3987549"/>
            <a:ext cx="7476805" cy="1201629"/>
          </a:xfrm>
          <a:prstGeom prst="rect">
            <a:avLst/>
          </a:prstGeom>
        </p:spPr>
      </p:pic>
    </p:spTree>
    <p:extLst>
      <p:ext uri="{BB962C8B-B14F-4D97-AF65-F5344CB8AC3E}">
        <p14:creationId xmlns:p14="http://schemas.microsoft.com/office/powerpoint/2010/main" val="249252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831B2-DA1C-8848-4578-9F0EA500A33A}"/>
            </a:ext>
          </a:extLst>
        </p:cNvPr>
        <p:cNvGrpSpPr/>
        <p:nvPr/>
      </p:nvGrpSpPr>
      <p:grpSpPr>
        <a:xfrm>
          <a:off x="0" y="0"/>
          <a:ext cx="0" cy="0"/>
          <a:chOff x="0" y="0"/>
          <a:chExt cx="0" cy="0"/>
        </a:xfrm>
      </p:grpSpPr>
      <p:sp>
        <p:nvSpPr>
          <p:cNvPr id="24" name="Rectangle 2">
            <a:extLst>
              <a:ext uri="{FF2B5EF4-FFF2-40B4-BE49-F238E27FC236}">
                <a16:creationId xmlns:a16="http://schemas.microsoft.com/office/drawing/2014/main" id="{F5E24A8A-A86D-1104-714D-922EAF91F90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Investing &amp; Compound Returns</a:t>
            </a:r>
          </a:p>
        </p:txBody>
      </p:sp>
      <p:sp>
        <p:nvSpPr>
          <p:cNvPr id="4" name="Content Placeholder 3">
            <a:extLst>
              <a:ext uri="{FF2B5EF4-FFF2-40B4-BE49-F238E27FC236}">
                <a16:creationId xmlns:a16="http://schemas.microsoft.com/office/drawing/2014/main" id="{5E676B3A-9128-A4C2-28EE-EDF92D4BB4D3}"/>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06671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Investing &amp;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42349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16470</TotalTime>
  <Words>3265</Words>
  <Application>Microsoft Office PowerPoint</Application>
  <PresentationFormat>Widescreen</PresentationFormat>
  <Paragraphs>319</Paragraphs>
  <Slides>46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Garamond</vt:lpstr>
      <vt:lpstr>Times New Roman</vt:lpstr>
      <vt:lpstr>Wingdings</vt:lpstr>
      <vt:lpstr>Office Theme</vt:lpstr>
      <vt:lpstr>PowerPoint Presentation</vt:lpstr>
      <vt:lpstr>Brian Bolton Professor of Finance brian.bolton@louisiana.edu https://business.louisiana.edu/financeispersonal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119</cp:revision>
  <dcterms:created xsi:type="dcterms:W3CDTF">2019-08-26T13:43:19Z</dcterms:created>
  <dcterms:modified xsi:type="dcterms:W3CDTF">2026-01-21T22:11:48Z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2023-09-19T13:30:10Z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ccd43961-6a1d-4b2c-af1e-7851cac7afb0</vt:lpwstr>
  </property>
  <property fmtid="{D5CDD505-2E9C-101B-9397-08002B2CF9AE}" pid="8" name="MSIP_Label_638202f9-8d41-4950-b014-f183e397b746_ContentBits">
    <vt:lpwstr>0</vt:lpwstr>
  </property>
</Properties>
</file>