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310" r:id="rId2"/>
    <p:sldId id="1343" r:id="rId3"/>
    <p:sldId id="2727" r:id="rId4"/>
    <p:sldId id="2730" r:id="rId5"/>
    <p:sldId id="2197" r:id="rId6"/>
    <p:sldId id="1285" r:id="rId7"/>
    <p:sldId id="1289" r:id="rId8"/>
    <p:sldId id="1290" r:id="rId9"/>
    <p:sldId id="1292" r:id="rId10"/>
    <p:sldId id="2291" r:id="rId11"/>
    <p:sldId id="2288" r:id="rId12"/>
    <p:sldId id="1989" r:id="rId13"/>
    <p:sldId id="2204" r:id="rId14"/>
    <p:sldId id="2066" r:id="rId15"/>
    <p:sldId id="2131" r:id="rId16"/>
    <p:sldId id="2224" r:id="rId17"/>
    <p:sldId id="2292" r:id="rId18"/>
    <p:sldId id="2293" r:id="rId19"/>
    <p:sldId id="2229" r:id="rId20"/>
    <p:sldId id="2268" r:id="rId21"/>
    <p:sldId id="2230" r:id="rId22"/>
    <p:sldId id="2269" r:id="rId23"/>
    <p:sldId id="2267" r:id="rId24"/>
    <p:sldId id="2234" r:id="rId25"/>
    <p:sldId id="2270" r:id="rId26"/>
    <p:sldId id="2238" r:id="rId27"/>
    <p:sldId id="2273" r:id="rId28"/>
    <p:sldId id="2274" r:id="rId29"/>
    <p:sldId id="2282" r:id="rId30"/>
    <p:sldId id="2283" r:id="rId31"/>
    <p:sldId id="2278" r:id="rId32"/>
    <p:sldId id="2085" r:id="rId33"/>
    <p:sldId id="2280" r:id="rId34"/>
    <p:sldId id="2277" r:id="rId35"/>
    <p:sldId id="2275" r:id="rId36"/>
    <p:sldId id="2281" r:id="rId37"/>
    <p:sldId id="2093" r:id="rId38"/>
    <p:sldId id="1242" r:id="rId39"/>
    <p:sldId id="2724" r:id="rId40"/>
    <p:sldId id="2725" r:id="rId41"/>
    <p:sldId id="2726" r:id="rId42"/>
    <p:sldId id="1929" r:id="rId43"/>
    <p:sldId id="1930" r:id="rId44"/>
    <p:sldId id="1958" r:id="rId45"/>
    <p:sldId id="2715" r:id="rId46"/>
    <p:sldId id="2078" r:id="rId47"/>
    <p:sldId id="2500" r:id="rId48"/>
    <p:sldId id="2287" r:id="rId49"/>
    <p:sldId id="2722" r:id="rId50"/>
    <p:sldId id="2723" r:id="rId51"/>
    <p:sldId id="2564" r:id="rId52"/>
    <p:sldId id="2565" r:id="rId53"/>
    <p:sldId id="2467" r:id="rId54"/>
    <p:sldId id="1249" r:id="rId55"/>
    <p:sldId id="1313" r:id="rId56"/>
    <p:sldId id="1956" r:id="rId57"/>
    <p:sldId id="2181" r:id="rId58"/>
    <p:sldId id="2225" r:id="rId59"/>
    <p:sldId id="2226" r:id="rId60"/>
    <p:sldId id="2227" r:id="rId61"/>
    <p:sldId id="2729" r:id="rId62"/>
    <p:sldId id="2035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666"/>
    <a:srgbClr val="30317F"/>
    <a:srgbClr val="006600"/>
    <a:srgbClr val="0000CC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80"/>
  </p:normalViewPr>
  <p:slideViewPr>
    <p:cSldViewPr snapToGrid="0" snapToObjects="1">
      <p:cViewPr varScale="1">
        <p:scale>
          <a:sx n="156" d="100"/>
          <a:sy n="156" d="100"/>
        </p:scale>
        <p:origin x="37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39" y="2084831"/>
          <a:ext cx="2560319" cy="256032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20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2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20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39" y="2084831"/>
          <a:ext cx="2560319" cy="256032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20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2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20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912511-5414-ACE1-D082-D9AF05C0D8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A874D-7BF3-2E0A-93B6-FA0566B62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E82536-3E1F-6DE7-2347-35FE8A36B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A2E49-7897-328F-66FB-3A69CD134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883928-D5DF-83E2-64CF-F264BFB61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58C54-1910-B4B3-7346-AD2F74F77E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3CBE0F-055E-5807-AD9C-9250D0A60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CF14E-412C-E2C7-2D5A-40254EF26B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346660E-3E1A-0958-CC62-5E33F79716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9C6F7E-1077-E934-8FA3-2AF7063AB3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AA77877-7AC2-381E-D539-FC807816A6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4584A-C85D-852B-32F4-BBDB1A8C5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A12141-5FB9-F498-1909-28EB2F0EC0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04435-F3F5-9E8F-D419-BC1BC0CB18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694AE-0C9C-6533-BBBC-A6FE5E9B04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28B8A5-5A0D-3B53-B0C8-E3A467536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97FB66-5065-F35A-12C9-04445A8AA8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669E1-A8EC-A9F7-04D7-DC21287D1C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14FD7B-BD65-49CD-BA32-9D58CA33D8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27" y="5265339"/>
            <a:ext cx="1683438" cy="16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1AA42-2536-586E-E2B6-E788FF2C09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337" y="5632293"/>
            <a:ext cx="1342923" cy="10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37.jpeg"/><Relationship Id="rId12" Type="http://schemas.openxmlformats.org/officeDocument/2006/relationships/image" Target="../media/image36.png"/><Relationship Id="rId17" Type="http://schemas.openxmlformats.org/officeDocument/2006/relationships/image" Target="../media/image33.png"/><Relationship Id="rId2" Type="http://schemas.openxmlformats.org/officeDocument/2006/relationships/image" Target="../media/image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1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0" y="775565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cap="small" dirty="0">
                <a:solidFill>
                  <a:srgbClr val="3031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Mindsets: </a:t>
            </a:r>
            <a:br>
              <a:rPr lang="en-US" sz="5500" b="1" cap="small" dirty="0">
                <a:solidFill>
                  <a:srgbClr val="3031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5500" b="1" cap="small" dirty="0">
                <a:solidFill>
                  <a:srgbClr val="3031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Beliefs Shape Financial Habits</a:t>
            </a:r>
          </a:p>
          <a:p>
            <a:pPr algn="ctr"/>
            <a:endParaRPr lang="en-US" sz="2800" b="1" cap="small" dirty="0">
              <a:solidFill>
                <a:srgbClr val="30317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800" b="1" cap="small" dirty="0">
                <a:solidFill>
                  <a:srgbClr val="3031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Living your values, Financial Planning &amp; Owning Your Financial Future</a:t>
            </a:r>
            <a:b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2800" cap="smal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800" cap="small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October </a:t>
            </a:r>
            <a:r>
              <a:rPr lang="en-US" sz="2800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2, 2025</a:t>
            </a:r>
            <a:endParaRPr lang="en-US" sz="2800" cap="smal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cap="smal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400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Brian Bolton</a:t>
            </a:r>
          </a:p>
          <a:p>
            <a:pPr algn="ctr"/>
            <a:r>
              <a:rPr lang="en-US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Professor &amp; Endowed Chair of Finance</a:t>
            </a:r>
          </a:p>
          <a:p>
            <a:pPr algn="ctr"/>
            <a:r>
              <a:rPr lang="en-US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Interim Dean – College of Business</a:t>
            </a:r>
          </a:p>
          <a:p>
            <a:pPr algn="ctr"/>
            <a:r>
              <a:rPr lang="en-US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Louisiana at Lafayette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BA4764-079B-6DD6-B9A1-EC136BA27EDC}"/>
              </a:ext>
            </a:extLst>
          </p:cNvPr>
          <p:cNvSpPr/>
          <p:nvPr/>
        </p:nvSpPr>
        <p:spPr>
          <a:xfrm>
            <a:off x="1495740" y="6055629"/>
            <a:ext cx="974957" cy="13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3C472-FF6F-473F-9882-E2B43C85DEDB}"/>
              </a:ext>
            </a:extLst>
          </p:cNvPr>
          <p:cNvSpPr/>
          <p:nvPr/>
        </p:nvSpPr>
        <p:spPr>
          <a:xfrm>
            <a:off x="10331916" y="6055629"/>
            <a:ext cx="974957" cy="13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3DA871-5915-659E-BC53-4A504581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76" y="37922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95310-0F16-BD2B-8B73-EEE5653F3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92" y="4352388"/>
            <a:ext cx="2099733" cy="17032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6DACCE-2B3D-13BA-2B53-AC0406D7605E}"/>
              </a:ext>
            </a:extLst>
          </p:cNvPr>
          <p:cNvSpPr/>
          <p:nvPr/>
        </p:nvSpPr>
        <p:spPr>
          <a:xfrm>
            <a:off x="98191" y="392762"/>
            <a:ext cx="11985391" cy="3399466"/>
          </a:xfrm>
          <a:prstGeom prst="round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34B4D30-C514-09C5-1535-A25B399CDAF8}"/>
              </a:ext>
            </a:extLst>
          </p:cNvPr>
          <p:cNvSpPr/>
          <p:nvPr/>
        </p:nvSpPr>
        <p:spPr>
          <a:xfrm>
            <a:off x="1771300" y="1616541"/>
            <a:ext cx="8649396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rgbClr val="0000CC"/>
                </a:solidFill>
              </a:rPr>
              <a:t>Becoming an owner allows you to be the architect of your own future.</a:t>
            </a:r>
          </a:p>
          <a:p>
            <a:pPr algn="ctr"/>
            <a:endParaRPr lang="en-US" sz="1500" b="1" i="1" dirty="0">
              <a:solidFill>
                <a:srgbClr val="0000CC"/>
              </a:solidFill>
            </a:endParaRPr>
          </a:p>
          <a:p>
            <a:pPr algn="ctr"/>
            <a:r>
              <a:rPr lang="en-US" sz="3500" b="1" i="1" dirty="0">
                <a:solidFill>
                  <a:srgbClr val="0000CC"/>
                </a:solidFill>
              </a:rPr>
              <a:t> - Leigha Porter</a:t>
            </a:r>
          </a:p>
          <a:p>
            <a:pPr algn="ctr"/>
            <a:r>
              <a:rPr lang="en-US" sz="1200" b="1" i="1" dirty="0">
                <a:solidFill>
                  <a:srgbClr val="0000CC"/>
                </a:solidFill>
              </a:rPr>
              <a:t>Entrepreneur, Dancer, Choreographer, Founder of the Creole Nutcracker, PARC Village </a:t>
            </a:r>
            <a:br>
              <a:rPr lang="en-US" sz="1200" b="1" i="1" dirty="0">
                <a:solidFill>
                  <a:srgbClr val="0000CC"/>
                </a:solidFill>
              </a:rPr>
            </a:br>
            <a:r>
              <a:rPr lang="en-US" sz="1200" b="1" i="1" dirty="0">
                <a:solidFill>
                  <a:srgbClr val="0000CC"/>
                </a:solidFill>
              </a:rPr>
              <a:t>and FIRE Expressions Conservatory, UL Lafayette grad, Northside High School grad</a:t>
            </a:r>
            <a:endParaRPr lang="en-US" sz="3500" b="1" i="1" dirty="0">
              <a:solidFill>
                <a:srgbClr val="0000CC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FD7D08-5631-2AED-F213-348047EAF1CD}"/>
              </a:ext>
            </a:extLst>
          </p:cNvPr>
          <p:cNvSpPr/>
          <p:nvPr/>
        </p:nvSpPr>
        <p:spPr>
          <a:xfrm>
            <a:off x="1542165" y="331095"/>
            <a:ext cx="9107667" cy="946328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</p:spTree>
    <p:extLst>
      <p:ext uri="{BB962C8B-B14F-4D97-AF65-F5344CB8AC3E}">
        <p14:creationId xmlns:p14="http://schemas.microsoft.com/office/powerpoint/2010/main" val="234053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34B4D30-C514-09C5-1535-A25B399CDAF8}"/>
              </a:ext>
            </a:extLst>
          </p:cNvPr>
          <p:cNvSpPr/>
          <p:nvPr/>
        </p:nvSpPr>
        <p:spPr>
          <a:xfrm>
            <a:off x="1771300" y="1616541"/>
            <a:ext cx="8649396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rgbClr val="0000CC"/>
                </a:solidFill>
              </a:rPr>
              <a:t>A goal without a plan</a:t>
            </a:r>
          </a:p>
          <a:p>
            <a:pPr algn="ctr"/>
            <a:r>
              <a:rPr lang="en-US" sz="3500" b="1" i="1" dirty="0">
                <a:solidFill>
                  <a:srgbClr val="0000CC"/>
                </a:solidFill>
              </a:rPr>
              <a:t>Is just a dream.</a:t>
            </a:r>
          </a:p>
          <a:p>
            <a:pPr algn="ctr"/>
            <a:endParaRPr lang="en-US" sz="1500" b="1" i="1" dirty="0">
              <a:solidFill>
                <a:srgbClr val="0000CC"/>
              </a:solidFill>
            </a:endParaRPr>
          </a:p>
          <a:p>
            <a:pPr algn="ctr"/>
            <a:r>
              <a:rPr lang="en-US" sz="3500" b="1" i="1" dirty="0">
                <a:solidFill>
                  <a:srgbClr val="0000CC"/>
                </a:solidFill>
              </a:rPr>
              <a:t> ~ </a:t>
            </a:r>
            <a:r>
              <a:rPr lang="fr-FR" sz="3500" b="1" i="1" dirty="0">
                <a:solidFill>
                  <a:srgbClr val="0000CC"/>
                </a:solidFill>
              </a:rPr>
              <a:t>Antoine de Saint-Exupéry</a:t>
            </a:r>
            <a:endParaRPr lang="en-US" sz="3500" b="1" i="1" dirty="0">
              <a:solidFill>
                <a:srgbClr val="0000CC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FD7D08-5631-2AED-F213-348047EAF1CD}"/>
              </a:ext>
            </a:extLst>
          </p:cNvPr>
          <p:cNvSpPr/>
          <p:nvPr/>
        </p:nvSpPr>
        <p:spPr>
          <a:xfrm>
            <a:off x="1542165" y="331095"/>
            <a:ext cx="9107667" cy="946328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</p:spTree>
    <p:extLst>
      <p:ext uri="{BB962C8B-B14F-4D97-AF65-F5344CB8AC3E}">
        <p14:creationId xmlns:p14="http://schemas.microsoft.com/office/powerpoint/2010/main" val="164868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94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52FA12-AB43-2B79-6065-D03E33DD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42" y="60697"/>
            <a:ext cx="10500417" cy="55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>
            <a:off x="4673795" y="1822652"/>
            <a:ext cx="451287" cy="15140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 flipH="1">
            <a:off x="7066919" y="1822652"/>
            <a:ext cx="358990" cy="15140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8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FDABA9-1E2D-F484-5F9F-7A7A42FBA8FC}"/>
              </a:ext>
            </a:extLst>
          </p:cNvPr>
          <p:cNvCxnSpPr>
            <a:cxnSpLocks/>
          </p:cNvCxnSpPr>
          <p:nvPr/>
        </p:nvCxnSpPr>
        <p:spPr>
          <a:xfrm>
            <a:off x="4462189" y="3325970"/>
            <a:ext cx="868724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070BF0-D66B-70A5-BF85-28817121BB58}"/>
              </a:ext>
            </a:extLst>
          </p:cNvPr>
          <p:cNvCxnSpPr>
            <a:cxnSpLocks/>
          </p:cNvCxnSpPr>
          <p:nvPr/>
        </p:nvCxnSpPr>
        <p:spPr>
          <a:xfrm flipH="1">
            <a:off x="7000307" y="3325970"/>
            <a:ext cx="817409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6F62BE-F8F7-671A-ABA6-C223D32D25F3}"/>
              </a:ext>
            </a:extLst>
          </p:cNvPr>
          <p:cNvCxnSpPr>
            <a:cxnSpLocks/>
          </p:cNvCxnSpPr>
          <p:nvPr/>
        </p:nvCxnSpPr>
        <p:spPr>
          <a:xfrm>
            <a:off x="6237656" y="3325970"/>
            <a:ext cx="0" cy="69467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1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8B526-1A87-54B2-DC35-67FC80D36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044E6A63-A0F0-BB2A-1DF6-04E630E60429}"/>
              </a:ext>
            </a:extLst>
          </p:cNvPr>
          <p:cNvSpPr/>
          <p:nvPr/>
        </p:nvSpPr>
        <p:spPr>
          <a:xfrm>
            <a:off x="1771300" y="1616541"/>
            <a:ext cx="8649396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Don’t tell me where your priorities are. Show me where you spend your money and I’ll tell you what your values are.</a:t>
            </a:r>
          </a:p>
          <a:p>
            <a:pPr algn="ctr"/>
            <a:endParaRPr lang="en-US" sz="1500" b="1" i="1" dirty="0">
              <a:solidFill>
                <a:srgbClr val="0000CC"/>
              </a:solidFill>
            </a:endParaRPr>
          </a:p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 ~ </a:t>
            </a:r>
            <a:r>
              <a:rPr lang="fr-FR" sz="2800" b="1" i="1" dirty="0">
                <a:solidFill>
                  <a:srgbClr val="0000CC"/>
                </a:solidFill>
              </a:rPr>
              <a:t>James Frick</a:t>
            </a:r>
            <a:endParaRPr lang="en-US" sz="2800" b="1" i="1" dirty="0">
              <a:solidFill>
                <a:srgbClr val="0000CC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22E453A-872B-6EB7-5D4A-46CC04219548}"/>
              </a:ext>
            </a:extLst>
          </p:cNvPr>
          <p:cNvSpPr/>
          <p:nvPr/>
        </p:nvSpPr>
        <p:spPr>
          <a:xfrm>
            <a:off x="1542165" y="331095"/>
            <a:ext cx="9107667" cy="946328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</p:spTree>
    <p:extLst>
      <p:ext uri="{BB962C8B-B14F-4D97-AF65-F5344CB8AC3E}">
        <p14:creationId xmlns:p14="http://schemas.microsoft.com/office/powerpoint/2010/main" val="90450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804FD-F1C9-ED07-8FE1-1528F1F42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EEF5B455-870F-A18D-5838-658C6254029B}"/>
              </a:ext>
            </a:extLst>
          </p:cNvPr>
          <p:cNvSpPr/>
          <p:nvPr/>
        </p:nvSpPr>
        <p:spPr>
          <a:xfrm>
            <a:off x="1771300" y="1616541"/>
            <a:ext cx="8649396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Don’t tell me where your priorities are. Show me where you spend your money and I’ll tell you what your values are.</a:t>
            </a:r>
          </a:p>
          <a:p>
            <a:pPr algn="ctr"/>
            <a:endParaRPr lang="en-US" sz="1500" b="1" i="1" dirty="0">
              <a:solidFill>
                <a:srgbClr val="0000CC"/>
              </a:solidFill>
            </a:endParaRPr>
          </a:p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 ~ </a:t>
            </a:r>
            <a:r>
              <a:rPr lang="fr-FR" sz="2800" b="1" i="1" dirty="0">
                <a:solidFill>
                  <a:srgbClr val="0000CC"/>
                </a:solidFill>
              </a:rPr>
              <a:t>James Frick</a:t>
            </a:r>
            <a:endParaRPr lang="en-US" sz="2800" b="1" i="1" dirty="0">
              <a:solidFill>
                <a:srgbClr val="0000CC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F9908-5519-4AC5-856A-08C20B15B099}"/>
              </a:ext>
            </a:extLst>
          </p:cNvPr>
          <p:cNvSpPr/>
          <p:nvPr/>
        </p:nvSpPr>
        <p:spPr>
          <a:xfrm>
            <a:off x="1542165" y="331095"/>
            <a:ext cx="9107667" cy="946328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</p:spTree>
    <p:extLst>
      <p:ext uri="{BB962C8B-B14F-4D97-AF65-F5344CB8AC3E}">
        <p14:creationId xmlns:p14="http://schemas.microsoft.com/office/powerpoint/2010/main" val="371866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Values?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5A100-D1AF-C48F-CA09-680E1B3A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152" y="1287566"/>
            <a:ext cx="914400" cy="1061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7BC96-BC95-D6D5-6CBC-27DD21CD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75" y="1892575"/>
            <a:ext cx="914400" cy="1023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FE52A-8D56-8026-56FA-0323451CC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069" y="3488544"/>
            <a:ext cx="914400" cy="981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0B19C-7F9F-D2BE-6DE1-07D7CAFF6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358" y="1339850"/>
            <a:ext cx="914400" cy="1005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2EF9C-BE43-F1BF-9128-29E9C6013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5" y="2017577"/>
            <a:ext cx="914400" cy="1236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5434F-BEC4-2B5D-1864-8D2666D85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564" y="1342372"/>
            <a:ext cx="914400" cy="1244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24A556-453B-2C48-3B58-D9AC29A3D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069" y="1763625"/>
            <a:ext cx="914400" cy="1201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E0162E-741C-BC3A-62FA-1772A36BDB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60" y="1212500"/>
            <a:ext cx="914400" cy="1211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1A6EB2-CB75-06EB-2D46-A84F1C9397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460" y="2994375"/>
            <a:ext cx="914400" cy="1192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6123F9-6787-DEA7-4395-88F12A6B17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4489" y="3051616"/>
            <a:ext cx="9144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402C0-39A5-181E-C11C-73CC42F490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5472" y="3286857"/>
            <a:ext cx="914400" cy="1239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2F7872-3572-FB58-CDC4-FBFDAAA866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6371" y="2893812"/>
            <a:ext cx="914400" cy="1189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C2DF1F-9D1F-DAE3-9267-01232F84B7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67242" y="1272569"/>
            <a:ext cx="9144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8DE4C-6288-03CD-F13E-D94F84FBB2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53932" y="1828077"/>
            <a:ext cx="914400" cy="1192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3B30D6-AEAA-BCB2-CE2D-2E470240F6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8091" y="1983363"/>
            <a:ext cx="914400" cy="10168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0F9EC7-5F70-81D1-4BE4-28D9F88143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2874" y="4400937"/>
            <a:ext cx="914400" cy="1239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71B67F-7558-7AF9-3D48-D6058E2668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11048" y="4573302"/>
            <a:ext cx="914400" cy="12117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76D1AF-E7C3-FCE9-0CFA-B0594F7E76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66152" y="2572210"/>
            <a:ext cx="914400" cy="1239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AC64A1-CE54-5B1D-66C2-C28BB9DEAB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52957" y="4977309"/>
            <a:ext cx="914400" cy="12091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F9CCEA-0E26-178B-632A-E9B712A450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86768" y="3637921"/>
            <a:ext cx="914400" cy="12011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44DA1B-9B72-197D-4EC8-4051E59AB8D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95530" y="4149179"/>
            <a:ext cx="914400" cy="12039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0F5267-4310-313E-2986-C01A6F9B5C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41836" y="3323266"/>
            <a:ext cx="914400" cy="1236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9A4B2C-2BB5-6D61-0441-2CD9DD75E4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21310" y="4470400"/>
            <a:ext cx="914400" cy="12142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87CF66-A18A-DDC9-B4AF-5DBDBBFFB22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2460" y="4563847"/>
            <a:ext cx="914400" cy="11829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E945E8-3E4F-4E22-B500-6B110B3573C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45479" y="4793577"/>
            <a:ext cx="914400" cy="11917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DB7AF-1DED-B46B-97A7-F955536AE11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71636" y="5020613"/>
            <a:ext cx="914400" cy="10087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432AA5-0A0D-20AC-F4E1-5EE0EA755CA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53932" y="3235108"/>
            <a:ext cx="914400" cy="10306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A5F7D8-7C1E-7057-AE00-72CA307800A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853932" y="4483235"/>
            <a:ext cx="914400" cy="10504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C3A7CC0-BC0D-386D-216C-035F724886B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21464" y="4789037"/>
            <a:ext cx="914400" cy="9802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522D79-F262-0D65-B341-418D7DB2146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73793" y="3051616"/>
            <a:ext cx="914400" cy="99486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5427A1D-CC66-DEC8-06C2-879E9E6E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01" y="6455682"/>
            <a:ext cx="3346797" cy="25519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4843"/>
            <a:ext cx="10972800" cy="226343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Bolton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Finance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brian.bolton@louisiana.edu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1246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Values?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449C79-7556-2643-5AB3-4BD593D3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2" y="1353203"/>
            <a:ext cx="2971800" cy="4114800"/>
          </a:xfrm>
          <a:prstGeom prst="rect">
            <a:avLst/>
          </a:prstGeom>
          <a:solidFill>
            <a:schemeClr val="accent1">
              <a:lumMod val="7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A JOB?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5F8AD-87A0-9D32-65F5-68892D4D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614" y="1353203"/>
            <a:ext cx="2971800" cy="4114800"/>
          </a:xfrm>
          <a:prstGeom prst="rect">
            <a:avLst/>
          </a:prstGeom>
          <a:solidFill>
            <a:schemeClr val="accent4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What Am I Looking For in MY LIFE?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F89C54-9FF0-B0CE-9E13-AE550EBA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826" y="1353203"/>
            <a:ext cx="2971800" cy="4114800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values are part of my DNA?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AE2656-4EF2-F090-D564-7F34B61E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01" y="6455682"/>
            <a:ext cx="3346797" cy="25519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9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Values?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449C79-7556-2643-5AB3-4BD593D3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762" y="1353203"/>
            <a:ext cx="2971800" cy="4114800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values are part of my DNA?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7DBF2-0316-9EE7-D368-504D13B0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38" y="1417421"/>
            <a:ext cx="1600200" cy="2133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B10A1-35A7-48B1-518E-FDCB16FF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115" y="2077727"/>
            <a:ext cx="1600200" cy="216886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B908C-939F-4DB8-B51E-DC6C5C6C8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485" y="1382070"/>
            <a:ext cx="1600200" cy="212059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C044E-B5E3-1E79-2730-3CDA6159D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700" y="3697665"/>
            <a:ext cx="1600200" cy="210693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84D0F4-1D9E-CF87-4BC6-624640CBE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0336" y="3880621"/>
            <a:ext cx="1600200" cy="174101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47B578-F744-1D2D-36F7-79D891F4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01" y="6455682"/>
            <a:ext cx="3346797" cy="25519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Values?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449C79-7556-2643-5AB3-4BD593D3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762" y="1353203"/>
            <a:ext cx="2971800" cy="4114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What Am I Looking For in MY LIFE?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4B699-6683-DCF9-7427-A2E9747B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3975711"/>
            <a:ext cx="1600200" cy="1791676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97002-F19A-478D-322B-767ED281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103" y="2476358"/>
            <a:ext cx="1600200" cy="1758897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1C515-77DC-37A6-951C-8C3F8B9C5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943" y="1464966"/>
            <a:ext cx="1600200" cy="2133600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9E649-970C-AC86-6D01-2D38234B5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684" y="1424692"/>
            <a:ext cx="1600200" cy="2070100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67F26-A57F-E805-B840-760EA5AC0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306" y="3963772"/>
            <a:ext cx="1600200" cy="1803615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BE8A01B-AAF1-3108-1A36-B6BA458E4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01" y="6455682"/>
            <a:ext cx="3346797" cy="25519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Values?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449C79-7556-2643-5AB3-4BD593D3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762" y="1353203"/>
            <a:ext cx="2971800" cy="411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A JOB?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FE787-990A-AA11-0CD8-8116A4F2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742" y="4049361"/>
            <a:ext cx="1600200" cy="171824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52AF3-8A24-AF7D-35F5-388234379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727351"/>
            <a:ext cx="1600200" cy="216420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7D6FEA-1F17-3129-EA0C-37B6457A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399" y="2193080"/>
            <a:ext cx="1600200" cy="208666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A132C-FB45-17FC-2217-E37A54613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115" y="1517874"/>
            <a:ext cx="1603489" cy="178308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BDDB5-EAA3-A9F2-71CD-1265409FC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806" y="1508296"/>
            <a:ext cx="1600200" cy="212059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DE7F48-30E3-5315-CA55-9444053C9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01" y="6455682"/>
            <a:ext cx="3346797" cy="25519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Am I Looking For in A JOB?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FE52A-8D56-8026-56FA-0323451C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277" y="1313697"/>
            <a:ext cx="1600200" cy="171824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2EF9C-BE43-F1BF-9128-29E9C6013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624" y="1313697"/>
            <a:ext cx="1600200" cy="216420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8DE4C-6288-03CD-F13E-D94F84FB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318" y="1313697"/>
            <a:ext cx="1600200" cy="208666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3B30D6-AEAA-BCB2-CE2D-2E470240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30" y="1313697"/>
            <a:ext cx="1600200" cy="177942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2B9174D-FFF5-5AE5-5584-C1F1EDE1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76679"/>
            <a:ext cx="10670628" cy="1951154"/>
          </a:xfrm>
          <a:prstGeom prst="rect">
            <a:avLst/>
          </a:prstGeom>
          <a:solidFill>
            <a:schemeClr val="accent1">
              <a:lumMod val="7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the values that give my work energy and purpose.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to find a job, a career, projects, programs, activities or hobbies that give me the opportunity to embrace with and connect with these values.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11B59-5F98-79BF-78E3-0507EB394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971" y="1313697"/>
            <a:ext cx="1600200" cy="212059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FDE6D79-1239-E499-BD47-DE6E073C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01" y="6455682"/>
            <a:ext cx="3346797" cy="25519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7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6FE52A-8D56-8026-56FA-0323451C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505" y="728741"/>
            <a:ext cx="1063750" cy="114222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2EF9C-BE43-F1BF-9128-29E9C6013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200" y="687117"/>
            <a:ext cx="1063751" cy="1438679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8DE4C-6288-03CD-F13E-D94F84FB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116" y="690338"/>
            <a:ext cx="1063750" cy="138713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3B30D6-AEAA-BCB2-CE2D-2E470240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284" y="705552"/>
            <a:ext cx="1063750" cy="118289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11B59-5F98-79BF-78E3-0507EB394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8421" y="687172"/>
            <a:ext cx="1063751" cy="140968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Maslow's Hierarchy of Needs Explained">
            <a:extLst>
              <a:ext uri="{FF2B5EF4-FFF2-40B4-BE49-F238E27FC236}">
                <a16:creationId xmlns:a16="http://schemas.microsoft.com/office/drawing/2014/main" id="{3223AB16-FD4E-1E73-83E2-C737A413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93" y="1320126"/>
            <a:ext cx="6141271" cy="43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63EF8-EE19-1562-A60A-2C8D33012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6200" y="4326883"/>
            <a:ext cx="1063750" cy="141833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3690B-B696-843F-85BB-3CE2954139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5116" y="4333892"/>
            <a:ext cx="1063750" cy="144177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26EB2-3571-3ABA-ED44-C23BFB9582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284" y="4328097"/>
            <a:ext cx="1063751" cy="140968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91027-F063-CCD5-878D-AE4D56B73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1742" y="4339673"/>
            <a:ext cx="1063750" cy="140060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87257-7F9A-A362-115B-10C9CFB4ED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0658" y="4366333"/>
            <a:ext cx="1063751" cy="115736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EA031A-B8F5-2DBB-9226-CC9438CEE6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9505" y="2501587"/>
            <a:ext cx="1063751" cy="1191037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7907A-89E1-E5D5-9482-4C0717C1B7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76200" y="2508885"/>
            <a:ext cx="1063750" cy="1169245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C4E334-1F7D-D60E-EEF4-6AA803D8D5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84" y="2472053"/>
            <a:ext cx="1063750" cy="1418334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C180F6-6497-1973-582A-32313D15D7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85116" y="2479839"/>
            <a:ext cx="1063750" cy="1376121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494E5-ABC9-E102-B868-82A1A17A9D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28421" y="2504712"/>
            <a:ext cx="1063750" cy="1198972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AC5855-29A4-2E13-0E49-30AF84202145}"/>
              </a:ext>
            </a:extLst>
          </p:cNvPr>
          <p:cNvSpPr/>
          <p:nvPr/>
        </p:nvSpPr>
        <p:spPr>
          <a:xfrm>
            <a:off x="-54500" y="4790003"/>
            <a:ext cx="5716514" cy="102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75B71FA-F50D-C757-D621-AABC70919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01" y="6455682"/>
            <a:ext cx="3346797" cy="25519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https://www.think2perform.com/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values#start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Homework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>
                <a:solidFill>
                  <a:srgbClr val="30317F"/>
                </a:solidFill>
              </a:rPr>
              <a:t>Make a list of the 5-10 most important criteria you are looking for in a job or career.</a:t>
            </a:r>
          </a:p>
          <a:p>
            <a:pPr marL="0" indent="0" algn="ctr">
              <a:buNone/>
            </a:pPr>
            <a:endParaRPr lang="en-US" sz="3600" b="1" i="1" dirty="0">
              <a:solidFill>
                <a:srgbClr val="30317F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30317F"/>
                </a:solidFill>
              </a:rPr>
              <a:t>Rank these criteria.</a:t>
            </a:r>
          </a:p>
          <a:p>
            <a:pPr marL="0" indent="0" algn="ctr">
              <a:buNone/>
            </a:pPr>
            <a:endParaRPr lang="en-US" sz="3600" b="1" i="1" dirty="0">
              <a:solidFill>
                <a:srgbClr val="30317F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30317F"/>
                </a:solidFill>
              </a:rPr>
              <a:t>Connect these criteria to your long-term and </a:t>
            </a:r>
            <a:br>
              <a:rPr lang="en-US" sz="3600" b="1" i="1" dirty="0">
                <a:solidFill>
                  <a:srgbClr val="30317F"/>
                </a:solidFill>
              </a:rPr>
            </a:br>
            <a:r>
              <a:rPr lang="en-US" sz="3600" b="1" i="1" dirty="0">
                <a:solidFill>
                  <a:srgbClr val="30317F"/>
                </a:solidFill>
              </a:rPr>
              <a:t>short-term goals. Connect these criteria to your values.</a:t>
            </a:r>
            <a:endParaRPr lang="en-US" i="1" dirty="0">
              <a:solidFill>
                <a:srgbClr val="3031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4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Homework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i="1" u="sng" dirty="0">
                <a:solidFill>
                  <a:srgbClr val="C00000"/>
                </a:solidFill>
              </a:rPr>
              <a:t>Once a week:</a:t>
            </a:r>
            <a:r>
              <a:rPr lang="en-US" sz="3300" b="1" i="1" dirty="0">
                <a:solidFill>
                  <a:srgbClr val="C00000"/>
                </a:solidFill>
              </a:rPr>
              <a:t> 	   Make a list of the money you are </a:t>
            </a:r>
            <a:br>
              <a:rPr lang="en-US" sz="3300" b="1" i="1" dirty="0">
                <a:solidFill>
                  <a:srgbClr val="C00000"/>
                </a:solidFill>
              </a:rPr>
            </a:br>
            <a:r>
              <a:rPr lang="en-US" sz="3300" b="1" i="1" dirty="0">
                <a:solidFill>
                  <a:srgbClr val="C00000"/>
                </a:solidFill>
              </a:rPr>
              <a:t>			   going to spend this week.</a:t>
            </a:r>
            <a:br>
              <a:rPr lang="en-US" sz="3300" b="1" i="1" dirty="0">
                <a:solidFill>
                  <a:srgbClr val="C00000"/>
                </a:solidFill>
              </a:rPr>
            </a:br>
            <a:endParaRPr lang="en-US" sz="33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300" b="1" i="1" u="sng" dirty="0">
                <a:solidFill>
                  <a:srgbClr val="C00000"/>
                </a:solidFill>
              </a:rPr>
              <a:t>Once a month:</a:t>
            </a:r>
            <a:r>
              <a:rPr lang="en-US" sz="3300" b="1" i="1" dirty="0">
                <a:solidFill>
                  <a:srgbClr val="C00000"/>
                </a:solidFill>
              </a:rPr>
              <a:t>	   Make a list of how your job serves </a:t>
            </a:r>
            <a:br>
              <a:rPr lang="en-US" sz="3300" b="1" i="1" dirty="0">
                <a:solidFill>
                  <a:srgbClr val="C00000"/>
                </a:solidFill>
              </a:rPr>
            </a:br>
            <a:r>
              <a:rPr lang="en-US" sz="3300" b="1" i="1" dirty="0">
                <a:solidFill>
                  <a:srgbClr val="C00000"/>
                </a:solidFill>
              </a:rPr>
              <a:t>			   your values – or how school serves </a:t>
            </a:r>
            <a:br>
              <a:rPr lang="en-US" sz="3300" b="1" i="1" dirty="0">
                <a:solidFill>
                  <a:srgbClr val="C00000"/>
                </a:solidFill>
              </a:rPr>
            </a:br>
            <a:r>
              <a:rPr lang="en-US" sz="3300" b="1" i="1" dirty="0">
                <a:solidFill>
                  <a:srgbClr val="C00000"/>
                </a:solidFill>
              </a:rPr>
              <a:t>			   your values over the long-term.</a:t>
            </a:r>
            <a:br>
              <a:rPr lang="en-US" sz="3300" b="1" i="1" dirty="0">
                <a:solidFill>
                  <a:srgbClr val="C00000"/>
                </a:solidFill>
              </a:rPr>
            </a:br>
            <a:endParaRPr lang="en-US" sz="33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300" b="1" i="1" u="sng" dirty="0">
                <a:solidFill>
                  <a:srgbClr val="C00000"/>
                </a:solidFill>
              </a:rPr>
              <a:t>Once a year:</a:t>
            </a:r>
            <a:r>
              <a:rPr lang="en-US" sz="3300" b="1" i="1" dirty="0">
                <a:solidFill>
                  <a:srgbClr val="C00000"/>
                </a:solidFill>
              </a:rPr>
              <a:t> 	   Revisit your values and identify </a:t>
            </a:r>
            <a:br>
              <a:rPr lang="en-US" sz="3300" b="1" i="1" dirty="0">
                <a:solidFill>
                  <a:srgbClr val="C00000"/>
                </a:solidFill>
              </a:rPr>
            </a:br>
            <a:r>
              <a:rPr lang="en-US" sz="3300" b="1" i="1" dirty="0">
                <a:solidFill>
                  <a:srgbClr val="C00000"/>
                </a:solidFill>
              </a:rPr>
              <a:t>			   your short- and long-term goals.</a:t>
            </a:r>
            <a:endParaRPr lang="en-US" sz="33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72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Values, 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i="1" dirty="0">
                <a:solidFill>
                  <a:srgbClr val="C00000"/>
                </a:solidFill>
              </a:rPr>
              <a:t>Budgeting &amp; Debt Management</a:t>
            </a:r>
            <a:br>
              <a:rPr lang="en-US" sz="3000" b="1" i="1" dirty="0"/>
            </a:br>
            <a:endParaRPr lang="en-US" sz="3000" b="1" i="1" dirty="0"/>
          </a:p>
          <a:p>
            <a:r>
              <a:rPr lang="en-US" sz="3000" b="1" i="1" dirty="0">
                <a:solidFill>
                  <a:srgbClr val="0000CC"/>
                </a:solidFill>
              </a:rPr>
              <a:t>Resetting your financial plan</a:t>
            </a:r>
            <a:br>
              <a:rPr lang="en-US" sz="3000" b="1" i="1" dirty="0">
                <a:solidFill>
                  <a:srgbClr val="0000CC"/>
                </a:solidFill>
              </a:rPr>
            </a:br>
            <a:endParaRPr lang="en-US" sz="3000" b="1" i="1" dirty="0">
              <a:solidFill>
                <a:srgbClr val="0000CC"/>
              </a:solidFill>
            </a:endParaRPr>
          </a:p>
          <a:p>
            <a:r>
              <a:rPr lang="en-US" sz="3000" b="1" i="1" dirty="0">
                <a:solidFill>
                  <a:srgbClr val="006600"/>
                </a:solidFill>
              </a:rPr>
              <a:t>Tax planning</a:t>
            </a:r>
          </a:p>
          <a:p>
            <a:endParaRPr lang="en-US" sz="3000" b="1" i="1" dirty="0">
              <a:solidFill>
                <a:srgbClr val="006600"/>
              </a:solidFill>
            </a:endParaRPr>
          </a:p>
          <a:p>
            <a:r>
              <a:rPr lang="en-US" sz="3000" b="1" i="1" dirty="0">
                <a:solidFill>
                  <a:srgbClr val="7030A0"/>
                </a:solidFill>
              </a:rPr>
              <a:t>Summer Work, Holiday spending &amp; New Year’s Resolutions</a:t>
            </a:r>
            <a:br>
              <a:rPr lang="en-US" sz="3000" b="1" i="1" dirty="0">
                <a:solidFill>
                  <a:srgbClr val="006600"/>
                </a:solidFill>
              </a:rPr>
            </a:br>
            <a:endParaRPr lang="en-US" sz="3000" b="1" i="1" dirty="0">
              <a:solidFill>
                <a:srgbClr val="006600"/>
              </a:solidFill>
            </a:endParaRPr>
          </a:p>
          <a:p>
            <a:r>
              <a:rPr lang="en-US" sz="3000" b="1" i="1" dirty="0">
                <a:solidFill>
                  <a:srgbClr val="002060"/>
                </a:solidFill>
              </a:rPr>
              <a:t>Revisiting your family, personal &amp; career goals</a:t>
            </a:r>
            <a:endParaRPr lang="en-US" sz="3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74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Budgeting &amp; Debt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rgbClr val="C00000"/>
                </a:solidFill>
              </a:rPr>
              <a:t>Budgeting – The one truth is that you can only spend money that you have or earn…unless you borrow.</a:t>
            </a:r>
            <a:br>
              <a:rPr lang="en-US" sz="3600" b="1" i="1" dirty="0">
                <a:solidFill>
                  <a:srgbClr val="C00000"/>
                </a:solidFill>
              </a:rPr>
            </a:br>
            <a:endParaRPr lang="en-US" sz="3600" b="1" i="1" dirty="0">
              <a:solidFill>
                <a:srgbClr val="C00000"/>
              </a:solidFill>
            </a:endParaRPr>
          </a:p>
          <a:p>
            <a:pPr lvl="1"/>
            <a:r>
              <a:rPr lang="en-US" sz="2800" b="1" i="1" dirty="0">
                <a:solidFill>
                  <a:srgbClr val="C00000"/>
                </a:solidFill>
              </a:rPr>
              <a:t>Find a budget approach that works for you.</a:t>
            </a:r>
          </a:p>
          <a:p>
            <a:pPr lvl="1"/>
            <a:r>
              <a:rPr lang="en-US" sz="2800" b="1" i="1" dirty="0">
                <a:solidFill>
                  <a:srgbClr val="C00000"/>
                </a:solidFill>
              </a:rPr>
              <a:t>Don’t outsource all of your budgeting to apps, websites or your bank. Do it yourself. Internalize the numbers.</a:t>
            </a:r>
          </a:p>
          <a:p>
            <a:pPr lvl="1"/>
            <a:r>
              <a:rPr lang="en-US" sz="2800" b="1" i="1" dirty="0">
                <a:solidFill>
                  <a:srgbClr val="C00000"/>
                </a:solidFill>
              </a:rPr>
              <a:t>Set boundaries and rules – make willpower natural.</a:t>
            </a:r>
          </a:p>
          <a:p>
            <a:pPr lvl="1"/>
            <a:r>
              <a:rPr lang="en-US" sz="2800" b="1" i="1" dirty="0">
                <a:solidFill>
                  <a:srgbClr val="C00000"/>
                </a:solidFill>
              </a:rPr>
              <a:t>Set goals and challenges – make saving a game.</a:t>
            </a:r>
          </a:p>
          <a:p>
            <a:pPr lvl="1"/>
            <a:endParaRPr lang="en-US" sz="2800" b="1" i="1" dirty="0">
              <a:solidFill>
                <a:srgbClr val="C00000"/>
              </a:solidFill>
            </a:endParaRPr>
          </a:p>
          <a:p>
            <a:pPr lvl="1"/>
            <a:r>
              <a:rPr lang="en-US" sz="2800" b="1" i="1" dirty="0">
                <a:solidFill>
                  <a:srgbClr val="C00000"/>
                </a:solidFill>
              </a:rPr>
              <a:t>Align your spending with your values and what you care about most.</a:t>
            </a:r>
          </a:p>
        </p:txBody>
      </p:sp>
    </p:spTree>
    <p:extLst>
      <p:ext uri="{BB962C8B-B14F-4D97-AF65-F5344CB8AC3E}">
        <p14:creationId xmlns:p14="http://schemas.microsoft.com/office/powerpoint/2010/main" val="245676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39FE-55F2-136A-B612-49BF256F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96060E-6E29-6DF1-D2D3-78783AF8C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26714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5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Budgeting &amp; Debt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i="1" dirty="0">
                <a:solidFill>
                  <a:srgbClr val="C00000"/>
                </a:solidFill>
              </a:rPr>
              <a:t>Debt Management – When you borrow, you are saying that your present needs are so great that you are willing to endure some pain or sacrifice in the future to satisfy those needs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(and almost all students do this)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</a:p>
          <a:p>
            <a:pPr lvl="1"/>
            <a:endParaRPr lang="en-US" sz="2800" b="1" i="1" dirty="0">
              <a:solidFill>
                <a:srgbClr val="C00000"/>
              </a:solidFill>
            </a:endParaRP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Whenever you borrow – whether it’s student loans or credit card debt – make a plan for how you’re going to repay that debt.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Interest: the premium you pay to use someone else’s money.</a:t>
            </a:r>
          </a:p>
          <a:p>
            <a:pPr lvl="2"/>
            <a:r>
              <a:rPr lang="en-US" sz="2400" b="1" i="1" dirty="0">
                <a:solidFill>
                  <a:srgbClr val="C00000"/>
                </a:solidFill>
              </a:rPr>
              <a:t>Find loans with low rates, no fees or penalties &amp; a short repayment term.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Once a year, talk to a bank or lender about consolidating your debt.</a:t>
            </a:r>
            <a:br>
              <a:rPr lang="en-US" b="1" i="1" dirty="0">
                <a:solidFill>
                  <a:srgbClr val="C00000"/>
                </a:solidFill>
              </a:rPr>
            </a:br>
            <a:endParaRPr lang="en-US" b="1" i="1" dirty="0">
              <a:solidFill>
                <a:srgbClr val="C00000"/>
              </a:solidFill>
            </a:endParaRP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Live a life that is not controlled by debt. This starts with your values, your behavior &amp; your budgeting. Always have a plan to get rid of your debt.</a:t>
            </a:r>
          </a:p>
        </p:txBody>
      </p:sp>
    </p:spTree>
    <p:extLst>
      <p:ext uri="{BB962C8B-B14F-4D97-AF65-F5344CB8AC3E}">
        <p14:creationId xmlns:p14="http://schemas.microsoft.com/office/powerpoint/2010/main" val="1507325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0000CC"/>
                </a:solidFill>
              </a:rPr>
              <a:t>Resetting your financial plan</a:t>
            </a:r>
            <a:br>
              <a:rPr lang="en-US" sz="3600" b="1" i="1" dirty="0">
                <a:solidFill>
                  <a:srgbClr val="0000CC"/>
                </a:solidFill>
              </a:rPr>
            </a:br>
            <a:endParaRPr lang="en-US" sz="3600" b="1" i="1" dirty="0">
              <a:solidFill>
                <a:srgbClr val="0000CC"/>
              </a:solidFill>
            </a:endParaRP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Revisit your values and identify your short- and long-term goals</a:t>
            </a: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Analyze your insurance, phone, subscription and other expenses</a:t>
            </a: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Should you look for a new job?</a:t>
            </a: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Start a money journal – note your behaviors, feelings and emotions related to how you spend money</a:t>
            </a:r>
          </a:p>
          <a:p>
            <a:pPr lvl="1"/>
            <a:r>
              <a:rPr lang="en-US" sz="3000" b="1" i="1" dirty="0">
                <a:solidFill>
                  <a:srgbClr val="0000CC"/>
                </a:solidFill>
              </a:rPr>
              <a:t>Share your financial goals with your family</a:t>
            </a:r>
          </a:p>
          <a:p>
            <a:pPr lvl="1"/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1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34D705-836F-71F3-1B8B-93C02A4DCFF7}"/>
              </a:ext>
            </a:extLst>
          </p:cNvPr>
          <p:cNvSpPr/>
          <p:nvPr/>
        </p:nvSpPr>
        <p:spPr>
          <a:xfrm>
            <a:off x="376458" y="266447"/>
            <a:ext cx="11439084" cy="417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/>
              <a:t>TODAY   	    THE NEXT 6 MONTHS       THE NEXT 12 MONTHS           2 YEARS AFTER GRADUATION       3 YEARS AFTER GRADUATION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B1E666-1521-ABE6-3689-75E5E1CA0A21}"/>
              </a:ext>
            </a:extLst>
          </p:cNvPr>
          <p:cNvSpPr/>
          <p:nvPr/>
        </p:nvSpPr>
        <p:spPr>
          <a:xfrm>
            <a:off x="151395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ONCE EVERY SEMESTER: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TRACK EVERY PENNY THAT YOU SPEND &amp; TRACK EVERY PENNY THAT YOU EARN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858BE3-B6DE-B7A9-83ED-05843EDB4108}"/>
              </a:ext>
            </a:extLst>
          </p:cNvPr>
          <p:cNvSpPr/>
          <p:nvPr/>
        </p:nvSpPr>
        <p:spPr>
          <a:xfrm>
            <a:off x="759945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12 MONTHS, OPEN AN IRA OR ROTH IRA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52E0EC-E7DB-4E57-5257-03FDD3E50C25}"/>
              </a:ext>
            </a:extLst>
          </p:cNvPr>
          <p:cNvSpPr/>
          <p:nvPr/>
        </p:nvSpPr>
        <p:spPr>
          <a:xfrm>
            <a:off x="3209487" y="1220214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3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IDENTIFY WAYS TO DECREASE YOUR DISCRETIONARY SPENDING BY 25%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82AF8EC-975A-CBEA-45EE-04A53FC74CD0}"/>
              </a:ext>
            </a:extLst>
          </p:cNvPr>
          <p:cNvSpPr/>
          <p:nvPr/>
        </p:nvSpPr>
        <p:spPr>
          <a:xfrm>
            <a:off x="6267579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6 MONTHS: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MAKE A PLAN TO MANAGE – AND PAY OFF – YOUR DEBT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2CF108-2A7A-7522-473B-7236ED6FA6D7}"/>
              </a:ext>
            </a:extLst>
          </p:cNvPr>
          <p:cNvSpPr/>
          <p:nvPr/>
        </p:nvSpPr>
        <p:spPr>
          <a:xfrm>
            <a:off x="9325671" y="1223242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6-12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OPEN MULTIPLE SAVINGS ACCOUNTS, 1 FOR EACH GOAL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5D64BD-E3C4-26A7-3B32-4665C6C9CFE7}"/>
              </a:ext>
            </a:extLst>
          </p:cNvPr>
          <p:cNvSpPr/>
          <p:nvPr/>
        </p:nvSpPr>
        <p:spPr>
          <a:xfrm>
            <a:off x="4495800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WITHIN 2 YEARS OF GRADUATION: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HAVE AN “EMERGENCY FUND” ACCOUNT, WITH 3-6 MONTHS OF NON-DISCRETIONARY EXPENSES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C8BDE3-8D2A-6CFE-E15C-9427FF4244A8}"/>
              </a:ext>
            </a:extLst>
          </p:cNvPr>
          <p:cNvSpPr/>
          <p:nvPr/>
        </p:nvSpPr>
        <p:spPr>
          <a:xfrm>
            <a:off x="8225581" y="3518319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WITHIN 3 YEARS OF GRADUATION: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ELIMINATE ALL OF YOUR BAD DEBT.</a:t>
            </a:r>
          </a:p>
        </p:txBody>
      </p:sp>
    </p:spTree>
    <p:extLst>
      <p:ext uri="{BB962C8B-B14F-4D97-AF65-F5344CB8AC3E}">
        <p14:creationId xmlns:p14="http://schemas.microsoft.com/office/powerpoint/2010/main" val="1866040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006600"/>
                </a:solidFill>
              </a:rPr>
              <a:t>Tax planning</a:t>
            </a:r>
            <a:br>
              <a:rPr lang="en-US" sz="3600" b="1" i="1" dirty="0">
                <a:solidFill>
                  <a:srgbClr val="006600"/>
                </a:solidFill>
              </a:rPr>
            </a:br>
            <a:endParaRPr lang="en-US" sz="2400" b="1" i="1" dirty="0">
              <a:solidFill>
                <a:srgbClr val="006600"/>
              </a:solidFill>
            </a:endParaRPr>
          </a:p>
          <a:p>
            <a:pPr lvl="1"/>
            <a:r>
              <a:rPr lang="en-US" sz="3000" b="1" i="1" dirty="0">
                <a:solidFill>
                  <a:srgbClr val="006600"/>
                </a:solidFill>
              </a:rPr>
              <a:t>Do you want to make any charitable donations before year-end (or wait until January)?</a:t>
            </a:r>
          </a:p>
          <a:p>
            <a:pPr lvl="1"/>
            <a:r>
              <a:rPr lang="en-US" sz="3000" b="1" i="1" dirty="0">
                <a:solidFill>
                  <a:srgbClr val="006600"/>
                </a:solidFill>
              </a:rPr>
              <a:t>Should you recognize any investment gains or losses before year-end?</a:t>
            </a:r>
          </a:p>
          <a:p>
            <a:pPr lvl="1"/>
            <a:r>
              <a:rPr lang="en-US" sz="3000" b="1" i="1" dirty="0">
                <a:solidFill>
                  <a:srgbClr val="006600"/>
                </a:solidFill>
              </a:rPr>
              <a:t>Do you know all of the deductions and credits that you are eligible for?</a:t>
            </a:r>
            <a:endParaRPr lang="en-US" sz="3000" i="1" dirty="0">
              <a:solidFill>
                <a:srgbClr val="006600"/>
              </a:solidFill>
            </a:endParaRPr>
          </a:p>
          <a:p>
            <a:pPr lvl="1"/>
            <a:r>
              <a:rPr lang="en-US" sz="3000" b="1" i="1" dirty="0">
                <a:solidFill>
                  <a:srgbClr val="006600"/>
                </a:solidFill>
              </a:rPr>
              <a:t>Did you receive a tax refund this year? Do you really want a tax refund each year?</a:t>
            </a:r>
          </a:p>
        </p:txBody>
      </p:sp>
    </p:spTree>
    <p:extLst>
      <p:ext uri="{BB962C8B-B14F-4D97-AF65-F5344CB8AC3E}">
        <p14:creationId xmlns:p14="http://schemas.microsoft.com/office/powerpoint/2010/main" val="805878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7030A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7030A0"/>
                </a:solidFill>
              </a:rPr>
              <a:t>Summer, Holiday &amp; Side Hustle Work</a:t>
            </a:r>
            <a:br>
              <a:rPr lang="en-US" sz="3600" b="1" i="1" dirty="0">
                <a:solidFill>
                  <a:srgbClr val="7030A0"/>
                </a:solidFill>
              </a:rPr>
            </a:br>
            <a:endParaRPr lang="en-US" sz="3600" b="1" i="1" dirty="0">
              <a:solidFill>
                <a:srgbClr val="7030A0"/>
              </a:solidFill>
            </a:endParaRP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If you’re earning money this summer, make a plan for how that money is going to help you achieve your future goals.</a:t>
            </a:r>
          </a:p>
          <a:p>
            <a:pPr lvl="2"/>
            <a:r>
              <a:rPr lang="en-US" b="1" i="1" dirty="0">
                <a:solidFill>
                  <a:srgbClr val="7030A0"/>
                </a:solidFill>
              </a:rPr>
              <a:t>Yes, it’s okay to enjoy some of that money during this summer…but maybe don’t enjoy ALL of it.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If you’re not earning money this summer, this is a great time to develop budgeting habits that will serve you in the long-term.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When do you transition from a job that pays well (but doesn’t align with your career goals) (like bartending) to an internship or lower-paying job (that does align with your career goals)?</a:t>
            </a:r>
          </a:p>
          <a:p>
            <a:pPr lvl="2"/>
            <a:r>
              <a:rPr lang="en-US" b="1" i="1" dirty="0">
                <a:solidFill>
                  <a:srgbClr val="7030A0"/>
                </a:solidFill>
              </a:rPr>
              <a:t>Only you can decide that…but you probably will have to decide at some point.</a:t>
            </a:r>
          </a:p>
        </p:txBody>
      </p:sp>
    </p:spTree>
    <p:extLst>
      <p:ext uri="{BB962C8B-B14F-4D97-AF65-F5344CB8AC3E}">
        <p14:creationId xmlns:p14="http://schemas.microsoft.com/office/powerpoint/2010/main" val="2613511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7030A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i="1" dirty="0">
                <a:solidFill>
                  <a:srgbClr val="7030A0"/>
                </a:solidFill>
              </a:rPr>
              <a:t>Holiday spending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Set a budget &amp; make lots of lists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Make a list of what you are going to buy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Make a list of what you are NOT going to buy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Have open conversations about money with your family</a:t>
            </a:r>
          </a:p>
          <a:p>
            <a:pPr lvl="1"/>
            <a:endParaRPr lang="en-US" b="1" i="1" dirty="0">
              <a:solidFill>
                <a:srgbClr val="7030A0"/>
              </a:solidFill>
            </a:endParaRPr>
          </a:p>
          <a:p>
            <a:r>
              <a:rPr lang="en-US" sz="3000" b="1" i="1" dirty="0">
                <a:solidFill>
                  <a:srgbClr val="7030A0"/>
                </a:solidFill>
              </a:rPr>
              <a:t>New Year’s Resolutions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Create specific financial goals </a:t>
            </a:r>
            <a:r>
              <a:rPr lang="en-US" sz="2000" b="1" i="1" dirty="0">
                <a:solidFill>
                  <a:srgbClr val="7030A0"/>
                </a:solidFill>
              </a:rPr>
              <a:t>(For example…Eliminate 3 subscriptions this year)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Create generic financial goals </a:t>
            </a:r>
            <a:r>
              <a:rPr lang="en-US" sz="2000" b="1" i="1" dirty="0">
                <a:solidFill>
                  <a:srgbClr val="7030A0"/>
                </a:solidFill>
              </a:rPr>
              <a:t>(For example…Improve my credit score)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</a:rPr>
              <a:t>Think about how financial resolutions relate to other resolutions</a:t>
            </a:r>
          </a:p>
          <a:p>
            <a:pPr lvl="2"/>
            <a:r>
              <a:rPr lang="en-US" sz="2400" b="1" i="1" dirty="0">
                <a:solidFill>
                  <a:srgbClr val="7030A0"/>
                </a:solidFill>
              </a:rPr>
              <a:t>If you want to exercise, travel or read more, what will it cost?</a:t>
            </a:r>
          </a:p>
        </p:txBody>
      </p:sp>
    </p:spTree>
    <p:extLst>
      <p:ext uri="{BB962C8B-B14F-4D97-AF65-F5344CB8AC3E}">
        <p14:creationId xmlns:p14="http://schemas.microsoft.com/office/powerpoint/2010/main" val="2242476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199" y="1368571"/>
            <a:ext cx="10670627" cy="480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002060"/>
                </a:solidFill>
              </a:rPr>
              <a:t>Revisiting your family, personal &amp; career goals</a:t>
            </a:r>
            <a:br>
              <a:rPr lang="en-US" sz="3600" b="1" i="1" dirty="0">
                <a:solidFill>
                  <a:srgbClr val="002060"/>
                </a:solidFill>
              </a:rPr>
            </a:br>
            <a:endParaRPr lang="en-US" sz="3600" b="1" i="1" dirty="0">
              <a:solidFill>
                <a:srgbClr val="002060"/>
              </a:solidFill>
            </a:endParaRPr>
          </a:p>
          <a:p>
            <a:pPr lvl="1"/>
            <a:r>
              <a:rPr lang="en-US" sz="3000" b="1" i="1" dirty="0">
                <a:solidFill>
                  <a:srgbClr val="002060"/>
                </a:solidFill>
              </a:rPr>
              <a:t>What do you want to achieve over the next 1-2 years?</a:t>
            </a:r>
          </a:p>
          <a:p>
            <a:pPr lvl="1"/>
            <a:r>
              <a:rPr lang="en-US" sz="3000" b="1" i="1" dirty="0">
                <a:solidFill>
                  <a:srgbClr val="002060"/>
                </a:solidFill>
              </a:rPr>
              <a:t>What do you want to achieve over the next 3-5 years?</a:t>
            </a:r>
          </a:p>
          <a:p>
            <a:pPr lvl="1"/>
            <a:r>
              <a:rPr lang="en-US" sz="3000" b="1" i="1" dirty="0">
                <a:solidFill>
                  <a:srgbClr val="002060"/>
                </a:solidFill>
              </a:rPr>
              <a:t>What do you want to achieve over the next 10 years?</a:t>
            </a:r>
            <a:br>
              <a:rPr lang="en-US" sz="3000" b="1" i="1" dirty="0">
                <a:solidFill>
                  <a:srgbClr val="002060"/>
                </a:solidFill>
              </a:rPr>
            </a:br>
            <a:endParaRPr lang="en-US" sz="3000" b="1" i="1" dirty="0">
              <a:solidFill>
                <a:srgbClr val="002060"/>
              </a:solidFill>
            </a:endParaRPr>
          </a:p>
          <a:p>
            <a:pPr lvl="1"/>
            <a:r>
              <a:rPr lang="en-US" sz="3000" b="1" i="1" dirty="0">
                <a:solidFill>
                  <a:srgbClr val="002060"/>
                </a:solidFill>
              </a:rPr>
              <a:t>As you revisit your goals, be sure to communicate with your family and anyone else affected by your goals.</a:t>
            </a:r>
            <a:endParaRPr lang="en-US" sz="3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5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34D705-836F-71F3-1B8B-93C02A4DCFF7}"/>
              </a:ext>
            </a:extLst>
          </p:cNvPr>
          <p:cNvSpPr/>
          <p:nvPr/>
        </p:nvSpPr>
        <p:spPr>
          <a:xfrm>
            <a:off x="376458" y="266447"/>
            <a:ext cx="11439084" cy="417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/>
              <a:t>TODAY   	    THE NEXT 6 MONTHS	 THE NEXT12 MONTHS 	          2 YEARS AFTER GRADUATION	           3 YEARS AFTER GRADUATION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B1E666-1521-ABE6-3689-75E5E1CA0A21}"/>
              </a:ext>
            </a:extLst>
          </p:cNvPr>
          <p:cNvSpPr/>
          <p:nvPr/>
        </p:nvSpPr>
        <p:spPr>
          <a:xfrm>
            <a:off x="151395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ONCE EVERY SEMESTER: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TRACK EVERY PENNY THAT YOU SPEND &amp; TRACK EVERY PENNY THAT YOU EARN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858BE3-B6DE-B7A9-83ED-05843EDB4108}"/>
              </a:ext>
            </a:extLst>
          </p:cNvPr>
          <p:cNvSpPr/>
          <p:nvPr/>
        </p:nvSpPr>
        <p:spPr>
          <a:xfrm>
            <a:off x="759945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12 MONTHS, OPEN AN IRA OR ROTH IRA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52E0EC-E7DB-4E57-5257-03FDD3E50C25}"/>
              </a:ext>
            </a:extLst>
          </p:cNvPr>
          <p:cNvSpPr/>
          <p:nvPr/>
        </p:nvSpPr>
        <p:spPr>
          <a:xfrm>
            <a:off x="3209487" y="1220214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3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IDENTIFY WAYS TO DECREASE YOUR DISCRETIONARY SPENDING BY 25%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82AF8EC-975A-CBEA-45EE-04A53FC74CD0}"/>
              </a:ext>
            </a:extLst>
          </p:cNvPr>
          <p:cNvSpPr/>
          <p:nvPr/>
        </p:nvSpPr>
        <p:spPr>
          <a:xfrm>
            <a:off x="6267579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6 MONTHS: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MAKE A PLAN TO MANAGE – AND PAY OFF – YOUR DEBT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2CF108-2A7A-7522-473B-7236ED6FA6D7}"/>
              </a:ext>
            </a:extLst>
          </p:cNvPr>
          <p:cNvSpPr/>
          <p:nvPr/>
        </p:nvSpPr>
        <p:spPr>
          <a:xfrm>
            <a:off x="9325671" y="1223242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6-12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OPEN MULTIPLE SAVINGS ACCOUNTS, 1 FOR EACH GOAL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5D64BD-E3C4-26A7-3B32-4665C6C9CFE7}"/>
              </a:ext>
            </a:extLst>
          </p:cNvPr>
          <p:cNvSpPr/>
          <p:nvPr/>
        </p:nvSpPr>
        <p:spPr>
          <a:xfrm>
            <a:off x="4495800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WITHIN 2 YEARS OF GRADUATION: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HAVE AN “EMERGENCY FUND” ACCOUNT, WITH 3-6 MONTHS OF NON-DISCRETIONARY EXPENSES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C8BDE3-8D2A-6CFE-E15C-9427FF4244A8}"/>
              </a:ext>
            </a:extLst>
          </p:cNvPr>
          <p:cNvSpPr/>
          <p:nvPr/>
        </p:nvSpPr>
        <p:spPr>
          <a:xfrm>
            <a:off x="8225581" y="3518319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WITHIN 3 YEARS OF GRADUATION: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ELIMINATE ALL OF YOUR BAD DEBT.</a:t>
            </a:r>
          </a:p>
        </p:txBody>
      </p:sp>
    </p:spTree>
    <p:extLst>
      <p:ext uri="{BB962C8B-B14F-4D97-AF65-F5344CB8AC3E}">
        <p14:creationId xmlns:p14="http://schemas.microsoft.com/office/powerpoint/2010/main" val="37449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36684-A988-6244-96F5-68D1B2D9D505}"/>
              </a:ext>
            </a:extLst>
          </p:cNvPr>
          <p:cNvSpPr txBox="1"/>
          <p:nvPr/>
        </p:nvSpPr>
        <p:spPr>
          <a:xfrm>
            <a:off x="4782433" y="5852992"/>
            <a:ext cx="52260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solidFill>
                  <a:srgbClr val="C00000"/>
                </a:solidFill>
              </a:rPr>
              <a:t>Every bit of savings is like taking a point in the future that would </a:t>
            </a:r>
            <a:br>
              <a:rPr lang="en-US" sz="1500" i="1" dirty="0">
                <a:solidFill>
                  <a:srgbClr val="C00000"/>
                </a:solidFill>
              </a:rPr>
            </a:br>
            <a:r>
              <a:rPr lang="en-US" sz="1500" i="1" dirty="0">
                <a:solidFill>
                  <a:srgbClr val="C00000"/>
                </a:solidFill>
              </a:rPr>
              <a:t>have been owned by someone else and giving it back to yourself.</a:t>
            </a:r>
            <a:endParaRPr lang="en-US" sz="1500" b="1" i="1" dirty="0">
              <a:solidFill>
                <a:srgbClr val="C00000"/>
              </a:solidFill>
            </a:endParaRPr>
          </a:p>
          <a:p>
            <a:pPr algn="ctr"/>
            <a:endParaRPr lang="en-US" sz="15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F311-EE69-312C-52BB-49B7FC80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6CC12D27-3161-0BB1-233D-6D8AA3368C90}"/>
              </a:ext>
            </a:extLst>
          </p:cNvPr>
          <p:cNvSpPr/>
          <p:nvPr/>
        </p:nvSpPr>
        <p:spPr>
          <a:xfrm>
            <a:off x="1771300" y="1616541"/>
            <a:ext cx="8649396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We have been living </a:t>
            </a:r>
            <a:br>
              <a:rPr lang="en-US" sz="2800" b="1" i="1" dirty="0">
                <a:solidFill>
                  <a:srgbClr val="0000CC"/>
                </a:solidFill>
              </a:rPr>
            </a:br>
            <a:r>
              <a:rPr lang="en-US" sz="2800" b="1" i="1" dirty="0">
                <a:solidFill>
                  <a:srgbClr val="0000CC"/>
                </a:solidFill>
              </a:rPr>
              <a:t>in the context of abundance.</a:t>
            </a:r>
          </a:p>
          <a:p>
            <a:pPr algn="ctr"/>
            <a:endParaRPr lang="en-US" sz="1500" b="1" i="1" dirty="0">
              <a:solidFill>
                <a:srgbClr val="0000CC"/>
              </a:solidFill>
            </a:endParaRPr>
          </a:p>
          <a:p>
            <a:pPr algn="ctr"/>
            <a:r>
              <a:rPr lang="en-US" sz="2400" b="1" i="1" dirty="0">
                <a:solidFill>
                  <a:srgbClr val="0000CC"/>
                </a:solidFill>
              </a:rPr>
              <a:t> ~ </a:t>
            </a:r>
            <a:r>
              <a:rPr lang="fr-FR" sz="2400" b="1" i="1" dirty="0">
                <a:solidFill>
                  <a:srgbClr val="0000CC"/>
                </a:solidFill>
              </a:rPr>
              <a:t>Dr. </a:t>
            </a:r>
            <a:r>
              <a:rPr lang="fr-FR" sz="2400" b="1" i="1" dirty="0" err="1">
                <a:solidFill>
                  <a:srgbClr val="0000CC"/>
                </a:solidFill>
              </a:rPr>
              <a:t>Jaimie</a:t>
            </a:r>
            <a:r>
              <a:rPr lang="fr-FR" sz="2400" b="1" i="1" dirty="0">
                <a:solidFill>
                  <a:srgbClr val="0000CC"/>
                </a:solidFill>
              </a:rPr>
              <a:t> Hebert</a:t>
            </a:r>
          </a:p>
          <a:p>
            <a:pPr algn="ctr"/>
            <a:r>
              <a:rPr lang="fr-FR" sz="2400" b="1" i="1" dirty="0" err="1">
                <a:solidFill>
                  <a:srgbClr val="0000CC"/>
                </a:solidFill>
              </a:rPr>
              <a:t>September</a:t>
            </a:r>
            <a:r>
              <a:rPr lang="fr-FR" sz="2400" b="1" i="1" dirty="0">
                <a:solidFill>
                  <a:srgbClr val="0000CC"/>
                </a:solidFill>
              </a:rPr>
              <a:t> 25, 2025</a:t>
            </a:r>
            <a:endParaRPr lang="en-US" sz="2400" b="1" i="1" dirty="0">
              <a:solidFill>
                <a:srgbClr val="0000CC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599C767-2887-B393-2F1D-2638DC18D883}"/>
              </a:ext>
            </a:extLst>
          </p:cNvPr>
          <p:cNvSpPr/>
          <p:nvPr/>
        </p:nvSpPr>
        <p:spPr>
          <a:xfrm>
            <a:off x="1542165" y="331095"/>
            <a:ext cx="9107667" cy="946328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</p:spTree>
    <p:extLst>
      <p:ext uri="{BB962C8B-B14F-4D97-AF65-F5344CB8AC3E}">
        <p14:creationId xmlns:p14="http://schemas.microsoft.com/office/powerpoint/2010/main" val="12472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A42F-C00E-EDD2-FBAD-872890680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1382CA-57AA-1618-5490-0E5176E082C2}"/>
              </a:ext>
            </a:extLst>
          </p:cNvPr>
          <p:cNvSpPr/>
          <p:nvPr/>
        </p:nvSpPr>
        <p:spPr>
          <a:xfrm>
            <a:off x="300709" y="3933761"/>
            <a:ext cx="11721503" cy="2755474"/>
          </a:xfrm>
          <a:prstGeom prst="rect">
            <a:avLst/>
          </a:prstGeom>
          <a:solidFill>
            <a:srgbClr val="D9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of a graph of a scary market&#10;&#10;AI-generated content may be incorrect.">
            <a:extLst>
              <a:ext uri="{FF2B5EF4-FFF2-40B4-BE49-F238E27FC236}">
                <a16:creationId xmlns:a16="http://schemas.microsoft.com/office/drawing/2014/main" id="{67209A90-7699-8C9E-905D-7B445858E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87" y="220928"/>
            <a:ext cx="8006625" cy="60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4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01B5B-F0CD-7CD4-72F5-4FDA491BF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4BAD1A47-9A20-78D3-512A-82866BEEC390}"/>
              </a:ext>
            </a:extLst>
          </p:cNvPr>
          <p:cNvSpPr/>
          <p:nvPr/>
        </p:nvSpPr>
        <p:spPr>
          <a:xfrm>
            <a:off x="687333" y="104328"/>
            <a:ext cx="11445343" cy="5780971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1" dirty="0">
                <a:solidFill>
                  <a:srgbClr val="0000CC"/>
                </a:solidFill>
              </a:rPr>
              <a:t>When people pile up debts they will find difficult and perhaps impossible to repay, they are saying several things at once. </a:t>
            </a:r>
          </a:p>
          <a:p>
            <a:pPr algn="ctr"/>
            <a:endParaRPr lang="en-US" sz="2500" b="1" i="1" dirty="0">
              <a:solidFill>
                <a:srgbClr val="0000CC"/>
              </a:solidFill>
            </a:endParaRPr>
          </a:p>
          <a:p>
            <a:pPr algn="ctr"/>
            <a:r>
              <a:rPr lang="en-US" sz="2500" b="1" i="1" dirty="0">
                <a:solidFill>
                  <a:srgbClr val="0000CC"/>
                </a:solidFill>
              </a:rPr>
              <a:t>They are obviously saying that they want more than they can immediately afford. </a:t>
            </a:r>
          </a:p>
        </p:txBody>
      </p:sp>
    </p:spTree>
    <p:extLst>
      <p:ext uri="{BB962C8B-B14F-4D97-AF65-F5344CB8AC3E}">
        <p14:creationId xmlns:p14="http://schemas.microsoft.com/office/powerpoint/2010/main" val="337703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652FC-1786-E4E1-487F-41CE17F3E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CF78D81-5F48-5207-BC0B-4E8FA23432CB}"/>
              </a:ext>
            </a:extLst>
          </p:cNvPr>
          <p:cNvSpPr/>
          <p:nvPr/>
        </p:nvSpPr>
        <p:spPr>
          <a:xfrm>
            <a:off x="687333" y="104328"/>
            <a:ext cx="11445343" cy="5780971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1" dirty="0">
                <a:solidFill>
                  <a:srgbClr val="0000CC"/>
                </a:solidFill>
              </a:rPr>
              <a:t>They are saying, less obviously, that their present wants are so important that, to satisfy them, it is worth some future difficulty. </a:t>
            </a:r>
          </a:p>
          <a:p>
            <a:pPr algn="ctr"/>
            <a:endParaRPr lang="en-US" sz="2500" b="1" i="1" dirty="0">
              <a:solidFill>
                <a:srgbClr val="0000CC"/>
              </a:solidFill>
            </a:endParaRPr>
          </a:p>
          <a:p>
            <a:pPr algn="ctr"/>
            <a:r>
              <a:rPr lang="en-US" sz="2500" b="1" i="1" dirty="0">
                <a:solidFill>
                  <a:srgbClr val="0000CC"/>
                </a:solidFill>
              </a:rPr>
              <a:t>But in making that bargain they are</a:t>
            </a:r>
          </a:p>
          <a:p>
            <a:pPr algn="ctr"/>
            <a:r>
              <a:rPr lang="en-US" sz="2500" b="1" i="1" dirty="0">
                <a:solidFill>
                  <a:srgbClr val="0000CC"/>
                </a:solidFill>
              </a:rPr>
              <a:t> 	implying that when the future difficulty arrives, they’ll figure it out. They don’t always do that.</a:t>
            </a:r>
          </a:p>
          <a:p>
            <a:pPr algn="ctr"/>
            <a:r>
              <a:rPr lang="en-US" sz="2400" b="1" i="1" dirty="0">
                <a:solidFill>
                  <a:srgbClr val="0000CC"/>
                </a:solidFill>
              </a:rPr>
              <a:t>							</a:t>
            </a:r>
            <a:br>
              <a:rPr lang="en-US" sz="2400" b="1" i="1" dirty="0">
                <a:solidFill>
                  <a:srgbClr val="0000CC"/>
                </a:solidFill>
              </a:rPr>
            </a:br>
            <a:r>
              <a:rPr lang="en-US" sz="2200" b="1" i="1" dirty="0">
                <a:solidFill>
                  <a:srgbClr val="0000CC"/>
                </a:solidFill>
              </a:rPr>
              <a:t> - Michael Lewis in Boomerang</a:t>
            </a:r>
          </a:p>
        </p:txBody>
      </p:sp>
    </p:spTree>
    <p:extLst>
      <p:ext uri="{BB962C8B-B14F-4D97-AF65-F5344CB8AC3E}">
        <p14:creationId xmlns:p14="http://schemas.microsoft.com/office/powerpoint/2010/main" val="4156024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i="1" dirty="0">
                <a:solidFill>
                  <a:srgbClr val="C00000"/>
                </a:solidFill>
              </a:rPr>
              <a:t>Debt is borrowing from YOUR future.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CC"/>
              </a:solidFill>
            </a:endParaRPr>
          </a:p>
          <a:p>
            <a:r>
              <a:rPr lang="en-US" sz="2500" dirty="0">
                <a:solidFill>
                  <a:srgbClr val="0000CC"/>
                </a:solidFill>
              </a:rPr>
              <a:t>We borrow because we want something today that we cannot afford today.</a:t>
            </a:r>
          </a:p>
          <a:p>
            <a:r>
              <a:rPr lang="en-US" sz="2500" dirty="0">
                <a:solidFill>
                  <a:srgbClr val="0000CC"/>
                </a:solidFill>
              </a:rPr>
              <a:t>We make a promise to pay for that something in the future.</a:t>
            </a:r>
          </a:p>
          <a:p>
            <a:endParaRPr lang="en-US" sz="2500" dirty="0">
              <a:solidFill>
                <a:srgbClr val="0000CC"/>
              </a:solidFill>
            </a:endParaRPr>
          </a:p>
          <a:p>
            <a:r>
              <a:rPr lang="en-US" sz="2500" dirty="0">
                <a:solidFill>
                  <a:srgbClr val="0000CC"/>
                </a:solidFill>
              </a:rPr>
              <a:t>The entity we borrow from wants to make money. They are not our friends.</a:t>
            </a:r>
          </a:p>
          <a:p>
            <a:r>
              <a:rPr lang="en-US" sz="2500" dirty="0">
                <a:solidFill>
                  <a:srgbClr val="0000CC"/>
                </a:solidFill>
              </a:rPr>
              <a:t>We have to pay them helping us get what we want today.</a:t>
            </a:r>
          </a:p>
          <a:p>
            <a:pPr lvl="1"/>
            <a:r>
              <a:rPr lang="en-US" sz="2100" dirty="0">
                <a:solidFill>
                  <a:srgbClr val="0000CC"/>
                </a:solidFill>
              </a:rPr>
              <a:t>At a minimum, we pay them interest on our debt.</a:t>
            </a:r>
          </a:p>
          <a:p>
            <a:pPr lvl="1"/>
            <a:r>
              <a:rPr lang="en-US" sz="2100" dirty="0">
                <a:solidFill>
                  <a:srgbClr val="0000CC"/>
                </a:solidFill>
              </a:rPr>
              <a:t>Depending on the type of debt, we may have to pay them much more (fees, collateral, earnings, control, etc.)</a:t>
            </a:r>
            <a:endParaRPr lang="en-US" sz="2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47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i="1" dirty="0">
                <a:solidFill>
                  <a:srgbClr val="C00000"/>
                </a:solidFill>
              </a:rPr>
              <a:t>Debt is borrowing from YOUR future.</a:t>
            </a:r>
            <a:br>
              <a:rPr lang="en-US" sz="4400" b="1" i="1" dirty="0">
                <a:solidFill>
                  <a:srgbClr val="C00000"/>
                </a:solidFill>
              </a:rPr>
            </a:br>
            <a:endParaRPr lang="en-US" sz="44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400" b="1" i="1" dirty="0">
                <a:solidFill>
                  <a:srgbClr val="0000CC"/>
                </a:solidFill>
              </a:rPr>
              <a:t>If your debt is keeping you up at night…</a:t>
            </a:r>
          </a:p>
          <a:p>
            <a:pPr marL="0" indent="0" algn="ctr">
              <a:buNone/>
            </a:pPr>
            <a:r>
              <a:rPr lang="en-US" sz="3400" b="1" i="1" dirty="0">
                <a:solidFill>
                  <a:srgbClr val="0000CC"/>
                </a:solidFill>
              </a:rPr>
              <a:t>If your debt is preventing you from achieving your goals…</a:t>
            </a:r>
          </a:p>
          <a:p>
            <a:pPr marL="0" indent="0" algn="ctr">
              <a:buNone/>
            </a:pPr>
            <a:r>
              <a:rPr lang="en-US" sz="3400" b="1" i="1" dirty="0">
                <a:solidFill>
                  <a:srgbClr val="0000CC"/>
                </a:solidFill>
              </a:rPr>
              <a:t>If your debt is damaging your relationships…</a:t>
            </a:r>
          </a:p>
          <a:p>
            <a:pPr marL="0" indent="0" algn="ctr">
              <a:buNone/>
            </a:pPr>
            <a:endParaRPr lang="en-US" sz="3800" b="1" i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US" sz="3800" b="1" i="1" dirty="0">
                <a:solidFill>
                  <a:srgbClr val="0000CC"/>
                </a:solidFill>
              </a:rPr>
              <a:t>…Then you may have too much debt.</a:t>
            </a:r>
          </a:p>
        </p:txBody>
      </p:sp>
    </p:spTree>
    <p:extLst>
      <p:ext uri="{BB962C8B-B14F-4D97-AF65-F5344CB8AC3E}">
        <p14:creationId xmlns:p14="http://schemas.microsoft.com/office/powerpoint/2010/main" val="4012609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Truism About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399674" y="1326183"/>
            <a:ext cx="11396693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i="1" dirty="0">
                <a:solidFill>
                  <a:srgbClr val="C00000"/>
                </a:solidFill>
              </a:rPr>
              <a:t>If you borrow $10,000,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C00000"/>
                </a:solidFill>
              </a:rPr>
              <a:t>You will have to repay $10,000.</a:t>
            </a:r>
          </a:p>
          <a:p>
            <a:pPr marL="0" indent="0" algn="ctr">
              <a:buNone/>
            </a:pPr>
            <a:endParaRPr lang="en-US" sz="44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CC"/>
                </a:solidFill>
              </a:rPr>
              <a:t>Whatever you borrow, you will have to repay – in full, with interest – 99% of the time. Lenders do not exist to give you money.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CC"/>
                </a:solidFill>
              </a:rPr>
              <a:t>One good exception: Student loan forgiveness.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CC"/>
                </a:solidFill>
              </a:rPr>
              <a:t>Lots of bad exceptions: Default, bankruptcy, short sale…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40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34D705-836F-71F3-1B8B-93C02A4DCFF7}"/>
              </a:ext>
            </a:extLst>
          </p:cNvPr>
          <p:cNvSpPr/>
          <p:nvPr/>
        </p:nvSpPr>
        <p:spPr>
          <a:xfrm>
            <a:off x="376458" y="266447"/>
            <a:ext cx="11439084" cy="417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/>
              <a:t>TODAY   	    THE NEXT 6 MONTHS	 THE NEXT12 MONTHS 	          2 YEARS AFTER GRADUATION	           3 YEARS AFTER GRADUATION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B1E666-1521-ABE6-3689-75E5E1CA0A21}"/>
              </a:ext>
            </a:extLst>
          </p:cNvPr>
          <p:cNvSpPr/>
          <p:nvPr/>
        </p:nvSpPr>
        <p:spPr>
          <a:xfrm>
            <a:off x="151395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ONCE EVERY SEMESTER: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TRACK EVERY PENNY THAT YOU SPEND &amp; TRACK EVERY PENNY THAT YOU EARN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858BE3-B6DE-B7A9-83ED-05843EDB4108}"/>
              </a:ext>
            </a:extLst>
          </p:cNvPr>
          <p:cNvSpPr/>
          <p:nvPr/>
        </p:nvSpPr>
        <p:spPr>
          <a:xfrm>
            <a:off x="759945" y="3512264"/>
            <a:ext cx="3200400" cy="1828800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</a:rPr>
              <a:t>IN THE NEXT 12 MONTHS, OPEN AN IRA OR ROTH IRA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52E0EC-E7DB-4E57-5257-03FDD3E50C25}"/>
              </a:ext>
            </a:extLst>
          </p:cNvPr>
          <p:cNvSpPr/>
          <p:nvPr/>
        </p:nvSpPr>
        <p:spPr>
          <a:xfrm>
            <a:off x="3209487" y="1220214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3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IDENTIFY WAYS TO DECREASE YOUR DISCRETIONARY SPENDING BY 25%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82AF8EC-975A-CBEA-45EE-04A53FC74CD0}"/>
              </a:ext>
            </a:extLst>
          </p:cNvPr>
          <p:cNvSpPr/>
          <p:nvPr/>
        </p:nvSpPr>
        <p:spPr>
          <a:xfrm>
            <a:off x="6267579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6 MONTHS: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MAKE A PLAN TO MANAGE – AND PAY OFF – YOUR DEBT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2CF108-2A7A-7522-473B-7236ED6FA6D7}"/>
              </a:ext>
            </a:extLst>
          </p:cNvPr>
          <p:cNvSpPr/>
          <p:nvPr/>
        </p:nvSpPr>
        <p:spPr>
          <a:xfrm>
            <a:off x="9325671" y="1223242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6-12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OPEN MULTIPLE SAVINGS ACCOUNTS, 1 FOR EACH GOAL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5D64BD-E3C4-26A7-3B32-4665C6C9CFE7}"/>
              </a:ext>
            </a:extLst>
          </p:cNvPr>
          <p:cNvSpPr/>
          <p:nvPr/>
        </p:nvSpPr>
        <p:spPr>
          <a:xfrm>
            <a:off x="4495800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WITHIN 2 YEARS OF GRADUATION: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HAVE AN “EMERGENCY FUND” ACCOUNT, WITH 3-6 MONTHS OF NON-DISCRETIONARY EXPENSES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C8BDE3-8D2A-6CFE-E15C-9427FF4244A8}"/>
              </a:ext>
            </a:extLst>
          </p:cNvPr>
          <p:cNvSpPr/>
          <p:nvPr/>
        </p:nvSpPr>
        <p:spPr>
          <a:xfrm>
            <a:off x="8225581" y="3518319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WITHIN 3 YEARS OF GRADUATION: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ELIMINATE ALL OF YOUR BAD DEBT.</a:t>
            </a:r>
          </a:p>
        </p:txBody>
      </p:sp>
    </p:spTree>
    <p:extLst>
      <p:ext uri="{BB962C8B-B14F-4D97-AF65-F5344CB8AC3E}">
        <p14:creationId xmlns:p14="http://schemas.microsoft.com/office/powerpoint/2010/main" val="528139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34D705-836F-71F3-1B8B-93C02A4DCFF7}"/>
              </a:ext>
            </a:extLst>
          </p:cNvPr>
          <p:cNvSpPr/>
          <p:nvPr/>
        </p:nvSpPr>
        <p:spPr>
          <a:xfrm>
            <a:off x="376458" y="266447"/>
            <a:ext cx="11439084" cy="417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/>
              <a:t>TODAY   	    THE NEXT 6 MONTHS	 THE NEXT12 MONTHS 	          2 YEARS AFTER GRADUATION	           3 YEARS AFTER GRADUATION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B1E666-1521-ABE6-3689-75E5E1CA0A21}"/>
              </a:ext>
            </a:extLst>
          </p:cNvPr>
          <p:cNvSpPr/>
          <p:nvPr/>
        </p:nvSpPr>
        <p:spPr>
          <a:xfrm>
            <a:off x="48446" y="744842"/>
            <a:ext cx="164592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ONCE EVERY SEMESTER: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TRACK EVERY PENNY THAT YOU SPEND &amp; TRACK EVERY PENNY THAT YOU EARN</a:t>
            </a:r>
            <a:endParaRPr lang="en-US" sz="8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EDA233-63E3-0C9F-3B29-582B92170527}"/>
              </a:ext>
            </a:extLst>
          </p:cNvPr>
          <p:cNvCxnSpPr>
            <a:cxnSpLocks/>
          </p:cNvCxnSpPr>
          <p:nvPr/>
        </p:nvCxnSpPr>
        <p:spPr>
          <a:xfrm flipH="1" flipV="1">
            <a:off x="7000322" y="787232"/>
            <a:ext cx="1628964" cy="12595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858BE3-B6DE-B7A9-83ED-05843EDB4108}"/>
              </a:ext>
            </a:extLst>
          </p:cNvPr>
          <p:cNvSpPr/>
          <p:nvPr/>
        </p:nvSpPr>
        <p:spPr>
          <a:xfrm>
            <a:off x="1626946" y="1919634"/>
            <a:ext cx="8938108" cy="415113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IN THE NEXT 12 MONTHS: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OPEN AN IRA OR A ROTH IRA (INDIVIDUAL RETIREMENT ACCOUNT)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You can contribute $7,000 per year and invest in a wide variety of options.</a:t>
            </a:r>
            <a:br>
              <a:rPr lang="en-US" dirty="0">
                <a:solidFill>
                  <a:srgbClr val="C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You get to avoid capital gains taxes and possibly defer income taxes.</a:t>
            </a:r>
            <a:br>
              <a:rPr lang="en-US" dirty="0">
                <a:solidFill>
                  <a:srgbClr val="C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You get to benefit from compound investment returns over the long-</a:t>
            </a:r>
            <a:r>
              <a:rPr lang="en-US" dirty="0" err="1">
                <a:solidFill>
                  <a:srgbClr val="C00000"/>
                </a:solidFill>
                <a:sym typeface="Wingdings" pitchFamily="2" charset="2"/>
              </a:rPr>
              <a:t>term..and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 that’s one of the key hacks to building wealth.</a:t>
            </a:r>
          </a:p>
          <a:p>
            <a:pPr algn="ctr"/>
            <a:endParaRPr lang="en-US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Open a Roth IRA if your income is very low today – the tax benefits are huge.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52E0EC-E7DB-4E57-5257-03FDD3E50C25}"/>
              </a:ext>
            </a:extLst>
          </p:cNvPr>
          <p:cNvSpPr/>
          <p:nvPr/>
        </p:nvSpPr>
        <p:spPr>
          <a:xfrm>
            <a:off x="1786415" y="744842"/>
            <a:ext cx="164592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IN THE NEXT 3 MONTHS: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IDENTIFY WAYS TO DECREASE YOUR DISCRETIONARY SPENDING BY 25%</a:t>
            </a: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82AF8EC-975A-CBEA-45EE-04A53FC74CD0}"/>
              </a:ext>
            </a:extLst>
          </p:cNvPr>
          <p:cNvSpPr/>
          <p:nvPr/>
        </p:nvSpPr>
        <p:spPr>
          <a:xfrm>
            <a:off x="3524384" y="744842"/>
            <a:ext cx="164592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IN THE NEXT 6 MONTHS: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MAKE A PLAN TO MANAGE – AND PAY OFF – YOUR DEBT</a:t>
            </a: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2CF108-2A7A-7522-473B-7236ED6FA6D7}"/>
              </a:ext>
            </a:extLst>
          </p:cNvPr>
          <p:cNvSpPr/>
          <p:nvPr/>
        </p:nvSpPr>
        <p:spPr>
          <a:xfrm>
            <a:off x="5262353" y="744842"/>
            <a:ext cx="164592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IN THE NEXT 6-12 MONTHS: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OPEN A SAVINGS ACCOUNT, ONE FOR EACH OF YOUR GOALS</a:t>
            </a:r>
            <a:endParaRPr lang="en-US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56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0926"/>
            <a:ext cx="10670628" cy="86651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Should YOU Begin Saving for Retirement?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532073"/>
            <a:ext cx="10515600" cy="4644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SAVINGS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INVESTING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OWNERSHIP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		    WEALTH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3FDF3F-4874-6441-98DB-E24C192B6B9A}"/>
              </a:ext>
            </a:extLst>
          </p:cNvPr>
          <p:cNvCxnSpPr>
            <a:cxnSpLocks/>
          </p:cNvCxnSpPr>
          <p:nvPr/>
        </p:nvCxnSpPr>
        <p:spPr>
          <a:xfrm>
            <a:off x="2240580" y="2313254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DB0D9D-153B-2148-9007-0D922FD7926D}"/>
              </a:ext>
            </a:extLst>
          </p:cNvPr>
          <p:cNvCxnSpPr>
            <a:cxnSpLocks/>
          </p:cNvCxnSpPr>
          <p:nvPr/>
        </p:nvCxnSpPr>
        <p:spPr>
          <a:xfrm>
            <a:off x="3925054" y="1865137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74792-01A2-9F42-A697-D22640B80C43}"/>
              </a:ext>
            </a:extLst>
          </p:cNvPr>
          <p:cNvCxnSpPr>
            <a:cxnSpLocks/>
          </p:cNvCxnSpPr>
          <p:nvPr/>
        </p:nvCxnSpPr>
        <p:spPr>
          <a:xfrm>
            <a:off x="4318670" y="3657604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E235E-7FFC-1844-A109-9BAD0EEE4952}"/>
              </a:ext>
            </a:extLst>
          </p:cNvPr>
          <p:cNvCxnSpPr>
            <a:cxnSpLocks/>
          </p:cNvCxnSpPr>
          <p:nvPr/>
        </p:nvCxnSpPr>
        <p:spPr>
          <a:xfrm>
            <a:off x="6003144" y="3209487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A394-62F0-2C46-B4FB-A94E1347FDEA}"/>
              </a:ext>
            </a:extLst>
          </p:cNvPr>
          <p:cNvCxnSpPr>
            <a:cxnSpLocks/>
          </p:cNvCxnSpPr>
          <p:nvPr/>
        </p:nvCxnSpPr>
        <p:spPr>
          <a:xfrm>
            <a:off x="6560262" y="5172521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ACA2D-4890-BF49-8629-510E72C3636C}"/>
              </a:ext>
            </a:extLst>
          </p:cNvPr>
          <p:cNvCxnSpPr>
            <a:cxnSpLocks/>
          </p:cNvCxnSpPr>
          <p:nvPr/>
        </p:nvCxnSpPr>
        <p:spPr>
          <a:xfrm>
            <a:off x="8244736" y="4724404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44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2A3601-5770-E39A-F9F2-85C8ED75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CD266-DAE8-BDFF-23DE-A4338D2F7433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 </a:t>
            </a:r>
            <a:r>
              <a:rPr lang="en-US" sz="2600" b="1" dirty="0">
                <a:solidFill>
                  <a:schemeClr val="accent2"/>
                </a:solidFill>
              </a:rPr>
              <a:t>1% </a:t>
            </a:r>
            <a:r>
              <a:rPr lang="en-US" sz="2600" dirty="0"/>
              <a:t>investment return, you will have a total of </a:t>
            </a:r>
            <a:r>
              <a:rPr lang="en-US" sz="2600" b="1" dirty="0">
                <a:solidFill>
                  <a:schemeClr val="accent2"/>
                </a:solidFill>
              </a:rPr>
              <a:t>$325,539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chemeClr val="accent2"/>
                </a:solidFill>
              </a:rPr>
              <a:t>$75,539 </a:t>
            </a:r>
            <a:r>
              <a:rPr lang="en-US" sz="2600" dirty="0"/>
              <a:t>of passive income.</a:t>
            </a:r>
          </a:p>
        </p:txBody>
      </p:sp>
    </p:spTree>
    <p:extLst>
      <p:ext uri="{BB962C8B-B14F-4D97-AF65-F5344CB8AC3E}">
        <p14:creationId xmlns:p14="http://schemas.microsoft.com/office/powerpoint/2010/main" val="4076301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EC5472-7846-4A06-9C41-C36B875C4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B6EDE-A3ED-99BA-4458-CF045DF3B1A3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4%</a:t>
            </a:r>
            <a:r>
              <a:rPr lang="en-US" sz="2600" dirty="0"/>
              <a:t> investment return, you will have a total of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$793,869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$543,869 </a:t>
            </a:r>
            <a:r>
              <a:rPr lang="en-US" sz="2600" dirty="0"/>
              <a:t>of passive income.</a:t>
            </a:r>
          </a:p>
        </p:txBody>
      </p:sp>
    </p:spTree>
    <p:extLst>
      <p:ext uri="{BB962C8B-B14F-4D97-AF65-F5344CB8AC3E}">
        <p14:creationId xmlns:p14="http://schemas.microsoft.com/office/powerpoint/2010/main" val="392798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Take a Quick Quiz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57E7AA1A-8707-B2E6-42C2-DC77F548CF25}"/>
              </a:ext>
            </a:extLst>
          </p:cNvPr>
          <p:cNvSpPr txBox="1">
            <a:spLocks/>
          </p:cNvSpPr>
          <p:nvPr/>
        </p:nvSpPr>
        <p:spPr>
          <a:xfrm>
            <a:off x="838200" y="1325880"/>
            <a:ext cx="10715940" cy="465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i="1" dirty="0">
                <a:solidFill>
                  <a:srgbClr val="0000FF"/>
                </a:solidFill>
              </a:rPr>
              <a:t>Please define the following word:</a:t>
            </a:r>
            <a:br>
              <a:rPr lang="en-US" sz="4800" b="1" i="1" dirty="0">
                <a:solidFill>
                  <a:srgbClr val="0000FF"/>
                </a:solidFill>
              </a:rPr>
            </a:br>
            <a:br>
              <a:rPr lang="en-US" sz="4800" b="1" i="1" dirty="0">
                <a:solidFill>
                  <a:srgbClr val="0000FF"/>
                </a:solidFill>
              </a:rPr>
            </a:br>
            <a:r>
              <a:rPr lang="en-US" sz="4800" b="1" i="1" dirty="0">
                <a:solidFill>
                  <a:srgbClr val="0000FF"/>
                </a:solidFill>
              </a:rPr>
              <a:t>VALUES</a:t>
            </a:r>
            <a:br>
              <a:rPr lang="en-US" sz="4800" b="1" i="1" dirty="0">
                <a:solidFill>
                  <a:srgbClr val="0000FF"/>
                </a:solidFill>
              </a:rPr>
            </a:b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Now define this word:</a:t>
            </a:r>
            <a:br>
              <a:rPr lang="en-US" sz="4800" b="1" i="1" dirty="0">
                <a:solidFill>
                  <a:srgbClr val="C00000"/>
                </a:solidFill>
              </a:rPr>
            </a:br>
            <a:br>
              <a:rPr lang="en-US" sz="4800" b="1" i="1" dirty="0">
                <a:solidFill>
                  <a:srgbClr val="C00000"/>
                </a:solidFill>
              </a:rPr>
            </a:br>
            <a:r>
              <a:rPr lang="en-US" sz="4800" b="1" i="1" dirty="0">
                <a:solidFill>
                  <a:srgbClr val="C00000"/>
                </a:solidFill>
              </a:rPr>
              <a:t>VALUE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3FCF2CD-48E1-EDF1-AFFC-CD2369979C30}"/>
              </a:ext>
            </a:extLst>
          </p:cNvPr>
          <p:cNvSpPr/>
          <p:nvPr/>
        </p:nvSpPr>
        <p:spPr>
          <a:xfrm>
            <a:off x="9259056" y="2357827"/>
            <a:ext cx="2574613" cy="214234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THESE ARE THE SAME WORDS!</a:t>
            </a:r>
          </a:p>
        </p:txBody>
      </p:sp>
    </p:spTree>
    <p:extLst>
      <p:ext uri="{BB962C8B-B14F-4D97-AF65-F5344CB8AC3E}">
        <p14:creationId xmlns:p14="http://schemas.microsoft.com/office/powerpoint/2010/main" val="4213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BE4B46-3711-15F3-3507-3F3488CF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EC335-3865-C338-A400-93029522536D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 </a:t>
            </a:r>
            <a:r>
              <a:rPr lang="en-US" sz="2600" b="1" dirty="0">
                <a:solidFill>
                  <a:srgbClr val="C00000"/>
                </a:solidFill>
              </a:rPr>
              <a:t>7% </a:t>
            </a:r>
            <a:r>
              <a:rPr lang="en-US" sz="2600" dirty="0"/>
              <a:t>investment return, you will have a total of </a:t>
            </a:r>
            <a:r>
              <a:rPr lang="en-US" sz="2600" b="1" dirty="0">
                <a:solidFill>
                  <a:srgbClr val="C00000"/>
                </a:solidFill>
              </a:rPr>
              <a:t>$2,174,930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rgbClr val="C00000"/>
                </a:solidFill>
              </a:rPr>
              <a:t>$1,924,930 </a:t>
            </a:r>
            <a:r>
              <a:rPr lang="en-US" sz="2600" dirty="0"/>
              <a:t>of passive income.</a:t>
            </a:r>
          </a:p>
        </p:txBody>
      </p:sp>
    </p:spTree>
    <p:extLst>
      <p:ext uri="{BB962C8B-B14F-4D97-AF65-F5344CB8AC3E}">
        <p14:creationId xmlns:p14="http://schemas.microsoft.com/office/powerpoint/2010/main" val="1936577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50B7B6-D0EC-A774-D43C-EBCC1001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77E1F-AC85-3D44-4E6C-D928B0B14049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an </a:t>
            </a:r>
            <a:r>
              <a:rPr lang="en-US" sz="2600" b="1" dirty="0">
                <a:solidFill>
                  <a:schemeClr val="accent1"/>
                </a:solidFill>
              </a:rPr>
              <a:t>11% </a:t>
            </a:r>
            <a:r>
              <a:rPr lang="en-US" sz="2600" dirty="0"/>
              <a:t>investment return, you will have a total of </a:t>
            </a:r>
            <a:r>
              <a:rPr lang="en-US" sz="2600" b="1" dirty="0">
                <a:solidFill>
                  <a:schemeClr val="accent1"/>
                </a:solidFill>
              </a:rPr>
              <a:t>$9,261,680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chemeClr val="accent1"/>
                </a:solidFill>
              </a:rPr>
              <a:t>$9,011,680 </a:t>
            </a:r>
            <a:r>
              <a:rPr lang="en-US" sz="2600" dirty="0"/>
              <a:t>of passive income.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D60CE-E8E1-3C65-9044-7CA5E08E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5" y="97496"/>
            <a:ext cx="12005165" cy="5760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98261-A5CA-A14F-F558-4F6B05D98414}"/>
              </a:ext>
            </a:extLst>
          </p:cNvPr>
          <p:cNvSpPr txBox="1"/>
          <p:nvPr/>
        </p:nvSpPr>
        <p:spPr>
          <a:xfrm>
            <a:off x="1672364" y="8669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 </a:t>
            </a:r>
            <a:r>
              <a:rPr lang="en-US" sz="2600" b="1" dirty="0">
                <a:solidFill>
                  <a:schemeClr val="accent1"/>
                </a:solidFill>
              </a:rPr>
              <a:t>11%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investment return, you will have a total of </a:t>
            </a:r>
            <a:r>
              <a:rPr lang="en-US" sz="2600" b="1" dirty="0">
                <a:solidFill>
                  <a:schemeClr val="accent1"/>
                </a:solidFill>
              </a:rPr>
              <a:t>$9,261,680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chemeClr val="accent1"/>
                </a:solidFill>
              </a:rPr>
              <a:t>$9,011,680 </a:t>
            </a:r>
            <a:r>
              <a:rPr lang="en-US" sz="2600" dirty="0"/>
              <a:t>of passive income.</a:t>
            </a:r>
          </a:p>
        </p:txBody>
      </p:sp>
    </p:spTree>
    <p:extLst>
      <p:ext uri="{BB962C8B-B14F-4D97-AF65-F5344CB8AC3E}">
        <p14:creationId xmlns:p14="http://schemas.microsoft.com/office/powerpoint/2010/main" val="27230083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8E681-CEF8-0019-5F37-E242290F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77E1F-AC85-3D44-4E6C-D928B0B14049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we invest for 20 years instead of 50 years:</a:t>
            </a:r>
          </a:p>
          <a:p>
            <a:endParaRPr lang="en-US" sz="2600" dirty="0"/>
          </a:p>
          <a:p>
            <a:r>
              <a:rPr lang="en-US" sz="2600" dirty="0"/>
              <a:t>   At 1%: 	$100,000  </a:t>
            </a:r>
            <a:r>
              <a:rPr lang="en-US" sz="2600" dirty="0">
                <a:sym typeface="Wingdings" pitchFamily="2" charset="2"/>
              </a:rPr>
              <a:t>  $111,196</a:t>
            </a:r>
          </a:p>
          <a:p>
            <a:r>
              <a:rPr lang="en-US" sz="2600" dirty="0"/>
              <a:t>   At 4%:	$100,000  </a:t>
            </a:r>
            <a:r>
              <a:rPr lang="en-US" sz="2600" dirty="0">
                <a:sym typeface="Wingdings" pitchFamily="2" charset="2"/>
              </a:rPr>
              <a:t>  $154,846</a:t>
            </a:r>
            <a:r>
              <a:rPr lang="en-US" sz="2600" dirty="0"/>
              <a:t> </a:t>
            </a:r>
          </a:p>
          <a:p>
            <a:r>
              <a:rPr lang="en-US" sz="2600" dirty="0"/>
              <a:t>   At 7%:	$100,000  </a:t>
            </a:r>
            <a:r>
              <a:rPr lang="en-US" sz="2600" dirty="0">
                <a:sym typeface="Wingdings" pitchFamily="2" charset="2"/>
              </a:rPr>
              <a:t>  $219,326</a:t>
            </a:r>
            <a:r>
              <a:rPr lang="en-US" sz="2600" dirty="0"/>
              <a:t> </a:t>
            </a:r>
          </a:p>
          <a:p>
            <a:r>
              <a:rPr lang="en-US" sz="2600" dirty="0"/>
              <a:t>   At 11%: 	$100,000  </a:t>
            </a:r>
            <a:r>
              <a:rPr lang="en-US" sz="2600" dirty="0">
                <a:sym typeface="Wingdings" pitchFamily="2" charset="2"/>
              </a:rPr>
              <a:t>  $356,326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82660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B92C0D45-921A-C07A-7A33-E5887974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" y="400886"/>
            <a:ext cx="12012107" cy="4509252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B1C32C-B113-E985-D7DD-35A438F4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55" y="5026107"/>
            <a:ext cx="3274853" cy="16148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389958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Investing lets COMPOUND INTEREST be your friend.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00CC"/>
                </a:solidFill>
              </a:rPr>
              <a:t>With compound interest, your interest earns interest.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Without actively making decisions, your money can grow exponentially.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Yes, there is risk – the exponential growth rate could be negative.</a:t>
            </a:r>
          </a:p>
          <a:p>
            <a:pPr lvl="1"/>
            <a:r>
              <a:rPr lang="en-US" dirty="0"/>
              <a:t>Such risk is greatest if you ‘invest’ over very short periods of time.</a:t>
            </a:r>
          </a:p>
          <a:p>
            <a:pPr lvl="1"/>
            <a:r>
              <a:rPr lang="en-US" dirty="0"/>
              <a:t>Historically, over the past 100+ years, if you invest for 5+ years, you have benefited from positive exponential growth.</a:t>
            </a:r>
          </a:p>
          <a:p>
            <a:pPr lvl="1"/>
            <a:r>
              <a:rPr lang="en-US" dirty="0"/>
              <a:t>The average return of a common stock over the past 100 years is 10%.</a:t>
            </a:r>
          </a:p>
          <a:p>
            <a:pPr lvl="2"/>
            <a:r>
              <a:rPr lang="en-US" dirty="0"/>
              <a:t>The word ’average’ is very important here. But, the good news, we can all achieve ‘average’ returns relatively easily (though they may not be 10% in the future)</a:t>
            </a:r>
          </a:p>
        </p:txBody>
      </p:sp>
    </p:spTree>
    <p:extLst>
      <p:ext uri="{BB962C8B-B14F-4D97-AF65-F5344CB8AC3E}">
        <p14:creationId xmlns:p14="http://schemas.microsoft.com/office/powerpoint/2010/main" val="2904425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Investing lets COMPOUND INTEREST be your friend.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00CC"/>
                </a:solidFill>
              </a:rPr>
              <a:t>With compound interest, your interest earns interest.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Without actively making decisions, your money can grow exponentially.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Yes, there is risk – the exponential growth rate could be negative.</a:t>
            </a:r>
          </a:p>
          <a:p>
            <a:pPr lvl="1"/>
            <a:r>
              <a:rPr lang="en-US" dirty="0"/>
              <a:t>Such risk is greatest if you ‘invest’ over very short periods of time.</a:t>
            </a:r>
          </a:p>
          <a:p>
            <a:pPr lvl="1"/>
            <a:r>
              <a:rPr lang="en-US" dirty="0"/>
              <a:t>Historically, over the past 100+ years, if you invest for 5+ years, you have benefited from positive exponential growth.</a:t>
            </a:r>
          </a:p>
          <a:p>
            <a:pPr lvl="1"/>
            <a:r>
              <a:rPr lang="en-US" dirty="0"/>
              <a:t>The average return of a common stock over the past 100 years is 10%.</a:t>
            </a:r>
          </a:p>
          <a:p>
            <a:pPr lvl="2"/>
            <a:r>
              <a:rPr lang="en-US" dirty="0"/>
              <a:t>The word ’average’ is very important here. But, the good news, we can all achieve ‘average’ returns relatively easily (though they may not be 10% in the future)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E0A60A-852A-D64C-B98D-F298186E394B}"/>
              </a:ext>
            </a:extLst>
          </p:cNvPr>
          <p:cNvSpPr/>
          <p:nvPr/>
        </p:nvSpPr>
        <p:spPr>
          <a:xfrm>
            <a:off x="1814285" y="1596571"/>
            <a:ext cx="9216572" cy="4238172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Not to be too esoteric or philosophical…</a:t>
            </a:r>
          </a:p>
          <a:p>
            <a:pPr algn="ctr"/>
            <a:r>
              <a:rPr lang="en-US" sz="2500" b="1" dirty="0"/>
              <a:t>But compound interest doesn’t just apply to investing.</a:t>
            </a:r>
          </a:p>
          <a:p>
            <a:endParaRPr lang="en-US" sz="2500" b="1" dirty="0"/>
          </a:p>
          <a:p>
            <a:r>
              <a:rPr lang="en-US" sz="2500" b="1" dirty="0"/>
              <a:t>Compound interest applies to all aspects of grad school life:</a:t>
            </a:r>
          </a:p>
          <a:p>
            <a:r>
              <a:rPr lang="en-US" sz="2500" b="1" dirty="0"/>
              <a:t>	Time Management</a:t>
            </a:r>
          </a:p>
          <a:p>
            <a:r>
              <a:rPr lang="en-US" sz="2500" b="1" dirty="0"/>
              <a:t>	Mental Health</a:t>
            </a:r>
          </a:p>
          <a:p>
            <a:r>
              <a:rPr lang="en-US" sz="2500" b="1" dirty="0"/>
              <a:t>	Health Management</a:t>
            </a:r>
          </a:p>
          <a:p>
            <a:r>
              <a:rPr lang="en-US" sz="2500" b="1" dirty="0"/>
              <a:t>	Writing Skills</a:t>
            </a:r>
          </a:p>
          <a:p>
            <a:r>
              <a:rPr lang="en-US" sz="2500" b="1" dirty="0"/>
              <a:t>	Relationships</a:t>
            </a:r>
          </a:p>
          <a:p>
            <a:r>
              <a:rPr lang="en-US" sz="2500" b="1" dirty="0"/>
              <a:t>	And…Of course, Money Management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842494-3C78-404C-9736-3681FBC9B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INVESTING</a:t>
            </a:r>
          </a:p>
        </p:txBody>
      </p:sp>
    </p:spTree>
    <p:extLst>
      <p:ext uri="{BB962C8B-B14F-4D97-AF65-F5344CB8AC3E}">
        <p14:creationId xmlns:p14="http://schemas.microsoft.com/office/powerpoint/2010/main" val="583190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Investing lets COMPOUND INTEREST be your friend.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00CC"/>
                </a:solidFill>
              </a:rPr>
              <a:t>With compound interest, your interest earns interest.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Without actively making decisions, your money can grow exponentially.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Yes, there is risk – the exponential growth rate could be negative.</a:t>
            </a:r>
          </a:p>
          <a:p>
            <a:pPr lvl="1"/>
            <a:r>
              <a:rPr lang="en-US" dirty="0"/>
              <a:t>Such risk is greatest if you ‘invest’ over very short periods of time.</a:t>
            </a:r>
          </a:p>
          <a:p>
            <a:pPr lvl="1"/>
            <a:r>
              <a:rPr lang="en-US" dirty="0"/>
              <a:t>Historically, over the past 100+ years, if you invest for 5+ years, you have benefited from positive exponential growth.</a:t>
            </a:r>
          </a:p>
          <a:p>
            <a:pPr lvl="1"/>
            <a:r>
              <a:rPr lang="en-US" dirty="0"/>
              <a:t>The average return of a common stock over the past 100 years is 10%.</a:t>
            </a:r>
          </a:p>
          <a:p>
            <a:pPr lvl="2"/>
            <a:r>
              <a:rPr lang="en-US" dirty="0"/>
              <a:t>The word ’average’ is very important here. But, the good news, we can all achieve ‘average’ returns relatively easily (though they may not be 10% in the future)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E0A60A-852A-D64C-B98D-F298186E394B}"/>
              </a:ext>
            </a:extLst>
          </p:cNvPr>
          <p:cNvSpPr/>
          <p:nvPr/>
        </p:nvSpPr>
        <p:spPr>
          <a:xfrm>
            <a:off x="1814285" y="1596571"/>
            <a:ext cx="9216572" cy="4238172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And…if we connect this to Debt Management:</a:t>
            </a:r>
          </a:p>
          <a:p>
            <a:pPr algn="ctr"/>
            <a:endParaRPr lang="en-US" sz="2500" b="1" dirty="0"/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Owing Compound Interest can be your biggest financial foe.</a:t>
            </a:r>
          </a:p>
          <a:p>
            <a:pPr algn="ctr"/>
            <a:r>
              <a:rPr lang="en-US" sz="2500" b="1" dirty="0"/>
              <a:t>Owing interest on interest on interest can be an anchor on your future and can compromise all of your dreams and goals.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556306-E991-A64D-B1F7-429302B7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INVESTING</a:t>
            </a:r>
          </a:p>
        </p:txBody>
      </p:sp>
    </p:spTree>
    <p:extLst>
      <p:ext uri="{BB962C8B-B14F-4D97-AF65-F5344CB8AC3E}">
        <p14:creationId xmlns:p14="http://schemas.microsoft.com/office/powerpoint/2010/main" val="16926687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443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6E7492-B8DF-B88E-DBCF-C240FA726232}"/>
              </a:ext>
            </a:extLst>
          </p:cNvPr>
          <p:cNvSpPr/>
          <p:nvPr/>
        </p:nvSpPr>
        <p:spPr>
          <a:xfrm>
            <a:off x="2685671" y="5732634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</p:spTree>
    <p:extLst>
      <p:ext uri="{BB962C8B-B14F-4D97-AF65-F5344CB8AC3E}">
        <p14:creationId xmlns:p14="http://schemas.microsoft.com/office/powerpoint/2010/main" val="14856599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3096077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  <a:p>
            <a:pPr algn="ctr"/>
            <a:r>
              <a:rPr lang="en-US" sz="4400" b="1" dirty="0"/>
              <a:t>&amp; Your Values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30317F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30317F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302616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/>
              <a:t>Personal Finance is…personal.</a:t>
            </a:r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/>
              <a:t>It’s about you and not about anyone else.</a:t>
            </a:r>
          </a:p>
          <a:p>
            <a:pPr marL="0" indent="0" algn="ctr">
              <a:buNone/>
            </a:pPr>
            <a:r>
              <a:rPr lang="en-US" sz="4000" b="1" i="1" dirty="0"/>
              <a:t>You have to make it about you and your goals.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43555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30317F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30317F"/>
                </a:solidFill>
              </a:rPr>
              <a:t>You cannot escape the responsibility of tomorrow by avoiding it today.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DDABB7BF-8B78-75B5-9BBF-E269BD4AFE9E}"/>
              </a:ext>
            </a:extLst>
          </p:cNvPr>
          <p:cNvSpPr/>
          <p:nvPr/>
        </p:nvSpPr>
        <p:spPr>
          <a:xfrm>
            <a:off x="3906654" y="81770"/>
            <a:ext cx="4572000" cy="244162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CA1E27"/>
                </a:solidFill>
              </a:rPr>
              <a:t>Don’t wait around for other people to be happy for you.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Any happiness you get,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You’ve got to make yourself.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        ~ Alice Walker, </a:t>
            </a:r>
            <a:r>
              <a:rPr lang="en-US" sz="1000" b="1" i="1" dirty="0">
                <a:solidFill>
                  <a:srgbClr val="CA1E27"/>
                </a:solidFill>
              </a:rPr>
              <a:t>poet &amp; novelist</a:t>
            </a:r>
          </a:p>
        </p:txBody>
      </p:sp>
    </p:spTree>
    <p:extLst>
      <p:ext uri="{BB962C8B-B14F-4D97-AF65-F5344CB8AC3E}">
        <p14:creationId xmlns:p14="http://schemas.microsoft.com/office/powerpoint/2010/main" val="3637542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2148-36B5-288B-4015-3419462CB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0C25F0-8429-CD54-14F1-568C71C2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26714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4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brian.bolton@louisiana.edu</a:t>
            </a:r>
            <a:br>
              <a:rPr lang="en-US" sz="5400" u="sng" dirty="0"/>
            </a:br>
            <a:br>
              <a:rPr lang="en-US" sz="5400" dirty="0"/>
            </a:br>
            <a:r>
              <a:rPr lang="en-US" sz="4800" dirty="0"/>
              <a:t>http//:business.louisiana.edu/financeispersonal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59294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There is no judgment in personal finance.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There is no ego in personal finance.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There is no shame in personal finance.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It’s about you and not about anyone else.</a:t>
            </a:r>
          </a:p>
        </p:txBody>
      </p:sp>
    </p:spTree>
    <p:extLst>
      <p:ext uri="{BB962C8B-B14F-4D97-AF65-F5344CB8AC3E}">
        <p14:creationId xmlns:p14="http://schemas.microsoft.com/office/powerpoint/2010/main" val="16834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Because personal finance is personal, it is virtually impossible for me to give you any specific advice.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900" b="1" i="1" dirty="0">
                <a:solidFill>
                  <a:srgbClr val="C00000"/>
                </a:solidFill>
              </a:rPr>
              <a:t>However, there is one word of advice that applies to 99% of people working on their finances: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6600"/>
                </a:solidFill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20546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SAVINGS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INVESTING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OWNERSHIP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			WEALTH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3FDF3F-4874-6441-98DB-E24C192B6B9A}"/>
              </a:ext>
            </a:extLst>
          </p:cNvPr>
          <p:cNvCxnSpPr>
            <a:cxnSpLocks/>
          </p:cNvCxnSpPr>
          <p:nvPr/>
        </p:nvCxnSpPr>
        <p:spPr>
          <a:xfrm>
            <a:off x="2385918" y="210130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DB0D9D-153B-2148-9007-0D922FD7926D}"/>
              </a:ext>
            </a:extLst>
          </p:cNvPr>
          <p:cNvCxnSpPr>
            <a:cxnSpLocks/>
          </p:cNvCxnSpPr>
          <p:nvPr/>
        </p:nvCxnSpPr>
        <p:spPr>
          <a:xfrm>
            <a:off x="4070392" y="1653186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74792-01A2-9F42-A697-D22640B80C43}"/>
              </a:ext>
            </a:extLst>
          </p:cNvPr>
          <p:cNvCxnSpPr>
            <a:cxnSpLocks/>
          </p:cNvCxnSpPr>
          <p:nvPr/>
        </p:nvCxnSpPr>
        <p:spPr>
          <a:xfrm>
            <a:off x="4464008" y="344565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E235E-7FFC-1844-A109-9BAD0EEE4952}"/>
              </a:ext>
            </a:extLst>
          </p:cNvPr>
          <p:cNvCxnSpPr>
            <a:cxnSpLocks/>
          </p:cNvCxnSpPr>
          <p:nvPr/>
        </p:nvCxnSpPr>
        <p:spPr>
          <a:xfrm>
            <a:off x="6148482" y="2997536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A394-62F0-2C46-B4FB-A94E1347FDEA}"/>
              </a:ext>
            </a:extLst>
          </p:cNvPr>
          <p:cNvCxnSpPr>
            <a:cxnSpLocks/>
          </p:cNvCxnSpPr>
          <p:nvPr/>
        </p:nvCxnSpPr>
        <p:spPr>
          <a:xfrm>
            <a:off x="6705600" y="4960570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ACA2D-4890-BF49-8629-510E72C3636C}"/>
              </a:ext>
            </a:extLst>
          </p:cNvPr>
          <p:cNvCxnSpPr>
            <a:cxnSpLocks/>
          </p:cNvCxnSpPr>
          <p:nvPr/>
        </p:nvCxnSpPr>
        <p:spPr>
          <a:xfrm>
            <a:off x="8390074" y="451245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4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44809</TotalTime>
  <Words>3446</Words>
  <Application>Microsoft Office PowerPoint</Application>
  <PresentationFormat>Widescreen</PresentationFormat>
  <Paragraphs>405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Brian Bolton Professor of Finance brian.bolton@louisiana.edu  http://business.louisiana.edu/financeispersonal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brian.bolton@louisiana.edu  http//:business.louisiana.edu/financeispersonal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181</cp:revision>
  <dcterms:created xsi:type="dcterms:W3CDTF">2019-08-26T13:43:19Z</dcterms:created>
  <dcterms:modified xsi:type="dcterms:W3CDTF">2025-10-02T16:02:15Z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2024-03-23T18:00:08Z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4ab6114a-26c9-4663-8255-95daaaf4b33a</vt:lpwstr>
  </property>
  <property fmtid="{D5CDD505-2E9C-101B-9397-08002B2CF9AE}" pid="8" name="MSIP_Label_638202f9-8d41-4950-b014-f183e397b746_ContentBits">
    <vt:lpwstr>0</vt:lpwstr>
  </property>
</Properties>
</file>