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123" r:id="rId2"/>
    <p:sldId id="310" r:id="rId3"/>
    <p:sldId id="1989" r:id="rId4"/>
    <p:sldId id="1242" r:id="rId5"/>
    <p:sldId id="1961" r:id="rId6"/>
    <p:sldId id="2066" r:id="rId7"/>
    <p:sldId id="2065" r:id="rId8"/>
    <p:sldId id="2100" r:id="rId9"/>
    <p:sldId id="1260" r:id="rId10"/>
    <p:sldId id="1311" r:id="rId11"/>
    <p:sldId id="2122" r:id="rId12"/>
    <p:sldId id="2101" r:id="rId13"/>
    <p:sldId id="2102" r:id="rId14"/>
    <p:sldId id="2085" r:id="rId15"/>
    <p:sldId id="2099" r:id="rId16"/>
    <p:sldId id="2103" r:id="rId17"/>
    <p:sldId id="2104" r:id="rId18"/>
    <p:sldId id="2105" r:id="rId19"/>
    <p:sldId id="2106" r:id="rId20"/>
    <p:sldId id="2107" r:id="rId21"/>
    <p:sldId id="2108" r:id="rId22"/>
    <p:sldId id="2109" r:id="rId23"/>
    <p:sldId id="2112" r:id="rId24"/>
    <p:sldId id="2110" r:id="rId25"/>
    <p:sldId id="2114" r:id="rId26"/>
    <p:sldId id="2116" r:id="rId27"/>
    <p:sldId id="2111" r:id="rId28"/>
    <p:sldId id="2113" r:id="rId29"/>
    <p:sldId id="2115" r:id="rId30"/>
    <p:sldId id="2120" r:id="rId31"/>
    <p:sldId id="2117" r:id="rId32"/>
    <p:sldId id="2118" r:id="rId33"/>
    <p:sldId id="2119" r:id="rId34"/>
    <p:sldId id="1262" r:id="rId35"/>
    <p:sldId id="1263" r:id="rId36"/>
    <p:sldId id="1264" r:id="rId37"/>
    <p:sldId id="1278" r:id="rId38"/>
    <p:sldId id="2012" r:id="rId39"/>
    <p:sldId id="2013" r:id="rId40"/>
    <p:sldId id="1258" r:id="rId41"/>
    <p:sldId id="2014" r:id="rId42"/>
    <p:sldId id="2015" r:id="rId43"/>
    <p:sldId id="1831" r:id="rId44"/>
    <p:sldId id="1993" r:id="rId45"/>
    <p:sldId id="2088" r:id="rId46"/>
    <p:sldId id="2121" r:id="rId47"/>
    <p:sldId id="2035" r:id="rId48"/>
    <p:sldId id="2064"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9"/>
    <p:restoredTop sz="94707"/>
  </p:normalViewPr>
  <p:slideViewPr>
    <p:cSldViewPr snapToGrid="0" snapToObjects="1">
      <p:cViewPr varScale="1">
        <p:scale>
          <a:sx n="211" d="100"/>
          <a:sy n="211" d="100"/>
        </p:scale>
        <p:origin x="183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10/4/22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12</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68735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23</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57101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24</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77824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25</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12350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26</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78468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27</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3019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28</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69286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29</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5758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30</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13955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31</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09709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32</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25106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13</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56916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33</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63635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43</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3233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16</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91531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17</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34497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18</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84696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19</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51330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20</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12738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21</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21456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22</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33119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377AE422-6D54-996F-3EBD-9D1038198313}"/>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A6F37949-8395-6080-7C6E-67BAC1DB390D}"/>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648930"/>
            <a:ext cx="10972800" cy="1021541"/>
          </a:xfrm>
        </p:spPr>
        <p:txBody>
          <a:bodyPr/>
          <a:lstStyle>
            <a:lvl1pPr algn="ctr">
              <a:defRPr sz="4200" b="1" i="1" cap="none">
                <a:solidFill>
                  <a:schemeClr val="bg1"/>
                </a:solidFill>
                <a:latin typeface="Times New Roman" charset="0"/>
                <a:ea typeface="Times New Roman" charset="0"/>
                <a:cs typeface="Times New Roman" charset="0"/>
              </a:defRPr>
            </a:lvl1pPr>
          </a:lstStyle>
          <a:p>
            <a:r>
              <a:rPr lang="en-US" dirty="0" err="1"/>
              <a:t>brian.bolton@louisiana.edu</a:t>
            </a:r>
            <a:br>
              <a:rPr lang="en-US" dirty="0"/>
            </a:br>
            <a:br>
              <a:rPr lang="en-US" dirty="0"/>
            </a:br>
            <a:r>
              <a:rPr lang="en-US" dirty="0"/>
              <a:t>http://</a:t>
            </a:r>
            <a:r>
              <a:rPr lang="en-US" dirty="0" err="1"/>
              <a:t>business.louisiana.edu</a:t>
            </a:r>
            <a:r>
              <a:rPr lang="en-US" dirty="0"/>
              <a:t>/</a:t>
            </a:r>
            <a:r>
              <a:rPr lang="en-US" dirty="0" err="1"/>
              <a:t>financeispersonal</a:t>
            </a:r>
            <a:endParaRPr lang="en-US" dirty="0"/>
          </a:p>
        </p:txBody>
      </p:sp>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86090086-B5B3-5AD1-3068-BBF6BB61FBDF}"/>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27138E6C-ED20-E1CF-19F3-51ECEDC2954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5" name="Picture 4">
            <a:extLst>
              <a:ext uri="{FF2B5EF4-FFF2-40B4-BE49-F238E27FC236}">
                <a16:creationId xmlns:a16="http://schemas.microsoft.com/office/drawing/2014/main" id="{F8AB27C9-8330-666C-84D9-C8A64B6F687C}"/>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6">
            <a:extLst>
              <a:ext uri="{FF2B5EF4-FFF2-40B4-BE49-F238E27FC236}">
                <a16:creationId xmlns:a16="http://schemas.microsoft.com/office/drawing/2014/main" id="{291541A2-C5A7-AAA5-BBF9-DE5EBB7E698B}"/>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3" name="Picture 2">
            <a:extLst>
              <a:ext uri="{FF2B5EF4-FFF2-40B4-BE49-F238E27FC236}">
                <a16:creationId xmlns:a16="http://schemas.microsoft.com/office/drawing/2014/main" id="{33B41C7B-2850-D0A2-C00B-EBFAAFC8C6F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2" name="Picture 1">
            <a:extLst>
              <a:ext uri="{FF2B5EF4-FFF2-40B4-BE49-F238E27FC236}">
                <a16:creationId xmlns:a16="http://schemas.microsoft.com/office/drawing/2014/main" id="{D8A5A183-6513-BA9E-3724-7F0C59C2CFA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5" name="Picture 4">
            <a:extLst>
              <a:ext uri="{FF2B5EF4-FFF2-40B4-BE49-F238E27FC236}">
                <a16:creationId xmlns:a16="http://schemas.microsoft.com/office/drawing/2014/main" id="{CA791819-39C3-A2CE-3D0D-286F5FE0F0B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5" name="Picture 4">
            <a:extLst>
              <a:ext uri="{FF2B5EF4-FFF2-40B4-BE49-F238E27FC236}">
                <a16:creationId xmlns:a16="http://schemas.microsoft.com/office/drawing/2014/main" id="{0D9CEE31-8A3A-45FC-4F3E-63DCFC4BF068}"/>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10/4/22</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udentaid.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8CA26-8818-5688-55A3-E0EA87013C76}"/>
              </a:ext>
            </a:extLst>
          </p:cNvPr>
          <p:cNvSpPr>
            <a:spLocks noGrp="1"/>
          </p:cNvSpPr>
          <p:nvPr>
            <p:ph type="title"/>
          </p:nvPr>
        </p:nvSpPr>
        <p:spPr>
          <a:solidFill>
            <a:srgbClr val="C00000"/>
          </a:solidFill>
        </p:spPr>
        <p:txBody>
          <a:bodyPr>
            <a:normAutofit fontScale="90000"/>
          </a:bodyPr>
          <a:lstStyle/>
          <a:p>
            <a:pPr marL="0" marR="0" algn="ctr">
              <a:spcBef>
                <a:spcPts val="0"/>
              </a:spcBef>
              <a:spcAft>
                <a:spcPts val="0"/>
              </a:spcAft>
            </a:pP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Imagine that you won $1,000 playing a scratch-off lottery ticket. Congratulations!</a:t>
            </a:r>
            <a:b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And now you want to invest this $1,000 to work towards achieving your personal goals.</a:t>
            </a:r>
            <a:b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b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Which of the following are you going to invest in? </a:t>
            </a:r>
            <a:b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Please select up to 3 of these options and discuss your selection with a neighbor.</a:t>
            </a:r>
          </a:p>
        </p:txBody>
      </p:sp>
      <p:pic>
        <p:nvPicPr>
          <p:cNvPr id="7" name="Picture 6">
            <a:extLst>
              <a:ext uri="{FF2B5EF4-FFF2-40B4-BE49-F238E27FC236}">
                <a16:creationId xmlns:a16="http://schemas.microsoft.com/office/drawing/2014/main" id="{17435EAF-F90F-B7D3-6F38-71C6210AB0B3}"/>
              </a:ext>
            </a:extLst>
          </p:cNvPr>
          <p:cNvPicPr>
            <a:picLocks noChangeAspect="1"/>
          </p:cNvPicPr>
          <p:nvPr/>
        </p:nvPicPr>
        <p:blipFill>
          <a:blip r:embed="rId2"/>
          <a:stretch>
            <a:fillRect/>
          </a:stretch>
        </p:blipFill>
        <p:spPr>
          <a:xfrm>
            <a:off x="838200" y="1726006"/>
            <a:ext cx="10538514" cy="4057119"/>
          </a:xfrm>
          <a:prstGeom prst="rect">
            <a:avLst/>
          </a:prstGeom>
        </p:spPr>
      </p:pic>
      <p:pic>
        <p:nvPicPr>
          <p:cNvPr id="8" name="Picture 7">
            <a:extLst>
              <a:ext uri="{FF2B5EF4-FFF2-40B4-BE49-F238E27FC236}">
                <a16:creationId xmlns:a16="http://schemas.microsoft.com/office/drawing/2014/main" id="{6EE5C3F4-2B19-6FC4-F675-D96C4A68540B}"/>
              </a:ext>
            </a:extLst>
          </p:cNvPr>
          <p:cNvPicPr>
            <a:picLocks noChangeAspect="1"/>
          </p:cNvPicPr>
          <p:nvPr/>
        </p:nvPicPr>
        <p:blipFill>
          <a:blip r:embed="rId3"/>
          <a:stretch>
            <a:fillRect/>
          </a:stretch>
        </p:blipFill>
        <p:spPr>
          <a:xfrm>
            <a:off x="962848" y="1919933"/>
            <a:ext cx="10240227" cy="3536193"/>
          </a:xfrm>
          <a:prstGeom prst="rect">
            <a:avLst/>
          </a:prstGeom>
        </p:spPr>
      </p:pic>
    </p:spTree>
    <p:extLst>
      <p:ext uri="{BB962C8B-B14F-4D97-AF65-F5344CB8AC3E}">
        <p14:creationId xmlns:p14="http://schemas.microsoft.com/office/powerpoint/2010/main" val="232547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BBE51AB-8250-3C45-80E6-BE8E97F262C4}"/>
              </a:ext>
            </a:extLst>
          </p:cNvPr>
          <p:cNvSpPr/>
          <p:nvPr/>
        </p:nvSpPr>
        <p:spPr>
          <a:xfrm>
            <a:off x="143674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43674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43674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43674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43674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43674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55081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55081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55081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55081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55081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55081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D8B493C-6CAE-F244-8835-D408B9357586}"/>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as grad students, 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
        <p:nvSpPr>
          <p:cNvPr id="2" name="Rectangle 2">
            <a:extLst>
              <a:ext uri="{FF2B5EF4-FFF2-40B4-BE49-F238E27FC236}">
                <a16:creationId xmlns:a16="http://schemas.microsoft.com/office/drawing/2014/main" id="{0ED3F75D-8309-3F28-8A51-44605EE18E60}"/>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Tree>
    <p:extLst>
      <p:ext uri="{BB962C8B-B14F-4D97-AF65-F5344CB8AC3E}">
        <p14:creationId xmlns:p14="http://schemas.microsoft.com/office/powerpoint/2010/main" val="2658757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Biden Administration's Student Loan Debt Plan:&#10;&#10;Forgiving debt:&#10;$20,000 if you went to college on Pell Grants&#10;$10,000 if you didn't receive Pell Grants&#10;&#10;Forgiveness only applies to those earling less than $125,000&#10;&#10;Student loan pause extended one final time through Dec 31, 2022&#10;&#10;Payment based on income:&#10;If you have undergraduate loans, you can cap repayment at 5% of your monthly income.">
            <a:extLst>
              <a:ext uri="{FF2B5EF4-FFF2-40B4-BE49-F238E27FC236}">
                <a16:creationId xmlns:a16="http://schemas.microsoft.com/office/drawing/2014/main" id="{3BA4C4EA-981C-87CA-7A8C-F75F7B8D9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204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fontScale="77500" lnSpcReduction="20000"/>
          </a:bodyPr>
          <a:lstStyle/>
          <a:p>
            <a:r>
              <a:rPr lang="en-US" sz="4000" dirty="0"/>
              <a:t>No structural updates since program announced in August</a:t>
            </a:r>
          </a:p>
          <a:p>
            <a:r>
              <a:rPr lang="en-US" sz="4000" dirty="0"/>
              <a:t>Key Dates:</a:t>
            </a:r>
            <a:br>
              <a:rPr lang="en-US" sz="4000" dirty="0"/>
            </a:br>
            <a:endParaRPr lang="en-US" sz="4000" dirty="0"/>
          </a:p>
          <a:p>
            <a:pPr lvl="1"/>
            <a:r>
              <a:rPr lang="en-US" sz="3200" dirty="0"/>
              <a:t>Application portal to apply for loan forgiveness should open anytime</a:t>
            </a:r>
          </a:p>
          <a:p>
            <a:pPr lvl="2"/>
            <a:r>
              <a:rPr lang="en-US" sz="3200" dirty="0"/>
              <a:t>Application portal to apply for loan forgiveness is expected to close December 31, 2022</a:t>
            </a:r>
            <a:br>
              <a:rPr lang="en-US" sz="3200" dirty="0"/>
            </a:br>
            <a:endParaRPr lang="en-US" sz="3200" dirty="0"/>
          </a:p>
          <a:p>
            <a:pPr lvl="1"/>
            <a:r>
              <a:rPr lang="en-US" sz="3200" dirty="0"/>
              <a:t>Opportunity to enroll in enhanced Public Service Loan Forgiveness program closes October 31, 2022</a:t>
            </a:r>
            <a:br>
              <a:rPr lang="en-US" sz="3200" dirty="0"/>
            </a:br>
            <a:endParaRPr lang="en-US" sz="3200" dirty="0"/>
          </a:p>
          <a:p>
            <a:pPr lvl="1"/>
            <a:r>
              <a:rPr lang="en-US" sz="3200" dirty="0"/>
              <a:t>Student loan interest accrual and payment pause ends December 31, 2022</a:t>
            </a:r>
          </a:p>
          <a:p>
            <a:pPr lvl="2"/>
            <a:r>
              <a:rPr lang="en-US" sz="3200" dirty="0"/>
              <a:t>And…payments resume in January 2023 for many borrowers (but probably not for those of you who are currently full-time students)</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STUDENT LOAN FORGIVENESS UPDATE</a:t>
            </a:r>
          </a:p>
        </p:txBody>
      </p:sp>
    </p:spTree>
    <p:extLst>
      <p:ext uri="{BB962C8B-B14F-4D97-AF65-F5344CB8AC3E}">
        <p14:creationId xmlns:p14="http://schemas.microsoft.com/office/powerpoint/2010/main" val="143479540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fontScale="70000" lnSpcReduction="20000"/>
          </a:bodyPr>
          <a:lstStyle/>
          <a:p>
            <a:r>
              <a:rPr lang="en-US" sz="4000" dirty="0"/>
              <a:t>No structural updates since program announced in August</a:t>
            </a:r>
          </a:p>
          <a:p>
            <a:r>
              <a:rPr lang="en-US" sz="4000" dirty="0"/>
              <a:t>What you can do now:</a:t>
            </a:r>
            <a:br>
              <a:rPr lang="en-US" sz="4000" dirty="0"/>
            </a:br>
            <a:endParaRPr lang="en-US" sz="4000" dirty="0"/>
          </a:p>
          <a:p>
            <a:pPr lvl="1"/>
            <a:r>
              <a:rPr lang="en-US" sz="3200" dirty="0"/>
              <a:t>Subscribe to Department of Education updates at </a:t>
            </a:r>
            <a:r>
              <a:rPr lang="en-US" sz="3200" dirty="0">
                <a:hlinkClick r:id="rId3"/>
              </a:rPr>
              <a:t>www.studentaid.gov</a:t>
            </a:r>
            <a:r>
              <a:rPr lang="en-US" sz="3200" dirty="0"/>
              <a:t> </a:t>
            </a:r>
            <a:br>
              <a:rPr lang="en-US" sz="3200" dirty="0"/>
            </a:br>
            <a:endParaRPr lang="en-US" sz="3200" dirty="0"/>
          </a:p>
          <a:p>
            <a:pPr lvl="1"/>
            <a:r>
              <a:rPr lang="en-US" sz="3200" dirty="0"/>
              <a:t>Check your student loan account at </a:t>
            </a:r>
            <a:r>
              <a:rPr lang="en-US" sz="3200" dirty="0">
                <a:hlinkClick r:id="rId3"/>
              </a:rPr>
              <a:t>www.studentaid.gov</a:t>
            </a:r>
            <a:r>
              <a:rPr lang="en-US" sz="3200" dirty="0"/>
              <a:t> to confirm status, balance, eligibility and servicer</a:t>
            </a:r>
            <a:br>
              <a:rPr lang="en-US" sz="3200" dirty="0"/>
            </a:br>
            <a:endParaRPr lang="en-US" sz="3200" dirty="0"/>
          </a:p>
          <a:p>
            <a:pPr lvl="1"/>
            <a:r>
              <a:rPr lang="en-US" sz="3200" dirty="0"/>
              <a:t>Contact your servicer to confirm status, eligibility and process</a:t>
            </a:r>
            <a:br>
              <a:rPr lang="en-US" sz="3200" dirty="0"/>
            </a:br>
            <a:endParaRPr lang="en-US" sz="3200" dirty="0"/>
          </a:p>
          <a:p>
            <a:pPr lvl="1"/>
            <a:r>
              <a:rPr lang="en-US" sz="3200" dirty="0"/>
              <a:t>Get your 2020/2021 income and employment information ready to provide for either PSLF or loan forgiveness</a:t>
            </a:r>
            <a:br>
              <a:rPr lang="en-US" sz="3200" dirty="0"/>
            </a:br>
            <a:endParaRPr lang="en-US" sz="3200" dirty="0"/>
          </a:p>
          <a:p>
            <a:r>
              <a:rPr lang="en-US" sz="3600" dirty="0"/>
              <a:t>Once the loan forgiveness window opens, it should be a quick-and-easy process to complete your application. But you certainly do not want to let this opportunity lapse.</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STUDENT LOAN FORGIVENESS UPDATE</a:t>
            </a:r>
          </a:p>
        </p:txBody>
      </p:sp>
    </p:spTree>
    <p:extLst>
      <p:ext uri="{BB962C8B-B14F-4D97-AF65-F5344CB8AC3E}">
        <p14:creationId xmlns:p14="http://schemas.microsoft.com/office/powerpoint/2010/main" val="279868489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1866040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rgbClr val="0000CC"/>
                </a:solidFill>
              </a:rPr>
              <a:t>If you don’t know where you’ve come from, you can’t know where you’re going.</a:t>
            </a:r>
          </a:p>
          <a:p>
            <a:pPr algn="ctr"/>
            <a:endParaRPr lang="en-US" sz="1500" b="1" i="1" dirty="0">
              <a:solidFill>
                <a:srgbClr val="0000CC"/>
              </a:solidFill>
            </a:endParaRPr>
          </a:p>
          <a:p>
            <a:pPr algn="ctr"/>
            <a:r>
              <a:rPr lang="en-US" sz="3500" b="1" i="1" dirty="0">
                <a:solidFill>
                  <a:srgbClr val="0000CC"/>
                </a:solidFill>
              </a:rPr>
              <a:t> - Maya Angelou</a:t>
            </a: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1649627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fontScale="55000" lnSpcReduction="20000"/>
          </a:bodyPr>
          <a:lstStyle/>
          <a:p>
            <a:r>
              <a:rPr lang="en-US" sz="4000" dirty="0"/>
              <a:t>An Investment Policy Statement is your personal investing roadmap and strategy.</a:t>
            </a:r>
            <a:br>
              <a:rPr lang="en-US" sz="4000" dirty="0"/>
            </a:br>
            <a:endParaRPr lang="en-US" sz="4000" dirty="0"/>
          </a:p>
          <a:p>
            <a:r>
              <a:rPr lang="en-US" sz="4000" dirty="0"/>
              <a:t>It includes a holistic perspective on what your investing goals are and what your investing preferences are.</a:t>
            </a:r>
          </a:p>
          <a:p>
            <a:pPr lvl="1"/>
            <a:r>
              <a:rPr lang="en-US" sz="3600" dirty="0"/>
              <a:t>It does not include specific details, like your income or stocks you own or want to buy. It’s focused on big-picture strategy, not on execution.</a:t>
            </a:r>
            <a:br>
              <a:rPr lang="en-US" sz="3600" dirty="0"/>
            </a:br>
            <a:endParaRPr lang="en-US" sz="3600" dirty="0"/>
          </a:p>
          <a:p>
            <a:r>
              <a:rPr lang="en-US" sz="4000" dirty="0"/>
              <a:t>It is about you, your family and your preference.</a:t>
            </a:r>
            <a:br>
              <a:rPr lang="en-US" sz="4000" dirty="0"/>
            </a:br>
            <a:endParaRPr lang="en-US" sz="4000" dirty="0"/>
          </a:p>
          <a:p>
            <a:r>
              <a:rPr lang="en-US" sz="4000" dirty="0"/>
              <a:t>We want you to be able to use this today and after you graduate and your income (hopefully) increases.</a:t>
            </a:r>
          </a:p>
          <a:p>
            <a:r>
              <a:rPr lang="en-US" sz="4000" dirty="0"/>
              <a:t>We want you to be able to share this with your family or with a financial advisor who might be able to help you execute your strategy.</a:t>
            </a:r>
            <a:br>
              <a:rPr lang="en-US" sz="4000" dirty="0"/>
            </a:br>
            <a:endParaRPr lang="en-US" sz="4000" dirty="0"/>
          </a:p>
          <a:p>
            <a:r>
              <a:rPr lang="en-US" sz="4000" dirty="0"/>
              <a:t>Even if you do not have the excess money to invest today, thinking about these issues today can help you be prepared for making such decisions when you are capable.</a:t>
            </a:r>
            <a:endParaRPr lang="en-US" sz="36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Tree>
    <p:extLst>
      <p:ext uri="{BB962C8B-B14F-4D97-AF65-F5344CB8AC3E}">
        <p14:creationId xmlns:p14="http://schemas.microsoft.com/office/powerpoint/2010/main" val="49473951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fontScale="77500" lnSpcReduction="20000"/>
          </a:bodyPr>
          <a:lstStyle/>
          <a:p>
            <a:r>
              <a:rPr lang="en-US" sz="4000" dirty="0"/>
              <a:t>An Investment Policy Statement is your personal investing roadmap and strategy.</a:t>
            </a:r>
            <a:br>
              <a:rPr lang="en-US" sz="4000" dirty="0"/>
            </a:br>
            <a:endParaRPr lang="en-US" sz="4000" dirty="0"/>
          </a:p>
          <a:p>
            <a:r>
              <a:rPr lang="en-US" sz="4000" dirty="0"/>
              <a:t>It includes the following information:</a:t>
            </a:r>
          </a:p>
          <a:p>
            <a:pPr lvl="1"/>
            <a:r>
              <a:rPr lang="en-US" sz="3600" dirty="0"/>
              <a:t>Some brief personal information, about you and your situation</a:t>
            </a:r>
          </a:p>
          <a:p>
            <a:pPr lvl="1"/>
            <a:r>
              <a:rPr lang="en-US" sz="3600" dirty="0"/>
              <a:t>Your risk tolerance</a:t>
            </a:r>
          </a:p>
          <a:p>
            <a:pPr lvl="1"/>
            <a:r>
              <a:rPr lang="en-US" sz="3600" dirty="0"/>
              <a:t>Your investing goals</a:t>
            </a:r>
          </a:p>
          <a:p>
            <a:pPr lvl="1"/>
            <a:r>
              <a:rPr lang="en-US" sz="3600" dirty="0"/>
              <a:t>Your tax, liquidity and income preferences</a:t>
            </a:r>
          </a:p>
          <a:p>
            <a:pPr lvl="1"/>
            <a:r>
              <a:rPr lang="en-US" sz="3600" dirty="0"/>
              <a:t>How you want to handle your investments</a:t>
            </a:r>
          </a:p>
          <a:p>
            <a:pPr lvl="1"/>
            <a:r>
              <a:rPr lang="en-US" sz="3600" dirty="0"/>
              <a:t>How you want to allocate your investments across different asset classes (stocks vs. bonds)</a:t>
            </a:r>
          </a:p>
          <a:p>
            <a:pPr lvl="1"/>
            <a:r>
              <a:rPr lang="en-US" sz="3600" dirty="0"/>
              <a:t>Any other personal or situational issues that may impact your ability to invest or your investment strategy</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Tree>
    <p:extLst>
      <p:ext uri="{BB962C8B-B14F-4D97-AF65-F5344CB8AC3E}">
        <p14:creationId xmlns:p14="http://schemas.microsoft.com/office/powerpoint/2010/main" val="369246687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5" name="Picture 4">
            <a:extLst>
              <a:ext uri="{FF2B5EF4-FFF2-40B4-BE49-F238E27FC236}">
                <a16:creationId xmlns:a16="http://schemas.microsoft.com/office/drawing/2014/main" id="{1D3FDD3A-5B1C-C295-4CA7-A77AA57D0477}"/>
              </a:ext>
            </a:extLst>
          </p:cNvPr>
          <p:cNvPicPr>
            <a:picLocks noChangeAspect="1"/>
          </p:cNvPicPr>
          <p:nvPr/>
        </p:nvPicPr>
        <p:blipFill>
          <a:blip r:embed="rId3"/>
          <a:stretch>
            <a:fillRect/>
          </a:stretch>
        </p:blipFill>
        <p:spPr>
          <a:xfrm>
            <a:off x="838200" y="1371600"/>
            <a:ext cx="10670434" cy="3094426"/>
          </a:xfrm>
          <a:prstGeom prst="rect">
            <a:avLst/>
          </a:prstGeom>
        </p:spPr>
      </p:pic>
    </p:spTree>
    <p:extLst>
      <p:ext uri="{BB962C8B-B14F-4D97-AF65-F5344CB8AC3E}">
        <p14:creationId xmlns:p14="http://schemas.microsoft.com/office/powerpoint/2010/main" val="412869063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2355F816-6A6E-CF8F-3EC1-6AA9F48B0936}"/>
              </a:ext>
            </a:extLst>
          </p:cNvPr>
          <p:cNvPicPr>
            <a:picLocks noChangeAspect="1"/>
          </p:cNvPicPr>
          <p:nvPr/>
        </p:nvPicPr>
        <p:blipFill>
          <a:blip r:embed="rId3"/>
          <a:stretch>
            <a:fillRect/>
          </a:stretch>
        </p:blipFill>
        <p:spPr>
          <a:xfrm>
            <a:off x="838200" y="1371600"/>
            <a:ext cx="10670264" cy="3433541"/>
          </a:xfrm>
          <a:prstGeom prst="rect">
            <a:avLst/>
          </a:prstGeom>
        </p:spPr>
      </p:pic>
    </p:spTree>
    <p:extLst>
      <p:ext uri="{BB962C8B-B14F-4D97-AF65-F5344CB8AC3E}">
        <p14:creationId xmlns:p14="http://schemas.microsoft.com/office/powerpoint/2010/main" val="386536139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2"/>
          <a:stretch>
            <a:fillRect/>
          </a:stretch>
        </p:blipFill>
        <p:spPr>
          <a:xfrm>
            <a:off x="9906000" y="5000201"/>
            <a:ext cx="2099733" cy="1703241"/>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615655" y="254332"/>
            <a:ext cx="10960689" cy="5816977"/>
          </a:xfrm>
          <a:prstGeom prst="rect">
            <a:avLst/>
          </a:prstGeom>
        </p:spPr>
        <p:txBody>
          <a:bodyPr wrap="square">
            <a:spAutoFit/>
          </a:bodyPr>
          <a:lstStyle/>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MONEY MATTERS </a:t>
            </a:r>
          </a:p>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2022-2023 SESSION #3</a:t>
            </a: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October 5, 2022</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Rectangle 1">
            <a:extLst>
              <a:ext uri="{FF2B5EF4-FFF2-40B4-BE49-F238E27FC236}">
                <a16:creationId xmlns:a16="http://schemas.microsoft.com/office/drawing/2014/main" id="{24EDB4A7-683B-2014-E31E-D8D4436F6537}"/>
              </a:ext>
            </a:extLst>
          </p:cNvPr>
          <p:cNvSpPr/>
          <p:nvPr/>
        </p:nvSpPr>
        <p:spPr>
          <a:xfrm>
            <a:off x="0" y="1856830"/>
            <a:ext cx="12192000" cy="3108543"/>
          </a:xfrm>
          <a:prstGeom prst="rect">
            <a:avLst/>
          </a:prstGeom>
          <a:solidFill>
            <a:schemeClr val="bg1">
              <a:lumMod val="95000"/>
            </a:schemeClr>
          </a:solidFill>
          <a:ln w="38100">
            <a:solidFill>
              <a:schemeClr val="tx1"/>
            </a:solidFill>
          </a:ln>
        </p:spPr>
        <p:txBody>
          <a:bodyPr wrap="square">
            <a:spAutoFit/>
          </a:bodyPr>
          <a:lstStyle/>
          <a:p>
            <a:pPr algn="ctr"/>
            <a:r>
              <a:rPr lang="en-US" sz="5400" b="1" dirty="0">
                <a:latin typeface="Calibri" panose="020F0502020204030204" pitchFamily="34" charset="0"/>
                <a:ea typeface="Times New Roman" panose="02020603050405020304" pitchFamily="18" charset="0"/>
                <a:cs typeface="Calibri" panose="020F0502020204030204" pitchFamily="34" charset="0"/>
              </a:rPr>
              <a:t>DESIGNING AN INVESTING ROADMAP</a:t>
            </a:r>
          </a:p>
          <a:p>
            <a:pPr algn="ctr"/>
            <a:r>
              <a:rPr lang="en-US" sz="3000" i="1" dirty="0">
                <a:latin typeface="Calibri" panose="020F0502020204030204" pitchFamily="34" charset="0"/>
                <a:ea typeface="Times New Roman" panose="02020603050405020304" pitchFamily="18" charset="0"/>
                <a:cs typeface="Calibri" panose="020F0502020204030204" pitchFamily="34" charset="0"/>
              </a:rPr>
              <a:t>Let’s create your own personal Investment Policy Statement for your goals.</a:t>
            </a:r>
            <a:endParaRPr lang="en-US" sz="3000"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4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Manage Your Money Today</a:t>
            </a:r>
            <a:endPar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Maximize Your Money in the Future</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5E9765B-418F-697B-6F7A-4B73D8F5A02C}"/>
              </a:ext>
            </a:extLst>
          </p:cNvPr>
          <p:cNvPicPr>
            <a:picLocks noChangeAspect="1"/>
          </p:cNvPicPr>
          <p:nvPr/>
        </p:nvPicPr>
        <p:blipFill>
          <a:blip r:embed="rId3"/>
          <a:stretch>
            <a:fillRect/>
          </a:stretch>
        </p:blipFill>
        <p:spPr>
          <a:xfrm>
            <a:off x="-1" y="5000201"/>
            <a:ext cx="1828801" cy="1625601"/>
          </a:xfrm>
          <a:prstGeom prst="rect">
            <a:avLst/>
          </a:prstGeom>
        </p:spPr>
      </p:pic>
    </p:spTree>
    <p:extLst>
      <p:ext uri="{BB962C8B-B14F-4D97-AF65-F5344CB8AC3E}">
        <p14:creationId xmlns:p14="http://schemas.microsoft.com/office/powerpoint/2010/main" val="2817389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8A85893E-9498-9EB9-67E4-E77E493F36A2}"/>
              </a:ext>
            </a:extLst>
          </p:cNvPr>
          <p:cNvPicPr>
            <a:picLocks noChangeAspect="1"/>
          </p:cNvPicPr>
          <p:nvPr/>
        </p:nvPicPr>
        <p:blipFill>
          <a:blip r:embed="rId3"/>
          <a:stretch>
            <a:fillRect/>
          </a:stretch>
        </p:blipFill>
        <p:spPr>
          <a:xfrm>
            <a:off x="1367093" y="1371600"/>
            <a:ext cx="9457813" cy="4568851"/>
          </a:xfrm>
          <a:prstGeom prst="rect">
            <a:avLst/>
          </a:prstGeom>
        </p:spPr>
      </p:pic>
    </p:spTree>
    <p:extLst>
      <p:ext uri="{BB962C8B-B14F-4D97-AF65-F5344CB8AC3E}">
        <p14:creationId xmlns:p14="http://schemas.microsoft.com/office/powerpoint/2010/main" val="9319454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EB055B7E-1715-9568-DA0D-DF33EB0542F6}"/>
              </a:ext>
            </a:extLst>
          </p:cNvPr>
          <p:cNvPicPr>
            <a:picLocks noChangeAspect="1"/>
          </p:cNvPicPr>
          <p:nvPr/>
        </p:nvPicPr>
        <p:blipFill>
          <a:blip r:embed="rId3"/>
          <a:stretch>
            <a:fillRect/>
          </a:stretch>
        </p:blipFill>
        <p:spPr>
          <a:xfrm>
            <a:off x="838199" y="1371600"/>
            <a:ext cx="10667679" cy="3722234"/>
          </a:xfrm>
          <a:prstGeom prst="rect">
            <a:avLst/>
          </a:prstGeom>
        </p:spPr>
      </p:pic>
    </p:spTree>
    <p:extLst>
      <p:ext uri="{BB962C8B-B14F-4D97-AF65-F5344CB8AC3E}">
        <p14:creationId xmlns:p14="http://schemas.microsoft.com/office/powerpoint/2010/main" val="118722824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E06807F1-856F-2710-ECCA-5CCDD05297A1}"/>
              </a:ext>
            </a:extLst>
          </p:cNvPr>
          <p:cNvPicPr>
            <a:picLocks noChangeAspect="1"/>
          </p:cNvPicPr>
          <p:nvPr/>
        </p:nvPicPr>
        <p:blipFill>
          <a:blip r:embed="rId3"/>
          <a:stretch>
            <a:fillRect/>
          </a:stretch>
        </p:blipFill>
        <p:spPr>
          <a:xfrm>
            <a:off x="838200" y="1371600"/>
            <a:ext cx="10681004" cy="3595828"/>
          </a:xfrm>
          <a:prstGeom prst="rect">
            <a:avLst/>
          </a:prstGeom>
        </p:spPr>
      </p:pic>
    </p:spTree>
    <p:extLst>
      <p:ext uri="{BB962C8B-B14F-4D97-AF65-F5344CB8AC3E}">
        <p14:creationId xmlns:p14="http://schemas.microsoft.com/office/powerpoint/2010/main" val="111188396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9C943CFB-84CC-74BC-A543-2FB78DBFFB08}"/>
              </a:ext>
            </a:extLst>
          </p:cNvPr>
          <p:cNvPicPr>
            <a:picLocks noChangeAspect="1"/>
          </p:cNvPicPr>
          <p:nvPr/>
        </p:nvPicPr>
        <p:blipFill>
          <a:blip r:embed="rId3"/>
          <a:stretch>
            <a:fillRect/>
          </a:stretch>
        </p:blipFill>
        <p:spPr>
          <a:xfrm>
            <a:off x="838199" y="1371600"/>
            <a:ext cx="10651331" cy="2440419"/>
          </a:xfrm>
          <a:prstGeom prst="rect">
            <a:avLst/>
          </a:prstGeom>
        </p:spPr>
      </p:pic>
    </p:spTree>
    <p:extLst>
      <p:ext uri="{BB962C8B-B14F-4D97-AF65-F5344CB8AC3E}">
        <p14:creationId xmlns:p14="http://schemas.microsoft.com/office/powerpoint/2010/main" val="222312226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342D1926-FC54-B042-B6C2-109A61530E9A}"/>
              </a:ext>
            </a:extLst>
          </p:cNvPr>
          <p:cNvPicPr>
            <a:picLocks noChangeAspect="1"/>
          </p:cNvPicPr>
          <p:nvPr/>
        </p:nvPicPr>
        <p:blipFill>
          <a:blip r:embed="rId3"/>
          <a:stretch>
            <a:fillRect/>
          </a:stretch>
        </p:blipFill>
        <p:spPr>
          <a:xfrm>
            <a:off x="838200" y="1371600"/>
            <a:ext cx="10655731" cy="2706866"/>
          </a:xfrm>
          <a:prstGeom prst="rect">
            <a:avLst/>
          </a:prstGeom>
        </p:spPr>
      </p:pic>
    </p:spTree>
    <p:extLst>
      <p:ext uri="{BB962C8B-B14F-4D97-AF65-F5344CB8AC3E}">
        <p14:creationId xmlns:p14="http://schemas.microsoft.com/office/powerpoint/2010/main" val="425120370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BAA78364-537E-55DD-0275-2B643B8099E8}"/>
              </a:ext>
            </a:extLst>
          </p:cNvPr>
          <p:cNvPicPr>
            <a:picLocks noChangeAspect="1"/>
          </p:cNvPicPr>
          <p:nvPr/>
        </p:nvPicPr>
        <p:blipFill>
          <a:blip r:embed="rId3"/>
          <a:stretch>
            <a:fillRect/>
          </a:stretch>
        </p:blipFill>
        <p:spPr>
          <a:xfrm>
            <a:off x="838199" y="1371600"/>
            <a:ext cx="10695605" cy="3631070"/>
          </a:xfrm>
          <a:prstGeom prst="rect">
            <a:avLst/>
          </a:prstGeom>
        </p:spPr>
      </p:pic>
    </p:spTree>
    <p:extLst>
      <p:ext uri="{BB962C8B-B14F-4D97-AF65-F5344CB8AC3E}">
        <p14:creationId xmlns:p14="http://schemas.microsoft.com/office/powerpoint/2010/main" val="27502250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3" name="Picture 2">
            <a:extLst>
              <a:ext uri="{FF2B5EF4-FFF2-40B4-BE49-F238E27FC236}">
                <a16:creationId xmlns:a16="http://schemas.microsoft.com/office/drawing/2014/main" id="{3453AE26-F95F-2C1F-20A3-0CCC4C846627}"/>
              </a:ext>
            </a:extLst>
          </p:cNvPr>
          <p:cNvPicPr>
            <a:picLocks noChangeAspect="1"/>
          </p:cNvPicPr>
          <p:nvPr/>
        </p:nvPicPr>
        <p:blipFill>
          <a:blip r:embed="rId3"/>
          <a:stretch>
            <a:fillRect/>
          </a:stretch>
        </p:blipFill>
        <p:spPr>
          <a:xfrm>
            <a:off x="838199" y="1371600"/>
            <a:ext cx="10661777" cy="3761533"/>
          </a:xfrm>
          <a:prstGeom prst="rect">
            <a:avLst/>
          </a:prstGeom>
        </p:spPr>
      </p:pic>
    </p:spTree>
    <p:extLst>
      <p:ext uri="{BB962C8B-B14F-4D97-AF65-F5344CB8AC3E}">
        <p14:creationId xmlns:p14="http://schemas.microsoft.com/office/powerpoint/2010/main" val="336552683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
        <p:nvSpPr>
          <p:cNvPr id="4" name="TextBox 3">
            <a:extLst>
              <a:ext uri="{FF2B5EF4-FFF2-40B4-BE49-F238E27FC236}">
                <a16:creationId xmlns:a16="http://schemas.microsoft.com/office/drawing/2014/main" id="{61430992-2C03-0E98-33A6-04A8FC1995F2}"/>
              </a:ext>
            </a:extLst>
          </p:cNvPr>
          <p:cNvSpPr txBox="1"/>
          <p:nvPr/>
        </p:nvSpPr>
        <p:spPr>
          <a:xfrm>
            <a:off x="838200" y="1371600"/>
            <a:ext cx="10670628" cy="5139869"/>
          </a:xfrm>
          <a:prstGeom prst="rect">
            <a:avLst/>
          </a:prstGeom>
          <a:noFill/>
        </p:spPr>
        <p:txBody>
          <a:bodyPr wrap="square">
            <a:spAutoFit/>
          </a:bodyPr>
          <a:lstStyle/>
          <a:p>
            <a:pPr marL="0" marR="0" algn="ctr">
              <a:spcBef>
                <a:spcPts val="0"/>
              </a:spcBef>
              <a:spcAft>
                <a:spcPts val="0"/>
              </a:spcAft>
            </a:pPr>
            <a:r>
              <a:rPr lang="en-US" sz="3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ASSET ALLOCATION</a:t>
            </a:r>
          </a:p>
          <a:p>
            <a:pPr marL="0" marR="0" algn="ctr">
              <a:spcBef>
                <a:spcPts val="0"/>
              </a:spcBef>
              <a:spcAft>
                <a:spcPts val="0"/>
              </a:spcAft>
            </a:pPr>
            <a:endParaRPr lang="en-US" sz="3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We know that the asset classes or categories you choose are responsible for 90% of portfolio returns, while specific security selection within classes is responsible for 10% of returns.</a:t>
            </a:r>
          </a:p>
          <a:p>
            <a:pPr marL="0" marR="0" algn="ctr">
              <a:spcBef>
                <a:spcPts val="0"/>
              </a:spcBef>
              <a:spcAft>
                <a:spcPts val="0"/>
              </a:spcAft>
            </a:pP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means that how you decide to allocate your investments is the primary driver of your investment returns.</a:t>
            </a:r>
            <a:b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Think about which geographic regions you want to invest in.</a:t>
            </a:r>
            <a:b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Think about how to distribute your investment across asset categories.</a:t>
            </a:r>
          </a:p>
          <a:p>
            <a:pPr marL="1257300" lvl="2" indent="-342900">
              <a:buFont typeface="Arial" panose="020B0604020202020204" pitchFamily="34" charset="0"/>
              <a:buChar char="•"/>
            </a:pPr>
            <a:r>
              <a:rPr lang="en-US" sz="1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Stocks, bonds, currency, real </a:t>
            </a:r>
            <a: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estate, crypto, value stocks, growth stocks, </a:t>
            </a:r>
            <a:b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r>
              <a:rPr lang="en-US" sz="19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large companies, small companies, oil, gold…</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058718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3" name="Picture 2">
            <a:extLst>
              <a:ext uri="{FF2B5EF4-FFF2-40B4-BE49-F238E27FC236}">
                <a16:creationId xmlns:a16="http://schemas.microsoft.com/office/drawing/2014/main" id="{F66986C4-0871-FBAF-DAA8-49007E3E3BE2}"/>
              </a:ext>
            </a:extLst>
          </p:cNvPr>
          <p:cNvPicPr>
            <a:picLocks noChangeAspect="1"/>
          </p:cNvPicPr>
          <p:nvPr/>
        </p:nvPicPr>
        <p:blipFill>
          <a:blip r:embed="rId3"/>
          <a:stretch>
            <a:fillRect/>
          </a:stretch>
        </p:blipFill>
        <p:spPr>
          <a:xfrm>
            <a:off x="838200" y="1371600"/>
            <a:ext cx="10643392" cy="4547407"/>
          </a:xfrm>
          <a:prstGeom prst="rect">
            <a:avLst/>
          </a:prstGeom>
        </p:spPr>
      </p:pic>
    </p:spTree>
    <p:extLst>
      <p:ext uri="{BB962C8B-B14F-4D97-AF65-F5344CB8AC3E}">
        <p14:creationId xmlns:p14="http://schemas.microsoft.com/office/powerpoint/2010/main" val="310805981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3" name="Picture 2">
            <a:extLst>
              <a:ext uri="{FF2B5EF4-FFF2-40B4-BE49-F238E27FC236}">
                <a16:creationId xmlns:a16="http://schemas.microsoft.com/office/drawing/2014/main" id="{AACC7F2F-0FE3-CB1D-57D1-6CE3BDFC62A2}"/>
              </a:ext>
            </a:extLst>
          </p:cNvPr>
          <p:cNvPicPr>
            <a:picLocks noChangeAspect="1"/>
          </p:cNvPicPr>
          <p:nvPr/>
        </p:nvPicPr>
        <p:blipFill>
          <a:blip r:embed="rId3"/>
          <a:stretch>
            <a:fillRect/>
          </a:stretch>
        </p:blipFill>
        <p:spPr>
          <a:xfrm>
            <a:off x="2089957" y="1371600"/>
            <a:ext cx="8012085" cy="4794924"/>
          </a:xfrm>
          <a:prstGeom prst="rect">
            <a:avLst/>
          </a:prstGeom>
        </p:spPr>
      </p:pic>
    </p:spTree>
    <p:extLst>
      <p:ext uri="{BB962C8B-B14F-4D97-AF65-F5344CB8AC3E}">
        <p14:creationId xmlns:p14="http://schemas.microsoft.com/office/powerpoint/2010/main" val="27287617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3718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2" name="Picture 1">
            <a:extLst>
              <a:ext uri="{FF2B5EF4-FFF2-40B4-BE49-F238E27FC236}">
                <a16:creationId xmlns:a16="http://schemas.microsoft.com/office/drawing/2014/main" id="{993784EE-E3C9-107C-D463-85B055914836}"/>
              </a:ext>
            </a:extLst>
          </p:cNvPr>
          <p:cNvPicPr/>
          <p:nvPr/>
        </p:nvPicPr>
        <p:blipFill>
          <a:blip r:embed="rId3"/>
          <a:stretch>
            <a:fillRect/>
          </a:stretch>
        </p:blipFill>
        <p:spPr>
          <a:xfrm>
            <a:off x="2538065" y="1150571"/>
            <a:ext cx="7115870" cy="5662014"/>
          </a:xfrm>
          <a:prstGeom prst="rect">
            <a:avLst/>
          </a:prstGeom>
        </p:spPr>
      </p:pic>
    </p:spTree>
    <p:extLst>
      <p:ext uri="{BB962C8B-B14F-4D97-AF65-F5344CB8AC3E}">
        <p14:creationId xmlns:p14="http://schemas.microsoft.com/office/powerpoint/2010/main" val="190069934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3" name="Picture 2">
            <a:extLst>
              <a:ext uri="{FF2B5EF4-FFF2-40B4-BE49-F238E27FC236}">
                <a16:creationId xmlns:a16="http://schemas.microsoft.com/office/drawing/2014/main" id="{AACC7F2F-0FE3-CB1D-57D1-6CE3BDFC62A2}"/>
              </a:ext>
            </a:extLst>
          </p:cNvPr>
          <p:cNvPicPr>
            <a:picLocks noChangeAspect="1"/>
          </p:cNvPicPr>
          <p:nvPr/>
        </p:nvPicPr>
        <p:blipFill>
          <a:blip r:embed="rId3"/>
          <a:stretch>
            <a:fillRect/>
          </a:stretch>
        </p:blipFill>
        <p:spPr>
          <a:xfrm>
            <a:off x="3839269" y="1371600"/>
            <a:ext cx="4664087" cy="2791276"/>
          </a:xfrm>
          <a:prstGeom prst="rect">
            <a:avLst/>
          </a:prstGeom>
        </p:spPr>
      </p:pic>
      <p:pic>
        <p:nvPicPr>
          <p:cNvPr id="2" name="Picture 1">
            <a:extLst>
              <a:ext uri="{FF2B5EF4-FFF2-40B4-BE49-F238E27FC236}">
                <a16:creationId xmlns:a16="http://schemas.microsoft.com/office/drawing/2014/main" id="{D0EFC442-B123-39DD-9386-B0E8CC9397FB}"/>
              </a:ext>
            </a:extLst>
          </p:cNvPr>
          <p:cNvPicPr>
            <a:picLocks noChangeAspect="1"/>
          </p:cNvPicPr>
          <p:nvPr/>
        </p:nvPicPr>
        <p:blipFill>
          <a:blip r:embed="rId4"/>
          <a:stretch>
            <a:fillRect/>
          </a:stretch>
        </p:blipFill>
        <p:spPr>
          <a:xfrm>
            <a:off x="2285112" y="4316147"/>
            <a:ext cx="7772400" cy="1883312"/>
          </a:xfrm>
          <a:prstGeom prst="rect">
            <a:avLst/>
          </a:prstGeom>
        </p:spPr>
      </p:pic>
    </p:spTree>
    <p:extLst>
      <p:ext uri="{BB962C8B-B14F-4D97-AF65-F5344CB8AC3E}">
        <p14:creationId xmlns:p14="http://schemas.microsoft.com/office/powerpoint/2010/main" val="51845414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pic>
        <p:nvPicPr>
          <p:cNvPr id="4" name="Picture 3">
            <a:extLst>
              <a:ext uri="{FF2B5EF4-FFF2-40B4-BE49-F238E27FC236}">
                <a16:creationId xmlns:a16="http://schemas.microsoft.com/office/drawing/2014/main" id="{FD006FD7-7A6A-875D-105A-A7E497F4E2E3}"/>
              </a:ext>
            </a:extLst>
          </p:cNvPr>
          <p:cNvPicPr>
            <a:picLocks noChangeAspect="1"/>
          </p:cNvPicPr>
          <p:nvPr/>
        </p:nvPicPr>
        <p:blipFill>
          <a:blip r:embed="rId3"/>
          <a:stretch>
            <a:fillRect/>
          </a:stretch>
        </p:blipFill>
        <p:spPr>
          <a:xfrm>
            <a:off x="881553" y="1371600"/>
            <a:ext cx="10428894" cy="3781377"/>
          </a:xfrm>
          <a:prstGeom prst="rect">
            <a:avLst/>
          </a:prstGeom>
        </p:spPr>
      </p:pic>
    </p:spTree>
    <p:extLst>
      <p:ext uri="{BB962C8B-B14F-4D97-AF65-F5344CB8AC3E}">
        <p14:creationId xmlns:p14="http://schemas.microsoft.com/office/powerpoint/2010/main" val="146373307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011639"/>
          </a:xfrm>
        </p:spPr>
        <p:txBody>
          <a:bodyPr>
            <a:normAutofit/>
          </a:bodyPr>
          <a:lstStyle/>
          <a:p>
            <a:r>
              <a:rPr lang="en-US" sz="4000" dirty="0"/>
              <a:t>Complete this worksheet today.</a:t>
            </a:r>
            <a:br>
              <a:rPr lang="en-US" sz="4000" dirty="0"/>
            </a:br>
            <a:endParaRPr lang="en-US" sz="4000" dirty="0"/>
          </a:p>
          <a:p>
            <a:r>
              <a:rPr lang="en-US" sz="4000" dirty="0"/>
              <a:t>Work on this with your spouse or family.</a:t>
            </a:r>
            <a:br>
              <a:rPr lang="en-US" sz="4000" dirty="0"/>
            </a:br>
            <a:endParaRPr lang="en-US" sz="4000" dirty="0"/>
          </a:p>
          <a:p>
            <a:r>
              <a:rPr lang="en-US" sz="4000" dirty="0"/>
              <a:t>Revise and update it after you graduate.</a:t>
            </a:r>
            <a:br>
              <a:rPr lang="en-US" sz="4000" dirty="0"/>
            </a:br>
            <a:endParaRPr lang="en-US" sz="4000" dirty="0"/>
          </a:p>
          <a:p>
            <a:r>
              <a:rPr lang="en-US" sz="4000" dirty="0"/>
              <a:t>Continue refining it throughout your investing life…make it about you and your goals.</a:t>
            </a:r>
            <a:endParaRPr lang="en-US" sz="36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Your INVESTMENT POLICY STATEMENT</a:t>
            </a:r>
          </a:p>
        </p:txBody>
      </p:sp>
    </p:spTree>
    <p:extLst>
      <p:ext uri="{BB962C8B-B14F-4D97-AF65-F5344CB8AC3E}">
        <p14:creationId xmlns:p14="http://schemas.microsoft.com/office/powerpoint/2010/main" val="136678323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But here are some investment issues to think about:</a:t>
            </a:r>
            <a:br>
              <a:rPr lang="en-US" dirty="0">
                <a:solidFill>
                  <a:srgbClr val="0000CC"/>
                </a:solidFill>
              </a:rPr>
            </a:br>
            <a:endParaRPr lang="en-US" dirty="0">
              <a:solidFill>
                <a:srgbClr val="0000CC"/>
              </a:solidFill>
            </a:endParaRPr>
          </a:p>
          <a:p>
            <a:r>
              <a:rPr lang="en-US" dirty="0">
                <a:solidFill>
                  <a:srgbClr val="0000CC"/>
                </a:solidFill>
              </a:rPr>
              <a:t>Do you want to pick individual stocks (or other securities) and monitor them regularly?</a:t>
            </a:r>
          </a:p>
          <a:p>
            <a:pPr lvl="1"/>
            <a:r>
              <a:rPr lang="en-US" dirty="0">
                <a:solidFill>
                  <a:srgbClr val="0000CC"/>
                </a:solidFill>
              </a:rPr>
              <a:t>This can help you feel more control, more connection and more personal interest in your investments.</a:t>
            </a:r>
            <a:br>
              <a:rPr lang="en-US" dirty="0">
                <a:solidFill>
                  <a:srgbClr val="0000CC"/>
                </a:solidFill>
              </a:rPr>
            </a:br>
            <a:endParaRPr lang="en-US" dirty="0">
              <a:solidFill>
                <a:srgbClr val="0000CC"/>
              </a:solidFill>
            </a:endParaRPr>
          </a:p>
          <a:p>
            <a:pPr lvl="1"/>
            <a:r>
              <a:rPr lang="en-US" dirty="0">
                <a:solidFill>
                  <a:srgbClr val="0000CC"/>
                </a:solidFill>
              </a:rPr>
              <a:t>Advantages: Potential for big gains, maybe a personal connection to the companies, you feel more engaged with the process.</a:t>
            </a:r>
          </a:p>
          <a:p>
            <a:pPr lvl="1"/>
            <a:r>
              <a:rPr lang="en-US" dirty="0">
                <a:solidFill>
                  <a:srgbClr val="0000CC"/>
                </a:solidFill>
              </a:rPr>
              <a:t>Disadvantages: Potential for big losses, requires more time and energy, transaction costs (trading, taxes) can add up, there are 1000s to choose from, potential loss of sleep and hair.</a:t>
            </a:r>
            <a:br>
              <a:rPr lang="en-US" dirty="0">
                <a:solidFill>
                  <a:srgbClr val="0000CC"/>
                </a:solidFill>
              </a:rPr>
            </a:br>
            <a:endParaRPr lang="en-US" dirty="0">
              <a:solidFill>
                <a:srgbClr val="0000CC"/>
              </a:solidFill>
            </a:endParaRPr>
          </a:p>
        </p:txBody>
      </p:sp>
    </p:spTree>
    <p:extLst>
      <p:ext uri="{BB962C8B-B14F-4D97-AF65-F5344CB8AC3E}">
        <p14:creationId xmlns:p14="http://schemas.microsoft.com/office/powerpoint/2010/main" val="2633757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But here are some investment issues to think about:</a:t>
            </a:r>
            <a:br>
              <a:rPr lang="en-US" dirty="0">
                <a:solidFill>
                  <a:srgbClr val="0000CC"/>
                </a:solidFill>
              </a:rPr>
            </a:br>
            <a:endParaRPr lang="en-US" dirty="0">
              <a:solidFill>
                <a:srgbClr val="0000CC"/>
              </a:solidFill>
            </a:endParaRPr>
          </a:p>
          <a:p>
            <a:r>
              <a:rPr lang="en-US" dirty="0"/>
              <a:t>Or, would you be content investing in mutual funds and/or market indexes that pool dozens or hundreds of stocks?</a:t>
            </a:r>
            <a:br>
              <a:rPr lang="en-US" dirty="0"/>
            </a:br>
            <a:endParaRPr lang="en-US" dirty="0"/>
          </a:p>
          <a:p>
            <a:pPr lvl="1"/>
            <a:r>
              <a:rPr lang="en-US" dirty="0"/>
              <a:t>Advantages: Potential for moderate gains, lower risk (through diversification), lower trading and tax costs, you can narrow down the selection pretty quickly, less loss of sleep and hair</a:t>
            </a:r>
          </a:p>
          <a:p>
            <a:pPr lvl="1"/>
            <a:r>
              <a:rPr lang="en-US" dirty="0"/>
              <a:t>Disadvantages: Lots of singles and doubles but no home runs, no emotional connection to your investments, susceptible to big market downturns (but not necessarily more than individual stocks)</a:t>
            </a:r>
          </a:p>
        </p:txBody>
      </p:sp>
    </p:spTree>
    <p:extLst>
      <p:ext uri="{BB962C8B-B14F-4D97-AF65-F5344CB8AC3E}">
        <p14:creationId xmlns:p14="http://schemas.microsoft.com/office/powerpoint/2010/main" val="2364985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 DO NOT GIVE INVESTMENT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CC"/>
                </a:solidFill>
              </a:rPr>
              <a:t>If you want to invest in individual stocks, I cannot help you.</a:t>
            </a:r>
          </a:p>
          <a:p>
            <a:r>
              <a:rPr lang="en-US" dirty="0">
                <a:solidFill>
                  <a:srgbClr val="0000CC"/>
                </a:solidFill>
              </a:rPr>
              <a:t>But if you are interested in market indexes, here are some ideas:</a:t>
            </a:r>
          </a:p>
          <a:p>
            <a:pPr lvl="1"/>
            <a:r>
              <a:rPr lang="en-US" dirty="0"/>
              <a:t>SPY – The S&amp;P 500 index. 500 of the largest U.S. firms, from all industries.</a:t>
            </a:r>
          </a:p>
          <a:p>
            <a:pPr lvl="1"/>
            <a:r>
              <a:rPr lang="en-US" dirty="0">
                <a:solidFill>
                  <a:srgbClr val="0000CC"/>
                </a:solidFill>
              </a:rPr>
              <a:t>SPYD – The same as above, with a focus on those companies that pay regular dividends out to investors from their earnings. You will get more income, but possibly lower long-term capital gains.</a:t>
            </a:r>
          </a:p>
          <a:p>
            <a:pPr lvl="1"/>
            <a:r>
              <a:rPr lang="en-US" dirty="0"/>
              <a:t>IWM – The Russell 2000. 2000 smaller U.S. firms (the 2000 firms after the 1000 largest firms). More volatility, possibly higher returns.</a:t>
            </a:r>
          </a:p>
          <a:p>
            <a:pPr lvl="1"/>
            <a:r>
              <a:rPr lang="en-US" dirty="0">
                <a:solidFill>
                  <a:srgbClr val="0000CC"/>
                </a:solidFill>
              </a:rPr>
              <a:t>EFA – Index of non-US firms (Europe, Far East, Australasia). Big firms. </a:t>
            </a:r>
          </a:p>
          <a:p>
            <a:pPr lvl="1"/>
            <a:r>
              <a:rPr lang="en-US" dirty="0"/>
              <a:t>EEM – Index of non-US, emerging market stocks. Bigger firms in developing countries. More risk than any of the above.</a:t>
            </a:r>
          </a:p>
          <a:p>
            <a:pPr lvl="1"/>
            <a:r>
              <a:rPr lang="en-US" dirty="0">
                <a:solidFill>
                  <a:srgbClr val="0000CC"/>
                </a:solidFill>
              </a:rPr>
              <a:t>GBTC – A Bitcoin index. Invest in Bitcoin without mining or owning. Big Risk.</a:t>
            </a:r>
            <a:endParaRPr lang="en-US" dirty="0"/>
          </a:p>
        </p:txBody>
      </p:sp>
    </p:spTree>
    <p:extLst>
      <p:ext uri="{BB962C8B-B14F-4D97-AF65-F5344CB8AC3E}">
        <p14:creationId xmlns:p14="http://schemas.microsoft.com/office/powerpoint/2010/main" val="178541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br>
              <a:rPr lang="en-US" dirty="0"/>
            </a:br>
            <a:endParaRPr lang="en-US" dirty="0"/>
          </a:p>
          <a:p>
            <a:pPr marL="914400" lvl="1" indent="-457200">
              <a:buFont typeface="+mj-lt"/>
              <a:buAutoNum type="arabicPeriod"/>
            </a:pPr>
            <a:r>
              <a:rPr lang="en-US" dirty="0">
                <a:solidFill>
                  <a:srgbClr val="006600"/>
                </a:solidFill>
              </a:rPr>
              <a:t>Start with a small amount of money – whether that’s $20 or $2,000 – and just go for it. Pick a few investments, track them regularly and be prepared to buy more or sell more should you feel comfortable doing either.</a:t>
            </a:r>
          </a:p>
        </p:txBody>
      </p:sp>
    </p:spTree>
    <p:extLst>
      <p:ext uri="{BB962C8B-B14F-4D97-AF65-F5344CB8AC3E}">
        <p14:creationId xmlns:p14="http://schemas.microsoft.com/office/powerpoint/2010/main" val="1354074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p>
          <a:p>
            <a:pPr marL="914400" lvl="1" indent="-457200">
              <a:buFont typeface="+mj-lt"/>
              <a:buAutoNum type="arabicPeriod"/>
            </a:pPr>
            <a:r>
              <a:rPr lang="en-US" sz="2500" dirty="0">
                <a:solidFill>
                  <a:schemeClr val="bg1"/>
                </a:solidFill>
              </a:rPr>
              <a:t>Start with a small amount of money – whether that’s $20 or $2,000 – and just go for it. Pick a few investments, track them reg</a:t>
            </a:r>
            <a:r>
              <a:rPr lang="en-US" sz="600" dirty="0">
                <a:solidFill>
                  <a:schemeClr val="bg1"/>
                </a:solidFill>
              </a:rPr>
              <a:t>ularly and be prepared to buy more or sell more should you feel comfortable doing either.</a:t>
            </a:r>
          </a:p>
          <a:p>
            <a:pPr marL="914400" lvl="1" indent="-457200">
              <a:buFont typeface="+mj-lt"/>
              <a:buAutoNum type="arabicPeriod"/>
            </a:pPr>
            <a:r>
              <a:rPr lang="en-US" dirty="0">
                <a:solidFill>
                  <a:srgbClr val="006600"/>
                </a:solidFill>
              </a:rPr>
              <a:t>Determine how much you have to invest. </a:t>
            </a:r>
          </a:p>
          <a:p>
            <a:pPr lvl="2"/>
            <a:r>
              <a:rPr lang="en-US" dirty="0">
                <a:solidFill>
                  <a:srgbClr val="006600"/>
                </a:solidFill>
              </a:rPr>
              <a:t>Put ½ of that into an index fund or a specific mutual fund. This will provide some security, generally with less or moderate risk.</a:t>
            </a:r>
          </a:p>
          <a:p>
            <a:pPr lvl="2"/>
            <a:r>
              <a:rPr lang="en-US" dirty="0">
                <a:solidFill>
                  <a:srgbClr val="006600"/>
                </a:solidFill>
              </a:rPr>
              <a:t>Put the other ½ into individual stocks or securities that intrigue you. If you’re interested in the companies, you might be more likely to follow them as investments.</a:t>
            </a:r>
          </a:p>
          <a:p>
            <a:pPr lvl="2"/>
            <a:r>
              <a:rPr lang="en-US" dirty="0">
                <a:solidFill>
                  <a:srgbClr val="006600"/>
                </a:solidFill>
              </a:rPr>
              <a:t>This half-half approach will help you figure out what kind of investor you are. In 1-2 years, you might gravitate more to either of the approaches that interest you more.</a:t>
            </a:r>
          </a:p>
        </p:txBody>
      </p:sp>
    </p:spTree>
    <p:extLst>
      <p:ext uri="{BB962C8B-B14F-4D97-AF65-F5344CB8AC3E}">
        <p14:creationId xmlns:p14="http://schemas.microsoft.com/office/powerpoint/2010/main" val="1302697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Investing – How Do You Do It?</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r>
              <a:rPr lang="en-US" dirty="0"/>
              <a:t>When you’re just getting started with investing, there are a few approaches you can take:</a:t>
            </a:r>
          </a:p>
          <a:p>
            <a:pPr marL="914400" lvl="1" indent="-457200">
              <a:buFont typeface="+mj-lt"/>
              <a:buAutoNum type="arabicPeriod"/>
            </a:pPr>
            <a:r>
              <a:rPr lang="en-US" sz="1000" dirty="0">
                <a:solidFill>
                  <a:schemeClr val="bg1"/>
                </a:solidFill>
              </a:rPr>
              <a:t>Start with a small amount of money – whether that’s $20 or $2,000 – and just go for it. Pick a few investments, track them regularly and be prepared to buy more or sell more should you feel comfortable doing either.</a:t>
            </a:r>
          </a:p>
          <a:p>
            <a:pPr marL="914400" lvl="1" indent="-457200">
              <a:buFont typeface="+mj-lt"/>
              <a:buAutoNum type="arabicPeriod"/>
            </a:pPr>
            <a:r>
              <a:rPr lang="en-US" sz="1000" dirty="0">
                <a:solidFill>
                  <a:schemeClr val="bg1"/>
                </a:solidFill>
              </a:rPr>
              <a:t>Determine how much you have to invest. </a:t>
            </a:r>
          </a:p>
          <a:p>
            <a:pPr lvl="2"/>
            <a:r>
              <a:rPr lang="en-US" sz="1000" dirty="0">
                <a:solidFill>
                  <a:schemeClr val="bg1"/>
                </a:solidFill>
              </a:rPr>
              <a:t>Put ½ of that into an index fund or a specific mutual fund. This will provide some security, generally with less or moderate risk.</a:t>
            </a:r>
          </a:p>
          <a:p>
            <a:pPr lvl="2"/>
            <a:r>
              <a:rPr lang="en-US" sz="1000" dirty="0">
                <a:solidFill>
                  <a:schemeClr val="bg1"/>
                </a:solidFill>
              </a:rPr>
              <a:t>Put the other ½ into individual stocks or securities that intrigue you. If you’re interested in the companies, you might be more likely to follow them as investments.</a:t>
            </a:r>
          </a:p>
          <a:p>
            <a:pPr lvl="2"/>
            <a:r>
              <a:rPr lang="en-US" sz="1000" dirty="0">
                <a:solidFill>
                  <a:schemeClr val="bg1"/>
                </a:solidFill>
              </a:rPr>
              <a:t>This half-half approach will help you figure out what kind of investor you are. In 1-2 years, you might gravitate more to either of the approaches that interest you more.</a:t>
            </a:r>
          </a:p>
          <a:p>
            <a:pPr marL="914400" lvl="1" indent="-457200">
              <a:buFont typeface="+mj-lt"/>
              <a:buAutoNum type="arabicPeriod"/>
            </a:pPr>
            <a:r>
              <a:rPr lang="en-US" dirty="0">
                <a:solidFill>
                  <a:srgbClr val="006600"/>
                </a:solidFill>
              </a:rPr>
              <a:t>Talk to a financial advisor. Note that they generally do not (initially) tell you which specific investments to make, but they will work talk through your options with you and help you better understand what you’re getting into.</a:t>
            </a:r>
          </a:p>
          <a:p>
            <a:pPr lvl="2"/>
            <a:r>
              <a:rPr lang="en-US" dirty="0">
                <a:solidFill>
                  <a:srgbClr val="006600"/>
                </a:solidFill>
              </a:rPr>
              <a:t>They will ask you 2 questions – what are your goals and what is your risk tolerance – and then work with you to find the investments that best align with your answers to these questions.</a:t>
            </a:r>
          </a:p>
        </p:txBody>
      </p:sp>
    </p:spTree>
    <p:extLst>
      <p:ext uri="{BB962C8B-B14F-4D97-AF65-F5344CB8AC3E}">
        <p14:creationId xmlns:p14="http://schemas.microsoft.com/office/powerpoint/2010/main" val="1691541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838200" y="328735"/>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FALL 2022</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4952365" y="1641392"/>
            <a:ext cx="2287270" cy="378734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OCTOBER</a:t>
            </a:r>
            <a:br>
              <a:rPr lang="en-US" sz="2600" b="1" dirty="0"/>
            </a:br>
            <a:r>
              <a:rPr lang="en-US" sz="2600" b="1" dirty="0"/>
              <a:t>27</a:t>
            </a:r>
          </a:p>
          <a:p>
            <a:pPr algn="ctr"/>
            <a:endParaRPr lang="en-US" sz="2600" b="1" dirty="0"/>
          </a:p>
          <a:p>
            <a:pPr algn="ctr"/>
            <a:r>
              <a:rPr lang="en-US" sz="2400" b="1" dirty="0"/>
              <a:t>DEBT MANGEMENT: </a:t>
            </a:r>
            <a:r>
              <a:rPr lang="en-US" sz="2600" b="1" dirty="0"/>
              <a:t>PAYING OFF YOUR MOST COSTLY DEBT</a:t>
            </a:r>
          </a:p>
        </p:txBody>
      </p:sp>
      <p:sp>
        <p:nvSpPr>
          <p:cNvPr id="8" name="Rounded Rectangle 7">
            <a:extLst>
              <a:ext uri="{FF2B5EF4-FFF2-40B4-BE49-F238E27FC236}">
                <a16:creationId xmlns:a16="http://schemas.microsoft.com/office/drawing/2014/main" id="{C1894A85-0A0D-592A-F81D-3107AA524E3E}"/>
              </a:ext>
            </a:extLst>
          </p:cNvPr>
          <p:cNvSpPr/>
          <p:nvPr/>
        </p:nvSpPr>
        <p:spPr>
          <a:xfrm>
            <a:off x="2583987" y="2067696"/>
            <a:ext cx="2287270" cy="3787346"/>
          </a:xfrm>
          <a:prstGeom prst="roundRect">
            <a:avLst/>
          </a:prstGeom>
          <a:solidFill>
            <a:srgbClr val="C000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OCTOBER</a:t>
            </a:r>
            <a:br>
              <a:rPr lang="en-US" sz="2600" b="1" dirty="0"/>
            </a:br>
            <a:r>
              <a:rPr lang="en-US" sz="2600" b="1" dirty="0"/>
              <a:t>5</a:t>
            </a:r>
          </a:p>
          <a:p>
            <a:pPr algn="ctr"/>
            <a:endParaRPr lang="en-US" sz="2600" b="1" dirty="0"/>
          </a:p>
          <a:p>
            <a:pPr algn="ctr"/>
            <a:r>
              <a:rPr lang="en-US" sz="2600" b="1" dirty="0"/>
              <a:t>INVESTING:</a:t>
            </a:r>
          </a:p>
          <a:p>
            <a:pPr algn="ctr"/>
            <a:r>
              <a:rPr lang="en-US" sz="2600" b="1" dirty="0"/>
              <a:t>CREATING YOUR OWN INVESTING ROADMAP</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215609" y="1641392"/>
            <a:ext cx="2287270" cy="378734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SEPTEMBER</a:t>
            </a:r>
            <a:br>
              <a:rPr lang="en-US" sz="2600" b="1" dirty="0">
                <a:solidFill>
                  <a:schemeClr val="tx1"/>
                </a:solidFill>
              </a:rPr>
            </a:br>
            <a:r>
              <a:rPr lang="en-US" sz="2600" b="1" dirty="0">
                <a:solidFill>
                  <a:schemeClr val="tx1"/>
                </a:solidFill>
              </a:rPr>
              <a:t>7</a:t>
            </a:r>
          </a:p>
          <a:p>
            <a:pPr algn="ctr"/>
            <a:endParaRPr lang="en-US" sz="2600" b="1" dirty="0">
              <a:solidFill>
                <a:schemeClr val="tx1"/>
              </a:solidFill>
            </a:endParaRPr>
          </a:p>
          <a:p>
            <a:pPr algn="ctr"/>
            <a:r>
              <a:rPr lang="en-US" sz="2600" b="1" dirty="0">
                <a:solidFill>
                  <a:schemeClr val="tx1"/>
                </a:solidFill>
              </a:rPr>
              <a:t>BUDGETING:</a:t>
            </a:r>
          </a:p>
          <a:p>
            <a:pPr algn="ctr"/>
            <a:r>
              <a:rPr lang="en-US" sz="2600" b="1" dirty="0">
                <a:solidFill>
                  <a:schemeClr val="tx1"/>
                </a:solidFill>
              </a:rPr>
              <a:t> GOALS, VALUES &amp; HACKS</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9689121" y="1641392"/>
            <a:ext cx="2287270" cy="378734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NOVEMBER</a:t>
            </a:r>
            <a:br>
              <a:rPr lang="en-US" sz="2600" b="1" dirty="0"/>
            </a:br>
            <a:r>
              <a:rPr lang="en-US" sz="2600" b="1" dirty="0"/>
              <a:t>29</a:t>
            </a:r>
          </a:p>
          <a:p>
            <a:pPr algn="ctr"/>
            <a:endParaRPr lang="en-US" sz="2600" b="1" dirty="0"/>
          </a:p>
          <a:p>
            <a:pPr algn="ctr"/>
            <a:r>
              <a:rPr lang="en-US" sz="2600" b="1" dirty="0"/>
              <a:t>CAREER PLANNING: GETTING YOUR FIRST JOB OFFER</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7320743" y="2067696"/>
            <a:ext cx="2287270" cy="378734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NOVEMBER 10</a:t>
            </a:r>
          </a:p>
          <a:p>
            <a:pPr algn="ctr"/>
            <a:endParaRPr lang="en-US" sz="2600" b="1" dirty="0"/>
          </a:p>
          <a:p>
            <a:pPr algn="ctr"/>
            <a:r>
              <a:rPr lang="en-US" sz="2600" b="1" dirty="0"/>
              <a:t>INVESTING &amp; TAXES: </a:t>
            </a:r>
            <a:br>
              <a:rPr lang="en-US" sz="2600" b="1" dirty="0"/>
            </a:br>
            <a:r>
              <a:rPr lang="en-US" sz="2600" b="1" dirty="0"/>
              <a:t>OPENING YOUR OWN ROTH IRA</a:t>
            </a:r>
          </a:p>
        </p:txBody>
      </p:sp>
    </p:spTree>
    <p:extLst>
      <p:ext uri="{BB962C8B-B14F-4D97-AF65-F5344CB8AC3E}">
        <p14:creationId xmlns:p14="http://schemas.microsoft.com/office/powerpoint/2010/main" val="374865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4" name="Rounded Rectangle 3">
            <a:extLst>
              <a:ext uri="{FF2B5EF4-FFF2-40B4-BE49-F238E27FC236}">
                <a16:creationId xmlns:a16="http://schemas.microsoft.com/office/drawing/2014/main" id="{35D18BC6-4969-DD47-B7F6-19E5729C05CA}"/>
              </a:ext>
            </a:extLst>
          </p:cNvPr>
          <p:cNvSpPr/>
          <p:nvPr/>
        </p:nvSpPr>
        <p:spPr>
          <a:xfrm>
            <a:off x="4154664" y="1186916"/>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VALUES</a:t>
            </a:r>
          </a:p>
        </p:txBody>
      </p:sp>
      <p:sp>
        <p:nvSpPr>
          <p:cNvPr id="5" name="Rounded Rectangle 4">
            <a:extLst>
              <a:ext uri="{FF2B5EF4-FFF2-40B4-BE49-F238E27FC236}">
                <a16:creationId xmlns:a16="http://schemas.microsoft.com/office/drawing/2014/main" id="{F092B25C-159F-914C-8D2A-C75EFC8DAA95}"/>
              </a:ext>
            </a:extLst>
          </p:cNvPr>
          <p:cNvSpPr/>
          <p:nvPr/>
        </p:nvSpPr>
        <p:spPr>
          <a:xfrm>
            <a:off x="4154663" y="2016687"/>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YOUR GOALS</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4154662" y="2857304"/>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4154662" y="3651601"/>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56808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5905746" y="454319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568085"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5905746" y="5392737"/>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Tree>
    <p:extLst>
      <p:ext uri="{BB962C8B-B14F-4D97-AF65-F5344CB8AC3E}">
        <p14:creationId xmlns:p14="http://schemas.microsoft.com/office/powerpoint/2010/main" val="6005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Long-Term Investment Planning</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INVESTMENT 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Risk Tolerance</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Time Horizons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Select Investments</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Investments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Risk Tolerance</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Time Horizons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6600"/>
                </a:solidFill>
              </a:rPr>
              <a:t>Select Your Field, Program, Specialization, Thesis</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067909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5611669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362865"/>
          </a:xfrm>
        </p:spPr>
        <p:txBody>
          <a:bodyPr>
            <a:normAutofit/>
          </a:bodyPr>
          <a:lstStyle/>
          <a:p>
            <a:pPr marL="0" lvl="0" indent="0" algn="ctr">
              <a:buNone/>
            </a:pPr>
            <a:endParaRPr lang="en-US" sz="1000" b="1" dirty="0">
              <a:solidFill>
                <a:srgbClr val="C00000"/>
              </a:solidFill>
            </a:endParaRPr>
          </a:p>
          <a:p>
            <a:pPr marL="0" lvl="0" indent="0" algn="ctr">
              <a:buNone/>
            </a:pPr>
            <a:r>
              <a:rPr lang="en-US" sz="4000" b="1" dirty="0">
                <a:solidFill>
                  <a:srgbClr val="C00000"/>
                </a:solidFill>
              </a:rPr>
              <a:t>Why are you in graduate school?</a:t>
            </a:r>
          </a:p>
          <a:p>
            <a:pPr marL="0" lvl="0" indent="0" algn="ctr">
              <a:buNone/>
            </a:pPr>
            <a:endParaRPr lang="en-US" sz="4000" b="1" dirty="0">
              <a:solidFill>
                <a:srgbClr val="C00000"/>
              </a:solidFill>
            </a:endParaRPr>
          </a:p>
          <a:p>
            <a:pPr marL="0" lvl="0" indent="0" algn="ctr">
              <a:buNone/>
            </a:pPr>
            <a:r>
              <a:rPr lang="en-US" sz="4000" b="1" dirty="0">
                <a:solidFill>
                  <a:srgbClr val="C00000"/>
                </a:solidFill>
              </a:rPr>
              <a:t>This is the biggest investment you’ve ever made. You are giving up several years, thousands of dollars and enormous effort &amp; energy.</a:t>
            </a:r>
          </a:p>
          <a:p>
            <a:pPr marL="0" lvl="0" indent="0" algn="ctr">
              <a:buNone/>
            </a:pPr>
            <a:endParaRPr lang="en-US" sz="4000" b="1" dirty="0">
              <a:solidFill>
                <a:srgbClr val="C00000"/>
              </a:solidFill>
            </a:endParaRPr>
          </a:p>
          <a:p>
            <a:pPr marL="0" lvl="0" indent="0" algn="ctr">
              <a:buNone/>
            </a:pPr>
            <a:r>
              <a:rPr lang="en-US" sz="4000" b="1" dirty="0">
                <a:solidFill>
                  <a:srgbClr val="C00000"/>
                </a:solidFill>
              </a:rPr>
              <a:t>What return are you getting from this investment?</a:t>
            </a: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 of the Day</a:t>
            </a:r>
          </a:p>
        </p:txBody>
      </p:sp>
    </p:spTree>
    <p:extLst>
      <p:ext uri="{BB962C8B-B14F-4D97-AF65-F5344CB8AC3E}">
        <p14:creationId xmlns:p14="http://schemas.microsoft.com/office/powerpoint/2010/main" val="241632080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6156125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1770"/>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36155772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838200" y="328735"/>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FALL 2022</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4952365" y="1641392"/>
            <a:ext cx="2287270" cy="378734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OCTOBER</a:t>
            </a:r>
            <a:br>
              <a:rPr lang="en-US" sz="2600" b="1" dirty="0"/>
            </a:br>
            <a:r>
              <a:rPr lang="en-US" sz="2600" b="1" dirty="0"/>
              <a:t>27</a:t>
            </a:r>
          </a:p>
          <a:p>
            <a:pPr algn="ctr"/>
            <a:endParaRPr lang="en-US" sz="2600" b="1" dirty="0"/>
          </a:p>
          <a:p>
            <a:pPr algn="ctr"/>
            <a:r>
              <a:rPr lang="en-US" sz="2400" b="1" dirty="0"/>
              <a:t>DEBT MANGEMENT: </a:t>
            </a:r>
            <a:r>
              <a:rPr lang="en-US" sz="2600" b="1" dirty="0"/>
              <a:t>PAYING OFF YOUR MOST COSTLY DEBT</a:t>
            </a:r>
          </a:p>
        </p:txBody>
      </p:sp>
      <p:sp>
        <p:nvSpPr>
          <p:cNvPr id="8" name="Rounded Rectangle 7">
            <a:extLst>
              <a:ext uri="{FF2B5EF4-FFF2-40B4-BE49-F238E27FC236}">
                <a16:creationId xmlns:a16="http://schemas.microsoft.com/office/drawing/2014/main" id="{C1894A85-0A0D-592A-F81D-3107AA524E3E}"/>
              </a:ext>
            </a:extLst>
          </p:cNvPr>
          <p:cNvSpPr/>
          <p:nvPr/>
        </p:nvSpPr>
        <p:spPr>
          <a:xfrm>
            <a:off x="2583987" y="2067696"/>
            <a:ext cx="2287270" cy="378734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OCTOBER</a:t>
            </a:r>
            <a:br>
              <a:rPr lang="en-US" sz="2600" b="1" dirty="0">
                <a:solidFill>
                  <a:schemeClr val="tx1"/>
                </a:solidFill>
              </a:rPr>
            </a:br>
            <a:r>
              <a:rPr lang="en-US" sz="2600" b="1" dirty="0">
                <a:solidFill>
                  <a:schemeClr val="tx1"/>
                </a:solidFill>
              </a:rPr>
              <a:t>5</a:t>
            </a:r>
          </a:p>
          <a:p>
            <a:pPr algn="ctr"/>
            <a:endParaRPr lang="en-US" sz="2600" b="1" dirty="0">
              <a:solidFill>
                <a:schemeClr val="tx1"/>
              </a:solidFill>
            </a:endParaRPr>
          </a:p>
          <a:p>
            <a:pPr algn="ctr"/>
            <a:r>
              <a:rPr lang="en-US" sz="2600" b="1" dirty="0">
                <a:solidFill>
                  <a:schemeClr val="tx1"/>
                </a:solidFill>
              </a:rPr>
              <a:t>INVESTING:</a:t>
            </a:r>
          </a:p>
          <a:p>
            <a:pPr algn="ctr"/>
            <a:r>
              <a:rPr lang="en-US" sz="2600" b="1" dirty="0">
                <a:solidFill>
                  <a:schemeClr val="tx1"/>
                </a:solidFill>
              </a:rPr>
              <a:t>CREATING YOUR OWN INVESTING ROADMAP</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215609" y="1641392"/>
            <a:ext cx="2287270" cy="378734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SEPTEMBER</a:t>
            </a:r>
            <a:br>
              <a:rPr lang="en-US" sz="2600" b="1" dirty="0">
                <a:solidFill>
                  <a:schemeClr val="tx1"/>
                </a:solidFill>
              </a:rPr>
            </a:br>
            <a:r>
              <a:rPr lang="en-US" sz="2600" b="1" dirty="0">
                <a:solidFill>
                  <a:schemeClr val="tx1"/>
                </a:solidFill>
              </a:rPr>
              <a:t>7</a:t>
            </a:r>
          </a:p>
          <a:p>
            <a:pPr algn="ctr"/>
            <a:endParaRPr lang="en-US" sz="2600" b="1" dirty="0">
              <a:solidFill>
                <a:schemeClr val="tx1"/>
              </a:solidFill>
            </a:endParaRPr>
          </a:p>
          <a:p>
            <a:pPr algn="ctr"/>
            <a:r>
              <a:rPr lang="en-US" sz="2600" b="1" dirty="0">
                <a:solidFill>
                  <a:schemeClr val="tx1"/>
                </a:solidFill>
              </a:rPr>
              <a:t>BUDGETING:</a:t>
            </a:r>
          </a:p>
          <a:p>
            <a:pPr algn="ctr"/>
            <a:r>
              <a:rPr lang="en-US" sz="2600" b="1" dirty="0">
                <a:solidFill>
                  <a:schemeClr val="tx1"/>
                </a:solidFill>
              </a:rPr>
              <a:t> GOALS, VALUES &amp; HACKS</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9689121" y="1641392"/>
            <a:ext cx="2287270" cy="378734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NOVEMBER</a:t>
            </a:r>
            <a:br>
              <a:rPr lang="en-US" sz="2600" b="1" dirty="0"/>
            </a:br>
            <a:r>
              <a:rPr lang="en-US" sz="2600" b="1" dirty="0"/>
              <a:t>29</a:t>
            </a:r>
          </a:p>
          <a:p>
            <a:pPr algn="ctr"/>
            <a:endParaRPr lang="en-US" sz="2600" b="1" dirty="0"/>
          </a:p>
          <a:p>
            <a:pPr algn="ctr"/>
            <a:r>
              <a:rPr lang="en-US" sz="2600" b="1" dirty="0"/>
              <a:t>CAREER PLANNING: GETTING YOUR FIRST JOB OFFER</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7320743" y="2067696"/>
            <a:ext cx="2287270" cy="378734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NOVEMBER 10</a:t>
            </a:r>
          </a:p>
          <a:p>
            <a:pPr algn="ctr"/>
            <a:endParaRPr lang="en-US" sz="2600" b="1" dirty="0"/>
          </a:p>
          <a:p>
            <a:pPr algn="ctr"/>
            <a:r>
              <a:rPr lang="en-US" sz="2600" b="1" dirty="0"/>
              <a:t>INVESTING &amp; TAXES: </a:t>
            </a:r>
            <a:br>
              <a:rPr lang="en-US" sz="2600" b="1" dirty="0"/>
            </a:br>
            <a:r>
              <a:rPr lang="en-US" sz="2600" b="1" dirty="0"/>
              <a:t>OPENING YOUR OWN ROTH IRA</a:t>
            </a:r>
          </a:p>
        </p:txBody>
      </p:sp>
    </p:spTree>
    <p:extLst>
      <p:ext uri="{BB962C8B-B14F-4D97-AF65-F5344CB8AC3E}">
        <p14:creationId xmlns:p14="http://schemas.microsoft.com/office/powerpoint/2010/main" val="10286868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pic>
        <p:nvPicPr>
          <p:cNvPr id="3" name="Picture 2">
            <a:extLst>
              <a:ext uri="{FF2B5EF4-FFF2-40B4-BE49-F238E27FC236}">
                <a16:creationId xmlns:a16="http://schemas.microsoft.com/office/drawing/2014/main" id="{99B1CECA-AA77-411B-B0F5-BBE959DE4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5929409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336"/>
            <a:ext cx="10972800" cy="1966136"/>
          </a:xfrm>
        </p:spPr>
        <p:txBody>
          <a:bodyPr>
            <a:normAutofit fontScale="90000"/>
          </a:bodyPr>
          <a:lstStyle/>
          <a:p>
            <a:r>
              <a:rPr lang="en-US" sz="5400" dirty="0"/>
              <a:t>gradschool@louisiana.edu</a:t>
            </a:r>
            <a:br>
              <a:rPr lang="en-US" sz="5400" u="sng" dirty="0"/>
            </a:br>
            <a:br>
              <a:rPr lang="en-US" sz="5400" dirty="0"/>
            </a:br>
            <a:endParaRPr lang="en-US" sz="4800" dirty="0"/>
          </a:p>
        </p:txBody>
      </p:sp>
      <p:pic>
        <p:nvPicPr>
          <p:cNvPr id="4" name="Picture 3">
            <a:extLst>
              <a:ext uri="{FF2B5EF4-FFF2-40B4-BE49-F238E27FC236}">
                <a16:creationId xmlns:a16="http://schemas.microsoft.com/office/drawing/2014/main" id="{3BADC284-CA58-6C99-1443-FAA3DA6B3FD6}"/>
              </a:ext>
            </a:extLst>
          </p:cNvPr>
          <p:cNvPicPr>
            <a:picLocks noChangeAspect="1"/>
          </p:cNvPicPr>
          <p:nvPr/>
        </p:nvPicPr>
        <p:blipFill>
          <a:blip r:embed="rId2"/>
          <a:stretch>
            <a:fillRect/>
          </a:stretch>
        </p:blipFill>
        <p:spPr>
          <a:xfrm>
            <a:off x="2101306" y="1642157"/>
            <a:ext cx="7989388" cy="5090743"/>
          </a:xfrm>
          <a:prstGeom prst="rect">
            <a:avLst/>
          </a:prstGeom>
        </p:spPr>
      </p:pic>
    </p:spTree>
    <p:extLst>
      <p:ext uri="{BB962C8B-B14F-4D97-AF65-F5344CB8AC3E}">
        <p14:creationId xmlns:p14="http://schemas.microsoft.com/office/powerpoint/2010/main" val="3229767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559CF-8AC7-BC43-8479-8B1A2428FB80}"/>
              </a:ext>
            </a:extLst>
          </p:cNvPr>
          <p:cNvSpPr/>
          <p:nvPr/>
        </p:nvSpPr>
        <p:spPr>
          <a:xfrm>
            <a:off x="926511" y="0"/>
            <a:ext cx="9573950" cy="206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E739560-E813-8E30-7327-544A77DC8CDE}"/>
              </a:ext>
            </a:extLst>
          </p:cNvPr>
          <p:cNvPicPr>
            <a:picLocks noChangeAspect="1"/>
          </p:cNvPicPr>
          <p:nvPr/>
        </p:nvPicPr>
        <p:blipFill>
          <a:blip r:embed="rId2"/>
          <a:stretch>
            <a:fillRect/>
          </a:stretch>
        </p:blipFill>
        <p:spPr>
          <a:xfrm>
            <a:off x="977191" y="197902"/>
            <a:ext cx="10237617" cy="5448936"/>
          </a:xfrm>
          <a:prstGeom prst="rect">
            <a:avLst/>
          </a:prstGeom>
        </p:spPr>
      </p:pic>
    </p:spTree>
    <p:extLst>
      <p:ext uri="{BB962C8B-B14F-4D97-AF65-F5344CB8AC3E}">
        <p14:creationId xmlns:p14="http://schemas.microsoft.com/office/powerpoint/2010/main" val="3352193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86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016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4660997"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4660997"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4660993"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4660995"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4660994"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4660993"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1383267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297759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16899</TotalTime>
  <Words>2503</Words>
  <Application>Microsoft Macintosh PowerPoint</Application>
  <PresentationFormat>Widescreen</PresentationFormat>
  <Paragraphs>312</Paragraphs>
  <Slides>48</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Calibri Light</vt:lpstr>
      <vt:lpstr>Times New Roman</vt:lpstr>
      <vt:lpstr>Office Theme</vt:lpstr>
      <vt:lpstr>Imagine that you won $1,000 playing a scratch-off lottery ticket. Congratulations! And now you want to invest this $1,000 to work towards achieving your personal goals.   Which of the following are you going to invest in?  Please select up to 3 of these options and discuss your selection with a neighbor.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lpstr>gradschool@louisiana.edu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134</cp:revision>
  <dcterms:created xsi:type="dcterms:W3CDTF">2019-08-26T13:43:19Z</dcterms:created>
  <dcterms:modified xsi:type="dcterms:W3CDTF">2022-10-04T21:33:22Z</dcterms:modified>
  <cp:category/>
</cp:coreProperties>
</file>