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310" r:id="rId2"/>
    <p:sldId id="1995" r:id="rId3"/>
    <p:sldId id="1242" r:id="rId4"/>
    <p:sldId id="2024" r:id="rId5"/>
    <p:sldId id="2003" r:id="rId6"/>
    <p:sldId id="2025" r:id="rId7"/>
    <p:sldId id="2040" r:id="rId8"/>
    <p:sldId id="2011" r:id="rId9"/>
    <p:sldId id="1246" r:id="rId10"/>
    <p:sldId id="1244" r:id="rId11"/>
    <p:sldId id="1283" r:id="rId12"/>
    <p:sldId id="2026" r:id="rId13"/>
    <p:sldId id="1278" r:id="rId14"/>
    <p:sldId id="2027" r:id="rId15"/>
    <p:sldId id="2028" r:id="rId16"/>
    <p:sldId id="2029" r:id="rId17"/>
    <p:sldId id="2030" r:id="rId18"/>
    <p:sldId id="2036" r:id="rId19"/>
    <p:sldId id="1989" r:id="rId20"/>
    <p:sldId id="1961" r:id="rId21"/>
    <p:sldId id="1322" r:id="rId22"/>
    <p:sldId id="1962" r:id="rId23"/>
    <p:sldId id="2037" r:id="rId24"/>
    <p:sldId id="2038" r:id="rId25"/>
    <p:sldId id="2039" r:id="rId26"/>
    <p:sldId id="1963" r:id="rId27"/>
    <p:sldId id="1980" r:id="rId28"/>
    <p:sldId id="1982" r:id="rId29"/>
    <p:sldId id="1983" r:id="rId30"/>
    <p:sldId id="1984" r:id="rId31"/>
    <p:sldId id="1964" r:id="rId32"/>
    <p:sldId id="1941" r:id="rId33"/>
    <p:sldId id="1965" r:id="rId34"/>
    <p:sldId id="1966" r:id="rId35"/>
    <p:sldId id="1990" r:id="rId36"/>
    <p:sldId id="1967" r:id="rId37"/>
    <p:sldId id="1942" r:id="rId38"/>
    <p:sldId id="1968" r:id="rId39"/>
    <p:sldId id="1969" r:id="rId40"/>
    <p:sldId id="1970" r:id="rId41"/>
    <p:sldId id="1971" r:id="rId42"/>
    <p:sldId id="1972" r:id="rId43"/>
    <p:sldId id="1973" r:id="rId44"/>
    <p:sldId id="1974" r:id="rId45"/>
    <p:sldId id="1975" r:id="rId46"/>
    <p:sldId id="1985" r:id="rId47"/>
    <p:sldId id="1986" r:id="rId48"/>
    <p:sldId id="1987" r:id="rId49"/>
    <p:sldId id="1988" r:id="rId50"/>
    <p:sldId id="1991" r:id="rId51"/>
    <p:sldId id="2031" r:id="rId52"/>
    <p:sldId id="2032" r:id="rId53"/>
    <p:sldId id="203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80"/>
  </p:normalViewPr>
  <p:slideViewPr>
    <p:cSldViewPr snapToGrid="0" snapToObjects="1">
      <p:cViewPr varScale="1">
        <p:scale>
          <a:sx n="113" d="100"/>
          <a:sy n="113" d="100"/>
        </p:scale>
        <p:origin x="106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4/12/2022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86E3AD0-38D7-4747-B964-255C11827E65}"/>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A60D593-5FE9-D043-B7A9-C3238816CB4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5">
            <a:extLst>
              <a:ext uri="{FF2B5EF4-FFF2-40B4-BE49-F238E27FC236}">
                <a16:creationId xmlns:a16="http://schemas.microsoft.com/office/drawing/2014/main" id="{D15CDB3D-765F-184F-886A-35B20061EF91}"/>
              </a:ext>
            </a:extLst>
          </p:cNvPr>
          <p:cNvPicPr>
            <a:picLocks noChangeAspect="1"/>
          </p:cNvPicPr>
          <p:nvPr userDrawn="1"/>
        </p:nvPicPr>
        <p:blipFill>
          <a:blip r:embed="rId3"/>
          <a:stretch>
            <a:fillRect/>
          </a:stretch>
        </p:blipFill>
        <p:spPr>
          <a:xfrm>
            <a:off x="79314" y="5991730"/>
            <a:ext cx="819812" cy="777039"/>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DA5CB908-C9EB-3C48-A8CD-4F75E690F4D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96E718D-244C-3D42-ACF8-6472E022BFE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9CB1035-14F6-5048-88B1-89319B754F99}"/>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A0060912-4C38-2E41-A2DB-AA73B7C99F98}"/>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13B99-9CCA-3444-A5C1-0EA3BE745FE2}"/>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375FB6AE-05A8-0D4E-B5CA-39BCE3D66A9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6CF40A4A-A2B3-BA44-874D-4EFE6E62DA93}"/>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4/12/2022</a:t>
            </a:fld>
            <a:endParaRPr lang="en-US"/>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A053F6-1504-474F-8951-ACBC123A5B68}"/>
              </a:ext>
            </a:extLst>
          </p:cNvPr>
          <p:cNvPicPr>
            <a:picLocks noChangeAspect="1"/>
          </p:cNvPicPr>
          <p:nvPr/>
        </p:nvPicPr>
        <p:blipFill>
          <a:blip r:embed="rId2"/>
          <a:stretch>
            <a:fillRect/>
          </a:stretch>
        </p:blipFill>
        <p:spPr>
          <a:xfrm>
            <a:off x="179918" y="4893735"/>
            <a:ext cx="1903740" cy="1745826"/>
          </a:xfrm>
          <a:prstGeom prst="rect">
            <a:avLst/>
          </a:prstGeom>
        </p:spPr>
      </p:pic>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3"/>
          <a:stretch>
            <a:fillRect/>
          </a:stretch>
        </p:blipFill>
        <p:spPr>
          <a:xfrm>
            <a:off x="9906000" y="5000201"/>
            <a:ext cx="2099733" cy="1703241"/>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615655" y="442059"/>
            <a:ext cx="10960689" cy="5416868"/>
          </a:xfrm>
          <a:prstGeom prst="rect">
            <a:avLst/>
          </a:prstGeom>
        </p:spPr>
        <p:txBody>
          <a:bodyPr wrap="square">
            <a:spAutoFit/>
          </a:bodyPr>
          <a:lstStyle/>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MONEY MATTERS </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SESSION #9 – CAREER PLANNING</a:t>
            </a:r>
          </a:p>
          <a:p>
            <a:pPr algn="ctr"/>
            <a: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Investing in your career, your goals and your future.</a:t>
            </a:r>
            <a:r>
              <a:rPr lang="en-US" sz="3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3000"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Manage Your Money Today</a:t>
            </a:r>
            <a:endParaRPr lang="en-US" sz="36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Maximize Your Money in the Future</a:t>
            </a:r>
          </a:p>
          <a:p>
            <a:pPr algn="ctr"/>
            <a:endParaRPr lang="en-US" sz="4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April 13, 2022</a:t>
            </a:r>
            <a:endParaRPr lang="en-US" sz="36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Why Are You Here?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Take a few seconds to ask yourself these 2 questions:</a:t>
            </a:r>
          </a:p>
          <a:p>
            <a:pPr marL="0" indent="0" algn="ctr">
              <a:buNone/>
            </a:pPr>
            <a:endParaRPr lang="en-US" sz="3600" b="1" i="1" dirty="0">
              <a:solidFill>
                <a:srgbClr val="C00000"/>
              </a:solidFill>
            </a:endParaRPr>
          </a:p>
          <a:p>
            <a:pPr marL="0" indent="0" algn="ctr">
              <a:buNone/>
            </a:pPr>
            <a:r>
              <a:rPr lang="en-US" sz="3600" b="1" i="1" dirty="0">
                <a:solidFill>
                  <a:srgbClr val="C00000"/>
                </a:solidFill>
              </a:rPr>
              <a:t>Why Are You in Graduate School?</a:t>
            </a:r>
          </a:p>
          <a:p>
            <a:pPr marL="0" indent="0" algn="ctr">
              <a:buNone/>
            </a:pPr>
            <a:endParaRPr lang="en-US" sz="3600" b="1" i="1" dirty="0">
              <a:solidFill>
                <a:srgbClr val="C00000"/>
              </a:solidFill>
            </a:endParaRPr>
          </a:p>
          <a:p>
            <a:pPr marL="0" indent="0" algn="ctr">
              <a:buNone/>
            </a:pPr>
            <a:r>
              <a:rPr lang="en-US" sz="3600" b="1" i="1" dirty="0">
                <a:solidFill>
                  <a:srgbClr val="C00000"/>
                </a:solidFill>
              </a:rPr>
              <a:t>What will you be doing in 5 years?</a:t>
            </a:r>
            <a:endParaRPr lang="en-US" i="1" dirty="0">
              <a:solidFill>
                <a:srgbClr val="C00000"/>
              </a:solidFill>
            </a:endParaRPr>
          </a:p>
        </p:txBody>
      </p:sp>
    </p:spTree>
    <p:extLst>
      <p:ext uri="{BB962C8B-B14F-4D97-AF65-F5344CB8AC3E}">
        <p14:creationId xmlns:p14="http://schemas.microsoft.com/office/powerpoint/2010/main" val="3517804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Why Are You Here?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Why do I think you are here?</a:t>
            </a:r>
            <a:br>
              <a:rPr lang="en-US" sz="3000" b="1" i="1" dirty="0">
                <a:solidFill>
                  <a:srgbClr val="006600"/>
                </a:solidFill>
              </a:rPr>
            </a:br>
            <a:endParaRPr lang="en-US" sz="3000" b="1" i="1" dirty="0">
              <a:solidFill>
                <a:srgbClr val="006600"/>
              </a:solidFill>
            </a:endParaRPr>
          </a:p>
          <a:p>
            <a:pPr marL="0" indent="0" algn="ctr">
              <a:buNone/>
            </a:pPr>
            <a:r>
              <a:rPr lang="en-US" sz="3000" i="1" dirty="0">
                <a:solidFill>
                  <a:srgbClr val="006600"/>
                </a:solidFill>
              </a:rPr>
              <a:t>I think you are here to think about your financial situation.</a:t>
            </a:r>
          </a:p>
          <a:p>
            <a:pPr marL="0" indent="0" algn="ctr">
              <a:buNone/>
            </a:pPr>
            <a:r>
              <a:rPr lang="en-US" sz="3000" i="1" dirty="0">
                <a:solidFill>
                  <a:srgbClr val="006600"/>
                </a:solidFill>
              </a:rPr>
              <a:t>I think you are here to begin developing a financial plan.</a:t>
            </a:r>
            <a:br>
              <a:rPr lang="en-US" sz="3000" i="1" dirty="0">
                <a:solidFill>
                  <a:srgbClr val="006600"/>
                </a:solidFill>
              </a:rPr>
            </a:br>
            <a:endParaRPr lang="en-US" sz="3000" i="1" dirty="0">
              <a:solidFill>
                <a:srgbClr val="006600"/>
              </a:solidFill>
            </a:endParaRPr>
          </a:p>
          <a:p>
            <a:pPr marL="0" indent="0" algn="ctr">
              <a:buNone/>
            </a:pPr>
            <a:r>
              <a:rPr lang="en-US" sz="3000" i="1" dirty="0">
                <a:solidFill>
                  <a:srgbClr val="006600"/>
                </a:solidFill>
              </a:rPr>
              <a:t>I think you are here today to gain better control over your income and expenses to help you:</a:t>
            </a:r>
            <a:br>
              <a:rPr lang="en-US" sz="3000" i="1" dirty="0">
                <a:solidFill>
                  <a:srgbClr val="006600"/>
                </a:solidFill>
              </a:rPr>
            </a:br>
            <a:endParaRPr lang="en-US" sz="3000" i="1" dirty="0">
              <a:solidFill>
                <a:srgbClr val="006600"/>
              </a:solidFill>
            </a:endParaRPr>
          </a:p>
          <a:p>
            <a:pPr marL="514350" indent="-514350" algn="ctr">
              <a:buAutoNum type="arabicParenBoth"/>
            </a:pPr>
            <a:r>
              <a:rPr lang="en-US" sz="3000" i="1" dirty="0">
                <a:solidFill>
                  <a:srgbClr val="006600"/>
                </a:solidFill>
              </a:rPr>
              <a:t>Eliminate some stress associated with being a grad student.</a:t>
            </a:r>
          </a:p>
          <a:p>
            <a:pPr marL="514350" indent="-514350" algn="ctr">
              <a:buAutoNum type="arabicParenBoth"/>
            </a:pPr>
            <a:r>
              <a:rPr lang="en-US" sz="3000" i="1" dirty="0">
                <a:solidFill>
                  <a:srgbClr val="006600"/>
                </a:solidFill>
              </a:rPr>
              <a:t>Maximize your goals over the long-term.</a:t>
            </a:r>
            <a:endParaRPr lang="en-US" sz="2400" i="1" dirty="0">
              <a:solidFill>
                <a:srgbClr val="006600"/>
              </a:solidFill>
            </a:endParaRPr>
          </a:p>
        </p:txBody>
      </p:sp>
    </p:spTree>
    <p:extLst>
      <p:ext uri="{BB962C8B-B14F-4D97-AF65-F5344CB8AC3E}">
        <p14:creationId xmlns:p14="http://schemas.microsoft.com/office/powerpoint/2010/main" val="3190311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Why Are You Here?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Why do I think you are here?</a:t>
            </a:r>
            <a:br>
              <a:rPr lang="en-US" sz="3000" b="1" i="1" dirty="0">
                <a:solidFill>
                  <a:srgbClr val="006600"/>
                </a:solidFill>
              </a:rPr>
            </a:br>
            <a:endParaRPr lang="en-US" sz="3000" b="1" i="1" dirty="0">
              <a:solidFill>
                <a:srgbClr val="006600"/>
              </a:solidFill>
            </a:endParaRPr>
          </a:p>
          <a:p>
            <a:pPr marL="0" indent="0" algn="ctr">
              <a:buNone/>
            </a:pPr>
            <a:r>
              <a:rPr lang="en-US" sz="3000" i="1" dirty="0">
                <a:solidFill>
                  <a:srgbClr val="002060"/>
                </a:solidFill>
              </a:rPr>
              <a:t>I think you are in graduate school to leave…</a:t>
            </a:r>
            <a:br>
              <a:rPr lang="en-US" sz="3000" i="1" dirty="0">
                <a:solidFill>
                  <a:srgbClr val="002060"/>
                </a:solidFill>
              </a:rPr>
            </a:br>
            <a:r>
              <a:rPr lang="en-US" sz="3000" i="1" dirty="0">
                <a:solidFill>
                  <a:srgbClr val="002060"/>
                </a:solidFill>
              </a:rPr>
              <a:t>…to transition to a better career and life and future for yourself.</a:t>
            </a:r>
          </a:p>
          <a:p>
            <a:pPr marL="0" indent="0" algn="ctr">
              <a:buNone/>
            </a:pPr>
            <a:endParaRPr lang="en-US" sz="3000" i="1" dirty="0">
              <a:solidFill>
                <a:srgbClr val="002060"/>
              </a:solidFill>
            </a:endParaRPr>
          </a:p>
          <a:p>
            <a:pPr marL="0" indent="0" algn="ctr">
              <a:buNone/>
            </a:pPr>
            <a:r>
              <a:rPr lang="en-US" sz="3000" i="1" dirty="0">
                <a:solidFill>
                  <a:srgbClr val="002060"/>
                </a:solidFill>
              </a:rPr>
              <a:t>I think of graduate school as more purpose-focused than your</a:t>
            </a:r>
            <a:br>
              <a:rPr lang="en-US" sz="3000" i="1" dirty="0">
                <a:solidFill>
                  <a:srgbClr val="002060"/>
                </a:solidFill>
              </a:rPr>
            </a:br>
            <a:r>
              <a:rPr lang="en-US" sz="3000" i="1" dirty="0">
                <a:solidFill>
                  <a:srgbClr val="002060"/>
                </a:solidFill>
              </a:rPr>
              <a:t>undergraduate experience.</a:t>
            </a:r>
            <a:br>
              <a:rPr lang="en-US" sz="3000" i="1" dirty="0">
                <a:solidFill>
                  <a:srgbClr val="002060"/>
                </a:solidFill>
              </a:rPr>
            </a:br>
            <a:br>
              <a:rPr lang="en-US" sz="3000" i="1" dirty="0">
                <a:solidFill>
                  <a:srgbClr val="002060"/>
                </a:solidFill>
              </a:rPr>
            </a:br>
            <a:r>
              <a:rPr lang="en-US" sz="3000" i="1" dirty="0">
                <a:solidFill>
                  <a:srgbClr val="002060"/>
                </a:solidFill>
              </a:rPr>
              <a:t>I want you to be in a better career situation when you leave UL Lafayette than you would have been without your graduate degree.</a:t>
            </a:r>
            <a:endParaRPr lang="en-US" sz="2400" i="1" dirty="0">
              <a:solidFill>
                <a:srgbClr val="002060"/>
              </a:solidFill>
            </a:endParaRPr>
          </a:p>
        </p:txBody>
      </p:sp>
    </p:spTree>
    <p:extLst>
      <p:ext uri="{BB962C8B-B14F-4D97-AF65-F5344CB8AC3E}">
        <p14:creationId xmlns:p14="http://schemas.microsoft.com/office/powerpoint/2010/main" val="3427792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#1	What jobs should you be applying for?</a:t>
            </a:r>
            <a:br>
              <a:rPr lang="en-US" dirty="0"/>
            </a:br>
            <a:endParaRPr lang="en-US" dirty="0"/>
          </a:p>
          <a:p>
            <a:pPr lvl="1"/>
            <a:r>
              <a:rPr lang="en-US" dirty="0">
                <a:solidFill>
                  <a:srgbClr val="C00000"/>
                </a:solidFill>
              </a:rPr>
              <a:t>All of them…all that interest you.</a:t>
            </a:r>
          </a:p>
          <a:p>
            <a:pPr lvl="1"/>
            <a:r>
              <a:rPr lang="en-US" dirty="0">
                <a:solidFill>
                  <a:srgbClr val="C00000"/>
                </a:solidFill>
              </a:rPr>
              <a:t>Do NOT filter yourself out of the job search. If you are interested in a job but aren’t sure if you’re qualified, apply for that job. Let them decide.</a:t>
            </a:r>
          </a:p>
          <a:p>
            <a:pPr lvl="1"/>
            <a:endParaRPr lang="en-US" dirty="0">
              <a:solidFill>
                <a:srgbClr val="C00000"/>
              </a:solidFill>
            </a:endParaRPr>
          </a:p>
          <a:p>
            <a:pPr lvl="1"/>
            <a:r>
              <a:rPr lang="en-US" dirty="0">
                <a:solidFill>
                  <a:srgbClr val="C00000"/>
                </a:solidFill>
              </a:rPr>
              <a:t>Many job announcements are aspirational. In reality, recruiters may be happy if they find someone who meets 75% of the qualifications.</a:t>
            </a:r>
          </a:p>
          <a:p>
            <a:pPr lvl="1"/>
            <a:endParaRPr lang="en-US" dirty="0">
              <a:solidFill>
                <a:srgbClr val="C00000"/>
              </a:solidFill>
            </a:endParaRPr>
          </a:p>
          <a:p>
            <a:pPr lvl="1"/>
            <a:r>
              <a:rPr lang="en-US" dirty="0">
                <a:solidFill>
                  <a:srgbClr val="C00000"/>
                </a:solidFill>
              </a:rPr>
              <a:t>Always assume that you are the one making the decision. Assume that you are interviewing the company as much as they are interviewing you.</a:t>
            </a:r>
            <a:endParaRPr lang="en-US" dirty="0">
              <a:solidFill>
                <a:srgbClr val="006600"/>
              </a:solidFill>
            </a:endParaRPr>
          </a:p>
        </p:txBody>
      </p:sp>
    </p:spTree>
    <p:extLst>
      <p:ext uri="{BB962C8B-B14F-4D97-AF65-F5344CB8AC3E}">
        <p14:creationId xmlns:p14="http://schemas.microsoft.com/office/powerpoint/2010/main" val="1354074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#2	What should you look for in a job?</a:t>
            </a:r>
            <a:br>
              <a:rPr lang="en-US" dirty="0"/>
            </a:br>
            <a:endParaRPr lang="en-US" dirty="0"/>
          </a:p>
          <a:p>
            <a:pPr lvl="1"/>
            <a:r>
              <a:rPr lang="en-US" dirty="0">
                <a:solidFill>
                  <a:srgbClr val="C00000"/>
                </a:solidFill>
              </a:rPr>
              <a:t>Consider all of the financial &amp; non-financial rewards.</a:t>
            </a:r>
          </a:p>
          <a:p>
            <a:pPr lvl="2"/>
            <a:r>
              <a:rPr lang="en-US" dirty="0">
                <a:solidFill>
                  <a:srgbClr val="C00000"/>
                </a:solidFill>
              </a:rPr>
              <a:t>What are non-financial rewards (or, non-salary rewards):</a:t>
            </a:r>
          </a:p>
          <a:p>
            <a:pPr lvl="3"/>
            <a:r>
              <a:rPr lang="en-US" dirty="0">
                <a:solidFill>
                  <a:srgbClr val="C00000"/>
                </a:solidFill>
              </a:rPr>
              <a:t>Location, culture, family, expectations</a:t>
            </a:r>
          </a:p>
          <a:p>
            <a:pPr lvl="3"/>
            <a:r>
              <a:rPr lang="en-US" dirty="0">
                <a:solidFill>
                  <a:srgbClr val="C00000"/>
                </a:solidFill>
              </a:rPr>
              <a:t>Will the company pay for your training or certification?</a:t>
            </a:r>
          </a:p>
          <a:p>
            <a:pPr lvl="3"/>
            <a:r>
              <a:rPr lang="en-US" dirty="0">
                <a:solidFill>
                  <a:srgbClr val="C00000"/>
                </a:solidFill>
              </a:rPr>
              <a:t>Consider all benefits…health care, retirement, tuition forgiveness</a:t>
            </a:r>
            <a:br>
              <a:rPr lang="en-US" dirty="0">
                <a:solidFill>
                  <a:srgbClr val="C00000"/>
                </a:solidFill>
              </a:rPr>
            </a:br>
            <a:endParaRPr lang="en-US" dirty="0">
              <a:solidFill>
                <a:srgbClr val="C00000"/>
              </a:solidFill>
            </a:endParaRPr>
          </a:p>
          <a:p>
            <a:pPr lvl="1"/>
            <a:r>
              <a:rPr lang="en-US" dirty="0">
                <a:solidFill>
                  <a:srgbClr val="C00000"/>
                </a:solidFill>
              </a:rPr>
              <a:t>Consider the short-term and the long-term.</a:t>
            </a:r>
          </a:p>
          <a:p>
            <a:pPr lvl="2"/>
            <a:r>
              <a:rPr lang="en-US" dirty="0">
                <a:solidFill>
                  <a:srgbClr val="C00000"/>
                </a:solidFill>
              </a:rPr>
              <a:t>Should you work for a high-profile, high-stress firm for 2 years to build your resume?</a:t>
            </a:r>
          </a:p>
          <a:p>
            <a:pPr lvl="2"/>
            <a:r>
              <a:rPr lang="en-US" dirty="0">
                <a:solidFill>
                  <a:srgbClr val="C00000"/>
                </a:solidFill>
              </a:rPr>
              <a:t>What opportunities does this job prepare you for?</a:t>
            </a:r>
            <a:br>
              <a:rPr lang="en-US" dirty="0">
                <a:solidFill>
                  <a:srgbClr val="C00000"/>
                </a:solidFill>
              </a:rPr>
            </a:br>
            <a:endParaRPr lang="en-US" dirty="0">
              <a:solidFill>
                <a:srgbClr val="C00000"/>
              </a:solidFill>
            </a:endParaRPr>
          </a:p>
          <a:p>
            <a:pPr lvl="1"/>
            <a:r>
              <a:rPr lang="en-US" dirty="0">
                <a:solidFill>
                  <a:srgbClr val="C00000"/>
                </a:solidFill>
              </a:rPr>
              <a:t>Whatever you do, have a plan for how this job fits into your long-term career</a:t>
            </a:r>
            <a:endParaRPr lang="en-US" dirty="0">
              <a:solidFill>
                <a:srgbClr val="006600"/>
              </a:solidFill>
            </a:endParaRPr>
          </a:p>
        </p:txBody>
      </p:sp>
    </p:spTree>
    <p:extLst>
      <p:ext uri="{BB962C8B-B14F-4D97-AF65-F5344CB8AC3E}">
        <p14:creationId xmlns:p14="http://schemas.microsoft.com/office/powerpoint/2010/main" val="351289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lnSpcReduction="10000"/>
          </a:bodyPr>
          <a:lstStyle/>
          <a:p>
            <a:pPr marL="0" indent="0">
              <a:buNone/>
            </a:pPr>
            <a:r>
              <a:rPr lang="en-US" dirty="0"/>
              <a:t>#3	Should I negotiate my salary? If so, how?</a:t>
            </a:r>
            <a:br>
              <a:rPr lang="en-US" dirty="0"/>
            </a:br>
            <a:endParaRPr lang="en-US" dirty="0"/>
          </a:p>
          <a:p>
            <a:pPr lvl="1"/>
            <a:r>
              <a:rPr lang="en-US" dirty="0">
                <a:solidFill>
                  <a:srgbClr val="C00000"/>
                </a:solidFill>
              </a:rPr>
              <a:t>YES!!!</a:t>
            </a:r>
          </a:p>
          <a:p>
            <a:pPr lvl="2"/>
            <a:r>
              <a:rPr lang="en-US" dirty="0">
                <a:solidFill>
                  <a:srgbClr val="C00000"/>
                </a:solidFill>
              </a:rPr>
              <a:t>You should all always negotiate your salary.</a:t>
            </a:r>
          </a:p>
          <a:p>
            <a:pPr lvl="3"/>
            <a:r>
              <a:rPr lang="en-US" dirty="0">
                <a:solidFill>
                  <a:srgbClr val="C00000"/>
                </a:solidFill>
              </a:rPr>
              <a:t>There is never any harm in asking for 5-10% more salary</a:t>
            </a:r>
          </a:p>
          <a:p>
            <a:pPr lvl="3"/>
            <a:r>
              <a:rPr lang="en-US" dirty="0">
                <a:solidFill>
                  <a:srgbClr val="C00000"/>
                </a:solidFill>
              </a:rPr>
              <a:t>Asking for 15%+ might begin to get risky…but you have to ask for what you’re worth.</a:t>
            </a:r>
          </a:p>
          <a:p>
            <a:pPr lvl="4"/>
            <a:r>
              <a:rPr lang="en-US" dirty="0">
                <a:solidFill>
                  <a:srgbClr val="C00000"/>
                </a:solidFill>
              </a:rPr>
              <a:t>You can figure out what you’re worth by asking anyone and everyone what you should be earning.</a:t>
            </a:r>
          </a:p>
          <a:p>
            <a:pPr lvl="2"/>
            <a:endParaRPr lang="en-US" dirty="0">
              <a:solidFill>
                <a:srgbClr val="C00000"/>
              </a:solidFill>
            </a:endParaRPr>
          </a:p>
          <a:p>
            <a:pPr lvl="2"/>
            <a:r>
              <a:rPr lang="en-US" dirty="0">
                <a:solidFill>
                  <a:srgbClr val="C00000"/>
                </a:solidFill>
              </a:rPr>
              <a:t>I have had 4 academic jobs. Each time, I was told in the interviewing process that they did not negotiate salary. Each time, I asked for more salary. 3 out of 4 times I got more salary.</a:t>
            </a:r>
            <a:br>
              <a:rPr lang="en-US" dirty="0">
                <a:solidFill>
                  <a:srgbClr val="C00000"/>
                </a:solidFill>
              </a:rPr>
            </a:br>
            <a:endParaRPr lang="en-US" dirty="0">
              <a:solidFill>
                <a:srgbClr val="C00000"/>
              </a:solidFill>
            </a:endParaRPr>
          </a:p>
          <a:p>
            <a:pPr lvl="2"/>
            <a:r>
              <a:rPr lang="en-US" dirty="0">
                <a:solidFill>
                  <a:srgbClr val="C00000"/>
                </a:solidFill>
              </a:rPr>
              <a:t>You can negotiate anything…not just salary.</a:t>
            </a:r>
          </a:p>
          <a:p>
            <a:pPr lvl="3"/>
            <a:r>
              <a:rPr lang="en-US" dirty="0">
                <a:solidFill>
                  <a:srgbClr val="C00000"/>
                </a:solidFill>
              </a:rPr>
              <a:t>Everyone: Time-off, vacation, work-from-home, continuing education…</a:t>
            </a:r>
          </a:p>
          <a:p>
            <a:pPr lvl="3"/>
            <a:r>
              <a:rPr lang="en-US" dirty="0">
                <a:solidFill>
                  <a:srgbClr val="C00000"/>
                </a:solidFill>
              </a:rPr>
              <a:t>Academics: Lab-funding, course load, summer pay, travel money…</a:t>
            </a:r>
          </a:p>
        </p:txBody>
      </p:sp>
    </p:spTree>
    <p:extLst>
      <p:ext uri="{BB962C8B-B14F-4D97-AF65-F5344CB8AC3E}">
        <p14:creationId xmlns:p14="http://schemas.microsoft.com/office/powerpoint/2010/main" val="834650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#3	Should I negotiate my salary? If so, how?</a:t>
            </a:r>
            <a:br>
              <a:rPr lang="en-US" dirty="0"/>
            </a:br>
            <a:endParaRPr lang="en-US" dirty="0"/>
          </a:p>
          <a:p>
            <a:pPr lvl="1"/>
            <a:r>
              <a:rPr lang="en-US" dirty="0">
                <a:solidFill>
                  <a:srgbClr val="C00000"/>
                </a:solidFill>
              </a:rPr>
              <a:t>Remember that there will be multiple people or divisions responsible for structuring your hiring package:</a:t>
            </a:r>
          </a:p>
          <a:p>
            <a:pPr lvl="1"/>
            <a:endParaRPr lang="en-US" dirty="0">
              <a:solidFill>
                <a:srgbClr val="C00000"/>
              </a:solidFill>
            </a:endParaRPr>
          </a:p>
          <a:p>
            <a:pPr lvl="2"/>
            <a:r>
              <a:rPr lang="en-US" dirty="0">
                <a:solidFill>
                  <a:srgbClr val="C00000"/>
                </a:solidFill>
              </a:rPr>
              <a:t>Human Resources: Responsible for following rules and policies and taking care of the process</a:t>
            </a:r>
          </a:p>
          <a:p>
            <a:pPr lvl="2"/>
            <a:r>
              <a:rPr lang="en-US" dirty="0">
                <a:solidFill>
                  <a:srgbClr val="C00000"/>
                </a:solidFill>
              </a:rPr>
              <a:t>Your Future Boss: Responsible for hiring you to make the firm or institution better</a:t>
            </a:r>
            <a:br>
              <a:rPr lang="en-US" dirty="0">
                <a:solidFill>
                  <a:srgbClr val="C00000"/>
                </a:solidFill>
              </a:rPr>
            </a:br>
            <a:endParaRPr lang="en-US" dirty="0">
              <a:solidFill>
                <a:srgbClr val="C00000"/>
              </a:solidFill>
            </a:endParaRPr>
          </a:p>
          <a:p>
            <a:pPr lvl="2"/>
            <a:r>
              <a:rPr lang="en-US" dirty="0">
                <a:solidFill>
                  <a:srgbClr val="C00000"/>
                </a:solidFill>
              </a:rPr>
              <a:t>By identifying who is in charge in the process and who has the power, you can determine with whom you should be negotiating.</a:t>
            </a:r>
          </a:p>
        </p:txBody>
      </p:sp>
    </p:spTree>
    <p:extLst>
      <p:ext uri="{BB962C8B-B14F-4D97-AF65-F5344CB8AC3E}">
        <p14:creationId xmlns:p14="http://schemas.microsoft.com/office/powerpoint/2010/main" val="3392543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fontScale="92500" lnSpcReduction="10000"/>
          </a:bodyPr>
          <a:lstStyle/>
          <a:p>
            <a:pPr marL="0" indent="0">
              <a:buNone/>
            </a:pPr>
            <a:r>
              <a:rPr lang="en-US" dirty="0"/>
              <a:t>#4	How do I get the company to notice me?</a:t>
            </a:r>
            <a:br>
              <a:rPr lang="en-US" dirty="0"/>
            </a:br>
            <a:endParaRPr lang="en-US" dirty="0"/>
          </a:p>
          <a:p>
            <a:pPr lvl="1"/>
            <a:r>
              <a:rPr lang="en-US" dirty="0">
                <a:solidFill>
                  <a:srgbClr val="C00000"/>
                </a:solidFill>
              </a:rPr>
              <a:t>If you are applying for an industry job, assume the first review of your resume will be done by a computer</a:t>
            </a:r>
          </a:p>
          <a:p>
            <a:pPr lvl="2"/>
            <a:r>
              <a:rPr lang="en-US" dirty="0">
                <a:solidFill>
                  <a:srgbClr val="C00000"/>
                </a:solidFill>
              </a:rPr>
              <a:t>Make sure your application is complete</a:t>
            </a:r>
          </a:p>
          <a:p>
            <a:pPr lvl="2"/>
            <a:r>
              <a:rPr lang="en-US" dirty="0">
                <a:solidFill>
                  <a:srgbClr val="C00000"/>
                </a:solidFill>
              </a:rPr>
              <a:t>Make sure your application is easily searchable</a:t>
            </a:r>
          </a:p>
          <a:p>
            <a:pPr lvl="3"/>
            <a:r>
              <a:rPr lang="en-US" dirty="0">
                <a:solidFill>
                  <a:srgbClr val="C00000"/>
                </a:solidFill>
              </a:rPr>
              <a:t>Use keywords, both for the power verbs and the accomplishments</a:t>
            </a:r>
            <a:br>
              <a:rPr lang="en-US" dirty="0">
                <a:solidFill>
                  <a:srgbClr val="C00000"/>
                </a:solidFill>
              </a:rPr>
            </a:br>
            <a:endParaRPr lang="en-US" dirty="0">
              <a:solidFill>
                <a:srgbClr val="C00000"/>
              </a:solidFill>
            </a:endParaRPr>
          </a:p>
          <a:p>
            <a:pPr lvl="1"/>
            <a:r>
              <a:rPr lang="en-US" dirty="0">
                <a:solidFill>
                  <a:srgbClr val="C00000"/>
                </a:solidFill>
              </a:rPr>
              <a:t>Write a relevant cover letter.</a:t>
            </a:r>
          </a:p>
          <a:p>
            <a:pPr lvl="2"/>
            <a:r>
              <a:rPr lang="en-US" dirty="0">
                <a:solidFill>
                  <a:srgbClr val="C00000"/>
                </a:solidFill>
              </a:rPr>
              <a:t>My standard cover letter might have 8 paragraphs in it. 5 of these would always be the same, 3 would be (minimally) tailored to the company.</a:t>
            </a:r>
          </a:p>
          <a:p>
            <a:pPr lvl="3"/>
            <a:r>
              <a:rPr lang="en-US" dirty="0">
                <a:solidFill>
                  <a:srgbClr val="C00000"/>
                </a:solidFill>
              </a:rPr>
              <a:t>Keep your cover letter to less than 2 pages.</a:t>
            </a:r>
            <a:br>
              <a:rPr lang="en-US" dirty="0">
                <a:solidFill>
                  <a:srgbClr val="C00000"/>
                </a:solidFill>
              </a:rPr>
            </a:br>
            <a:endParaRPr lang="en-US" dirty="0">
              <a:solidFill>
                <a:srgbClr val="C00000"/>
              </a:solidFill>
            </a:endParaRPr>
          </a:p>
          <a:p>
            <a:pPr lvl="1"/>
            <a:r>
              <a:rPr lang="en-US" dirty="0">
                <a:solidFill>
                  <a:srgbClr val="C00000"/>
                </a:solidFill>
              </a:rPr>
              <a:t>Use your contacts….use your faculty’s contacts.</a:t>
            </a:r>
          </a:p>
          <a:p>
            <a:pPr lvl="2"/>
            <a:r>
              <a:rPr lang="en-US" dirty="0">
                <a:solidFill>
                  <a:srgbClr val="C00000"/>
                </a:solidFill>
              </a:rPr>
              <a:t>The processes generally ensure that every application is treated equally…at least first</a:t>
            </a:r>
          </a:p>
          <a:p>
            <a:pPr lvl="2"/>
            <a:r>
              <a:rPr lang="en-US" dirty="0">
                <a:solidFill>
                  <a:srgbClr val="C00000"/>
                </a:solidFill>
              </a:rPr>
              <a:t>Once you make the first cut, a simple email from your contacts to the recruiting committee can simply serve as a “be on the lookout for this application” notice.</a:t>
            </a:r>
          </a:p>
        </p:txBody>
      </p:sp>
    </p:spTree>
    <p:extLst>
      <p:ext uri="{BB962C8B-B14F-4D97-AF65-F5344CB8AC3E}">
        <p14:creationId xmlns:p14="http://schemas.microsoft.com/office/powerpoint/2010/main" val="1331960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2"/>
            <a:ext cx="10515600" cy="5117007"/>
          </a:xfrm>
        </p:spPr>
        <p:txBody>
          <a:bodyPr>
            <a:normAutofit fontScale="92500" lnSpcReduction="20000"/>
          </a:bodyPr>
          <a:lstStyle/>
          <a:p>
            <a:pPr marL="0" indent="0">
              <a:buNone/>
            </a:pPr>
            <a:r>
              <a:rPr lang="en-US" sz="2700" dirty="0">
                <a:solidFill>
                  <a:srgbClr val="002060"/>
                </a:solidFill>
              </a:rPr>
              <a:t>A current example: We are looking to hire an assistant professor of Economics &amp; Finance right now…like, I’m doing 6 hours of Zoom interviews today.</a:t>
            </a:r>
            <a:br>
              <a:rPr lang="en-US" dirty="0">
                <a:solidFill>
                  <a:srgbClr val="C00000"/>
                </a:solidFill>
              </a:rPr>
            </a:br>
            <a:endParaRPr lang="en-US" dirty="0">
              <a:solidFill>
                <a:srgbClr val="C00000"/>
              </a:solidFill>
            </a:endParaRPr>
          </a:p>
          <a:p>
            <a:pPr lvl="1"/>
            <a:r>
              <a:rPr lang="en-US" dirty="0">
                <a:solidFill>
                  <a:srgbClr val="C00000"/>
                </a:solidFill>
              </a:rPr>
              <a:t>Human Resources receives and makes sure each application is complete.</a:t>
            </a:r>
          </a:p>
          <a:p>
            <a:pPr lvl="1"/>
            <a:r>
              <a:rPr lang="en-US" dirty="0">
                <a:solidFill>
                  <a:srgbClr val="C00000"/>
                </a:solidFill>
              </a:rPr>
              <a:t>We have a committee of 5 to make the decisions.</a:t>
            </a:r>
          </a:p>
          <a:p>
            <a:pPr lvl="1"/>
            <a:r>
              <a:rPr lang="en-US" dirty="0">
                <a:solidFill>
                  <a:srgbClr val="C00000"/>
                </a:solidFill>
              </a:rPr>
              <a:t>We had 60 applicants in the 2 weeks since we posted the position.</a:t>
            </a:r>
          </a:p>
          <a:p>
            <a:pPr lvl="1"/>
            <a:r>
              <a:rPr lang="en-US" dirty="0">
                <a:solidFill>
                  <a:srgbClr val="C00000"/>
                </a:solidFill>
              </a:rPr>
              <a:t>We narrowed the list down to 12 Zoom finalists.</a:t>
            </a:r>
          </a:p>
          <a:p>
            <a:pPr lvl="2"/>
            <a:r>
              <a:rPr lang="en-US" dirty="0">
                <a:solidFill>
                  <a:srgbClr val="C00000"/>
                </a:solidFill>
              </a:rPr>
              <a:t>1 has already accepted an offer in the past 2 weeks.</a:t>
            </a:r>
          </a:p>
          <a:p>
            <a:pPr lvl="2"/>
            <a:r>
              <a:rPr lang="en-US" dirty="0">
                <a:solidFill>
                  <a:srgbClr val="C00000"/>
                </a:solidFill>
              </a:rPr>
              <a:t>I read every cover letter and every CV.</a:t>
            </a:r>
          </a:p>
          <a:p>
            <a:pPr lvl="2"/>
            <a:r>
              <a:rPr lang="en-US" dirty="0">
                <a:solidFill>
                  <a:srgbClr val="C00000"/>
                </a:solidFill>
              </a:rPr>
              <a:t>I did not look at a single GPA.</a:t>
            </a:r>
          </a:p>
          <a:p>
            <a:pPr lvl="1"/>
            <a:r>
              <a:rPr lang="en-US" dirty="0">
                <a:solidFill>
                  <a:srgbClr val="C00000"/>
                </a:solidFill>
              </a:rPr>
              <a:t>Today’s Zoom interviews are 20 minutes each.</a:t>
            </a:r>
          </a:p>
          <a:p>
            <a:pPr lvl="2"/>
            <a:r>
              <a:rPr lang="en-US" dirty="0">
                <a:solidFill>
                  <a:srgbClr val="C00000"/>
                </a:solidFill>
              </a:rPr>
              <a:t>I don’t care what they’re wearing.</a:t>
            </a:r>
          </a:p>
          <a:p>
            <a:pPr lvl="2"/>
            <a:r>
              <a:rPr lang="en-US" dirty="0">
                <a:solidFill>
                  <a:srgbClr val="C00000"/>
                </a:solidFill>
              </a:rPr>
              <a:t>I’m not flattered if they compliment me.</a:t>
            </a:r>
          </a:p>
          <a:p>
            <a:pPr lvl="2"/>
            <a:r>
              <a:rPr lang="en-US" dirty="0">
                <a:solidFill>
                  <a:srgbClr val="C00000"/>
                </a:solidFill>
              </a:rPr>
              <a:t>I want them to own their work and convince me that we should make them an offer.</a:t>
            </a:r>
          </a:p>
          <a:p>
            <a:pPr lvl="1"/>
            <a:r>
              <a:rPr lang="en-US" dirty="0">
                <a:solidFill>
                  <a:srgbClr val="C00000"/>
                </a:solidFill>
              </a:rPr>
              <a:t>We will invite 2-4 to campus for 1-2 day interviews, probably.</a:t>
            </a:r>
          </a:p>
          <a:p>
            <a:pPr lvl="1"/>
            <a:r>
              <a:rPr lang="en-US" dirty="0">
                <a:solidFill>
                  <a:srgbClr val="C00000"/>
                </a:solidFill>
              </a:rPr>
              <a:t>We will make 1 an offer, hopefully, within 5 weeks of posting the position.</a:t>
            </a:r>
          </a:p>
        </p:txBody>
      </p:sp>
    </p:spTree>
    <p:extLst>
      <p:ext uri="{BB962C8B-B14F-4D97-AF65-F5344CB8AC3E}">
        <p14:creationId xmlns:p14="http://schemas.microsoft.com/office/powerpoint/2010/main" val="519348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371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 Spring 2022</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30590" y="1078067"/>
            <a:ext cx="8674716"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a:p>
            <a:pPr algn="ctr"/>
            <a:r>
              <a:rPr lang="en-US" sz="2500" b="1" dirty="0"/>
              <a:t>Today, January 19</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30589" y="2216409"/>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TAX PLANNING</a:t>
            </a:r>
          </a:p>
          <a:p>
            <a:pPr algn="ctr"/>
            <a:r>
              <a:rPr lang="en-US" sz="2500" b="1" dirty="0"/>
              <a:t>Wednesday, February 9</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30588" y="3360609"/>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DEBT &amp; STUDENT LOAN MANAGEMENT</a:t>
            </a:r>
          </a:p>
          <a:p>
            <a:pPr algn="ctr"/>
            <a:r>
              <a:rPr lang="en-US" sz="2500" b="1" dirty="0"/>
              <a:t>Tuesday, March 15</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30588" y="5641505"/>
            <a:ext cx="8674715"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CAREER PLANNING &amp; FINANCIAL PLANNING</a:t>
            </a:r>
          </a:p>
          <a:p>
            <a:pPr algn="ctr"/>
            <a:r>
              <a:rPr lang="en-US" sz="2500" b="1" dirty="0"/>
              <a:t>Wednesday, April 13</a:t>
            </a:r>
          </a:p>
        </p:txBody>
      </p:sp>
      <p:sp>
        <p:nvSpPr>
          <p:cNvPr id="7" name="Rounded Rectangle 6">
            <a:extLst>
              <a:ext uri="{FF2B5EF4-FFF2-40B4-BE49-F238E27FC236}">
                <a16:creationId xmlns:a16="http://schemas.microsoft.com/office/drawing/2014/main" id="{42FCF4BE-731C-FE4D-B83B-636A981CA860}"/>
              </a:ext>
            </a:extLst>
          </p:cNvPr>
          <p:cNvSpPr/>
          <p:nvPr/>
        </p:nvSpPr>
        <p:spPr>
          <a:xfrm>
            <a:off x="1430588" y="4501057"/>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a:t>
            </a:r>
          </a:p>
          <a:p>
            <a:pPr algn="ctr"/>
            <a:r>
              <a:rPr lang="en-US" sz="2500" b="1" dirty="0"/>
              <a:t>Wednesday, March 30</a:t>
            </a:r>
          </a:p>
        </p:txBody>
      </p:sp>
    </p:spTree>
    <p:extLst>
      <p:ext uri="{BB962C8B-B14F-4D97-AF65-F5344CB8AC3E}">
        <p14:creationId xmlns:p14="http://schemas.microsoft.com/office/powerpoint/2010/main" val="2076353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1150371" y="-744842"/>
            <a:ext cx="8996937" cy="7399978"/>
          </a:xfrm>
          <a:prstGeom prst="rect">
            <a:avLst/>
          </a:prstGeom>
        </p:spPr>
      </p:pic>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2">
            <a:extLst>
              <a:ext uri="{FF2B5EF4-FFF2-40B4-BE49-F238E27FC236}">
                <a16:creationId xmlns:a16="http://schemas.microsoft.com/office/drawing/2014/main" id="{B3BA7163-93AE-C44A-B9E8-AD7E9D1A34EC}"/>
              </a:ext>
            </a:extLst>
          </p:cNvPr>
          <p:cNvSpPr/>
          <p:nvPr/>
        </p:nvSpPr>
        <p:spPr>
          <a:xfrm>
            <a:off x="2791645" y="260393"/>
            <a:ext cx="5946628" cy="1762188"/>
          </a:xfrm>
          <a:prstGeom prst="roundRect">
            <a:avLst/>
          </a:prstGeom>
          <a:solidFill>
            <a:schemeClr val="accent6">
              <a:lumMod val="20000"/>
              <a:lumOff val="80000"/>
            </a:schemeClr>
          </a:solidFill>
          <a:ln w="889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rgbClr val="006600"/>
                </a:solidFill>
              </a:rPr>
              <a:t>How Will Your Career Choices</a:t>
            </a:r>
          </a:p>
          <a:p>
            <a:pPr algn="ctr"/>
            <a:r>
              <a:rPr lang="en-US" sz="3400" b="1" dirty="0">
                <a:solidFill>
                  <a:srgbClr val="006600"/>
                </a:solidFill>
              </a:rPr>
              <a:t> Impact Your Financial Planning?</a:t>
            </a:r>
          </a:p>
        </p:txBody>
      </p:sp>
    </p:spTree>
    <p:extLst>
      <p:ext uri="{BB962C8B-B14F-4D97-AF65-F5344CB8AC3E}">
        <p14:creationId xmlns:p14="http://schemas.microsoft.com/office/powerpoint/2010/main" val="3352193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Career Planning Overview</a:t>
            </a:r>
          </a:p>
        </p:txBody>
      </p:sp>
      <p:sp>
        <p:nvSpPr>
          <p:cNvPr id="2" name="Rounded Rectangle 1">
            <a:extLst>
              <a:ext uri="{FF2B5EF4-FFF2-40B4-BE49-F238E27FC236}">
                <a16:creationId xmlns:a16="http://schemas.microsoft.com/office/drawing/2014/main" id="{CF6F1868-1058-5D48-8F7C-F5F1D25D1BCE}"/>
              </a:ext>
            </a:extLst>
          </p:cNvPr>
          <p:cNvSpPr/>
          <p:nvPr/>
        </p:nvSpPr>
        <p:spPr>
          <a:xfrm>
            <a:off x="4093605" y="1295905"/>
            <a:ext cx="3639433" cy="1144514"/>
          </a:xfrm>
          <a:prstGeom prst="roundRect">
            <a:avLst/>
          </a:prstGeom>
          <a:solidFill>
            <a:schemeClr val="bg1"/>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00CC"/>
                </a:solidFill>
              </a:rPr>
              <a:t>What Type of Career </a:t>
            </a:r>
          </a:p>
          <a:p>
            <a:pPr algn="ctr"/>
            <a:r>
              <a:rPr lang="en-US" sz="2200" b="1" dirty="0">
                <a:solidFill>
                  <a:srgbClr val="0000CC"/>
                </a:solidFill>
              </a:rPr>
              <a:t>Will You Have?</a:t>
            </a:r>
          </a:p>
        </p:txBody>
      </p:sp>
      <p:sp>
        <p:nvSpPr>
          <p:cNvPr id="6" name="Rounded Rectangle 5">
            <a:extLst>
              <a:ext uri="{FF2B5EF4-FFF2-40B4-BE49-F238E27FC236}">
                <a16:creationId xmlns:a16="http://schemas.microsoft.com/office/drawing/2014/main" id="{921D60D9-B223-CE4B-8B8E-FB84B646E267}"/>
              </a:ext>
            </a:extLst>
          </p:cNvPr>
          <p:cNvSpPr/>
          <p:nvPr/>
        </p:nvSpPr>
        <p:spPr>
          <a:xfrm>
            <a:off x="1484639" y="2762377"/>
            <a:ext cx="3639433" cy="1144514"/>
          </a:xfrm>
          <a:prstGeom prst="roundRect">
            <a:avLst/>
          </a:prstGeom>
          <a:solidFill>
            <a:schemeClr val="bg1"/>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00CC"/>
                </a:solidFill>
              </a:rPr>
              <a:t>Something structured, with an employer, with benefits and a boss and a desk</a:t>
            </a:r>
          </a:p>
        </p:txBody>
      </p:sp>
      <p:sp>
        <p:nvSpPr>
          <p:cNvPr id="7" name="Rounded Rectangle 6">
            <a:extLst>
              <a:ext uri="{FF2B5EF4-FFF2-40B4-BE49-F238E27FC236}">
                <a16:creationId xmlns:a16="http://schemas.microsoft.com/office/drawing/2014/main" id="{9AFE3AB4-FF1C-364B-8F1B-C0435257075F}"/>
              </a:ext>
            </a:extLst>
          </p:cNvPr>
          <p:cNvSpPr/>
          <p:nvPr/>
        </p:nvSpPr>
        <p:spPr>
          <a:xfrm>
            <a:off x="7067930" y="2762376"/>
            <a:ext cx="3639433" cy="1543175"/>
          </a:xfrm>
          <a:prstGeom prst="roundRect">
            <a:avLst/>
          </a:prstGeom>
          <a:solidFill>
            <a:schemeClr val="bg1"/>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00CC"/>
                </a:solidFill>
              </a:rPr>
              <a:t>Something unstructured – consulting, performing, freelance, entrepreneurship</a:t>
            </a:r>
          </a:p>
        </p:txBody>
      </p:sp>
      <p:sp>
        <p:nvSpPr>
          <p:cNvPr id="8" name="Rounded Rectangle 7">
            <a:extLst>
              <a:ext uri="{FF2B5EF4-FFF2-40B4-BE49-F238E27FC236}">
                <a16:creationId xmlns:a16="http://schemas.microsoft.com/office/drawing/2014/main" id="{35632E2F-A6C1-AC46-B950-1D8C6AEC1E59}"/>
              </a:ext>
            </a:extLst>
          </p:cNvPr>
          <p:cNvSpPr/>
          <p:nvPr/>
        </p:nvSpPr>
        <p:spPr>
          <a:xfrm>
            <a:off x="454173" y="4228849"/>
            <a:ext cx="2519142" cy="1144514"/>
          </a:xfrm>
          <a:prstGeom prst="roundRect">
            <a:avLst/>
          </a:prstGeom>
          <a:solidFill>
            <a:schemeClr val="bg1"/>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00CC"/>
                </a:solidFill>
              </a:rPr>
              <a:t>Industry</a:t>
            </a:r>
          </a:p>
        </p:txBody>
      </p:sp>
      <p:sp>
        <p:nvSpPr>
          <p:cNvPr id="9" name="Rounded Rectangle 8">
            <a:extLst>
              <a:ext uri="{FF2B5EF4-FFF2-40B4-BE49-F238E27FC236}">
                <a16:creationId xmlns:a16="http://schemas.microsoft.com/office/drawing/2014/main" id="{9EA6E38E-E840-AF43-A83E-C156C51DCB7C}"/>
              </a:ext>
            </a:extLst>
          </p:cNvPr>
          <p:cNvSpPr/>
          <p:nvPr/>
        </p:nvSpPr>
        <p:spPr>
          <a:xfrm>
            <a:off x="3761051" y="4228849"/>
            <a:ext cx="2519142" cy="1144514"/>
          </a:xfrm>
          <a:prstGeom prst="roundRect">
            <a:avLst/>
          </a:prstGeom>
          <a:solidFill>
            <a:schemeClr val="bg1"/>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00CC"/>
                </a:solidFill>
              </a:rPr>
              <a:t>Academia</a:t>
            </a:r>
          </a:p>
        </p:txBody>
      </p:sp>
      <p:cxnSp>
        <p:nvCxnSpPr>
          <p:cNvPr id="10" name="Straight Arrow Connector 9">
            <a:extLst>
              <a:ext uri="{FF2B5EF4-FFF2-40B4-BE49-F238E27FC236}">
                <a16:creationId xmlns:a16="http://schemas.microsoft.com/office/drawing/2014/main" id="{25032605-9831-6B4E-9A4E-1EC68A55725A}"/>
              </a:ext>
            </a:extLst>
          </p:cNvPr>
          <p:cNvCxnSpPr>
            <a:cxnSpLocks/>
          </p:cNvCxnSpPr>
          <p:nvPr/>
        </p:nvCxnSpPr>
        <p:spPr>
          <a:xfrm flipH="1">
            <a:off x="3360875" y="1423073"/>
            <a:ext cx="532895" cy="107790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4E90F7A-8600-7444-9A63-CEB9F1F53158}"/>
              </a:ext>
            </a:extLst>
          </p:cNvPr>
          <p:cNvCxnSpPr>
            <a:cxnSpLocks/>
          </p:cNvCxnSpPr>
          <p:nvPr/>
        </p:nvCxnSpPr>
        <p:spPr>
          <a:xfrm flipH="1">
            <a:off x="763009" y="3106538"/>
            <a:ext cx="520784" cy="99917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554E1CB-F4CF-0F4A-BBBB-63356D2315BE}"/>
              </a:ext>
            </a:extLst>
          </p:cNvPr>
          <p:cNvCxnSpPr>
            <a:cxnSpLocks/>
          </p:cNvCxnSpPr>
          <p:nvPr/>
        </p:nvCxnSpPr>
        <p:spPr>
          <a:xfrm>
            <a:off x="5324918" y="3106538"/>
            <a:ext cx="588403" cy="923485"/>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C18AFFD-F795-C344-B7E4-5106091C236D}"/>
              </a:ext>
            </a:extLst>
          </p:cNvPr>
          <p:cNvCxnSpPr>
            <a:cxnSpLocks/>
          </p:cNvCxnSpPr>
          <p:nvPr/>
        </p:nvCxnSpPr>
        <p:spPr>
          <a:xfrm>
            <a:off x="7932873" y="1423073"/>
            <a:ext cx="526841" cy="101734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896AC31-1589-40A7-87FD-DAB66FC90B29}"/>
              </a:ext>
            </a:extLst>
          </p:cNvPr>
          <p:cNvCxnSpPr>
            <a:cxnSpLocks/>
          </p:cNvCxnSpPr>
          <p:nvPr/>
        </p:nvCxnSpPr>
        <p:spPr>
          <a:xfrm flipH="1">
            <a:off x="4183543" y="5581446"/>
            <a:ext cx="520784" cy="99917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2EE1216-1CAA-41BD-A1DC-C3DDF40DDCDA}"/>
              </a:ext>
            </a:extLst>
          </p:cNvPr>
          <p:cNvCxnSpPr>
            <a:cxnSpLocks/>
          </p:cNvCxnSpPr>
          <p:nvPr/>
        </p:nvCxnSpPr>
        <p:spPr>
          <a:xfrm>
            <a:off x="5477318" y="5595743"/>
            <a:ext cx="588403" cy="923485"/>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609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Career Planning Overview</a:t>
            </a:r>
          </a:p>
        </p:txBody>
      </p:sp>
      <p:sp>
        <p:nvSpPr>
          <p:cNvPr id="6" name="Rounded Rectangle 5">
            <a:extLst>
              <a:ext uri="{FF2B5EF4-FFF2-40B4-BE49-F238E27FC236}">
                <a16:creationId xmlns:a16="http://schemas.microsoft.com/office/drawing/2014/main" id="{921D60D9-B223-CE4B-8B8E-FB84B646E267}"/>
              </a:ext>
            </a:extLst>
          </p:cNvPr>
          <p:cNvSpPr/>
          <p:nvPr/>
        </p:nvSpPr>
        <p:spPr>
          <a:xfrm>
            <a:off x="3985614" y="1212136"/>
            <a:ext cx="3639433" cy="1144514"/>
          </a:xfrm>
          <a:prstGeom prst="roundRect">
            <a:avLst/>
          </a:prstGeom>
          <a:solidFill>
            <a:schemeClr val="bg1"/>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00CC"/>
                </a:solidFill>
              </a:rPr>
              <a:t>Something structured, with an employer, with benefits and a boss and a desk</a:t>
            </a:r>
          </a:p>
        </p:txBody>
      </p:sp>
      <p:sp>
        <p:nvSpPr>
          <p:cNvPr id="8" name="Rounded Rectangle 7">
            <a:extLst>
              <a:ext uri="{FF2B5EF4-FFF2-40B4-BE49-F238E27FC236}">
                <a16:creationId xmlns:a16="http://schemas.microsoft.com/office/drawing/2014/main" id="{35632E2F-A6C1-AC46-B950-1D8C6AEC1E59}"/>
              </a:ext>
            </a:extLst>
          </p:cNvPr>
          <p:cNvSpPr/>
          <p:nvPr/>
        </p:nvSpPr>
        <p:spPr>
          <a:xfrm>
            <a:off x="629785" y="2597865"/>
            <a:ext cx="4844505" cy="3209483"/>
          </a:xfrm>
          <a:prstGeom prst="roundRect">
            <a:avLst/>
          </a:prstGeom>
          <a:solidFill>
            <a:schemeClr val="bg1"/>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00CC"/>
                </a:solidFill>
              </a:rPr>
              <a:t>Industry</a:t>
            </a:r>
          </a:p>
          <a:p>
            <a:pPr algn="ctr"/>
            <a:endParaRPr lang="en-US" sz="2200" dirty="0">
              <a:solidFill>
                <a:srgbClr val="0000CC"/>
              </a:solidFill>
            </a:endParaRPr>
          </a:p>
          <a:p>
            <a:pPr algn="ctr"/>
            <a:r>
              <a:rPr lang="en-US" dirty="0">
                <a:solidFill>
                  <a:schemeClr val="tx1"/>
                </a:solidFill>
              </a:rPr>
              <a:t>You will have to pick a retirement plan.</a:t>
            </a:r>
          </a:p>
          <a:p>
            <a:pPr algn="ctr"/>
            <a:r>
              <a:rPr lang="en-US" dirty="0">
                <a:solidFill>
                  <a:schemeClr val="tx1"/>
                </a:solidFill>
              </a:rPr>
              <a:t>You will have to pick a health care plan.</a:t>
            </a:r>
          </a:p>
          <a:p>
            <a:pPr algn="ctr"/>
            <a:r>
              <a:rPr lang="en-US" dirty="0">
                <a:solidFill>
                  <a:schemeClr val="tx1"/>
                </a:solidFill>
              </a:rPr>
              <a:t>You will have (relatively) clear promotion and salary plans.</a:t>
            </a:r>
          </a:p>
          <a:p>
            <a:pPr algn="ctr"/>
            <a:r>
              <a:rPr lang="en-US" dirty="0">
                <a:solidFill>
                  <a:schemeClr val="tx1"/>
                </a:solidFill>
              </a:rPr>
              <a:t>You may have flexibility in who you work for.</a:t>
            </a:r>
          </a:p>
          <a:p>
            <a:pPr algn="ctr"/>
            <a:r>
              <a:rPr lang="en-US" dirty="0">
                <a:solidFill>
                  <a:schemeClr val="tx1"/>
                </a:solidFill>
              </a:rPr>
              <a:t>You may have flexibility in where you live.</a:t>
            </a:r>
          </a:p>
          <a:p>
            <a:pPr algn="ctr"/>
            <a:r>
              <a:rPr lang="en-US" dirty="0">
                <a:solidFill>
                  <a:schemeClr val="tx1"/>
                </a:solidFill>
              </a:rPr>
              <a:t>But that may be the only flexibility you have. Your boss may be a jerk and you may have to work you tail off to keep your job.</a:t>
            </a:r>
          </a:p>
        </p:txBody>
      </p:sp>
      <p:sp>
        <p:nvSpPr>
          <p:cNvPr id="9" name="Rounded Rectangle 8">
            <a:extLst>
              <a:ext uri="{FF2B5EF4-FFF2-40B4-BE49-F238E27FC236}">
                <a16:creationId xmlns:a16="http://schemas.microsoft.com/office/drawing/2014/main" id="{9EA6E38E-E840-AF43-A83E-C156C51DCB7C}"/>
              </a:ext>
            </a:extLst>
          </p:cNvPr>
          <p:cNvSpPr/>
          <p:nvPr/>
        </p:nvSpPr>
        <p:spPr>
          <a:xfrm>
            <a:off x="6262026" y="2597865"/>
            <a:ext cx="4844504" cy="3209483"/>
          </a:xfrm>
          <a:prstGeom prst="roundRect">
            <a:avLst/>
          </a:prstGeom>
          <a:solidFill>
            <a:schemeClr val="bg1"/>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00CC"/>
                </a:solidFill>
              </a:rPr>
              <a:t>Academia</a:t>
            </a:r>
          </a:p>
          <a:p>
            <a:pPr algn="ctr"/>
            <a:endParaRPr lang="en-US" sz="2200" dirty="0">
              <a:solidFill>
                <a:srgbClr val="0000CC"/>
              </a:solidFill>
            </a:endParaRPr>
          </a:p>
          <a:p>
            <a:pPr algn="ctr"/>
            <a:r>
              <a:rPr lang="en-US" sz="1500" dirty="0">
                <a:solidFill>
                  <a:schemeClr val="tx1"/>
                </a:solidFill>
              </a:rPr>
              <a:t>You will have to pick a retirement plan.</a:t>
            </a:r>
          </a:p>
          <a:p>
            <a:pPr algn="ctr"/>
            <a:r>
              <a:rPr lang="en-US" sz="1500" dirty="0">
                <a:solidFill>
                  <a:schemeClr val="tx1"/>
                </a:solidFill>
              </a:rPr>
              <a:t>You will have to pick a health care plan.</a:t>
            </a:r>
          </a:p>
          <a:p>
            <a:pPr algn="ctr"/>
            <a:r>
              <a:rPr lang="en-US" sz="1500" dirty="0">
                <a:solidFill>
                  <a:schemeClr val="tx1"/>
                </a:solidFill>
              </a:rPr>
              <a:t>If you’re tenure-track, you will have a clear timeline…with lots of risk.</a:t>
            </a:r>
          </a:p>
          <a:p>
            <a:pPr algn="ctr"/>
            <a:r>
              <a:rPr lang="en-US" sz="1500" dirty="0">
                <a:solidFill>
                  <a:schemeClr val="tx1"/>
                </a:solidFill>
              </a:rPr>
              <a:t>You may NOT have flexibility in where you live.</a:t>
            </a:r>
          </a:p>
          <a:p>
            <a:pPr algn="ctr"/>
            <a:r>
              <a:rPr lang="en-US" sz="1500" dirty="0">
                <a:solidFill>
                  <a:schemeClr val="tx1"/>
                </a:solidFill>
              </a:rPr>
              <a:t>Your salary may be 50% - or less- than what it could be in industry.</a:t>
            </a:r>
          </a:p>
          <a:p>
            <a:pPr algn="ctr"/>
            <a:r>
              <a:rPr lang="en-US" sz="1500" dirty="0">
                <a:solidFill>
                  <a:schemeClr val="tx1"/>
                </a:solidFill>
              </a:rPr>
              <a:t>You might not get paid for 2-3 months in summer.</a:t>
            </a:r>
          </a:p>
          <a:p>
            <a:pPr algn="ctr"/>
            <a:r>
              <a:rPr lang="en-US" sz="1500" dirty="0">
                <a:solidFill>
                  <a:schemeClr val="tx1"/>
                </a:solidFill>
              </a:rPr>
              <a:t>You may have lots of time flexibility, allowing you to kind of be your own boss and pursue other opportunities (e.g. consulting).</a:t>
            </a:r>
          </a:p>
        </p:txBody>
      </p:sp>
      <p:cxnSp>
        <p:nvCxnSpPr>
          <p:cNvPr id="14" name="Straight Arrow Connector 13">
            <a:extLst>
              <a:ext uri="{FF2B5EF4-FFF2-40B4-BE49-F238E27FC236}">
                <a16:creationId xmlns:a16="http://schemas.microsoft.com/office/drawing/2014/main" id="{24E90F7A-8600-7444-9A63-CEB9F1F53158}"/>
              </a:ext>
            </a:extLst>
          </p:cNvPr>
          <p:cNvCxnSpPr>
            <a:cxnSpLocks/>
          </p:cNvCxnSpPr>
          <p:nvPr/>
        </p:nvCxnSpPr>
        <p:spPr>
          <a:xfrm flipH="1">
            <a:off x="3263984" y="1556297"/>
            <a:ext cx="520784" cy="99917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554E1CB-F4CF-0F4A-BBBB-63356D2315BE}"/>
              </a:ext>
            </a:extLst>
          </p:cNvPr>
          <p:cNvCxnSpPr>
            <a:cxnSpLocks/>
          </p:cNvCxnSpPr>
          <p:nvPr/>
        </p:nvCxnSpPr>
        <p:spPr>
          <a:xfrm>
            <a:off x="7825893" y="1556297"/>
            <a:ext cx="588403" cy="923485"/>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836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Career Planning Overview</a:t>
            </a:r>
          </a:p>
        </p:txBody>
      </p:sp>
      <p:sp>
        <p:nvSpPr>
          <p:cNvPr id="6" name="Rounded Rectangle 5">
            <a:extLst>
              <a:ext uri="{FF2B5EF4-FFF2-40B4-BE49-F238E27FC236}">
                <a16:creationId xmlns:a16="http://schemas.microsoft.com/office/drawing/2014/main" id="{921D60D9-B223-CE4B-8B8E-FB84B646E267}"/>
              </a:ext>
            </a:extLst>
          </p:cNvPr>
          <p:cNvSpPr/>
          <p:nvPr/>
        </p:nvSpPr>
        <p:spPr>
          <a:xfrm>
            <a:off x="3985614" y="1212136"/>
            <a:ext cx="3639433" cy="1144514"/>
          </a:xfrm>
          <a:prstGeom prst="roundRect">
            <a:avLst/>
          </a:prstGeom>
          <a:solidFill>
            <a:schemeClr val="bg1"/>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00CC"/>
                </a:solidFill>
              </a:rPr>
              <a:t>Academia</a:t>
            </a:r>
          </a:p>
        </p:txBody>
      </p:sp>
      <p:sp>
        <p:nvSpPr>
          <p:cNvPr id="8" name="Rounded Rectangle 7">
            <a:extLst>
              <a:ext uri="{FF2B5EF4-FFF2-40B4-BE49-F238E27FC236}">
                <a16:creationId xmlns:a16="http://schemas.microsoft.com/office/drawing/2014/main" id="{35632E2F-A6C1-AC46-B950-1D8C6AEC1E59}"/>
              </a:ext>
            </a:extLst>
          </p:cNvPr>
          <p:cNvSpPr/>
          <p:nvPr/>
        </p:nvSpPr>
        <p:spPr>
          <a:xfrm>
            <a:off x="629785" y="2597865"/>
            <a:ext cx="4844505" cy="3209483"/>
          </a:xfrm>
          <a:prstGeom prst="roundRect">
            <a:avLst/>
          </a:prstGeom>
          <a:solidFill>
            <a:schemeClr val="bg1"/>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00CC"/>
                </a:solidFill>
              </a:rPr>
              <a:t>Tenure-Track Faculty</a:t>
            </a:r>
          </a:p>
          <a:p>
            <a:pPr algn="ctr"/>
            <a:r>
              <a:rPr lang="en-US" sz="1000" dirty="0">
                <a:solidFill>
                  <a:srgbClr val="0000CC"/>
                </a:solidFill>
              </a:rPr>
              <a:t>(Some Generic Thoughts)</a:t>
            </a:r>
            <a:endParaRPr lang="en-US" sz="2200" dirty="0">
              <a:solidFill>
                <a:srgbClr val="0000CC"/>
              </a:solidFill>
            </a:endParaRPr>
          </a:p>
          <a:p>
            <a:pPr algn="ctr"/>
            <a:endParaRPr lang="en-US" sz="2200" dirty="0">
              <a:solidFill>
                <a:srgbClr val="0000CC"/>
              </a:solidFill>
            </a:endParaRPr>
          </a:p>
          <a:p>
            <a:pPr algn="ctr"/>
            <a:endParaRPr lang="en-US" sz="1000" dirty="0">
              <a:solidFill>
                <a:srgbClr val="0000CC"/>
              </a:solidFill>
            </a:endParaRPr>
          </a:p>
        </p:txBody>
      </p:sp>
      <p:sp>
        <p:nvSpPr>
          <p:cNvPr id="9" name="Rounded Rectangle 8">
            <a:extLst>
              <a:ext uri="{FF2B5EF4-FFF2-40B4-BE49-F238E27FC236}">
                <a16:creationId xmlns:a16="http://schemas.microsoft.com/office/drawing/2014/main" id="{9EA6E38E-E840-AF43-A83E-C156C51DCB7C}"/>
              </a:ext>
            </a:extLst>
          </p:cNvPr>
          <p:cNvSpPr/>
          <p:nvPr/>
        </p:nvSpPr>
        <p:spPr>
          <a:xfrm>
            <a:off x="6262026" y="2597865"/>
            <a:ext cx="4844504" cy="3209483"/>
          </a:xfrm>
          <a:prstGeom prst="roundRect">
            <a:avLst/>
          </a:prstGeom>
          <a:solidFill>
            <a:schemeClr val="bg1"/>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00CC"/>
                </a:solidFill>
              </a:rPr>
              <a:t>Administration</a:t>
            </a:r>
          </a:p>
          <a:p>
            <a:pPr algn="ctr"/>
            <a:r>
              <a:rPr lang="en-US" sz="1000" dirty="0">
                <a:solidFill>
                  <a:srgbClr val="0000CC"/>
                </a:solidFill>
              </a:rPr>
              <a:t>(Some Generic Thoughts)</a:t>
            </a:r>
          </a:p>
          <a:p>
            <a:pPr algn="ctr"/>
            <a:endParaRPr lang="en-US" sz="2200" dirty="0">
              <a:solidFill>
                <a:srgbClr val="0000CC"/>
              </a:solidFill>
            </a:endParaRPr>
          </a:p>
          <a:p>
            <a:pPr algn="ctr"/>
            <a:endParaRPr lang="en-US" sz="2200" dirty="0">
              <a:solidFill>
                <a:srgbClr val="0000CC"/>
              </a:solidFill>
            </a:endParaRPr>
          </a:p>
        </p:txBody>
      </p:sp>
      <p:cxnSp>
        <p:nvCxnSpPr>
          <p:cNvPr id="14" name="Straight Arrow Connector 13">
            <a:extLst>
              <a:ext uri="{FF2B5EF4-FFF2-40B4-BE49-F238E27FC236}">
                <a16:creationId xmlns:a16="http://schemas.microsoft.com/office/drawing/2014/main" id="{24E90F7A-8600-7444-9A63-CEB9F1F53158}"/>
              </a:ext>
            </a:extLst>
          </p:cNvPr>
          <p:cNvCxnSpPr>
            <a:cxnSpLocks/>
          </p:cNvCxnSpPr>
          <p:nvPr/>
        </p:nvCxnSpPr>
        <p:spPr>
          <a:xfrm flipH="1">
            <a:off x="3263984" y="1556297"/>
            <a:ext cx="520784" cy="99917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554E1CB-F4CF-0F4A-BBBB-63356D2315BE}"/>
              </a:ext>
            </a:extLst>
          </p:cNvPr>
          <p:cNvCxnSpPr>
            <a:cxnSpLocks/>
          </p:cNvCxnSpPr>
          <p:nvPr/>
        </p:nvCxnSpPr>
        <p:spPr>
          <a:xfrm>
            <a:off x="7825893" y="1556297"/>
            <a:ext cx="588403" cy="923485"/>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875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Career Planning Overview</a:t>
            </a:r>
          </a:p>
        </p:txBody>
      </p:sp>
      <p:sp>
        <p:nvSpPr>
          <p:cNvPr id="6" name="Rounded Rectangle 5">
            <a:extLst>
              <a:ext uri="{FF2B5EF4-FFF2-40B4-BE49-F238E27FC236}">
                <a16:creationId xmlns:a16="http://schemas.microsoft.com/office/drawing/2014/main" id="{921D60D9-B223-CE4B-8B8E-FB84B646E267}"/>
              </a:ext>
            </a:extLst>
          </p:cNvPr>
          <p:cNvSpPr/>
          <p:nvPr/>
        </p:nvSpPr>
        <p:spPr>
          <a:xfrm>
            <a:off x="3985614" y="1212136"/>
            <a:ext cx="3639433" cy="1144514"/>
          </a:xfrm>
          <a:prstGeom prst="roundRect">
            <a:avLst/>
          </a:prstGeom>
          <a:solidFill>
            <a:schemeClr val="bg1"/>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00CC"/>
                </a:solidFill>
              </a:rPr>
              <a:t>Academia</a:t>
            </a:r>
          </a:p>
        </p:txBody>
      </p:sp>
      <p:sp>
        <p:nvSpPr>
          <p:cNvPr id="8" name="Rounded Rectangle 7">
            <a:extLst>
              <a:ext uri="{FF2B5EF4-FFF2-40B4-BE49-F238E27FC236}">
                <a16:creationId xmlns:a16="http://schemas.microsoft.com/office/drawing/2014/main" id="{35632E2F-A6C1-AC46-B950-1D8C6AEC1E59}"/>
              </a:ext>
            </a:extLst>
          </p:cNvPr>
          <p:cNvSpPr/>
          <p:nvPr/>
        </p:nvSpPr>
        <p:spPr>
          <a:xfrm>
            <a:off x="276812" y="2705717"/>
            <a:ext cx="10670628" cy="3591268"/>
          </a:xfrm>
          <a:prstGeom prst="roundRect">
            <a:avLst/>
          </a:prstGeom>
          <a:solidFill>
            <a:schemeClr val="bg1"/>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00CC"/>
                </a:solidFill>
              </a:rPr>
              <a:t>Tenure-Track Faculty</a:t>
            </a:r>
          </a:p>
          <a:p>
            <a:pPr algn="ctr"/>
            <a:r>
              <a:rPr lang="en-US" sz="1000" dirty="0">
                <a:solidFill>
                  <a:srgbClr val="0000CC"/>
                </a:solidFill>
              </a:rPr>
              <a:t>(Some Generic Thoughts)</a:t>
            </a:r>
          </a:p>
          <a:p>
            <a:pPr algn="ctr"/>
            <a:endParaRPr lang="en-US" sz="2200" dirty="0">
              <a:solidFill>
                <a:srgbClr val="0000CC"/>
              </a:solidFill>
            </a:endParaRPr>
          </a:p>
          <a:p>
            <a:pPr algn="ctr"/>
            <a:r>
              <a:rPr lang="en-US" sz="1600" dirty="0">
                <a:solidFill>
                  <a:schemeClr val="tx1"/>
                </a:solidFill>
              </a:rPr>
              <a:t>Typically a 9-10 month salary.</a:t>
            </a:r>
          </a:p>
          <a:p>
            <a:pPr algn="ctr"/>
            <a:r>
              <a:rPr lang="en-US" sz="1600" dirty="0">
                <a:solidFill>
                  <a:schemeClr val="tx1"/>
                </a:solidFill>
              </a:rPr>
              <a:t>No cash during summer…unless you teach or get income through grants.</a:t>
            </a:r>
          </a:p>
          <a:p>
            <a:pPr algn="ctr"/>
            <a:r>
              <a:rPr lang="en-US" sz="1600" dirty="0">
                <a:solidFill>
                  <a:schemeClr val="tx1"/>
                </a:solidFill>
              </a:rPr>
              <a:t>Research is your currency…every extra class you teach compromises your research.</a:t>
            </a:r>
          </a:p>
          <a:p>
            <a:pPr algn="ctr"/>
            <a:r>
              <a:rPr lang="en-US" sz="1600" dirty="0">
                <a:solidFill>
                  <a:schemeClr val="tx1"/>
                </a:solidFill>
              </a:rPr>
              <a:t>You need to show progress towards tenure during your first 3 years…and your job is safe.</a:t>
            </a:r>
          </a:p>
          <a:p>
            <a:pPr algn="ctr"/>
            <a:r>
              <a:rPr lang="en-US" sz="1600" dirty="0">
                <a:solidFill>
                  <a:schemeClr val="tx1"/>
                </a:solidFill>
              </a:rPr>
              <a:t>Typically need to go up for tenure during your 6</a:t>
            </a:r>
            <a:r>
              <a:rPr lang="en-US" sz="1600" baseline="30000" dirty="0">
                <a:solidFill>
                  <a:schemeClr val="tx1"/>
                </a:solidFill>
              </a:rPr>
              <a:t>th</a:t>
            </a:r>
            <a:r>
              <a:rPr lang="en-US" sz="1600" dirty="0">
                <a:solidFill>
                  <a:schemeClr val="tx1"/>
                </a:solidFill>
              </a:rPr>
              <a:t> year (with possible extensions for maternity or other unique situations).</a:t>
            </a:r>
          </a:p>
          <a:p>
            <a:pPr algn="ctr"/>
            <a:r>
              <a:rPr lang="en-US" sz="1600" dirty="0">
                <a:solidFill>
                  <a:schemeClr val="tx1"/>
                </a:solidFill>
              </a:rPr>
              <a:t>If you get tenure, you have job security for life.</a:t>
            </a:r>
          </a:p>
          <a:p>
            <a:pPr algn="ctr"/>
            <a:r>
              <a:rPr lang="en-US" sz="1600" dirty="0">
                <a:solidFill>
                  <a:schemeClr val="tx1"/>
                </a:solidFill>
              </a:rPr>
              <a:t>If you are denied tenure, you have 0-1 years to find a new job and home.</a:t>
            </a:r>
          </a:p>
          <a:p>
            <a:pPr algn="ctr"/>
            <a:r>
              <a:rPr lang="en-US" sz="1600" dirty="0">
                <a:solidFill>
                  <a:schemeClr val="tx1"/>
                </a:solidFill>
              </a:rPr>
              <a:t>Your first salary is your most important – Because you cannot expect lots of raises or bonuses.</a:t>
            </a:r>
          </a:p>
          <a:p>
            <a:pPr algn="ctr"/>
            <a:r>
              <a:rPr lang="en-US" sz="1600" dirty="0">
                <a:solidFill>
                  <a:schemeClr val="tx1"/>
                </a:solidFill>
              </a:rPr>
              <a:t>You may get raises of 5-10% when you get promoted…but you may only get promoted twice in your life.</a:t>
            </a:r>
          </a:p>
          <a:p>
            <a:pPr algn="ctr"/>
            <a:r>
              <a:rPr lang="en-US" sz="1600" dirty="0">
                <a:solidFill>
                  <a:schemeClr val="tx1"/>
                </a:solidFill>
              </a:rPr>
              <a:t>Your first salary is very, very important.</a:t>
            </a:r>
          </a:p>
        </p:txBody>
      </p:sp>
      <p:cxnSp>
        <p:nvCxnSpPr>
          <p:cNvPr id="14" name="Straight Arrow Connector 13">
            <a:extLst>
              <a:ext uri="{FF2B5EF4-FFF2-40B4-BE49-F238E27FC236}">
                <a16:creationId xmlns:a16="http://schemas.microsoft.com/office/drawing/2014/main" id="{24E90F7A-8600-7444-9A63-CEB9F1F53158}"/>
              </a:ext>
            </a:extLst>
          </p:cNvPr>
          <p:cNvCxnSpPr>
            <a:cxnSpLocks/>
          </p:cNvCxnSpPr>
          <p:nvPr/>
        </p:nvCxnSpPr>
        <p:spPr>
          <a:xfrm flipH="1">
            <a:off x="3263984" y="1556297"/>
            <a:ext cx="520784" cy="99917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222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Career Planning Overview</a:t>
            </a:r>
          </a:p>
        </p:txBody>
      </p:sp>
      <p:sp>
        <p:nvSpPr>
          <p:cNvPr id="6" name="Rounded Rectangle 5">
            <a:extLst>
              <a:ext uri="{FF2B5EF4-FFF2-40B4-BE49-F238E27FC236}">
                <a16:creationId xmlns:a16="http://schemas.microsoft.com/office/drawing/2014/main" id="{921D60D9-B223-CE4B-8B8E-FB84B646E267}"/>
              </a:ext>
            </a:extLst>
          </p:cNvPr>
          <p:cNvSpPr/>
          <p:nvPr/>
        </p:nvSpPr>
        <p:spPr>
          <a:xfrm>
            <a:off x="3985614" y="1212136"/>
            <a:ext cx="3639433" cy="1144514"/>
          </a:xfrm>
          <a:prstGeom prst="roundRect">
            <a:avLst/>
          </a:prstGeom>
          <a:solidFill>
            <a:schemeClr val="bg1"/>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00CC"/>
                </a:solidFill>
              </a:rPr>
              <a:t>Academia</a:t>
            </a:r>
          </a:p>
        </p:txBody>
      </p:sp>
      <p:sp>
        <p:nvSpPr>
          <p:cNvPr id="9" name="Rounded Rectangle 8">
            <a:extLst>
              <a:ext uri="{FF2B5EF4-FFF2-40B4-BE49-F238E27FC236}">
                <a16:creationId xmlns:a16="http://schemas.microsoft.com/office/drawing/2014/main" id="{9EA6E38E-E840-AF43-A83E-C156C51DCB7C}"/>
              </a:ext>
            </a:extLst>
          </p:cNvPr>
          <p:cNvSpPr/>
          <p:nvPr/>
        </p:nvSpPr>
        <p:spPr>
          <a:xfrm>
            <a:off x="2726267" y="2597865"/>
            <a:ext cx="8380263" cy="3209483"/>
          </a:xfrm>
          <a:prstGeom prst="roundRect">
            <a:avLst/>
          </a:prstGeom>
          <a:solidFill>
            <a:schemeClr val="bg1"/>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00CC"/>
                </a:solidFill>
              </a:rPr>
              <a:t>Administration</a:t>
            </a:r>
          </a:p>
          <a:p>
            <a:pPr algn="ctr"/>
            <a:r>
              <a:rPr lang="en-US" sz="1000" dirty="0">
                <a:solidFill>
                  <a:srgbClr val="0000CC"/>
                </a:solidFill>
              </a:rPr>
              <a:t>(Some Generic Thoughts)</a:t>
            </a:r>
          </a:p>
          <a:p>
            <a:pPr algn="ctr"/>
            <a:endParaRPr lang="en-US" sz="2200" dirty="0">
              <a:solidFill>
                <a:srgbClr val="0000CC"/>
              </a:solidFill>
            </a:endParaRPr>
          </a:p>
          <a:p>
            <a:pPr algn="ctr"/>
            <a:r>
              <a:rPr lang="en-US" sz="1500" dirty="0">
                <a:solidFill>
                  <a:schemeClr val="tx1"/>
                </a:solidFill>
              </a:rPr>
              <a:t>Typically a 12-month salary.</a:t>
            </a:r>
          </a:p>
          <a:p>
            <a:pPr algn="ctr"/>
            <a:r>
              <a:rPr lang="en-US" sz="1500" dirty="0">
                <a:solidFill>
                  <a:schemeClr val="tx1"/>
                </a:solidFill>
              </a:rPr>
              <a:t>Job security is based on performance…there is no tenure (unless you move into administration after already earning tenure).</a:t>
            </a:r>
          </a:p>
          <a:p>
            <a:pPr algn="ctr"/>
            <a:r>
              <a:rPr lang="en-US" sz="1500" dirty="0">
                <a:solidFill>
                  <a:schemeClr val="tx1"/>
                </a:solidFill>
              </a:rPr>
              <a:t>Job security may be based on budgets.</a:t>
            </a:r>
          </a:p>
          <a:p>
            <a:pPr algn="ctr"/>
            <a:r>
              <a:rPr lang="en-US" sz="1500" dirty="0">
                <a:solidFill>
                  <a:schemeClr val="tx1"/>
                </a:solidFill>
              </a:rPr>
              <a:t>Promotions and raises are possible.</a:t>
            </a:r>
          </a:p>
          <a:p>
            <a:pPr algn="ctr"/>
            <a:r>
              <a:rPr lang="en-US" sz="1500" dirty="0">
                <a:solidFill>
                  <a:schemeClr val="tx1"/>
                </a:solidFill>
              </a:rPr>
              <a:t>Switching jobs, divisions or offices might be the way to get promotions and raises.</a:t>
            </a:r>
          </a:p>
        </p:txBody>
      </p:sp>
      <p:cxnSp>
        <p:nvCxnSpPr>
          <p:cNvPr id="18" name="Straight Arrow Connector 17">
            <a:extLst>
              <a:ext uri="{FF2B5EF4-FFF2-40B4-BE49-F238E27FC236}">
                <a16:creationId xmlns:a16="http://schemas.microsoft.com/office/drawing/2014/main" id="{3554E1CB-F4CF-0F4A-BBBB-63356D2315BE}"/>
              </a:ext>
            </a:extLst>
          </p:cNvPr>
          <p:cNvCxnSpPr>
            <a:cxnSpLocks/>
          </p:cNvCxnSpPr>
          <p:nvPr/>
        </p:nvCxnSpPr>
        <p:spPr>
          <a:xfrm>
            <a:off x="7825893" y="1556297"/>
            <a:ext cx="588403" cy="923485"/>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112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Career Planning Overview</a:t>
            </a:r>
          </a:p>
        </p:txBody>
      </p:sp>
      <p:sp>
        <p:nvSpPr>
          <p:cNvPr id="7" name="Rounded Rectangle 6">
            <a:extLst>
              <a:ext uri="{FF2B5EF4-FFF2-40B4-BE49-F238E27FC236}">
                <a16:creationId xmlns:a16="http://schemas.microsoft.com/office/drawing/2014/main" id="{9AFE3AB4-FF1C-364B-8F1B-C0435257075F}"/>
              </a:ext>
            </a:extLst>
          </p:cNvPr>
          <p:cNvSpPr/>
          <p:nvPr/>
        </p:nvSpPr>
        <p:spPr>
          <a:xfrm>
            <a:off x="3101491" y="1272690"/>
            <a:ext cx="5989017" cy="4698160"/>
          </a:xfrm>
          <a:prstGeom prst="roundRect">
            <a:avLst/>
          </a:prstGeom>
          <a:solidFill>
            <a:schemeClr val="bg1"/>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00CC"/>
                </a:solidFill>
              </a:rPr>
              <a:t>Something unstructured – consulting, performing, freelance, entrepreneurship</a:t>
            </a:r>
          </a:p>
          <a:p>
            <a:pPr algn="ctr"/>
            <a:endParaRPr lang="en-US" sz="2200" dirty="0">
              <a:solidFill>
                <a:srgbClr val="0000CC"/>
              </a:solidFill>
            </a:endParaRPr>
          </a:p>
          <a:p>
            <a:pPr algn="ctr"/>
            <a:r>
              <a:rPr lang="en-US" dirty="0">
                <a:solidFill>
                  <a:schemeClr val="tx1"/>
                </a:solidFill>
              </a:rPr>
              <a:t>You will have to pay for a health care plan.</a:t>
            </a:r>
          </a:p>
          <a:p>
            <a:pPr algn="ctr"/>
            <a:r>
              <a:rPr lang="en-US" dirty="0">
                <a:solidFill>
                  <a:schemeClr val="tx1"/>
                </a:solidFill>
              </a:rPr>
              <a:t>You will have to create your own retirement plan.</a:t>
            </a:r>
          </a:p>
          <a:p>
            <a:pPr algn="ctr"/>
            <a:r>
              <a:rPr lang="en-US" dirty="0">
                <a:solidFill>
                  <a:schemeClr val="tx1"/>
                </a:solidFill>
              </a:rPr>
              <a:t>You may have loads of flexibility in where you live, when you work, what work you do.</a:t>
            </a:r>
          </a:p>
          <a:p>
            <a:pPr algn="ctr"/>
            <a:r>
              <a:rPr lang="en-US" dirty="0">
                <a:solidFill>
                  <a:schemeClr val="tx1"/>
                </a:solidFill>
              </a:rPr>
              <a:t>You may have to learn way more about tax and employment law than you really want to do.</a:t>
            </a:r>
          </a:p>
          <a:p>
            <a:pPr algn="ctr"/>
            <a:r>
              <a:rPr lang="en-US" dirty="0">
                <a:solidFill>
                  <a:schemeClr val="tx1"/>
                </a:solidFill>
              </a:rPr>
              <a:t>You have close to zero income reliability…at least initially. You may have to become a professional hustler.</a:t>
            </a:r>
          </a:p>
        </p:txBody>
      </p:sp>
    </p:spTree>
    <p:extLst>
      <p:ext uri="{BB962C8B-B14F-4D97-AF65-F5344CB8AC3E}">
        <p14:creationId xmlns:p14="http://schemas.microsoft.com/office/powerpoint/2010/main" val="4065211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You #1a</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b="1" i="1" dirty="0">
              <a:solidFill>
                <a:srgbClr val="006600"/>
              </a:solidFill>
            </a:endParaRPr>
          </a:p>
          <a:p>
            <a:pPr marL="0" indent="0" algn="ctr">
              <a:buNone/>
            </a:pPr>
            <a:r>
              <a:rPr lang="en-US" sz="3600" b="1" i="1" dirty="0">
                <a:solidFill>
                  <a:srgbClr val="006600"/>
                </a:solidFill>
              </a:rPr>
              <a:t>How early should I be career planning? </a:t>
            </a:r>
          </a:p>
          <a:p>
            <a:pPr marL="0" indent="0" algn="ctr">
              <a:buNone/>
            </a:pPr>
            <a:endParaRPr lang="en-US" sz="3600" b="1" i="1" dirty="0">
              <a:solidFill>
                <a:srgbClr val="006600"/>
              </a:solidFill>
            </a:endParaRPr>
          </a:p>
          <a:p>
            <a:pPr marL="0" indent="0" algn="ctr">
              <a:buNone/>
            </a:pPr>
            <a:r>
              <a:rPr lang="en-US" sz="3600" b="1" i="1" dirty="0">
                <a:solidFill>
                  <a:srgbClr val="006600"/>
                </a:solidFill>
              </a:rPr>
              <a:t>How much of my time can I</a:t>
            </a:r>
            <a:br>
              <a:rPr lang="en-US" sz="3600" b="1" i="1" dirty="0">
                <a:solidFill>
                  <a:srgbClr val="006600"/>
                </a:solidFill>
              </a:rPr>
            </a:br>
            <a:r>
              <a:rPr lang="en-US" sz="3600" b="1" i="1" dirty="0">
                <a:solidFill>
                  <a:srgbClr val="006600"/>
                </a:solidFill>
              </a:rPr>
              <a:t> expect to spend career planning? </a:t>
            </a:r>
          </a:p>
        </p:txBody>
      </p:sp>
    </p:spTree>
    <p:extLst>
      <p:ext uri="{BB962C8B-B14F-4D97-AF65-F5344CB8AC3E}">
        <p14:creationId xmlns:p14="http://schemas.microsoft.com/office/powerpoint/2010/main" val="188705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You #1b</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6600"/>
                </a:solidFill>
              </a:rPr>
              <a:t>What if I'm interested in a unique </a:t>
            </a:r>
            <a:br>
              <a:rPr lang="en-US" sz="3600" b="1" i="1" dirty="0">
                <a:solidFill>
                  <a:srgbClr val="006600"/>
                </a:solidFill>
              </a:rPr>
            </a:br>
            <a:r>
              <a:rPr lang="en-US" sz="3600" b="1" i="1" dirty="0">
                <a:solidFill>
                  <a:srgbClr val="006600"/>
                </a:solidFill>
              </a:rPr>
              <a:t>non-academic career, can I find assistance with something like that at UL?</a:t>
            </a:r>
          </a:p>
          <a:p>
            <a:pPr marL="0" indent="0" algn="ctr">
              <a:buNone/>
            </a:pPr>
            <a:endParaRPr lang="en-US" sz="3600" b="1" i="1" dirty="0">
              <a:solidFill>
                <a:srgbClr val="006600"/>
              </a:solidFill>
            </a:endParaRPr>
          </a:p>
          <a:p>
            <a:pPr marL="0" indent="0" algn="ctr">
              <a:buNone/>
            </a:pPr>
            <a:r>
              <a:rPr lang="en-US" sz="3600" b="1" i="1" dirty="0">
                <a:solidFill>
                  <a:srgbClr val="006600"/>
                </a:solidFill>
              </a:rPr>
              <a:t>Is there anyone other than my advisor that I can reach out to in regards to career planning?</a:t>
            </a:r>
          </a:p>
        </p:txBody>
      </p:sp>
    </p:spTree>
    <p:extLst>
      <p:ext uri="{BB962C8B-B14F-4D97-AF65-F5344CB8AC3E}">
        <p14:creationId xmlns:p14="http://schemas.microsoft.com/office/powerpoint/2010/main" val="2474079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You #2</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2060"/>
                </a:solidFill>
              </a:rPr>
              <a:t>What would I do if I found out that my career isn't the one for me?</a:t>
            </a:r>
          </a:p>
          <a:p>
            <a:pPr marL="0" indent="0" algn="ctr">
              <a:buNone/>
            </a:pPr>
            <a:endParaRPr lang="en-US" b="1" i="1" dirty="0">
              <a:solidFill>
                <a:srgbClr val="002060"/>
              </a:solidFill>
            </a:endParaRPr>
          </a:p>
          <a:p>
            <a:pPr marL="0" indent="0" algn="ctr">
              <a:buNone/>
            </a:pPr>
            <a:r>
              <a:rPr lang="en-US" b="1" i="1" dirty="0">
                <a:solidFill>
                  <a:srgbClr val="002060"/>
                </a:solidFill>
              </a:rPr>
              <a:t>For example…Given the downturn in the oil and gas industry which has been a major employer of many geoscientists in the past decade, I really don't know the pathway to follow with a degree in geology as employment in the field has really been on the decline. </a:t>
            </a:r>
          </a:p>
          <a:p>
            <a:pPr marL="0" indent="0" algn="ctr">
              <a:buNone/>
            </a:pPr>
            <a:endParaRPr lang="en-US" b="1" i="1" dirty="0">
              <a:solidFill>
                <a:srgbClr val="002060"/>
              </a:solidFill>
            </a:endParaRPr>
          </a:p>
          <a:p>
            <a:pPr marL="0" indent="0" algn="ctr">
              <a:buNone/>
            </a:pPr>
            <a:r>
              <a:rPr lang="en-US" b="1" i="1" dirty="0">
                <a:solidFill>
                  <a:srgbClr val="C00000"/>
                </a:solidFill>
              </a:rPr>
              <a:t>How and when do I know that I need to </a:t>
            </a:r>
            <a:br>
              <a:rPr lang="en-US" b="1" i="1" dirty="0">
                <a:solidFill>
                  <a:srgbClr val="C00000"/>
                </a:solidFill>
              </a:rPr>
            </a:br>
            <a:r>
              <a:rPr lang="en-US" b="1" i="1" dirty="0">
                <a:solidFill>
                  <a:srgbClr val="C00000"/>
                </a:solidFill>
              </a:rPr>
              <a:t>make a career change or transition?</a:t>
            </a:r>
          </a:p>
          <a:p>
            <a:pPr marL="0" indent="0" algn="ctr">
              <a:buNone/>
            </a:pPr>
            <a:endParaRPr lang="en-US" b="1" i="1" dirty="0">
              <a:solidFill>
                <a:srgbClr val="002060"/>
              </a:solidFill>
            </a:endParaRPr>
          </a:p>
        </p:txBody>
      </p:sp>
    </p:spTree>
    <p:extLst>
      <p:ext uri="{BB962C8B-B14F-4D97-AF65-F5344CB8AC3E}">
        <p14:creationId xmlns:p14="http://schemas.microsoft.com/office/powerpoint/2010/main" val="2520533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spTree>
    <p:extLst>
      <p:ext uri="{BB962C8B-B14F-4D97-AF65-F5344CB8AC3E}">
        <p14:creationId xmlns:p14="http://schemas.microsoft.com/office/powerpoint/2010/main" val="3748651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You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00CC"/>
                </a:solidFill>
              </a:rPr>
              <a:t>I have a really good job offer in Boston and an okay job offer in New Orleans. My partner will be in grad school for 2 more years in Louisiana. Eventually we want to settle in or near Louisiana.</a:t>
            </a:r>
          </a:p>
          <a:p>
            <a:pPr marL="0" indent="0" algn="ctr">
              <a:buNone/>
            </a:pPr>
            <a:endParaRPr lang="en-US" sz="3600" b="1" i="1" dirty="0">
              <a:solidFill>
                <a:srgbClr val="0000CC"/>
              </a:solidFill>
            </a:endParaRPr>
          </a:p>
          <a:p>
            <a:pPr marL="0" indent="0" algn="ctr">
              <a:buNone/>
            </a:pPr>
            <a:r>
              <a:rPr lang="en-US" sz="3600" b="1" i="1" dirty="0">
                <a:solidFill>
                  <a:srgbClr val="0000CC"/>
                </a:solidFill>
              </a:rPr>
              <a:t>What should I do?</a:t>
            </a:r>
            <a:endParaRPr lang="en-US" sz="2300" b="1" i="1" dirty="0">
              <a:solidFill>
                <a:srgbClr val="C00000"/>
              </a:solidFill>
            </a:endParaRPr>
          </a:p>
        </p:txBody>
      </p:sp>
    </p:spTree>
    <p:extLst>
      <p:ext uri="{BB962C8B-B14F-4D97-AF65-F5344CB8AC3E}">
        <p14:creationId xmlns:p14="http://schemas.microsoft.com/office/powerpoint/2010/main" val="1140374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You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I have a really good job offer in Boston and an okay job offer in New Orleans. My partner will be in grad school for 2 more years in Louisiana. Eventually we want to settle in or near Louisiana.</a:t>
            </a:r>
          </a:p>
          <a:p>
            <a:pPr marL="0" indent="0" algn="ctr">
              <a:buNone/>
            </a:pPr>
            <a:endParaRPr lang="en-US" sz="2000" b="1" i="1" dirty="0">
              <a:solidFill>
                <a:srgbClr val="0000CC"/>
              </a:solidFill>
            </a:endParaRPr>
          </a:p>
          <a:p>
            <a:pPr marL="0" indent="0" algn="ctr">
              <a:buNone/>
            </a:pPr>
            <a:r>
              <a:rPr lang="en-US" sz="2000" b="1" i="1" dirty="0">
                <a:solidFill>
                  <a:srgbClr val="0000CC"/>
                </a:solidFill>
              </a:rPr>
              <a:t>What should I do?</a:t>
            </a:r>
          </a:p>
          <a:p>
            <a:pPr marL="0" indent="0" algn="ctr">
              <a:buNone/>
            </a:pPr>
            <a:endParaRPr lang="en-US" sz="1200" b="1" i="1" dirty="0">
              <a:solidFill>
                <a:srgbClr val="C00000"/>
              </a:solidFill>
            </a:endParaRPr>
          </a:p>
          <a:p>
            <a:pPr marL="0" indent="0" algn="ctr">
              <a:buNone/>
            </a:pPr>
            <a:r>
              <a:rPr lang="en-US" sz="2300" b="1" i="1" dirty="0">
                <a:solidFill>
                  <a:srgbClr val="C00000"/>
                </a:solidFill>
              </a:rPr>
              <a:t>Only you can answer this.</a:t>
            </a:r>
          </a:p>
          <a:p>
            <a:pPr marL="0" indent="0" algn="ctr">
              <a:buNone/>
            </a:pPr>
            <a:r>
              <a:rPr lang="en-US" sz="2300" b="1" i="1" dirty="0">
                <a:solidFill>
                  <a:srgbClr val="C00000"/>
                </a:solidFill>
              </a:rPr>
              <a:t>Focus on your goals, focus on your priorities.</a:t>
            </a:r>
          </a:p>
          <a:p>
            <a:pPr marL="0" indent="0" algn="ctr">
              <a:buNone/>
            </a:pPr>
            <a:r>
              <a:rPr lang="en-US" sz="2300" b="1" i="1" dirty="0">
                <a:solidFill>
                  <a:srgbClr val="C00000"/>
                </a:solidFill>
              </a:rPr>
              <a:t>You can make lists and spreadsheets and you can calculate the estimated financial value of each option.</a:t>
            </a:r>
          </a:p>
          <a:p>
            <a:pPr marL="0" indent="0" algn="ctr">
              <a:buNone/>
            </a:pPr>
            <a:r>
              <a:rPr lang="en-US" sz="2300" b="1" i="1" dirty="0">
                <a:solidFill>
                  <a:srgbClr val="C00000"/>
                </a:solidFill>
              </a:rPr>
              <a:t>But ultimately this is a personal decision that only you and your family can answer.</a:t>
            </a:r>
          </a:p>
          <a:p>
            <a:pPr marL="0" indent="0" algn="ctr">
              <a:buNone/>
            </a:pPr>
            <a:endParaRPr lang="en-US" sz="2300" b="1" i="1" dirty="0">
              <a:solidFill>
                <a:srgbClr val="C00000"/>
              </a:solidFill>
            </a:endParaRPr>
          </a:p>
          <a:p>
            <a:pPr marL="0" indent="0" algn="ctr">
              <a:buNone/>
            </a:pPr>
            <a:r>
              <a:rPr lang="en-US" sz="2300" b="1" i="1" dirty="0">
                <a:solidFill>
                  <a:srgbClr val="C00000"/>
                </a:solidFill>
              </a:rPr>
              <a:t>How much of the short-term are you willing to sacrifice for the long-term?</a:t>
            </a:r>
          </a:p>
        </p:txBody>
      </p:sp>
    </p:spTree>
    <p:extLst>
      <p:ext uri="{BB962C8B-B14F-4D97-AF65-F5344CB8AC3E}">
        <p14:creationId xmlns:p14="http://schemas.microsoft.com/office/powerpoint/2010/main" val="134567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3">
                                            <p:txEl>
                                              <p:pRg st="6" end="6"/>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 calcmode="lin" valueType="num">
                                      <p:cBhvr>
                                        <p:cTn id="1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4" dur="500"/>
                                        <p:tgtEl>
                                          <p:spTgt spid="3">
                                            <p:txEl>
                                              <p:pRg st="7" end="7"/>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p:cTn id="1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2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You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i="1" dirty="0"/>
              <a:t>I am graduating with my Master of Architecture. I have an opportunity to take a job in the Northeast with a really reputable firm that will take great care of me and pay for all of my continuing education and certifications over the next 3-5 years.</a:t>
            </a:r>
          </a:p>
          <a:p>
            <a:pPr marL="0" indent="0" algn="ctr">
              <a:buNone/>
            </a:pPr>
            <a:r>
              <a:rPr lang="en-US" sz="2500" b="1" i="1" dirty="0"/>
              <a:t>I also have an opportunity to take a job closer to home, but I will have to pay for all of my continuing education and certifications to advance my career.</a:t>
            </a:r>
          </a:p>
          <a:p>
            <a:pPr marL="0" indent="0" algn="ctr">
              <a:buNone/>
            </a:pPr>
            <a:r>
              <a:rPr lang="en-US" sz="2500" b="1" i="1" dirty="0"/>
              <a:t>Eventually, I would like to open my own practice in Louisiana – but that may be 5-10 years away.</a:t>
            </a:r>
          </a:p>
          <a:p>
            <a:pPr marL="0" indent="0" algn="ctr">
              <a:buNone/>
            </a:pPr>
            <a:r>
              <a:rPr lang="en-US" sz="2500" b="1" i="1" dirty="0"/>
              <a:t>What should I do?</a:t>
            </a:r>
          </a:p>
        </p:txBody>
      </p:sp>
    </p:spTree>
    <p:extLst>
      <p:ext uri="{BB962C8B-B14F-4D97-AF65-F5344CB8AC3E}">
        <p14:creationId xmlns:p14="http://schemas.microsoft.com/office/powerpoint/2010/main" val="3723476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You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500" b="1" i="1" dirty="0"/>
              <a:t>I am graduating with my Master of Architecture. I have an opportunity to take a job in the Northeast with a really reputable firm that will take great care of me and pay for all of my continuing education and certifications over the next 3-5 years.</a:t>
            </a:r>
          </a:p>
          <a:p>
            <a:pPr marL="0" indent="0" algn="ctr">
              <a:buNone/>
            </a:pPr>
            <a:r>
              <a:rPr lang="en-US" sz="1500" b="1" i="1" dirty="0"/>
              <a:t>I also have an opportunity to take a job closer to home, but I will have to pay for all of my continuing education and certifications to advance my career.</a:t>
            </a:r>
          </a:p>
          <a:p>
            <a:pPr marL="0" indent="0" algn="ctr">
              <a:buNone/>
            </a:pPr>
            <a:r>
              <a:rPr lang="en-US" sz="1500" b="1" i="1" dirty="0"/>
              <a:t>Eventually, I would like to open my own practice in Louisiana – but that may be 5-10 years away.</a:t>
            </a:r>
          </a:p>
          <a:p>
            <a:pPr marL="0" indent="0" algn="ctr">
              <a:buNone/>
            </a:pPr>
            <a:r>
              <a:rPr lang="en-US" sz="1500" b="1" i="1" dirty="0"/>
              <a:t>What should I do?</a:t>
            </a:r>
          </a:p>
          <a:p>
            <a:pPr marL="0" indent="0" algn="ctr">
              <a:buNone/>
            </a:pPr>
            <a:r>
              <a:rPr lang="en-US" sz="2300" b="1" i="1" dirty="0">
                <a:solidFill>
                  <a:srgbClr val="C00000"/>
                </a:solidFill>
              </a:rPr>
              <a:t>Again…Only you can answer this.</a:t>
            </a:r>
          </a:p>
          <a:p>
            <a:pPr marL="0" indent="0" algn="ctr">
              <a:buNone/>
            </a:pPr>
            <a:r>
              <a:rPr lang="en-US" sz="2300" b="1" i="1" dirty="0">
                <a:solidFill>
                  <a:srgbClr val="C00000"/>
                </a:solidFill>
              </a:rPr>
              <a:t>Focus on your goals, focus on your priorities.</a:t>
            </a:r>
          </a:p>
          <a:p>
            <a:pPr marL="0" indent="0" algn="ctr">
              <a:buNone/>
            </a:pPr>
            <a:r>
              <a:rPr lang="en-US" sz="2300" b="1" i="1" dirty="0">
                <a:solidFill>
                  <a:srgbClr val="C00000"/>
                </a:solidFill>
              </a:rPr>
              <a:t>You can make lists and spreadsheets and you can calculate the estimated financial value of each option.</a:t>
            </a:r>
          </a:p>
          <a:p>
            <a:pPr marL="0" indent="0" algn="ctr">
              <a:buNone/>
            </a:pPr>
            <a:r>
              <a:rPr lang="en-US" sz="2300" b="1" i="1" dirty="0">
                <a:solidFill>
                  <a:srgbClr val="C00000"/>
                </a:solidFill>
              </a:rPr>
              <a:t>But ultimately this is a personal decision that only you and your partner can answer.</a:t>
            </a:r>
          </a:p>
          <a:p>
            <a:pPr marL="0" indent="0" algn="ctr">
              <a:buNone/>
            </a:pPr>
            <a:endParaRPr lang="en-US" sz="2300" b="1" i="1" dirty="0">
              <a:solidFill>
                <a:srgbClr val="C00000"/>
              </a:solidFill>
            </a:endParaRPr>
          </a:p>
          <a:p>
            <a:pPr marL="0" indent="0" algn="ctr">
              <a:buNone/>
            </a:pPr>
            <a:r>
              <a:rPr lang="en-US" sz="2300" b="1" i="1" dirty="0">
                <a:solidFill>
                  <a:srgbClr val="C00000"/>
                </a:solidFill>
              </a:rPr>
              <a:t>How much of the short-term are you willing to sacrifice for the long-term?</a:t>
            </a:r>
          </a:p>
          <a:p>
            <a:pPr marL="0" indent="0" algn="ctr">
              <a:buNone/>
            </a:pPr>
            <a:endParaRPr lang="en-US" sz="1500" b="1" i="1" dirty="0"/>
          </a:p>
          <a:p>
            <a:pPr marL="0" indent="0" algn="ctr">
              <a:buNone/>
            </a:pPr>
            <a:endParaRPr lang="en-US" sz="1500" b="1" i="1" dirty="0"/>
          </a:p>
          <a:p>
            <a:pPr marL="0" indent="0" algn="ctr">
              <a:buNone/>
            </a:pPr>
            <a:endParaRPr lang="en-US" sz="1500" b="1" i="1" dirty="0"/>
          </a:p>
        </p:txBody>
      </p:sp>
    </p:spTree>
    <p:extLst>
      <p:ext uri="{BB962C8B-B14F-4D97-AF65-F5344CB8AC3E}">
        <p14:creationId xmlns:p14="http://schemas.microsoft.com/office/powerpoint/2010/main" val="1121384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b="1" i="1" dirty="0">
                <a:solidFill>
                  <a:srgbClr val="C00000"/>
                </a:solidFill>
              </a:rPr>
              <a:t>Decisions about jobs and careers are very personal.</a:t>
            </a:r>
          </a:p>
          <a:p>
            <a:pPr marL="0" indent="0" algn="ctr">
              <a:buNone/>
            </a:pPr>
            <a:r>
              <a:rPr lang="en-US" sz="2300" b="1" i="1" dirty="0">
                <a:solidFill>
                  <a:srgbClr val="C00000"/>
                </a:solidFill>
              </a:rPr>
              <a:t>They are classic trade-offs between short-term and long-term goals.</a:t>
            </a:r>
          </a:p>
          <a:p>
            <a:pPr marL="0" indent="0" algn="ctr">
              <a:buNone/>
            </a:pPr>
            <a:r>
              <a:rPr lang="en-US" sz="2300" b="1" i="1" dirty="0">
                <a:solidFill>
                  <a:srgbClr val="C00000"/>
                </a:solidFill>
              </a:rPr>
              <a:t>They are typically about more than just you – talk to your family.</a:t>
            </a:r>
          </a:p>
          <a:p>
            <a:pPr marL="0" indent="0" algn="ctr">
              <a:buNone/>
            </a:pPr>
            <a:endParaRPr lang="en-US" sz="2300" b="1" i="1" dirty="0">
              <a:solidFill>
                <a:srgbClr val="C00000"/>
              </a:solidFill>
            </a:endParaRPr>
          </a:p>
          <a:p>
            <a:pPr marL="0" indent="0" algn="ctr">
              <a:buNone/>
            </a:pPr>
            <a:r>
              <a:rPr lang="en-US" sz="2300" b="1" i="1" dirty="0">
                <a:solidFill>
                  <a:srgbClr val="C00000"/>
                </a:solidFill>
              </a:rPr>
              <a:t>How to decide?</a:t>
            </a:r>
          </a:p>
        </p:txBody>
      </p:sp>
    </p:spTree>
    <p:extLst>
      <p:ext uri="{BB962C8B-B14F-4D97-AF65-F5344CB8AC3E}">
        <p14:creationId xmlns:p14="http://schemas.microsoft.com/office/powerpoint/2010/main" val="370848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b="1" i="1" dirty="0">
                <a:solidFill>
                  <a:srgbClr val="C00000"/>
                </a:solidFill>
              </a:rPr>
              <a:t>How to decide?</a:t>
            </a:r>
          </a:p>
          <a:p>
            <a:pPr marL="0" indent="0" algn="ctr">
              <a:buNone/>
            </a:pPr>
            <a:endParaRPr lang="en-US" sz="2300" b="1" i="1" dirty="0">
              <a:solidFill>
                <a:srgbClr val="C00000"/>
              </a:solidFill>
            </a:endParaRPr>
          </a:p>
          <a:p>
            <a:pPr marL="0" indent="0" algn="ctr">
              <a:buNone/>
            </a:pPr>
            <a:r>
              <a:rPr lang="en-US" sz="3000" b="1" i="1" dirty="0">
                <a:solidFill>
                  <a:srgbClr val="0000CC"/>
                </a:solidFill>
              </a:rPr>
              <a:t>Try this trick: Fully commit to one option to yourself. Tell yourself you’re doing Option #1 and try to forget about Option #2. And then pretend to live it and make plans for it…like, literally make plans. Map out the next 10 years of your life with this decision. You can use some numbers, but it will be mostly about values, goals and priorities.</a:t>
            </a:r>
          </a:p>
          <a:p>
            <a:pPr marL="0" indent="0" algn="ctr">
              <a:buNone/>
            </a:pPr>
            <a:r>
              <a:rPr lang="en-US" sz="3000" b="1" i="1" dirty="0">
                <a:solidFill>
                  <a:srgbClr val="0000CC"/>
                </a:solidFill>
              </a:rPr>
              <a:t>Pretend that you have made this decision for 2-3 weeks.</a:t>
            </a:r>
          </a:p>
        </p:txBody>
      </p:sp>
    </p:spTree>
    <p:extLst>
      <p:ext uri="{BB962C8B-B14F-4D97-AF65-F5344CB8AC3E}">
        <p14:creationId xmlns:p14="http://schemas.microsoft.com/office/powerpoint/2010/main" val="1463616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700" b="1" i="1" dirty="0">
                <a:solidFill>
                  <a:srgbClr val="0000CC"/>
                </a:solidFill>
              </a:rPr>
              <a:t>Pretend that you have made this decision for 2-3 weeks.</a:t>
            </a:r>
          </a:p>
          <a:p>
            <a:pPr marL="0" indent="0" algn="ctr">
              <a:buNone/>
            </a:pPr>
            <a:r>
              <a:rPr lang="en-US" sz="2700" b="1" i="1" dirty="0">
                <a:solidFill>
                  <a:srgbClr val="0000CC"/>
                </a:solidFill>
              </a:rPr>
              <a:t>And then assess how you feel. </a:t>
            </a:r>
          </a:p>
          <a:p>
            <a:pPr marL="0" indent="0" algn="ctr">
              <a:buNone/>
            </a:pPr>
            <a:endParaRPr lang="en-US" sz="2700" b="1" i="1" dirty="0">
              <a:solidFill>
                <a:srgbClr val="0000CC"/>
              </a:solidFill>
            </a:endParaRPr>
          </a:p>
          <a:p>
            <a:pPr marL="0" indent="0" algn="ctr">
              <a:buNone/>
            </a:pPr>
            <a:r>
              <a:rPr lang="en-US" sz="2700" b="1" i="1" dirty="0">
                <a:solidFill>
                  <a:srgbClr val="0000CC"/>
                </a:solidFill>
              </a:rPr>
              <a:t>Are you more or less excited?</a:t>
            </a:r>
          </a:p>
          <a:p>
            <a:pPr marL="0" indent="0" algn="ctr">
              <a:buNone/>
            </a:pPr>
            <a:r>
              <a:rPr lang="en-US" sz="2700" b="1" i="1" dirty="0">
                <a:solidFill>
                  <a:srgbClr val="0000CC"/>
                </a:solidFill>
              </a:rPr>
              <a:t>Are you more or less anxious?</a:t>
            </a:r>
          </a:p>
          <a:p>
            <a:pPr marL="0" indent="0" algn="ctr">
              <a:buNone/>
            </a:pPr>
            <a:r>
              <a:rPr lang="en-US" sz="2700" b="1" i="1" dirty="0">
                <a:solidFill>
                  <a:srgbClr val="0000CC"/>
                </a:solidFill>
              </a:rPr>
              <a:t>Does the 10-year plan make sense? Its it clear? </a:t>
            </a:r>
          </a:p>
          <a:p>
            <a:pPr marL="0" indent="0" algn="ctr">
              <a:buNone/>
            </a:pPr>
            <a:r>
              <a:rPr lang="en-US" sz="2700" b="1" i="1" dirty="0">
                <a:solidFill>
                  <a:srgbClr val="0000CC"/>
                </a:solidFill>
              </a:rPr>
              <a:t>How have you been sleeping these past 2-3 weeks?</a:t>
            </a:r>
          </a:p>
          <a:p>
            <a:pPr marL="0" indent="0" algn="ctr">
              <a:buNone/>
            </a:pPr>
            <a:r>
              <a:rPr lang="en-US" sz="2700" b="1" i="1" dirty="0">
                <a:solidFill>
                  <a:srgbClr val="0000CC"/>
                </a:solidFill>
              </a:rPr>
              <a:t>If necessary, repeat this commit-and-pretend process with the other option to try to get a better sense of how both your head and your heart respond to each option.</a:t>
            </a:r>
          </a:p>
        </p:txBody>
      </p:sp>
    </p:spTree>
    <p:extLst>
      <p:ext uri="{BB962C8B-B14F-4D97-AF65-F5344CB8AC3E}">
        <p14:creationId xmlns:p14="http://schemas.microsoft.com/office/powerpoint/2010/main" val="2411206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You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endParaRPr lang="en-US" sz="3200" b="1" i="1" dirty="0">
              <a:solidFill>
                <a:srgbClr val="006600"/>
              </a:solidFill>
            </a:endParaRPr>
          </a:p>
          <a:p>
            <a:pPr marL="0" indent="0" algn="ctr">
              <a:buNone/>
            </a:pPr>
            <a:r>
              <a:rPr lang="en-US" sz="2900" b="1" i="1" dirty="0">
                <a:solidFill>
                  <a:srgbClr val="006600"/>
                </a:solidFill>
              </a:rPr>
              <a:t>How do I decide which plans I want?</a:t>
            </a:r>
          </a:p>
          <a:p>
            <a:pPr marL="0" indent="0" algn="ctr">
              <a:buNone/>
            </a:pPr>
            <a:r>
              <a:rPr lang="en-US" sz="2900" b="1" i="1" dirty="0">
                <a:solidFill>
                  <a:srgbClr val="006600"/>
                </a:solidFill>
              </a:rPr>
              <a:t>What if I choose the wrong plan – can I change my decision later?</a:t>
            </a:r>
            <a:endParaRPr lang="en-US" sz="2900" b="1" i="1" dirty="0">
              <a:solidFill>
                <a:srgbClr val="C00000"/>
              </a:solidFill>
            </a:endParaRPr>
          </a:p>
        </p:txBody>
      </p:sp>
    </p:spTree>
    <p:extLst>
      <p:ext uri="{BB962C8B-B14F-4D97-AF65-F5344CB8AC3E}">
        <p14:creationId xmlns:p14="http://schemas.microsoft.com/office/powerpoint/2010/main" val="1734759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You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r>
              <a:rPr lang="en-US" sz="2000" b="1" i="1" dirty="0">
                <a:solidFill>
                  <a:srgbClr val="006600"/>
                </a:solidFill>
              </a:rPr>
              <a:t>How do I decide which plan I want?</a:t>
            </a:r>
          </a:p>
          <a:p>
            <a:pPr marL="0" indent="0" algn="ctr">
              <a:buNone/>
            </a:pPr>
            <a:r>
              <a:rPr lang="en-US" sz="2000" b="1" i="1" dirty="0">
                <a:solidFill>
                  <a:srgbClr val="006600"/>
                </a:solidFill>
              </a:rPr>
              <a:t>What if I choose the wrong plan – can I change my decision later?</a:t>
            </a:r>
          </a:p>
          <a:p>
            <a:pPr marL="0" indent="0" algn="ctr">
              <a:buNone/>
            </a:pPr>
            <a:endParaRPr lang="en-US" b="1" i="1" dirty="0">
              <a:solidFill>
                <a:srgbClr val="0000CC"/>
              </a:solidFill>
            </a:endParaRPr>
          </a:p>
          <a:p>
            <a:pPr marL="0" indent="0">
              <a:buNone/>
            </a:pPr>
            <a:r>
              <a:rPr lang="en-US" sz="2600" b="1" i="1" dirty="0">
                <a:solidFill>
                  <a:srgbClr val="C00000"/>
                </a:solidFill>
              </a:rPr>
              <a:t>Let’s start with the health-care plan:</a:t>
            </a:r>
          </a:p>
          <a:p>
            <a:r>
              <a:rPr lang="en-US" sz="2600" b="1" i="1" dirty="0">
                <a:solidFill>
                  <a:srgbClr val="C00000"/>
                </a:solidFill>
              </a:rPr>
              <a:t>You generally can select which plan option you choose once a year.</a:t>
            </a:r>
          </a:p>
          <a:p>
            <a:r>
              <a:rPr lang="en-US" sz="2600" b="1" i="1" dirty="0">
                <a:solidFill>
                  <a:srgbClr val="C00000"/>
                </a:solidFill>
              </a:rPr>
              <a:t>The company will deduct pre-tax salary for your premium (and the company will also contribute to the premium to share the costs)</a:t>
            </a:r>
          </a:p>
          <a:p>
            <a:r>
              <a:rPr lang="en-US" sz="2600" b="1" i="1" dirty="0">
                <a:solidFill>
                  <a:srgbClr val="C00000"/>
                </a:solidFill>
              </a:rPr>
              <a:t>Your family members may or may not be included.</a:t>
            </a:r>
          </a:p>
          <a:p>
            <a:r>
              <a:rPr lang="en-US" sz="2600" b="1" i="1" dirty="0">
                <a:solidFill>
                  <a:srgbClr val="C00000"/>
                </a:solidFill>
              </a:rPr>
              <a:t>And there are lots of financial decisions you will have to make…</a:t>
            </a:r>
            <a:endParaRPr lang="en-US" sz="2200" b="1" i="1" dirty="0">
              <a:solidFill>
                <a:srgbClr val="C00000"/>
              </a:solidFill>
            </a:endParaRPr>
          </a:p>
        </p:txBody>
      </p:sp>
    </p:spTree>
    <p:extLst>
      <p:ext uri="{BB962C8B-B14F-4D97-AF65-F5344CB8AC3E}">
        <p14:creationId xmlns:p14="http://schemas.microsoft.com/office/powerpoint/2010/main" val="813574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You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i="1" dirty="0">
                <a:solidFill>
                  <a:srgbClr val="C00000"/>
                </a:solidFill>
              </a:rPr>
              <a:t>Let’s start with the health-care plan:</a:t>
            </a:r>
          </a:p>
          <a:p>
            <a:r>
              <a:rPr lang="en-US" sz="2600" b="1" i="1" dirty="0">
                <a:solidFill>
                  <a:srgbClr val="C00000"/>
                </a:solidFill>
              </a:rPr>
              <a:t>And there are lots of financial decisions you will have to make…</a:t>
            </a:r>
          </a:p>
          <a:p>
            <a:pPr lvl="1"/>
            <a:r>
              <a:rPr lang="en-US" sz="1800" b="1" i="1" dirty="0">
                <a:solidFill>
                  <a:srgbClr val="C00000"/>
                </a:solidFill>
              </a:rPr>
              <a:t>Choose to pay a higher monthly premium to get a lower annual deductible.</a:t>
            </a:r>
          </a:p>
          <a:p>
            <a:pPr lvl="1"/>
            <a:r>
              <a:rPr lang="en-US" sz="1800" b="1" i="1" dirty="0">
                <a:solidFill>
                  <a:srgbClr val="C00000"/>
                </a:solidFill>
              </a:rPr>
              <a:t>What are the annual and lifetime out-of-pocket maximums?</a:t>
            </a:r>
          </a:p>
          <a:p>
            <a:pPr lvl="1"/>
            <a:r>
              <a:rPr lang="en-US" sz="1800" b="1" i="1" dirty="0">
                <a:solidFill>
                  <a:srgbClr val="C00000"/>
                </a:solidFill>
              </a:rPr>
              <a:t>What are the co-payment amounts you pay for each visit?</a:t>
            </a:r>
          </a:p>
          <a:p>
            <a:pPr lvl="2"/>
            <a:r>
              <a:rPr lang="en-US" sz="1400" b="1" i="1" dirty="0">
                <a:solidFill>
                  <a:srgbClr val="C00000"/>
                </a:solidFill>
              </a:rPr>
              <a:t>Think about which medical services YOU are most likely to need.</a:t>
            </a:r>
          </a:p>
          <a:p>
            <a:r>
              <a:rPr lang="en-US" sz="2200" b="1" i="1" dirty="0">
                <a:solidFill>
                  <a:srgbClr val="C00000"/>
                </a:solidFill>
              </a:rPr>
              <a:t>Health Savings Accounts (HSA)</a:t>
            </a:r>
          </a:p>
          <a:p>
            <a:pPr lvl="1"/>
            <a:r>
              <a:rPr lang="en-US" sz="1800" b="1" i="1" dirty="0">
                <a:solidFill>
                  <a:srgbClr val="C00000"/>
                </a:solidFill>
              </a:rPr>
              <a:t>You can contribute pre-tax dollars to an HSA to be used to pay co-pays, deductibles, other expenses</a:t>
            </a:r>
          </a:p>
          <a:p>
            <a:pPr lvl="1"/>
            <a:r>
              <a:rPr lang="en-US" sz="1800" b="1" i="1" dirty="0">
                <a:solidFill>
                  <a:srgbClr val="C00000"/>
                </a:solidFill>
              </a:rPr>
              <a:t>The money in the account can roll-over from year to year</a:t>
            </a:r>
          </a:p>
          <a:p>
            <a:pPr lvl="1"/>
            <a:r>
              <a:rPr lang="en-US" sz="1800" b="1" i="1" dirty="0">
                <a:solidFill>
                  <a:srgbClr val="C00000"/>
                </a:solidFill>
              </a:rPr>
              <a:t>Requires you to be part of a high-deductible health care plan</a:t>
            </a:r>
          </a:p>
          <a:p>
            <a:r>
              <a:rPr lang="en-US" sz="2200" b="1" i="1" dirty="0">
                <a:solidFill>
                  <a:srgbClr val="C00000"/>
                </a:solidFill>
              </a:rPr>
              <a:t>Flexible Spending Account (FSA)</a:t>
            </a:r>
          </a:p>
          <a:p>
            <a:pPr lvl="1"/>
            <a:r>
              <a:rPr lang="en-US" sz="1800" b="1" i="1" dirty="0">
                <a:solidFill>
                  <a:srgbClr val="C00000"/>
                </a:solidFill>
              </a:rPr>
              <a:t>You can contribute pre-tax dollars to an FSA to be used to pay co-pays, deductibles, other expenses</a:t>
            </a:r>
          </a:p>
          <a:p>
            <a:pPr lvl="1"/>
            <a:r>
              <a:rPr lang="en-US" sz="1800" b="1" i="1" dirty="0">
                <a:solidFill>
                  <a:srgbClr val="C00000"/>
                </a:solidFill>
              </a:rPr>
              <a:t>The money in the account DOES NOT roll-over from year to year</a:t>
            </a:r>
          </a:p>
          <a:p>
            <a:pPr lvl="1"/>
            <a:r>
              <a:rPr lang="en-US" sz="1800" b="1" i="1" dirty="0">
                <a:solidFill>
                  <a:srgbClr val="C00000"/>
                </a:solidFill>
              </a:rPr>
              <a:t>DOES NOT require you to be part of a high-deductible health care plan</a:t>
            </a:r>
          </a:p>
        </p:txBody>
      </p:sp>
    </p:spTree>
    <p:extLst>
      <p:ext uri="{BB962C8B-B14F-4D97-AF65-F5344CB8AC3E}">
        <p14:creationId xmlns:p14="http://schemas.microsoft.com/office/powerpoint/2010/main" val="584846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4" name="Straight Arrow Connector 3">
            <a:extLst>
              <a:ext uri="{FF2B5EF4-FFF2-40B4-BE49-F238E27FC236}">
                <a16:creationId xmlns:a16="http://schemas.microsoft.com/office/drawing/2014/main" id="{AFA71862-4F6A-4A4E-A3AC-6E40F20A3A4B}"/>
              </a:ext>
            </a:extLst>
          </p:cNvPr>
          <p:cNvCxnSpPr/>
          <p:nvPr/>
        </p:nvCxnSpPr>
        <p:spPr>
          <a:xfrm flipH="1">
            <a:off x="1989667" y="3268133"/>
            <a:ext cx="2963333" cy="1557867"/>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61DE0B2-2916-4472-9476-0D26FDD50BA8}"/>
              </a:ext>
            </a:extLst>
          </p:cNvPr>
          <p:cNvCxnSpPr>
            <a:cxnSpLocks/>
          </p:cNvCxnSpPr>
          <p:nvPr/>
        </p:nvCxnSpPr>
        <p:spPr>
          <a:xfrm flipH="1">
            <a:off x="5147733" y="3285067"/>
            <a:ext cx="169335" cy="1439333"/>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41A7B99-BC1C-4164-8779-7FFE8FC66EDF}"/>
              </a:ext>
            </a:extLst>
          </p:cNvPr>
          <p:cNvCxnSpPr>
            <a:cxnSpLocks/>
          </p:cNvCxnSpPr>
          <p:nvPr/>
        </p:nvCxnSpPr>
        <p:spPr>
          <a:xfrm flipH="1">
            <a:off x="6874933" y="3285067"/>
            <a:ext cx="59267" cy="1540933"/>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882E15B-FA27-4E7C-A75D-F78A09C3331A}"/>
              </a:ext>
            </a:extLst>
          </p:cNvPr>
          <p:cNvCxnSpPr>
            <a:cxnSpLocks/>
          </p:cNvCxnSpPr>
          <p:nvPr/>
        </p:nvCxnSpPr>
        <p:spPr>
          <a:xfrm>
            <a:off x="7205133" y="3285067"/>
            <a:ext cx="3615267" cy="1439333"/>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4255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You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r>
              <a:rPr lang="en-US" sz="2000" b="1" i="1" dirty="0">
                <a:solidFill>
                  <a:srgbClr val="006600"/>
                </a:solidFill>
              </a:rPr>
              <a:t>How do I decide which plan I want?</a:t>
            </a:r>
          </a:p>
          <a:p>
            <a:pPr marL="0" indent="0" algn="ctr">
              <a:buNone/>
            </a:pPr>
            <a:r>
              <a:rPr lang="en-US" sz="2000" b="1" i="1" dirty="0">
                <a:solidFill>
                  <a:srgbClr val="006600"/>
                </a:solidFill>
              </a:rPr>
              <a:t>What if I choose the wrong plan – can I change my decision later?</a:t>
            </a:r>
          </a:p>
          <a:p>
            <a:pPr marL="0" indent="0" algn="ctr">
              <a:buNone/>
            </a:pPr>
            <a:endParaRPr lang="en-US" b="1" i="1" dirty="0">
              <a:solidFill>
                <a:srgbClr val="0000CC"/>
              </a:solidFill>
            </a:endParaRPr>
          </a:p>
          <a:p>
            <a:pPr marL="0" indent="0">
              <a:buNone/>
            </a:pPr>
            <a:r>
              <a:rPr lang="en-US" sz="2600" b="1" i="1" dirty="0">
                <a:solidFill>
                  <a:srgbClr val="7030A0"/>
                </a:solidFill>
              </a:rPr>
              <a:t>Let’s now talk about the retirement plan:</a:t>
            </a:r>
          </a:p>
          <a:p>
            <a:r>
              <a:rPr lang="en-US" sz="2400" b="1" i="1" dirty="0">
                <a:solidFill>
                  <a:srgbClr val="7030A0"/>
                </a:solidFill>
              </a:rPr>
              <a:t>If you’re lucky, your employer will offer you the choice of a defined benefit plan (aka “pension”) or a defined contribution plan (401(k), 403(b).</a:t>
            </a:r>
          </a:p>
          <a:p>
            <a:pPr lvl="1"/>
            <a:r>
              <a:rPr lang="en-US" sz="1600" i="1" dirty="0">
                <a:solidFill>
                  <a:srgbClr val="7030A0"/>
                </a:solidFill>
              </a:rPr>
              <a:t>50 years ago, most employers only offered a pension. Today, most employers only offer a defined contribution plan.</a:t>
            </a:r>
          </a:p>
          <a:p>
            <a:r>
              <a:rPr lang="en-US" sz="2400" b="1" i="1" dirty="0">
                <a:solidFill>
                  <a:srgbClr val="7030A0"/>
                </a:solidFill>
              </a:rPr>
              <a:t>For a pension, the most important word is “vesting”</a:t>
            </a:r>
          </a:p>
          <a:p>
            <a:r>
              <a:rPr lang="en-US" sz="2400" b="1" i="1" dirty="0">
                <a:solidFill>
                  <a:srgbClr val="7030A0"/>
                </a:solidFill>
              </a:rPr>
              <a:t>For a defined contribution plan, the 2 most important words are “vesting” and “matching”</a:t>
            </a:r>
          </a:p>
        </p:txBody>
      </p:sp>
    </p:spTree>
    <p:extLst>
      <p:ext uri="{BB962C8B-B14F-4D97-AF65-F5344CB8AC3E}">
        <p14:creationId xmlns:p14="http://schemas.microsoft.com/office/powerpoint/2010/main" val="1080957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You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i="1" dirty="0">
                <a:solidFill>
                  <a:srgbClr val="7030A0"/>
                </a:solidFill>
              </a:rPr>
              <a:t>Let’s now talk about the retirement plan:</a:t>
            </a:r>
          </a:p>
          <a:p>
            <a:r>
              <a:rPr lang="en-US" sz="2400" b="1" i="1" dirty="0">
                <a:solidFill>
                  <a:srgbClr val="7030A0"/>
                </a:solidFill>
              </a:rPr>
              <a:t>For a pension, the most important word is “vesting”</a:t>
            </a:r>
          </a:p>
          <a:p>
            <a:pPr lvl="1"/>
            <a:r>
              <a:rPr lang="en-US" sz="2000" b="1" i="1" dirty="0">
                <a:solidFill>
                  <a:srgbClr val="7030A0"/>
                </a:solidFill>
              </a:rPr>
              <a:t>The company will offer a payment upon reaching retirement age.</a:t>
            </a:r>
          </a:p>
          <a:p>
            <a:pPr lvl="1"/>
            <a:r>
              <a:rPr lang="en-US" sz="2000" b="1" i="1" dirty="0">
                <a:solidFill>
                  <a:srgbClr val="7030A0"/>
                </a:solidFill>
              </a:rPr>
              <a:t>This payment will be calculated based on some pre-determined formula.</a:t>
            </a:r>
          </a:p>
          <a:p>
            <a:pPr lvl="2"/>
            <a:r>
              <a:rPr lang="en-US" sz="1600" b="1" i="1" dirty="0">
                <a:solidFill>
                  <a:srgbClr val="7030A0"/>
                </a:solidFill>
              </a:rPr>
              <a:t>Example: 2% of your salary x The number of years you worked for the company</a:t>
            </a:r>
          </a:p>
          <a:p>
            <a:pPr lvl="1"/>
            <a:r>
              <a:rPr lang="en-US" sz="2000" b="1" i="1" dirty="0">
                <a:solidFill>
                  <a:srgbClr val="7030A0"/>
                </a:solidFill>
              </a:rPr>
              <a:t>The company may require you to contribute a portion of your salary into the plan</a:t>
            </a:r>
          </a:p>
          <a:p>
            <a:pPr lvl="1"/>
            <a:r>
              <a:rPr lang="en-US" sz="2000" b="1" i="1" dirty="0">
                <a:solidFill>
                  <a:srgbClr val="7030A0"/>
                </a:solidFill>
              </a:rPr>
              <a:t>And then the company is responsible for managing the investments to make sure it has enough money saved to make all of the required pension payments</a:t>
            </a:r>
          </a:p>
          <a:p>
            <a:pPr lvl="1"/>
            <a:endParaRPr lang="en-US" sz="2000" b="1" i="1" dirty="0">
              <a:solidFill>
                <a:srgbClr val="7030A0"/>
              </a:solidFill>
            </a:endParaRPr>
          </a:p>
          <a:p>
            <a:pPr lvl="1"/>
            <a:r>
              <a:rPr lang="en-US" sz="2000" b="1" i="1" dirty="0">
                <a:solidFill>
                  <a:srgbClr val="7030A0"/>
                </a:solidFill>
              </a:rPr>
              <a:t>Why is “vesting” the most important word with pension plans?</a:t>
            </a:r>
          </a:p>
          <a:p>
            <a:pPr lvl="2"/>
            <a:r>
              <a:rPr lang="en-US" sz="1600" b="1" i="1" dirty="0">
                <a:solidFill>
                  <a:srgbClr val="7030A0"/>
                </a:solidFill>
              </a:rPr>
              <a:t>The plan will dictate how long you must be in the plan (and contributing) before you are eligible for retirement benefits.</a:t>
            </a:r>
          </a:p>
          <a:p>
            <a:pPr lvl="2"/>
            <a:r>
              <a:rPr lang="en-US" sz="1600" b="1" i="1" dirty="0">
                <a:solidFill>
                  <a:srgbClr val="7030A0"/>
                </a:solidFill>
              </a:rPr>
              <a:t>This length of time is “vesting.”</a:t>
            </a:r>
          </a:p>
          <a:p>
            <a:pPr lvl="2"/>
            <a:r>
              <a:rPr lang="en-US" sz="1600" b="1" i="1" dirty="0">
                <a:solidFill>
                  <a:srgbClr val="7030A0"/>
                </a:solidFill>
              </a:rPr>
              <a:t>If you leave the company before your benefits have fully vested, then you receive 0.00% of those benefits.</a:t>
            </a:r>
          </a:p>
          <a:p>
            <a:pPr lvl="2"/>
            <a:r>
              <a:rPr lang="en-US" sz="1600" b="1" i="1" dirty="0">
                <a:solidFill>
                  <a:srgbClr val="7030A0"/>
                </a:solidFill>
              </a:rPr>
              <a:t>If you leave the company 1 day after your benefits have fully vested, </a:t>
            </a:r>
            <a:br>
              <a:rPr lang="en-US" sz="1600" b="1" i="1" dirty="0">
                <a:solidFill>
                  <a:srgbClr val="7030A0"/>
                </a:solidFill>
              </a:rPr>
            </a:br>
            <a:r>
              <a:rPr lang="en-US" sz="1600" b="1" i="1" dirty="0">
                <a:solidFill>
                  <a:srgbClr val="7030A0"/>
                </a:solidFill>
              </a:rPr>
              <a:t>then you receive 100.00% of the promised benefits.</a:t>
            </a:r>
            <a:endParaRPr lang="en-US" sz="2400" b="1" i="1" dirty="0">
              <a:solidFill>
                <a:srgbClr val="7030A0"/>
              </a:solidFill>
            </a:endParaRPr>
          </a:p>
        </p:txBody>
      </p:sp>
    </p:spTree>
    <p:extLst>
      <p:ext uri="{BB962C8B-B14F-4D97-AF65-F5344CB8AC3E}">
        <p14:creationId xmlns:p14="http://schemas.microsoft.com/office/powerpoint/2010/main" val="1930533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You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i="1" dirty="0"/>
              <a:t>For a 401(k) or 403(b), the most important words are “vesting” and “matching”</a:t>
            </a:r>
          </a:p>
          <a:p>
            <a:pPr lvl="1"/>
            <a:r>
              <a:rPr lang="en-US" sz="2000" b="1" i="1" dirty="0"/>
              <a:t>Vesting is generally the same as with a pension plan – when you receive benefits, kind of.</a:t>
            </a:r>
          </a:p>
          <a:p>
            <a:pPr lvl="2"/>
            <a:r>
              <a:rPr lang="en-US" sz="1200" b="1" i="1" dirty="0"/>
              <a:t>Any contributions you make into the plan are always 100% vested. They always belong to you.</a:t>
            </a:r>
          </a:p>
          <a:p>
            <a:pPr lvl="2"/>
            <a:r>
              <a:rPr lang="en-US" sz="1200" b="1" i="1" dirty="0"/>
              <a:t>But if the company makes any matching contributions, they may be subject to a vesting period. If you leave the company before the matches vest, you receive 0.00% of these matched contributions.</a:t>
            </a:r>
          </a:p>
          <a:p>
            <a:pPr lvl="2"/>
            <a:endParaRPr lang="en-US" sz="1200" b="1" i="1" dirty="0"/>
          </a:p>
          <a:p>
            <a:pPr lvl="1"/>
            <a:r>
              <a:rPr lang="en-US" sz="2000" b="1" i="1" dirty="0"/>
              <a:t>Matching is (kind of) free money from your employer.</a:t>
            </a:r>
          </a:p>
          <a:p>
            <a:pPr lvl="2"/>
            <a:r>
              <a:rPr lang="en-US" sz="1600" b="1" i="1" dirty="0"/>
              <a:t>The retirement plan will specify what percentage of your salary your employer will match as a contribution into your retirement plan.</a:t>
            </a:r>
          </a:p>
          <a:p>
            <a:pPr lvl="3"/>
            <a:r>
              <a:rPr lang="en-US" sz="1400" b="1" i="1" dirty="0"/>
              <a:t>It’s a “match” because the company only contributes if you contribute first.</a:t>
            </a:r>
          </a:p>
          <a:p>
            <a:pPr lvl="2"/>
            <a:r>
              <a:rPr lang="en-US" sz="1600" b="1" i="1" dirty="0"/>
              <a:t>Example: At UL Lafayette, I contribute 8% of my salary to my 403(b), the University will match with a 6% contribution. So I will end up with 14% of my salary going into a retirement plan.</a:t>
            </a:r>
          </a:p>
          <a:p>
            <a:pPr lvl="3"/>
            <a:r>
              <a:rPr lang="en-US" sz="1400" b="1" i="1" dirty="0"/>
              <a:t>If I contribute 7% of my salary to my 403(b), the University will not match anything. So I will end up with 7% of my salary going into a retirement plan.</a:t>
            </a:r>
            <a:br>
              <a:rPr lang="en-US" sz="1400" b="1" i="1" dirty="0"/>
            </a:br>
            <a:endParaRPr lang="en-US" sz="1400" b="1" i="1" dirty="0"/>
          </a:p>
          <a:p>
            <a:pPr lvl="1"/>
            <a:r>
              <a:rPr lang="en-US" sz="2000" b="1" i="1" dirty="0"/>
              <a:t>Once your money is in your retirement plan, then the company will have a plan sponsor (e.g investment company) manage your account.</a:t>
            </a:r>
          </a:p>
          <a:p>
            <a:pPr lvl="2"/>
            <a:r>
              <a:rPr lang="en-US" sz="1600" b="1" i="1" dirty="0"/>
              <a:t>But YOU are responsible for directing your money into a menu of investment options that the </a:t>
            </a:r>
            <a:br>
              <a:rPr lang="en-US" sz="1600" b="1" i="1" dirty="0"/>
            </a:br>
            <a:r>
              <a:rPr lang="en-US" sz="1600" b="1" i="1" dirty="0"/>
              <a:t>plan sponsor allows. </a:t>
            </a:r>
          </a:p>
          <a:p>
            <a:pPr lvl="2"/>
            <a:r>
              <a:rPr lang="en-US" sz="1600" b="1" i="1" dirty="0"/>
              <a:t>These options will generally be mutual funds, not individual stocks, crypto, real estate, NFTs…</a:t>
            </a:r>
            <a:endParaRPr lang="en-US" sz="2400" b="1" i="1" dirty="0"/>
          </a:p>
        </p:txBody>
      </p:sp>
    </p:spTree>
    <p:extLst>
      <p:ext uri="{BB962C8B-B14F-4D97-AF65-F5344CB8AC3E}">
        <p14:creationId xmlns:p14="http://schemas.microsoft.com/office/powerpoint/2010/main" val="2126285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You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t>Why would you want to give up some of your hard-earned paycheck today in order to put it into a retirement fund that you may not touch for 40 years?</a:t>
            </a:r>
          </a:p>
          <a:p>
            <a:pPr marL="0" indent="0">
              <a:buNone/>
            </a:pPr>
            <a:endParaRPr lang="en-US" sz="2400" b="1" i="1" dirty="0"/>
          </a:p>
          <a:p>
            <a:pPr marL="0" indent="0">
              <a:buNone/>
            </a:pPr>
            <a:r>
              <a:rPr lang="en-US" sz="2400" b="1" i="1" dirty="0"/>
              <a:t>Two reasons: Matching &amp; Tax-Deferral.</a:t>
            </a:r>
          </a:p>
          <a:p>
            <a:r>
              <a:rPr lang="en-US" sz="2400" b="1" i="1" dirty="0"/>
              <a:t>We saw how a company match can effectively increase your compensation</a:t>
            </a:r>
          </a:p>
          <a:p>
            <a:r>
              <a:rPr lang="en-US" sz="2400" b="1" i="1" dirty="0"/>
              <a:t>Tax-Deferral is the other big advantage of retirement plans</a:t>
            </a:r>
          </a:p>
          <a:p>
            <a:pPr lvl="1"/>
            <a:r>
              <a:rPr lang="en-US" sz="2000" b="1" i="1" dirty="0"/>
              <a:t>Any money you contribute to a retirement plan today is before tax.</a:t>
            </a:r>
          </a:p>
          <a:p>
            <a:pPr lvl="1"/>
            <a:r>
              <a:rPr lang="en-US" sz="2000" b="1" i="1" dirty="0"/>
              <a:t>The before tax amount will be invested.</a:t>
            </a:r>
          </a:p>
          <a:p>
            <a:pPr lvl="1"/>
            <a:r>
              <a:rPr lang="en-US" sz="2000" b="1" i="1" dirty="0"/>
              <a:t>Your investments will grow at some rate of return over the long term until you retire.</a:t>
            </a:r>
          </a:p>
          <a:p>
            <a:pPr lvl="1"/>
            <a:r>
              <a:rPr lang="en-US" sz="2000" b="1" i="1" dirty="0"/>
              <a:t>When you reach retirement age (generally over 60), you can begin withdrawing money from your retirement plan</a:t>
            </a:r>
          </a:p>
          <a:p>
            <a:pPr lvl="2"/>
            <a:r>
              <a:rPr lang="en-US" sz="1600" b="1" i="1" dirty="0"/>
              <a:t>You will pay ordinary income taxes on these withdrawals</a:t>
            </a:r>
          </a:p>
          <a:p>
            <a:pPr lvl="2"/>
            <a:r>
              <a:rPr lang="en-US" sz="1600" b="1" i="1" dirty="0"/>
              <a:t>You will never pay capital gains taxes on how much your initial investments grew</a:t>
            </a:r>
          </a:p>
        </p:txBody>
      </p:sp>
    </p:spTree>
    <p:extLst>
      <p:ext uri="{BB962C8B-B14F-4D97-AF65-F5344CB8AC3E}">
        <p14:creationId xmlns:p14="http://schemas.microsoft.com/office/powerpoint/2010/main" val="1920101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You #6</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t>I’m going to be a consultant and entrepreneur. Is there a way I can benefit with my own retirement plan even without an employer doing it for me?</a:t>
            </a:r>
          </a:p>
          <a:p>
            <a:pPr marL="0" indent="0">
              <a:buNone/>
            </a:pPr>
            <a:endParaRPr lang="en-US" sz="2400" b="1" i="1" dirty="0"/>
          </a:p>
          <a:p>
            <a:pPr marL="0" indent="0">
              <a:buNone/>
            </a:pPr>
            <a:r>
              <a:rPr lang="en-US" sz="2400" b="1" i="1" dirty="0"/>
              <a:t>Yes. How? With an IRA, Individual Retirement Account:</a:t>
            </a:r>
          </a:p>
          <a:p>
            <a:r>
              <a:rPr lang="en-US" sz="2400" b="1" i="1" dirty="0"/>
              <a:t>A traditional IRA allows you to invest $6,000 of pre-tax money into a qualified account, and then you direct where you invest the money and how it grows</a:t>
            </a:r>
          </a:p>
          <a:p>
            <a:pPr lvl="1"/>
            <a:r>
              <a:rPr lang="en-US" sz="1600" b="1" i="1" dirty="0"/>
              <a:t>You cannot access the money, without fees and taxes, until retirement</a:t>
            </a:r>
          </a:p>
          <a:p>
            <a:pPr lvl="1"/>
            <a:r>
              <a:rPr lang="en-US" sz="1600" b="1" i="1" dirty="0"/>
              <a:t>There are income limits to whom can participate; very high income folks cannot participate</a:t>
            </a:r>
          </a:p>
          <a:p>
            <a:pPr lvl="1"/>
            <a:r>
              <a:rPr lang="en-US" sz="1600" b="1" i="1" dirty="0"/>
              <a:t>You pay ordinary income tax when you withdraw the money in retirement</a:t>
            </a:r>
          </a:p>
          <a:p>
            <a:r>
              <a:rPr lang="en-US" sz="2000" b="1" i="1" dirty="0"/>
              <a:t>A Roth IRA allows you to invest $6,000 of after-tax money into a qualified account, and then you direct where you invest the money and how it grows</a:t>
            </a:r>
          </a:p>
          <a:p>
            <a:pPr lvl="1"/>
            <a:r>
              <a:rPr lang="en-US" sz="1600" b="1" i="1" dirty="0"/>
              <a:t>The income limits are less than with a traditional IRA</a:t>
            </a:r>
          </a:p>
          <a:p>
            <a:pPr lvl="1"/>
            <a:r>
              <a:rPr lang="en-US" sz="1600" b="1" i="1" dirty="0"/>
              <a:t>You do not pay any tax when you withdraw the money in retirement…because you already paid income taxes.</a:t>
            </a:r>
          </a:p>
        </p:txBody>
      </p:sp>
    </p:spTree>
    <p:extLst>
      <p:ext uri="{BB962C8B-B14F-4D97-AF65-F5344CB8AC3E}">
        <p14:creationId xmlns:p14="http://schemas.microsoft.com/office/powerpoint/2010/main" val="484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You #5 and #6</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t>A few concluding comments about retirement plans:</a:t>
            </a:r>
          </a:p>
          <a:p>
            <a:pPr marL="0" indent="0">
              <a:buNone/>
            </a:pPr>
            <a:endParaRPr lang="en-US" sz="2400" b="1" i="1" dirty="0"/>
          </a:p>
          <a:p>
            <a:pPr marL="0" indent="0">
              <a:buNone/>
            </a:pPr>
            <a:r>
              <a:rPr lang="en-US" sz="2400" b="1" i="1" dirty="0">
                <a:solidFill>
                  <a:srgbClr val="C00000"/>
                </a:solidFill>
              </a:rPr>
              <a:t>If possible, set up an IRA, a Roth IRA and take the maximum advantage of whatever retirement plan options your employer offers. </a:t>
            </a:r>
          </a:p>
          <a:p>
            <a:pPr marL="0" indent="0">
              <a:buNone/>
            </a:pPr>
            <a:endParaRPr lang="en-US" sz="2400" b="1" i="1" dirty="0">
              <a:solidFill>
                <a:srgbClr val="C00000"/>
              </a:solidFill>
            </a:endParaRPr>
          </a:p>
          <a:p>
            <a:pPr marL="0" indent="0">
              <a:buNone/>
            </a:pPr>
            <a:r>
              <a:rPr lang="en-US" sz="2400" b="1" i="1" dirty="0">
                <a:solidFill>
                  <a:srgbClr val="C00000"/>
                </a:solidFill>
              </a:rPr>
              <a:t>Why? Flexibility.</a:t>
            </a:r>
          </a:p>
          <a:p>
            <a:r>
              <a:rPr lang="en-US" sz="2000" b="1" i="1" dirty="0">
                <a:solidFill>
                  <a:srgbClr val="C00000"/>
                </a:solidFill>
              </a:rPr>
              <a:t>If your income grows, you may make too much to get an IRA or Roth</a:t>
            </a:r>
          </a:p>
          <a:p>
            <a:r>
              <a:rPr lang="en-US" sz="2000" b="1" i="1" dirty="0">
                <a:solidFill>
                  <a:srgbClr val="C00000"/>
                </a:solidFill>
              </a:rPr>
              <a:t>Having different accounts with different tax rules allows you to choose how you withdraw money in retirement</a:t>
            </a:r>
          </a:p>
          <a:p>
            <a:pPr lvl="1"/>
            <a:r>
              <a:rPr lang="en-US" sz="1800" b="1" i="1" dirty="0">
                <a:solidFill>
                  <a:srgbClr val="C00000"/>
                </a:solidFill>
              </a:rPr>
              <a:t>Imagine you do some work when you’re 75 that pays you $200,000. You may choose to withdraw a lot from your Roth IRA (which will be tax-free) and less from your IRA (which will be taxed) so you can avoid claiming more income in a year when you’re in a high-tax bracket.</a:t>
            </a:r>
          </a:p>
          <a:p>
            <a:pPr lvl="1"/>
            <a:r>
              <a:rPr lang="en-US" sz="1800" b="1" i="1" dirty="0">
                <a:solidFill>
                  <a:srgbClr val="C00000"/>
                </a:solidFill>
              </a:rPr>
              <a:t>Then if you take the year off when you’re 76, you’ll drop down to a lower tax bracket, and you may choose to withdraw a lot from your IRA and a little from your Roth IRA.</a:t>
            </a:r>
          </a:p>
        </p:txBody>
      </p:sp>
    </p:spTree>
    <p:extLst>
      <p:ext uri="{BB962C8B-B14F-4D97-AF65-F5344CB8AC3E}">
        <p14:creationId xmlns:p14="http://schemas.microsoft.com/office/powerpoint/2010/main" val="2917073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You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p:txBody>
      </p:sp>
    </p:spTree>
    <p:extLst>
      <p:ext uri="{BB962C8B-B14F-4D97-AF65-F5344CB8AC3E}">
        <p14:creationId xmlns:p14="http://schemas.microsoft.com/office/powerpoint/2010/main" val="37128451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You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C00000"/>
                </a:solidFill>
              </a:rPr>
              <a:t>The financial planning answer:</a:t>
            </a:r>
          </a:p>
          <a:p>
            <a:pPr lvl="1"/>
            <a:r>
              <a:rPr lang="en-US" sz="2600" b="1" i="1" dirty="0">
                <a:solidFill>
                  <a:srgbClr val="C00000"/>
                </a:solidFill>
              </a:rPr>
              <a:t>If you know what your budget is and what your short- and medium-term financial goals are, you can do the math to determine what the minimum compensation you need from any job.</a:t>
            </a:r>
          </a:p>
          <a:p>
            <a:pPr lvl="2"/>
            <a:r>
              <a:rPr lang="en-US" sz="2600" b="1" i="1" dirty="0">
                <a:solidFill>
                  <a:srgbClr val="C00000"/>
                </a:solidFill>
              </a:rPr>
              <a:t>Include goals, family &amp; partner situations, debt repayment, insurance and finally-living-like-an-adult expenses (such as eating less rice and ramen).</a:t>
            </a:r>
          </a:p>
        </p:txBody>
      </p:sp>
    </p:spTree>
    <p:extLst>
      <p:ext uri="{BB962C8B-B14F-4D97-AF65-F5344CB8AC3E}">
        <p14:creationId xmlns:p14="http://schemas.microsoft.com/office/powerpoint/2010/main" val="711873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You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7030A0"/>
                </a:solidFill>
              </a:rPr>
              <a:t>The career planning answer:</a:t>
            </a:r>
          </a:p>
          <a:p>
            <a:pPr lvl="1"/>
            <a:r>
              <a:rPr lang="en-US" sz="2200" b="1" i="1" dirty="0">
                <a:solidFill>
                  <a:srgbClr val="7030A0"/>
                </a:solidFill>
              </a:rPr>
              <a:t>Know your value. Talk to other graduates. Talk to faculty. Talk to family. If possible, talk to other people who have been hired by the same company. Do your research.</a:t>
            </a:r>
          </a:p>
          <a:p>
            <a:pPr lvl="1"/>
            <a:r>
              <a:rPr lang="en-US" sz="2200" b="1" i="1" dirty="0">
                <a:solidFill>
                  <a:srgbClr val="7030A0"/>
                </a:solidFill>
              </a:rPr>
              <a:t>Put your emotional intelligence (EQ) to work to try to determine how much leverage you have. Try to get a sense of how much they want you.</a:t>
            </a:r>
          </a:p>
          <a:p>
            <a:pPr lvl="2"/>
            <a:r>
              <a:rPr lang="en-US" sz="2200" b="1" i="1" dirty="0">
                <a:solidFill>
                  <a:srgbClr val="7030A0"/>
                </a:solidFill>
              </a:rPr>
              <a:t>In general, the higher the salary, the more they want you.</a:t>
            </a:r>
          </a:p>
          <a:p>
            <a:pPr lvl="2"/>
            <a:r>
              <a:rPr lang="en-US" sz="2200" b="1" i="1" dirty="0">
                <a:solidFill>
                  <a:srgbClr val="7030A0"/>
                </a:solidFill>
              </a:rPr>
              <a:t>In general, the more they have invested in recruiting you, the more they want you.</a:t>
            </a:r>
          </a:p>
          <a:p>
            <a:pPr lvl="2"/>
            <a:r>
              <a:rPr lang="en-US" sz="2200" b="1" i="1" dirty="0">
                <a:solidFill>
                  <a:srgbClr val="7030A0"/>
                </a:solidFill>
              </a:rPr>
              <a:t>Try to get a sense of how unique the position is.</a:t>
            </a:r>
          </a:p>
          <a:p>
            <a:pPr lvl="2"/>
            <a:r>
              <a:rPr lang="en-US" sz="2200" b="1" i="1" dirty="0">
                <a:solidFill>
                  <a:srgbClr val="7030A0"/>
                </a:solidFill>
              </a:rPr>
              <a:t>Try to get a sense of what they would do if you asked for more money</a:t>
            </a:r>
          </a:p>
          <a:p>
            <a:pPr lvl="3"/>
            <a:r>
              <a:rPr lang="en-US" sz="2200" b="1" i="1" dirty="0">
                <a:solidFill>
                  <a:srgbClr val="7030A0"/>
                </a:solidFill>
              </a:rPr>
              <a:t>Would they have to start the recruiting process over? Or is their second choice candidate simply a phone call away?</a:t>
            </a:r>
          </a:p>
        </p:txBody>
      </p:sp>
    </p:spTree>
    <p:extLst>
      <p:ext uri="{BB962C8B-B14F-4D97-AF65-F5344CB8AC3E}">
        <p14:creationId xmlns:p14="http://schemas.microsoft.com/office/powerpoint/2010/main" val="30365285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You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A very little bit of personal perspective</a:t>
            </a:r>
          </a:p>
          <a:p>
            <a:pPr lvl="1"/>
            <a:r>
              <a:rPr lang="en-US" sz="2200" b="1" i="1" dirty="0">
                <a:solidFill>
                  <a:srgbClr val="006600"/>
                </a:solidFill>
              </a:rPr>
              <a:t>I have had 6 full-time jobs as an adult. </a:t>
            </a:r>
            <a:br>
              <a:rPr lang="en-US" sz="2200" b="1" i="1" dirty="0">
                <a:solidFill>
                  <a:srgbClr val="006600"/>
                </a:solidFill>
              </a:rPr>
            </a:br>
            <a:r>
              <a:rPr lang="en-US" sz="2200" b="1" i="1" dirty="0">
                <a:solidFill>
                  <a:srgbClr val="006600"/>
                </a:solidFill>
              </a:rPr>
              <a:t>I have asked for more salary all 6 times. </a:t>
            </a:r>
            <a:br>
              <a:rPr lang="en-US" sz="2200" b="1" i="1" dirty="0">
                <a:solidFill>
                  <a:srgbClr val="006600"/>
                </a:solidFill>
              </a:rPr>
            </a:br>
            <a:r>
              <a:rPr lang="en-US" sz="2200" b="1" i="1" dirty="0">
                <a:solidFill>
                  <a:srgbClr val="006600"/>
                </a:solidFill>
              </a:rPr>
              <a:t>I have received more salary 5 out of 6 times.</a:t>
            </a:r>
          </a:p>
          <a:p>
            <a:pPr marL="457200" lvl="1" indent="0">
              <a:buNone/>
            </a:pPr>
            <a:endParaRPr lang="en-US" sz="2200" b="1" i="1" dirty="0">
              <a:solidFill>
                <a:srgbClr val="006600"/>
              </a:solidFill>
            </a:endParaRPr>
          </a:p>
          <a:p>
            <a:pPr lvl="1"/>
            <a:r>
              <a:rPr lang="en-US" sz="2200" b="1" i="1" dirty="0">
                <a:solidFill>
                  <a:srgbClr val="006600"/>
                </a:solidFill>
              </a:rPr>
              <a:t>Most employers will respect that you asked, even if they cannot meet your request. It suggests that you know your value – or value yourself more. Know your value.</a:t>
            </a:r>
          </a:p>
          <a:p>
            <a:pPr lvl="2"/>
            <a:r>
              <a:rPr lang="en-US" sz="1800" b="1" i="1" dirty="0">
                <a:solidFill>
                  <a:srgbClr val="006600"/>
                </a:solidFill>
              </a:rPr>
              <a:t>Most of the people you’re interviewing with have negotiated more salary in their lives, too. </a:t>
            </a:r>
            <a:br>
              <a:rPr lang="en-US" sz="1800" b="1" i="1" dirty="0">
                <a:solidFill>
                  <a:srgbClr val="006600"/>
                </a:solidFill>
              </a:rPr>
            </a:br>
            <a:endParaRPr lang="en-US" sz="1800" b="1" i="1" dirty="0">
              <a:solidFill>
                <a:srgbClr val="006600"/>
              </a:solidFill>
            </a:endParaRPr>
          </a:p>
        </p:txBody>
      </p:sp>
    </p:spTree>
    <p:extLst>
      <p:ext uri="{BB962C8B-B14F-4D97-AF65-F5344CB8AC3E}">
        <p14:creationId xmlns:p14="http://schemas.microsoft.com/office/powerpoint/2010/main" val="88593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Brian’s Economic Predictions for 2022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200" y="1241404"/>
            <a:ext cx="10515600"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Inflation is at a 40-year high.  It’s at 8.5% now. </a:t>
            </a:r>
          </a:p>
          <a:p>
            <a:pPr lvl="1"/>
            <a:r>
              <a:rPr lang="en-US" dirty="0"/>
              <a:t>My best case estimate is for it to be at 5% in 12 months. It could be 12%.</a:t>
            </a:r>
          </a:p>
          <a:p>
            <a:r>
              <a:rPr lang="en-US" dirty="0">
                <a:solidFill>
                  <a:srgbClr val="0000CC"/>
                </a:solidFill>
              </a:rPr>
              <a:t>Interest rates are going up. This will affect future borrowing costs.</a:t>
            </a:r>
          </a:p>
          <a:p>
            <a:pPr lvl="1"/>
            <a:r>
              <a:rPr lang="en-US" dirty="0">
                <a:solidFill>
                  <a:srgbClr val="0000CC"/>
                </a:solidFill>
              </a:rPr>
              <a:t>Interest rates on savings accounts are the last to go up when rates increase.</a:t>
            </a:r>
          </a:p>
          <a:p>
            <a:r>
              <a:rPr lang="en-US" dirty="0"/>
              <a:t>The Russian invasion of Ukraine will continue to cause economic turbulence through the year.</a:t>
            </a:r>
          </a:p>
          <a:p>
            <a:pPr lvl="1"/>
            <a:r>
              <a:rPr lang="en-US" dirty="0"/>
              <a:t>Turbulence = Uncertainty, disruption to supply chains, shocks out of nowhere.</a:t>
            </a:r>
          </a:p>
          <a:p>
            <a:r>
              <a:rPr lang="en-US" dirty="0">
                <a:solidFill>
                  <a:srgbClr val="0000CC"/>
                </a:solidFill>
              </a:rPr>
              <a:t>The job market will continue to be very strong.</a:t>
            </a:r>
          </a:p>
          <a:p>
            <a:pPr lvl="1"/>
            <a:r>
              <a:rPr lang="en-US" dirty="0">
                <a:solidFill>
                  <a:srgbClr val="0000CC"/>
                </a:solidFill>
              </a:rPr>
              <a:t>Salaries for college graduates are at all-time highs. I expect this to continue.</a:t>
            </a:r>
          </a:p>
          <a:p>
            <a:pPr lvl="1"/>
            <a:r>
              <a:rPr lang="en-US" dirty="0">
                <a:solidFill>
                  <a:srgbClr val="0000CC"/>
                </a:solidFill>
              </a:rPr>
              <a:t>But, there will be unexpected shocks…as companies try to figure out how to do business in 2022.</a:t>
            </a:r>
          </a:p>
        </p:txBody>
      </p:sp>
    </p:spTree>
    <p:extLst>
      <p:ext uri="{BB962C8B-B14F-4D97-AF65-F5344CB8AC3E}">
        <p14:creationId xmlns:p14="http://schemas.microsoft.com/office/powerpoint/2010/main" val="16371269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You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A very little bit of personal perspective</a:t>
            </a:r>
            <a:br>
              <a:rPr lang="en-US" b="1" i="1" dirty="0">
                <a:solidFill>
                  <a:srgbClr val="006600"/>
                </a:solidFill>
              </a:rPr>
            </a:br>
            <a:endParaRPr lang="en-US" b="1" i="1" dirty="0">
              <a:solidFill>
                <a:srgbClr val="006600"/>
              </a:solidFill>
            </a:endParaRPr>
          </a:p>
          <a:p>
            <a:pPr lvl="1"/>
            <a:r>
              <a:rPr lang="en-US" sz="2200" b="1" i="1" dirty="0">
                <a:solidFill>
                  <a:srgbClr val="006600"/>
                </a:solidFill>
              </a:rPr>
              <a:t>They (generally) understand that giving you $2,000 or $5,000 more in </a:t>
            </a:r>
            <a:br>
              <a:rPr lang="en-US" sz="2200" b="1" i="1" dirty="0">
                <a:solidFill>
                  <a:srgbClr val="006600"/>
                </a:solidFill>
              </a:rPr>
            </a:br>
            <a:r>
              <a:rPr lang="en-US" sz="2200" b="1" i="1" dirty="0">
                <a:solidFill>
                  <a:srgbClr val="006600"/>
                </a:solidFill>
              </a:rPr>
              <a:t>salary is a small price to pay for your happiness and productivity.</a:t>
            </a:r>
            <a:br>
              <a:rPr lang="en-US" sz="2200" b="1" i="1" dirty="0">
                <a:solidFill>
                  <a:srgbClr val="006600"/>
                </a:solidFill>
              </a:rPr>
            </a:br>
            <a:endParaRPr lang="en-US" sz="2200" b="1" i="1" dirty="0">
              <a:solidFill>
                <a:srgbClr val="006600"/>
              </a:solidFill>
            </a:endParaRPr>
          </a:p>
          <a:p>
            <a:pPr lvl="1"/>
            <a:r>
              <a:rPr lang="en-US" sz="2200" b="1" i="1" dirty="0">
                <a:solidFill>
                  <a:srgbClr val="006600"/>
                </a:solidFill>
              </a:rPr>
              <a:t>Maybe they cannot offer you any more salary. If not, don’t be shy about trying to negotiate something else – vacation days, bonus potential, discretionary budget.</a:t>
            </a:r>
            <a:br>
              <a:rPr lang="en-US" sz="2200" b="1" i="1" dirty="0">
                <a:solidFill>
                  <a:srgbClr val="006600"/>
                </a:solidFill>
              </a:rPr>
            </a:br>
            <a:endParaRPr lang="en-US" sz="2200" b="1" i="1" dirty="0">
              <a:solidFill>
                <a:srgbClr val="006600"/>
              </a:solidFill>
            </a:endParaRPr>
          </a:p>
          <a:p>
            <a:pPr lvl="1"/>
            <a:r>
              <a:rPr lang="en-US" sz="2200" b="1" i="1" dirty="0">
                <a:solidFill>
                  <a:srgbClr val="006600"/>
                </a:solidFill>
              </a:rPr>
              <a:t>You have to pay your bills. And, you also want to be paid what you are worth so that you are excited about this JOB becoming your CAREER.</a:t>
            </a:r>
          </a:p>
        </p:txBody>
      </p:sp>
    </p:spTree>
    <p:extLst>
      <p:ext uri="{BB962C8B-B14F-4D97-AF65-F5344CB8AC3E}">
        <p14:creationId xmlns:p14="http://schemas.microsoft.com/office/powerpoint/2010/main" val="38390499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31203572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You’ve been doing this with your education for years.</a:t>
            </a:r>
          </a:p>
          <a:p>
            <a:pPr algn="ctr"/>
            <a:endParaRPr lang="en-US" b="1" dirty="0"/>
          </a:p>
          <a:p>
            <a:pPr algn="ctr"/>
            <a:r>
              <a:rPr lang="en-US" b="1" dirty="0"/>
              <a:t>You’re about to begin doing this with your career…and you will continue working through this process for the next 30 or 40 years.</a:t>
            </a:r>
          </a:p>
          <a:p>
            <a:pPr algn="ctr"/>
            <a:endParaRPr lang="en-US" b="1" dirty="0"/>
          </a:p>
          <a:p>
            <a:pPr algn="ctr"/>
            <a:r>
              <a:rPr lang="en-US" b="1" dirty="0"/>
              <a:t>Whether it’s education planning or career planning, by now we know that all of our personal decisions with have financial implications.</a:t>
            </a:r>
          </a:p>
          <a:p>
            <a:pPr algn="ctr"/>
            <a:endParaRPr lang="en-US" b="1" dirty="0"/>
          </a:p>
          <a:p>
            <a:pPr algn="ctr"/>
            <a:r>
              <a:rPr lang="en-US" b="1" dirty="0"/>
              <a:t>The more we plan ahead and integrate our decision-making process, the more control we will have over our futures…and the less money will be a source of stress and the more money will be a source of empowerment.</a:t>
            </a:r>
          </a:p>
        </p:txBody>
      </p:sp>
    </p:spTree>
    <p:extLst>
      <p:ext uri="{BB962C8B-B14F-4D97-AF65-F5344CB8AC3E}">
        <p14:creationId xmlns:p14="http://schemas.microsoft.com/office/powerpoint/2010/main" val="16641886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brian.bolton@louisiana.edu</a:t>
            </a:r>
          </a:p>
        </p:txBody>
      </p:sp>
    </p:spTree>
    <p:extLst>
      <p:ext uri="{BB962C8B-B14F-4D97-AF65-F5344CB8AC3E}">
        <p14:creationId xmlns:p14="http://schemas.microsoft.com/office/powerpoint/2010/main" val="592940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Current Events News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a:extLst>
              <a:ext uri="{FF2B5EF4-FFF2-40B4-BE49-F238E27FC236}">
                <a16:creationId xmlns:a16="http://schemas.microsoft.com/office/drawing/2014/main" id="{E28845A7-E2C6-4D5B-A4E8-1B05BC5EB1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4255" y="1227495"/>
            <a:ext cx="8012862" cy="4507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745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Current Events News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6832600" y="1371434"/>
            <a:ext cx="4521200" cy="49155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Can you expect further extensions in the future?</a:t>
            </a:r>
          </a:p>
          <a:p>
            <a:r>
              <a:rPr lang="en-US" dirty="0"/>
              <a:t>Can you expect any debt forgiveness in the future?</a:t>
            </a:r>
          </a:p>
          <a:p>
            <a:endParaRPr lang="en-US" dirty="0"/>
          </a:p>
          <a:p>
            <a:r>
              <a:rPr lang="en-US" b="1" dirty="0">
                <a:solidFill>
                  <a:srgbClr val="C00000"/>
                </a:solidFill>
              </a:rPr>
              <a:t>I would not plan on either.</a:t>
            </a:r>
          </a:p>
          <a:p>
            <a:r>
              <a:rPr lang="en-US" b="1" dirty="0">
                <a:solidFill>
                  <a:srgbClr val="C00000"/>
                </a:solidFill>
              </a:rPr>
              <a:t>Plan for the worst, hope for the best.</a:t>
            </a:r>
          </a:p>
        </p:txBody>
      </p:sp>
      <p:pic>
        <p:nvPicPr>
          <p:cNvPr id="1026" name="Picture 2" descr="Image">
            <a:extLst>
              <a:ext uri="{FF2B5EF4-FFF2-40B4-BE49-F238E27FC236}">
                <a16:creationId xmlns:a16="http://schemas.microsoft.com/office/drawing/2014/main" id="{E28845A7-E2C6-4D5B-A4E8-1B05BC5EB1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71" y="1261366"/>
            <a:ext cx="6201364" cy="348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750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Brian’s Economic Predictions for 2022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200" y="1241404"/>
            <a:ext cx="10515600"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Inflation is at a 40-year high.  It’s at 8.5% now. </a:t>
            </a:r>
          </a:p>
          <a:p>
            <a:pPr lvl="1"/>
            <a:r>
              <a:rPr lang="en-US" dirty="0"/>
              <a:t>My best case estimate is for it to be at 5% in 12 months. It could be 12%.</a:t>
            </a:r>
          </a:p>
          <a:p>
            <a:r>
              <a:rPr lang="en-US" dirty="0">
                <a:solidFill>
                  <a:srgbClr val="0000CC"/>
                </a:solidFill>
              </a:rPr>
              <a:t>Interest rates are going up. This will affect future borrowing costs.</a:t>
            </a:r>
          </a:p>
          <a:p>
            <a:pPr lvl="1"/>
            <a:r>
              <a:rPr lang="en-US" dirty="0">
                <a:solidFill>
                  <a:srgbClr val="0000CC"/>
                </a:solidFill>
              </a:rPr>
              <a:t>Interest rates on savings accounts are the last to go up when rates increase.</a:t>
            </a:r>
          </a:p>
          <a:p>
            <a:r>
              <a:rPr lang="en-US" dirty="0"/>
              <a:t>The Russian invasion of Ukraine will continue to cause economic turbulence through the year.</a:t>
            </a:r>
          </a:p>
          <a:p>
            <a:pPr lvl="1"/>
            <a:r>
              <a:rPr lang="en-US" dirty="0"/>
              <a:t>Turbulence = Uncertainty, disruption to supply chains, shocks out of nowhere.</a:t>
            </a:r>
          </a:p>
          <a:p>
            <a:r>
              <a:rPr lang="en-US" dirty="0">
                <a:solidFill>
                  <a:srgbClr val="0000CC"/>
                </a:solidFill>
              </a:rPr>
              <a:t>The job market will continue to be very strong.</a:t>
            </a:r>
          </a:p>
          <a:p>
            <a:pPr lvl="1"/>
            <a:r>
              <a:rPr lang="en-US" dirty="0">
                <a:solidFill>
                  <a:srgbClr val="0000CC"/>
                </a:solidFill>
              </a:rPr>
              <a:t>Salaries for college graduates are at all-time highs. I expect this to continue.</a:t>
            </a:r>
          </a:p>
          <a:p>
            <a:pPr lvl="1"/>
            <a:r>
              <a:rPr lang="en-US" dirty="0">
                <a:solidFill>
                  <a:srgbClr val="0000CC"/>
                </a:solidFill>
              </a:rPr>
              <a:t>But, there will be unexpected shocks…as companies try to figure out how to do business in 2022.</a:t>
            </a:r>
          </a:p>
        </p:txBody>
      </p:sp>
      <p:sp>
        <p:nvSpPr>
          <p:cNvPr id="2" name="Octagon 1">
            <a:extLst>
              <a:ext uri="{FF2B5EF4-FFF2-40B4-BE49-F238E27FC236}">
                <a16:creationId xmlns:a16="http://schemas.microsoft.com/office/drawing/2014/main" id="{1D2984B4-3A2C-0349-BA1B-46A6AEC7EC21}"/>
              </a:ext>
            </a:extLst>
          </p:cNvPr>
          <p:cNvSpPr/>
          <p:nvPr/>
        </p:nvSpPr>
        <p:spPr>
          <a:xfrm>
            <a:off x="3754490" y="1609284"/>
            <a:ext cx="4462999" cy="3639432"/>
          </a:xfrm>
          <a:prstGeom prst="octagon">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0" b="1" i="1" dirty="0"/>
              <a:t>PLAN </a:t>
            </a:r>
          </a:p>
          <a:p>
            <a:pPr algn="ctr"/>
            <a:r>
              <a:rPr lang="en-US" sz="7500" b="1" i="1" dirty="0"/>
              <a:t>AHEAD</a:t>
            </a:r>
          </a:p>
        </p:txBody>
      </p:sp>
    </p:spTree>
    <p:extLst>
      <p:ext uri="{BB962C8B-B14F-4D97-AF65-F5344CB8AC3E}">
        <p14:creationId xmlns:p14="http://schemas.microsoft.com/office/powerpoint/2010/main" val="1012803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Today’s Agenda</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Some strategies for career planning</a:t>
            </a:r>
          </a:p>
          <a:p>
            <a:pPr lvl="1"/>
            <a:r>
              <a:rPr lang="en-US" dirty="0"/>
              <a:t>Getting started</a:t>
            </a:r>
          </a:p>
          <a:p>
            <a:pPr lvl="1"/>
            <a:r>
              <a:rPr lang="en-US" dirty="0"/>
              <a:t>Different investment options</a:t>
            </a:r>
          </a:p>
          <a:p>
            <a:pPr lvl="1"/>
            <a:r>
              <a:rPr lang="en-US" dirty="0"/>
              <a:t>The importance of investing</a:t>
            </a:r>
            <a:br>
              <a:rPr lang="en-US" dirty="0"/>
            </a:br>
            <a:endParaRPr lang="en-US" dirty="0"/>
          </a:p>
          <a:p>
            <a:r>
              <a:rPr lang="en-US" dirty="0"/>
              <a:t>Some career planning &amp; investing advice from all of us</a:t>
            </a:r>
          </a:p>
          <a:p>
            <a:pPr lvl="1"/>
            <a:endParaRPr lang="en-US" sz="1200" dirty="0"/>
          </a:p>
          <a:p>
            <a:r>
              <a:rPr lang="en-US" dirty="0"/>
              <a:t>More questions from you</a:t>
            </a:r>
          </a:p>
        </p:txBody>
      </p:sp>
    </p:spTree>
    <p:extLst>
      <p:ext uri="{BB962C8B-B14F-4D97-AF65-F5344CB8AC3E}">
        <p14:creationId xmlns:p14="http://schemas.microsoft.com/office/powerpoint/2010/main" val="3925608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16005</TotalTime>
  <Words>5224</Words>
  <Application>Microsoft Office PowerPoint</Application>
  <PresentationFormat>Widescreen</PresentationFormat>
  <Paragraphs>451</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109</cp:revision>
  <dcterms:created xsi:type="dcterms:W3CDTF">2019-08-26T13:43:19Z</dcterms:created>
  <dcterms:modified xsi:type="dcterms:W3CDTF">2022-04-12T22:37:36Z</dcterms:modified>
  <cp:category/>
</cp:coreProperties>
</file>