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4"/>
  </p:notesMasterIdLst>
  <p:sldIdLst>
    <p:sldId id="310" r:id="rId2"/>
    <p:sldId id="1343" r:id="rId3"/>
    <p:sldId id="2056" r:id="rId4"/>
    <p:sldId id="2057" r:id="rId5"/>
    <p:sldId id="1989" r:id="rId6"/>
    <p:sldId id="1993" r:id="rId7"/>
    <p:sldId id="2099" r:id="rId8"/>
    <p:sldId id="1248" r:id="rId9"/>
    <p:sldId id="1247" r:id="rId10"/>
    <p:sldId id="2174" r:id="rId11"/>
    <p:sldId id="2176" r:id="rId12"/>
    <p:sldId id="2175" r:id="rId13"/>
    <p:sldId id="2161" r:id="rId14"/>
    <p:sldId id="1322" r:id="rId15"/>
    <p:sldId id="1962" r:id="rId16"/>
    <p:sldId id="2037" r:id="rId17"/>
    <p:sldId id="2038" r:id="rId18"/>
    <p:sldId id="2039" r:id="rId19"/>
    <p:sldId id="1963" r:id="rId20"/>
    <p:sldId id="1278" r:id="rId21"/>
    <p:sldId id="2027" r:id="rId22"/>
    <p:sldId id="2030" r:id="rId23"/>
    <p:sldId id="2028" r:id="rId24"/>
    <p:sldId id="2029" r:id="rId25"/>
    <p:sldId id="1980" r:id="rId26"/>
    <p:sldId id="2127" r:id="rId27"/>
    <p:sldId id="1984" r:id="rId28"/>
    <p:sldId id="1941" r:id="rId29"/>
    <p:sldId id="1965" r:id="rId30"/>
    <p:sldId id="1966" r:id="rId31"/>
    <p:sldId id="2204" r:id="rId32"/>
    <p:sldId id="2128" r:id="rId33"/>
    <p:sldId id="1967" r:id="rId34"/>
    <p:sldId id="1942" r:id="rId35"/>
    <p:sldId id="1968" r:id="rId36"/>
    <p:sldId id="1969" r:id="rId37"/>
    <p:sldId id="1970" r:id="rId38"/>
    <p:sldId id="1971" r:id="rId39"/>
    <p:sldId id="1972" r:id="rId40"/>
    <p:sldId id="2196" r:id="rId41"/>
    <p:sldId id="1973" r:id="rId42"/>
    <p:sldId id="2197" r:id="rId43"/>
    <p:sldId id="2198" r:id="rId44"/>
    <p:sldId id="1974" r:id="rId45"/>
    <p:sldId id="1975" r:id="rId46"/>
    <p:sldId id="1985" r:id="rId47"/>
    <p:sldId id="2129" r:id="rId48"/>
    <p:sldId id="2130" r:id="rId49"/>
    <p:sldId id="2131" r:id="rId50"/>
    <p:sldId id="2132" r:id="rId51"/>
    <p:sldId id="2154" r:id="rId52"/>
    <p:sldId id="2199" r:id="rId53"/>
    <p:sldId id="2200" r:id="rId54"/>
    <p:sldId id="2201" r:id="rId55"/>
    <p:sldId id="2202" r:id="rId56"/>
    <p:sldId id="2203" r:id="rId57"/>
    <p:sldId id="1266" r:id="rId58"/>
    <p:sldId id="1957" r:id="rId59"/>
    <p:sldId id="2088" r:id="rId60"/>
    <p:sldId id="2096" r:id="rId61"/>
    <p:sldId id="2097" r:id="rId62"/>
    <p:sldId id="2080" r:id="rId6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6600"/>
    <a:srgbClr val="009051"/>
    <a:srgbClr val="D883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89"/>
    <p:restoredTop sz="94680"/>
  </p:normalViewPr>
  <p:slideViewPr>
    <p:cSldViewPr snapToGrid="0" snapToObjects="1">
      <p:cViewPr varScale="1">
        <p:scale>
          <a:sx n="211" d="100"/>
          <a:sy n="211" d="100"/>
        </p:scale>
        <p:origin x="1832"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CABCD6F-53C3-9243-99B0-6E125F7F0AB5}" type="doc">
      <dgm:prSet loTypeId="urn:microsoft.com/office/officeart/2005/8/layout/venn1" loCatId="" qsTypeId="urn:microsoft.com/office/officeart/2005/8/quickstyle/simple1" qsCatId="simple" csTypeId="urn:microsoft.com/office/officeart/2005/8/colors/accent1_2" csCatId="accent1" phldr="1"/>
      <dgm:spPr/>
    </dgm:pt>
    <dgm:pt modelId="{C017838B-2018-C04A-9E12-D68B56F9D4AF}">
      <dgm:prSet phldrT="[Text]" custT="1"/>
      <dgm:spPr/>
      <dgm:t>
        <a:bodyPr/>
        <a:lstStyle/>
        <a:p>
          <a:r>
            <a:rPr lang="en-US" sz="4800" b="1" dirty="0"/>
            <a:t>Happiness</a:t>
          </a:r>
        </a:p>
      </dgm:t>
    </dgm:pt>
    <dgm:pt modelId="{EE47A901-5E00-1749-ADA2-B1F7097B6EFC}" type="parTrans" cxnId="{6DCACAD0-4BFD-B345-8CFA-F1A5BA3C3800}">
      <dgm:prSet/>
      <dgm:spPr/>
      <dgm:t>
        <a:bodyPr/>
        <a:lstStyle/>
        <a:p>
          <a:endParaRPr lang="en-US"/>
        </a:p>
      </dgm:t>
    </dgm:pt>
    <dgm:pt modelId="{E5572A2B-6152-624D-96E3-A420FE0DB552}" type="sibTrans" cxnId="{6DCACAD0-4BFD-B345-8CFA-F1A5BA3C3800}">
      <dgm:prSet/>
      <dgm:spPr/>
      <dgm:t>
        <a:bodyPr/>
        <a:lstStyle/>
        <a:p>
          <a:endParaRPr lang="en-US"/>
        </a:p>
      </dgm:t>
    </dgm:pt>
    <dgm:pt modelId="{534D8F67-179C-BD40-9ECC-E12D4DA8B21E}">
      <dgm:prSet phldrT="[Text]" custT="1"/>
      <dgm:spPr/>
      <dgm:t>
        <a:bodyPr/>
        <a:lstStyle/>
        <a:p>
          <a:r>
            <a:rPr lang="en-US" sz="3600" b="1" dirty="0"/>
            <a:t>Long-Term Goals</a:t>
          </a:r>
        </a:p>
      </dgm:t>
    </dgm:pt>
    <dgm:pt modelId="{45ED5C30-221B-D54E-9915-6E4F8A56F27F}" type="parTrans" cxnId="{01B5A383-5724-8447-97D9-5A513C83BF2A}">
      <dgm:prSet/>
      <dgm:spPr/>
      <dgm:t>
        <a:bodyPr/>
        <a:lstStyle/>
        <a:p>
          <a:endParaRPr lang="en-US"/>
        </a:p>
      </dgm:t>
    </dgm:pt>
    <dgm:pt modelId="{C77D59AD-D3C8-E34C-B713-16E66348959B}" type="sibTrans" cxnId="{01B5A383-5724-8447-97D9-5A513C83BF2A}">
      <dgm:prSet/>
      <dgm:spPr/>
      <dgm:t>
        <a:bodyPr/>
        <a:lstStyle/>
        <a:p>
          <a:endParaRPr lang="en-US"/>
        </a:p>
      </dgm:t>
    </dgm:pt>
    <dgm:pt modelId="{7CC92DBB-1BB9-F542-A784-384CF9B70E39}">
      <dgm:prSet phldrT="[Text]" custT="1"/>
      <dgm:spPr/>
      <dgm:t>
        <a:bodyPr/>
        <a:lstStyle/>
        <a:p>
          <a:r>
            <a:rPr lang="en-US" sz="3600" b="1" dirty="0"/>
            <a:t>Short-Term Goals</a:t>
          </a:r>
        </a:p>
      </dgm:t>
    </dgm:pt>
    <dgm:pt modelId="{7328C3C0-D732-E943-938E-BAD3EDD4AD5F}" type="parTrans" cxnId="{1EAAEC01-AB5A-B04B-9174-CEB57B50A9B6}">
      <dgm:prSet/>
      <dgm:spPr/>
      <dgm:t>
        <a:bodyPr/>
        <a:lstStyle/>
        <a:p>
          <a:endParaRPr lang="en-US"/>
        </a:p>
      </dgm:t>
    </dgm:pt>
    <dgm:pt modelId="{B6F6C84E-64E2-1842-BCE1-A051785DF213}" type="sibTrans" cxnId="{1EAAEC01-AB5A-B04B-9174-CEB57B50A9B6}">
      <dgm:prSet/>
      <dgm:spPr/>
      <dgm:t>
        <a:bodyPr/>
        <a:lstStyle/>
        <a:p>
          <a:endParaRPr lang="en-US"/>
        </a:p>
      </dgm:t>
    </dgm:pt>
    <dgm:pt modelId="{534C7095-3E52-F640-9C85-06B47F379A4F}">
      <dgm:prSet phldrT="[Text]" custT="1"/>
      <dgm:spPr/>
      <dgm:t>
        <a:bodyPr/>
        <a:lstStyle/>
        <a:p>
          <a:r>
            <a:rPr lang="en-US" sz="3600" b="1" dirty="0"/>
            <a:t>Financial Needs</a:t>
          </a:r>
        </a:p>
      </dgm:t>
    </dgm:pt>
    <dgm:pt modelId="{DA024982-CEEC-EC4A-A80B-EB95BBE5824F}" type="parTrans" cxnId="{3D05EE24-22C9-D64D-B033-CEFD6A8D44C2}">
      <dgm:prSet/>
      <dgm:spPr/>
      <dgm:t>
        <a:bodyPr/>
        <a:lstStyle/>
        <a:p>
          <a:endParaRPr lang="en-US"/>
        </a:p>
      </dgm:t>
    </dgm:pt>
    <dgm:pt modelId="{C4C15B12-797A-404A-9A6A-EEFBC7760533}" type="sibTrans" cxnId="{3D05EE24-22C9-D64D-B033-CEFD6A8D44C2}">
      <dgm:prSet/>
      <dgm:spPr/>
      <dgm:t>
        <a:bodyPr/>
        <a:lstStyle/>
        <a:p>
          <a:endParaRPr lang="en-US"/>
        </a:p>
      </dgm:t>
    </dgm:pt>
    <dgm:pt modelId="{F70F896A-0E82-7542-8165-980CA8E066E4}">
      <dgm:prSet phldrT="[Text]" custT="1"/>
      <dgm:spPr/>
      <dgm:t>
        <a:bodyPr/>
        <a:lstStyle/>
        <a:p>
          <a:r>
            <a:rPr lang="en-US" sz="3600" b="1" dirty="0"/>
            <a:t>Family Needs</a:t>
          </a:r>
        </a:p>
      </dgm:t>
    </dgm:pt>
    <dgm:pt modelId="{755F7156-B704-824B-9597-D3245F76D1EA}" type="parTrans" cxnId="{44760F3A-2508-5742-A06F-D973D8AD158F}">
      <dgm:prSet/>
      <dgm:spPr/>
      <dgm:t>
        <a:bodyPr/>
        <a:lstStyle/>
        <a:p>
          <a:endParaRPr lang="en-US"/>
        </a:p>
      </dgm:t>
    </dgm:pt>
    <dgm:pt modelId="{394766BA-EB1A-EE4F-A66D-E95CA86F4D37}" type="sibTrans" cxnId="{44760F3A-2508-5742-A06F-D973D8AD158F}">
      <dgm:prSet/>
      <dgm:spPr/>
      <dgm:t>
        <a:bodyPr/>
        <a:lstStyle/>
        <a:p>
          <a:endParaRPr lang="en-US"/>
        </a:p>
      </dgm:t>
    </dgm:pt>
    <dgm:pt modelId="{7C0EFCC7-3202-4648-8937-BF57D1820924}" type="pres">
      <dgm:prSet presAssocID="{8CABCD6F-53C3-9243-99B0-6E125F7F0AB5}" presName="compositeShape" presStyleCnt="0">
        <dgm:presLayoutVars>
          <dgm:chMax val="7"/>
          <dgm:dir/>
          <dgm:resizeHandles val="exact"/>
        </dgm:presLayoutVars>
      </dgm:prSet>
      <dgm:spPr/>
    </dgm:pt>
    <dgm:pt modelId="{A5E2C715-DCFD-1F43-B1C2-7883FA3C5947}" type="pres">
      <dgm:prSet presAssocID="{C017838B-2018-C04A-9E12-D68B56F9D4AF}" presName="circ1" presStyleLbl="vennNode1" presStyleIdx="0" presStyleCnt="5"/>
      <dgm:spPr>
        <a:solidFill>
          <a:srgbClr val="C00000">
            <a:alpha val="50000"/>
          </a:srgbClr>
        </a:solidFill>
      </dgm:spPr>
    </dgm:pt>
    <dgm:pt modelId="{EDC1D7FC-32EE-B942-A986-23A171B6EDA4}" type="pres">
      <dgm:prSet presAssocID="{C017838B-2018-C04A-9E12-D68B56F9D4AF}" presName="circ1Tx" presStyleLbl="revTx" presStyleIdx="0" presStyleCnt="0" custLinFactNeighborX="3466" custLinFactNeighborY="52839">
        <dgm:presLayoutVars>
          <dgm:chMax val="0"/>
          <dgm:chPref val="0"/>
          <dgm:bulletEnabled val="1"/>
        </dgm:presLayoutVars>
      </dgm:prSet>
      <dgm:spPr/>
    </dgm:pt>
    <dgm:pt modelId="{DCCF8A74-CC8B-EA46-B4DB-3B3FD20E2183}" type="pres">
      <dgm:prSet presAssocID="{534D8F67-179C-BD40-9ECC-E12D4DA8B21E}" presName="circ2" presStyleLbl="vennNode1" presStyleIdx="1" presStyleCnt="5"/>
      <dgm:spPr/>
    </dgm:pt>
    <dgm:pt modelId="{2C1DB129-8C43-1E4C-8E11-EDEA98C2BB09}" type="pres">
      <dgm:prSet presAssocID="{534D8F67-179C-BD40-9ECC-E12D4DA8B21E}" presName="circ2Tx" presStyleLbl="revTx" presStyleIdx="0" presStyleCnt="0" custLinFactNeighborX="-27745" custLinFactNeighborY="9090">
        <dgm:presLayoutVars>
          <dgm:chMax val="0"/>
          <dgm:chPref val="0"/>
          <dgm:bulletEnabled val="1"/>
        </dgm:presLayoutVars>
      </dgm:prSet>
      <dgm:spPr/>
    </dgm:pt>
    <dgm:pt modelId="{BDA005F2-5F63-B64B-ABB9-900F8BA3844F}" type="pres">
      <dgm:prSet presAssocID="{534C7095-3E52-F640-9C85-06B47F379A4F}" presName="circ3" presStyleLbl="vennNode1" presStyleIdx="2" presStyleCnt="5"/>
      <dgm:spPr>
        <a:solidFill>
          <a:srgbClr val="006600">
            <a:alpha val="50000"/>
          </a:srgbClr>
        </a:solidFill>
      </dgm:spPr>
    </dgm:pt>
    <dgm:pt modelId="{506439D6-9BB8-F14C-816B-35779F8F061C}" type="pres">
      <dgm:prSet presAssocID="{534C7095-3E52-F640-9C85-06B47F379A4F}" presName="circ3Tx" presStyleLbl="revTx" presStyleIdx="0" presStyleCnt="0" custScaleX="71799" custLinFactNeighborX="-21833" custLinFactNeighborY="-10713">
        <dgm:presLayoutVars>
          <dgm:chMax val="0"/>
          <dgm:chPref val="0"/>
          <dgm:bulletEnabled val="1"/>
        </dgm:presLayoutVars>
      </dgm:prSet>
      <dgm:spPr/>
    </dgm:pt>
    <dgm:pt modelId="{AC3AB432-3E12-AA4A-AAAA-E306AA90A474}" type="pres">
      <dgm:prSet presAssocID="{F70F896A-0E82-7542-8165-980CA8E066E4}" presName="circ4" presStyleLbl="vennNode1" presStyleIdx="3" presStyleCnt="5"/>
      <dgm:spPr>
        <a:solidFill>
          <a:srgbClr val="FFFF00">
            <a:alpha val="50000"/>
          </a:srgbClr>
        </a:solidFill>
      </dgm:spPr>
    </dgm:pt>
    <dgm:pt modelId="{D4402325-322E-2942-8F29-042EDA60403C}" type="pres">
      <dgm:prSet presAssocID="{F70F896A-0E82-7542-8165-980CA8E066E4}" presName="circ4Tx" presStyleLbl="revTx" presStyleIdx="0" presStyleCnt="0" custScaleX="71682" custLinFactNeighborX="25699" custLinFactNeighborY="-12336">
        <dgm:presLayoutVars>
          <dgm:chMax val="0"/>
          <dgm:chPref val="0"/>
          <dgm:bulletEnabled val="1"/>
        </dgm:presLayoutVars>
      </dgm:prSet>
      <dgm:spPr/>
    </dgm:pt>
    <dgm:pt modelId="{62135EA9-2824-A040-91CD-E6438FF930D2}" type="pres">
      <dgm:prSet presAssocID="{7CC92DBB-1BB9-F542-A784-384CF9B70E39}" presName="circ5" presStyleLbl="vennNode1" presStyleIdx="4" presStyleCnt="5"/>
      <dgm:spPr>
        <a:solidFill>
          <a:srgbClr val="7030A0">
            <a:alpha val="50000"/>
          </a:srgbClr>
        </a:solidFill>
      </dgm:spPr>
    </dgm:pt>
    <dgm:pt modelId="{413BE3BC-C9A6-D340-8173-E694B74421A9}" type="pres">
      <dgm:prSet presAssocID="{7CC92DBB-1BB9-F542-A784-384CF9B70E39}" presName="circ5Tx" presStyleLbl="revTx" presStyleIdx="0" presStyleCnt="0" custLinFactNeighborX="23652" custLinFactNeighborY="7467">
        <dgm:presLayoutVars>
          <dgm:chMax val="0"/>
          <dgm:chPref val="0"/>
          <dgm:bulletEnabled val="1"/>
        </dgm:presLayoutVars>
      </dgm:prSet>
      <dgm:spPr/>
    </dgm:pt>
  </dgm:ptLst>
  <dgm:cxnLst>
    <dgm:cxn modelId="{1EAAEC01-AB5A-B04B-9174-CEB57B50A9B6}" srcId="{8CABCD6F-53C3-9243-99B0-6E125F7F0AB5}" destId="{7CC92DBB-1BB9-F542-A784-384CF9B70E39}" srcOrd="4" destOrd="0" parTransId="{7328C3C0-D732-E943-938E-BAD3EDD4AD5F}" sibTransId="{B6F6C84E-64E2-1842-BCE1-A051785DF213}"/>
    <dgm:cxn modelId="{3D05EE24-22C9-D64D-B033-CEFD6A8D44C2}" srcId="{8CABCD6F-53C3-9243-99B0-6E125F7F0AB5}" destId="{534C7095-3E52-F640-9C85-06B47F379A4F}" srcOrd="2" destOrd="0" parTransId="{DA024982-CEEC-EC4A-A80B-EB95BBE5824F}" sibTransId="{C4C15B12-797A-404A-9A6A-EEFBC7760533}"/>
    <dgm:cxn modelId="{44760F3A-2508-5742-A06F-D973D8AD158F}" srcId="{8CABCD6F-53C3-9243-99B0-6E125F7F0AB5}" destId="{F70F896A-0E82-7542-8165-980CA8E066E4}" srcOrd="3" destOrd="0" parTransId="{755F7156-B704-824B-9597-D3245F76D1EA}" sibTransId="{394766BA-EB1A-EE4F-A66D-E95CA86F4D37}"/>
    <dgm:cxn modelId="{6B563B54-2B18-D149-9B68-25121941023B}" type="presOf" srcId="{C017838B-2018-C04A-9E12-D68B56F9D4AF}" destId="{EDC1D7FC-32EE-B942-A986-23A171B6EDA4}" srcOrd="0" destOrd="0" presId="urn:microsoft.com/office/officeart/2005/8/layout/venn1"/>
    <dgm:cxn modelId="{01B5A383-5724-8447-97D9-5A513C83BF2A}" srcId="{8CABCD6F-53C3-9243-99B0-6E125F7F0AB5}" destId="{534D8F67-179C-BD40-9ECC-E12D4DA8B21E}" srcOrd="1" destOrd="0" parTransId="{45ED5C30-221B-D54E-9915-6E4F8A56F27F}" sibTransId="{C77D59AD-D3C8-E34C-B713-16E66348959B}"/>
    <dgm:cxn modelId="{BF0462A3-8FAC-6C4F-BCE5-BA687BEFE8F5}" type="presOf" srcId="{534C7095-3E52-F640-9C85-06B47F379A4F}" destId="{506439D6-9BB8-F14C-816B-35779F8F061C}" srcOrd="0" destOrd="0" presId="urn:microsoft.com/office/officeart/2005/8/layout/venn1"/>
    <dgm:cxn modelId="{8086CBB8-E686-A441-84A3-A99D78F68BF7}" type="presOf" srcId="{534D8F67-179C-BD40-9ECC-E12D4DA8B21E}" destId="{2C1DB129-8C43-1E4C-8E11-EDEA98C2BB09}" srcOrd="0" destOrd="0" presId="urn:microsoft.com/office/officeart/2005/8/layout/venn1"/>
    <dgm:cxn modelId="{1BEC35C2-AB35-4443-B839-81640DEC6A62}" type="presOf" srcId="{8CABCD6F-53C3-9243-99B0-6E125F7F0AB5}" destId="{7C0EFCC7-3202-4648-8937-BF57D1820924}" srcOrd="0" destOrd="0" presId="urn:microsoft.com/office/officeart/2005/8/layout/venn1"/>
    <dgm:cxn modelId="{6DCACAD0-4BFD-B345-8CFA-F1A5BA3C3800}" srcId="{8CABCD6F-53C3-9243-99B0-6E125F7F0AB5}" destId="{C017838B-2018-C04A-9E12-D68B56F9D4AF}" srcOrd="0" destOrd="0" parTransId="{EE47A901-5E00-1749-ADA2-B1F7097B6EFC}" sibTransId="{E5572A2B-6152-624D-96E3-A420FE0DB552}"/>
    <dgm:cxn modelId="{C42B1CDE-6C81-6148-B084-5051CD825696}" type="presOf" srcId="{7CC92DBB-1BB9-F542-A784-384CF9B70E39}" destId="{413BE3BC-C9A6-D340-8173-E694B74421A9}" srcOrd="0" destOrd="0" presId="urn:microsoft.com/office/officeart/2005/8/layout/venn1"/>
    <dgm:cxn modelId="{456E37F2-8321-F748-BB4A-6CDAD8443A6B}" type="presOf" srcId="{F70F896A-0E82-7542-8165-980CA8E066E4}" destId="{D4402325-322E-2942-8F29-042EDA60403C}" srcOrd="0" destOrd="0" presId="urn:microsoft.com/office/officeart/2005/8/layout/venn1"/>
    <dgm:cxn modelId="{ABEDAA1C-6933-FD4B-B8E5-6FF891A6A425}" type="presParOf" srcId="{7C0EFCC7-3202-4648-8937-BF57D1820924}" destId="{A5E2C715-DCFD-1F43-B1C2-7883FA3C5947}" srcOrd="0" destOrd="0" presId="urn:microsoft.com/office/officeart/2005/8/layout/venn1"/>
    <dgm:cxn modelId="{F508F27B-1BE6-E94E-956B-B212E9A670A7}" type="presParOf" srcId="{7C0EFCC7-3202-4648-8937-BF57D1820924}" destId="{EDC1D7FC-32EE-B942-A986-23A171B6EDA4}" srcOrd="1" destOrd="0" presId="urn:microsoft.com/office/officeart/2005/8/layout/venn1"/>
    <dgm:cxn modelId="{A0524A5D-3B40-8B4D-8E8E-5EE8A31A8F7F}" type="presParOf" srcId="{7C0EFCC7-3202-4648-8937-BF57D1820924}" destId="{DCCF8A74-CC8B-EA46-B4DB-3B3FD20E2183}" srcOrd="2" destOrd="0" presId="urn:microsoft.com/office/officeart/2005/8/layout/venn1"/>
    <dgm:cxn modelId="{5D44B6EB-2FFC-7446-8EE0-844C0E6940BF}" type="presParOf" srcId="{7C0EFCC7-3202-4648-8937-BF57D1820924}" destId="{2C1DB129-8C43-1E4C-8E11-EDEA98C2BB09}" srcOrd="3" destOrd="0" presId="urn:microsoft.com/office/officeart/2005/8/layout/venn1"/>
    <dgm:cxn modelId="{439DA0CB-DBF6-E441-BAAE-5215C7863DB8}" type="presParOf" srcId="{7C0EFCC7-3202-4648-8937-BF57D1820924}" destId="{BDA005F2-5F63-B64B-ABB9-900F8BA3844F}" srcOrd="4" destOrd="0" presId="urn:microsoft.com/office/officeart/2005/8/layout/venn1"/>
    <dgm:cxn modelId="{B4EBBEEF-EB7B-B542-A40C-8C93F398681F}" type="presParOf" srcId="{7C0EFCC7-3202-4648-8937-BF57D1820924}" destId="{506439D6-9BB8-F14C-816B-35779F8F061C}" srcOrd="5" destOrd="0" presId="urn:microsoft.com/office/officeart/2005/8/layout/venn1"/>
    <dgm:cxn modelId="{D2A6AC6B-58DD-D346-93F5-F4D6E5E53937}" type="presParOf" srcId="{7C0EFCC7-3202-4648-8937-BF57D1820924}" destId="{AC3AB432-3E12-AA4A-AAAA-E306AA90A474}" srcOrd="6" destOrd="0" presId="urn:microsoft.com/office/officeart/2005/8/layout/venn1"/>
    <dgm:cxn modelId="{372C32F1-9CB1-A44C-8E6B-77F76A52111F}" type="presParOf" srcId="{7C0EFCC7-3202-4648-8937-BF57D1820924}" destId="{D4402325-322E-2942-8F29-042EDA60403C}" srcOrd="7" destOrd="0" presId="urn:microsoft.com/office/officeart/2005/8/layout/venn1"/>
    <dgm:cxn modelId="{C2947A7E-0D3D-0A4A-9DCC-E6F26F580445}" type="presParOf" srcId="{7C0EFCC7-3202-4648-8937-BF57D1820924}" destId="{62135EA9-2824-A040-91CD-E6438FF930D2}" srcOrd="8" destOrd="0" presId="urn:microsoft.com/office/officeart/2005/8/layout/venn1"/>
    <dgm:cxn modelId="{B0F6FDF4-183C-9342-A50F-5396E325508E}" type="presParOf" srcId="{7C0EFCC7-3202-4648-8937-BF57D1820924}" destId="{413BE3BC-C9A6-D340-8173-E694B74421A9}" srcOrd="9"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CABCD6F-53C3-9243-99B0-6E125F7F0AB5}" type="doc">
      <dgm:prSet loTypeId="urn:microsoft.com/office/officeart/2005/8/layout/venn1" loCatId="" qsTypeId="urn:microsoft.com/office/officeart/2005/8/quickstyle/simple1" qsCatId="simple" csTypeId="urn:microsoft.com/office/officeart/2005/8/colors/accent1_2" csCatId="accent1" phldr="1"/>
      <dgm:spPr/>
    </dgm:pt>
    <dgm:pt modelId="{C017838B-2018-C04A-9E12-D68B56F9D4AF}">
      <dgm:prSet phldrT="[Text]" custT="1"/>
      <dgm:spPr/>
      <dgm:t>
        <a:bodyPr/>
        <a:lstStyle/>
        <a:p>
          <a:r>
            <a:rPr lang="en-US" sz="4800" b="1" dirty="0"/>
            <a:t>Happiness</a:t>
          </a:r>
        </a:p>
      </dgm:t>
    </dgm:pt>
    <dgm:pt modelId="{EE47A901-5E00-1749-ADA2-B1F7097B6EFC}" type="parTrans" cxnId="{6DCACAD0-4BFD-B345-8CFA-F1A5BA3C3800}">
      <dgm:prSet/>
      <dgm:spPr/>
      <dgm:t>
        <a:bodyPr/>
        <a:lstStyle/>
        <a:p>
          <a:endParaRPr lang="en-US"/>
        </a:p>
      </dgm:t>
    </dgm:pt>
    <dgm:pt modelId="{E5572A2B-6152-624D-96E3-A420FE0DB552}" type="sibTrans" cxnId="{6DCACAD0-4BFD-B345-8CFA-F1A5BA3C3800}">
      <dgm:prSet/>
      <dgm:spPr/>
      <dgm:t>
        <a:bodyPr/>
        <a:lstStyle/>
        <a:p>
          <a:endParaRPr lang="en-US"/>
        </a:p>
      </dgm:t>
    </dgm:pt>
    <dgm:pt modelId="{534D8F67-179C-BD40-9ECC-E12D4DA8B21E}">
      <dgm:prSet phldrT="[Text]" custT="1"/>
      <dgm:spPr/>
      <dgm:t>
        <a:bodyPr/>
        <a:lstStyle/>
        <a:p>
          <a:r>
            <a:rPr lang="en-US" sz="3600" b="1" dirty="0"/>
            <a:t>Long-Term Goals</a:t>
          </a:r>
        </a:p>
      </dgm:t>
    </dgm:pt>
    <dgm:pt modelId="{45ED5C30-221B-D54E-9915-6E4F8A56F27F}" type="parTrans" cxnId="{01B5A383-5724-8447-97D9-5A513C83BF2A}">
      <dgm:prSet/>
      <dgm:spPr/>
      <dgm:t>
        <a:bodyPr/>
        <a:lstStyle/>
        <a:p>
          <a:endParaRPr lang="en-US"/>
        </a:p>
      </dgm:t>
    </dgm:pt>
    <dgm:pt modelId="{C77D59AD-D3C8-E34C-B713-16E66348959B}" type="sibTrans" cxnId="{01B5A383-5724-8447-97D9-5A513C83BF2A}">
      <dgm:prSet/>
      <dgm:spPr/>
      <dgm:t>
        <a:bodyPr/>
        <a:lstStyle/>
        <a:p>
          <a:endParaRPr lang="en-US"/>
        </a:p>
      </dgm:t>
    </dgm:pt>
    <dgm:pt modelId="{7CC92DBB-1BB9-F542-A784-384CF9B70E39}">
      <dgm:prSet phldrT="[Text]" custT="1"/>
      <dgm:spPr/>
      <dgm:t>
        <a:bodyPr/>
        <a:lstStyle/>
        <a:p>
          <a:r>
            <a:rPr lang="en-US" sz="3600" b="1" dirty="0"/>
            <a:t>Short-Term Goals</a:t>
          </a:r>
        </a:p>
      </dgm:t>
    </dgm:pt>
    <dgm:pt modelId="{7328C3C0-D732-E943-938E-BAD3EDD4AD5F}" type="parTrans" cxnId="{1EAAEC01-AB5A-B04B-9174-CEB57B50A9B6}">
      <dgm:prSet/>
      <dgm:spPr/>
      <dgm:t>
        <a:bodyPr/>
        <a:lstStyle/>
        <a:p>
          <a:endParaRPr lang="en-US"/>
        </a:p>
      </dgm:t>
    </dgm:pt>
    <dgm:pt modelId="{B6F6C84E-64E2-1842-BCE1-A051785DF213}" type="sibTrans" cxnId="{1EAAEC01-AB5A-B04B-9174-CEB57B50A9B6}">
      <dgm:prSet/>
      <dgm:spPr/>
      <dgm:t>
        <a:bodyPr/>
        <a:lstStyle/>
        <a:p>
          <a:endParaRPr lang="en-US"/>
        </a:p>
      </dgm:t>
    </dgm:pt>
    <dgm:pt modelId="{534C7095-3E52-F640-9C85-06B47F379A4F}">
      <dgm:prSet phldrT="[Text]" custT="1"/>
      <dgm:spPr/>
      <dgm:t>
        <a:bodyPr/>
        <a:lstStyle/>
        <a:p>
          <a:r>
            <a:rPr lang="en-US" sz="3600" b="1" dirty="0"/>
            <a:t>Financial Needs</a:t>
          </a:r>
        </a:p>
      </dgm:t>
    </dgm:pt>
    <dgm:pt modelId="{DA024982-CEEC-EC4A-A80B-EB95BBE5824F}" type="parTrans" cxnId="{3D05EE24-22C9-D64D-B033-CEFD6A8D44C2}">
      <dgm:prSet/>
      <dgm:spPr/>
      <dgm:t>
        <a:bodyPr/>
        <a:lstStyle/>
        <a:p>
          <a:endParaRPr lang="en-US"/>
        </a:p>
      </dgm:t>
    </dgm:pt>
    <dgm:pt modelId="{C4C15B12-797A-404A-9A6A-EEFBC7760533}" type="sibTrans" cxnId="{3D05EE24-22C9-D64D-B033-CEFD6A8D44C2}">
      <dgm:prSet/>
      <dgm:spPr/>
      <dgm:t>
        <a:bodyPr/>
        <a:lstStyle/>
        <a:p>
          <a:endParaRPr lang="en-US"/>
        </a:p>
      </dgm:t>
    </dgm:pt>
    <dgm:pt modelId="{F70F896A-0E82-7542-8165-980CA8E066E4}">
      <dgm:prSet phldrT="[Text]" custT="1"/>
      <dgm:spPr/>
      <dgm:t>
        <a:bodyPr/>
        <a:lstStyle/>
        <a:p>
          <a:r>
            <a:rPr lang="en-US" sz="3600" b="1" dirty="0"/>
            <a:t>Family Needs</a:t>
          </a:r>
        </a:p>
      </dgm:t>
    </dgm:pt>
    <dgm:pt modelId="{755F7156-B704-824B-9597-D3245F76D1EA}" type="parTrans" cxnId="{44760F3A-2508-5742-A06F-D973D8AD158F}">
      <dgm:prSet/>
      <dgm:spPr/>
      <dgm:t>
        <a:bodyPr/>
        <a:lstStyle/>
        <a:p>
          <a:endParaRPr lang="en-US"/>
        </a:p>
      </dgm:t>
    </dgm:pt>
    <dgm:pt modelId="{394766BA-EB1A-EE4F-A66D-E95CA86F4D37}" type="sibTrans" cxnId="{44760F3A-2508-5742-A06F-D973D8AD158F}">
      <dgm:prSet/>
      <dgm:spPr/>
      <dgm:t>
        <a:bodyPr/>
        <a:lstStyle/>
        <a:p>
          <a:endParaRPr lang="en-US"/>
        </a:p>
      </dgm:t>
    </dgm:pt>
    <dgm:pt modelId="{7C0EFCC7-3202-4648-8937-BF57D1820924}" type="pres">
      <dgm:prSet presAssocID="{8CABCD6F-53C3-9243-99B0-6E125F7F0AB5}" presName="compositeShape" presStyleCnt="0">
        <dgm:presLayoutVars>
          <dgm:chMax val="7"/>
          <dgm:dir/>
          <dgm:resizeHandles val="exact"/>
        </dgm:presLayoutVars>
      </dgm:prSet>
      <dgm:spPr/>
    </dgm:pt>
    <dgm:pt modelId="{A5E2C715-DCFD-1F43-B1C2-7883FA3C5947}" type="pres">
      <dgm:prSet presAssocID="{C017838B-2018-C04A-9E12-D68B56F9D4AF}" presName="circ1" presStyleLbl="vennNode1" presStyleIdx="0" presStyleCnt="5"/>
      <dgm:spPr>
        <a:solidFill>
          <a:srgbClr val="C00000">
            <a:alpha val="50000"/>
          </a:srgbClr>
        </a:solidFill>
      </dgm:spPr>
    </dgm:pt>
    <dgm:pt modelId="{EDC1D7FC-32EE-B942-A986-23A171B6EDA4}" type="pres">
      <dgm:prSet presAssocID="{C017838B-2018-C04A-9E12-D68B56F9D4AF}" presName="circ1Tx" presStyleLbl="revTx" presStyleIdx="0" presStyleCnt="0" custLinFactNeighborX="3466" custLinFactNeighborY="52839">
        <dgm:presLayoutVars>
          <dgm:chMax val="0"/>
          <dgm:chPref val="0"/>
          <dgm:bulletEnabled val="1"/>
        </dgm:presLayoutVars>
      </dgm:prSet>
      <dgm:spPr/>
    </dgm:pt>
    <dgm:pt modelId="{DCCF8A74-CC8B-EA46-B4DB-3B3FD20E2183}" type="pres">
      <dgm:prSet presAssocID="{534D8F67-179C-BD40-9ECC-E12D4DA8B21E}" presName="circ2" presStyleLbl="vennNode1" presStyleIdx="1" presStyleCnt="5"/>
      <dgm:spPr/>
    </dgm:pt>
    <dgm:pt modelId="{2C1DB129-8C43-1E4C-8E11-EDEA98C2BB09}" type="pres">
      <dgm:prSet presAssocID="{534D8F67-179C-BD40-9ECC-E12D4DA8B21E}" presName="circ2Tx" presStyleLbl="revTx" presStyleIdx="0" presStyleCnt="0" custLinFactNeighborX="-27745" custLinFactNeighborY="9090">
        <dgm:presLayoutVars>
          <dgm:chMax val="0"/>
          <dgm:chPref val="0"/>
          <dgm:bulletEnabled val="1"/>
        </dgm:presLayoutVars>
      </dgm:prSet>
      <dgm:spPr/>
    </dgm:pt>
    <dgm:pt modelId="{BDA005F2-5F63-B64B-ABB9-900F8BA3844F}" type="pres">
      <dgm:prSet presAssocID="{534C7095-3E52-F640-9C85-06B47F379A4F}" presName="circ3" presStyleLbl="vennNode1" presStyleIdx="2" presStyleCnt="5"/>
      <dgm:spPr>
        <a:solidFill>
          <a:srgbClr val="006600">
            <a:alpha val="50000"/>
          </a:srgbClr>
        </a:solidFill>
      </dgm:spPr>
    </dgm:pt>
    <dgm:pt modelId="{506439D6-9BB8-F14C-816B-35779F8F061C}" type="pres">
      <dgm:prSet presAssocID="{534C7095-3E52-F640-9C85-06B47F379A4F}" presName="circ3Tx" presStyleLbl="revTx" presStyleIdx="0" presStyleCnt="0" custScaleX="71799" custLinFactNeighborX="-21833" custLinFactNeighborY="-10713">
        <dgm:presLayoutVars>
          <dgm:chMax val="0"/>
          <dgm:chPref val="0"/>
          <dgm:bulletEnabled val="1"/>
        </dgm:presLayoutVars>
      </dgm:prSet>
      <dgm:spPr/>
    </dgm:pt>
    <dgm:pt modelId="{AC3AB432-3E12-AA4A-AAAA-E306AA90A474}" type="pres">
      <dgm:prSet presAssocID="{F70F896A-0E82-7542-8165-980CA8E066E4}" presName="circ4" presStyleLbl="vennNode1" presStyleIdx="3" presStyleCnt="5"/>
      <dgm:spPr>
        <a:solidFill>
          <a:srgbClr val="FFFF00">
            <a:alpha val="50000"/>
          </a:srgbClr>
        </a:solidFill>
      </dgm:spPr>
    </dgm:pt>
    <dgm:pt modelId="{D4402325-322E-2942-8F29-042EDA60403C}" type="pres">
      <dgm:prSet presAssocID="{F70F896A-0E82-7542-8165-980CA8E066E4}" presName="circ4Tx" presStyleLbl="revTx" presStyleIdx="0" presStyleCnt="0" custScaleX="71682" custLinFactNeighborX="25699" custLinFactNeighborY="-12336">
        <dgm:presLayoutVars>
          <dgm:chMax val="0"/>
          <dgm:chPref val="0"/>
          <dgm:bulletEnabled val="1"/>
        </dgm:presLayoutVars>
      </dgm:prSet>
      <dgm:spPr/>
    </dgm:pt>
    <dgm:pt modelId="{62135EA9-2824-A040-91CD-E6438FF930D2}" type="pres">
      <dgm:prSet presAssocID="{7CC92DBB-1BB9-F542-A784-384CF9B70E39}" presName="circ5" presStyleLbl="vennNode1" presStyleIdx="4" presStyleCnt="5"/>
      <dgm:spPr>
        <a:solidFill>
          <a:srgbClr val="7030A0">
            <a:alpha val="50000"/>
          </a:srgbClr>
        </a:solidFill>
      </dgm:spPr>
    </dgm:pt>
    <dgm:pt modelId="{413BE3BC-C9A6-D340-8173-E694B74421A9}" type="pres">
      <dgm:prSet presAssocID="{7CC92DBB-1BB9-F542-A784-384CF9B70E39}" presName="circ5Tx" presStyleLbl="revTx" presStyleIdx="0" presStyleCnt="0" custLinFactNeighborX="23652" custLinFactNeighborY="7467">
        <dgm:presLayoutVars>
          <dgm:chMax val="0"/>
          <dgm:chPref val="0"/>
          <dgm:bulletEnabled val="1"/>
        </dgm:presLayoutVars>
      </dgm:prSet>
      <dgm:spPr/>
    </dgm:pt>
  </dgm:ptLst>
  <dgm:cxnLst>
    <dgm:cxn modelId="{1EAAEC01-AB5A-B04B-9174-CEB57B50A9B6}" srcId="{8CABCD6F-53C3-9243-99B0-6E125F7F0AB5}" destId="{7CC92DBB-1BB9-F542-A784-384CF9B70E39}" srcOrd="4" destOrd="0" parTransId="{7328C3C0-D732-E943-938E-BAD3EDD4AD5F}" sibTransId="{B6F6C84E-64E2-1842-BCE1-A051785DF213}"/>
    <dgm:cxn modelId="{3D05EE24-22C9-D64D-B033-CEFD6A8D44C2}" srcId="{8CABCD6F-53C3-9243-99B0-6E125F7F0AB5}" destId="{534C7095-3E52-F640-9C85-06B47F379A4F}" srcOrd="2" destOrd="0" parTransId="{DA024982-CEEC-EC4A-A80B-EB95BBE5824F}" sibTransId="{C4C15B12-797A-404A-9A6A-EEFBC7760533}"/>
    <dgm:cxn modelId="{44760F3A-2508-5742-A06F-D973D8AD158F}" srcId="{8CABCD6F-53C3-9243-99B0-6E125F7F0AB5}" destId="{F70F896A-0E82-7542-8165-980CA8E066E4}" srcOrd="3" destOrd="0" parTransId="{755F7156-B704-824B-9597-D3245F76D1EA}" sibTransId="{394766BA-EB1A-EE4F-A66D-E95CA86F4D37}"/>
    <dgm:cxn modelId="{6B563B54-2B18-D149-9B68-25121941023B}" type="presOf" srcId="{C017838B-2018-C04A-9E12-D68B56F9D4AF}" destId="{EDC1D7FC-32EE-B942-A986-23A171B6EDA4}" srcOrd="0" destOrd="0" presId="urn:microsoft.com/office/officeart/2005/8/layout/venn1"/>
    <dgm:cxn modelId="{01B5A383-5724-8447-97D9-5A513C83BF2A}" srcId="{8CABCD6F-53C3-9243-99B0-6E125F7F0AB5}" destId="{534D8F67-179C-BD40-9ECC-E12D4DA8B21E}" srcOrd="1" destOrd="0" parTransId="{45ED5C30-221B-D54E-9915-6E4F8A56F27F}" sibTransId="{C77D59AD-D3C8-E34C-B713-16E66348959B}"/>
    <dgm:cxn modelId="{BF0462A3-8FAC-6C4F-BCE5-BA687BEFE8F5}" type="presOf" srcId="{534C7095-3E52-F640-9C85-06B47F379A4F}" destId="{506439D6-9BB8-F14C-816B-35779F8F061C}" srcOrd="0" destOrd="0" presId="urn:microsoft.com/office/officeart/2005/8/layout/venn1"/>
    <dgm:cxn modelId="{8086CBB8-E686-A441-84A3-A99D78F68BF7}" type="presOf" srcId="{534D8F67-179C-BD40-9ECC-E12D4DA8B21E}" destId="{2C1DB129-8C43-1E4C-8E11-EDEA98C2BB09}" srcOrd="0" destOrd="0" presId="urn:microsoft.com/office/officeart/2005/8/layout/venn1"/>
    <dgm:cxn modelId="{1BEC35C2-AB35-4443-B839-81640DEC6A62}" type="presOf" srcId="{8CABCD6F-53C3-9243-99B0-6E125F7F0AB5}" destId="{7C0EFCC7-3202-4648-8937-BF57D1820924}" srcOrd="0" destOrd="0" presId="urn:microsoft.com/office/officeart/2005/8/layout/venn1"/>
    <dgm:cxn modelId="{6DCACAD0-4BFD-B345-8CFA-F1A5BA3C3800}" srcId="{8CABCD6F-53C3-9243-99B0-6E125F7F0AB5}" destId="{C017838B-2018-C04A-9E12-D68B56F9D4AF}" srcOrd="0" destOrd="0" parTransId="{EE47A901-5E00-1749-ADA2-B1F7097B6EFC}" sibTransId="{E5572A2B-6152-624D-96E3-A420FE0DB552}"/>
    <dgm:cxn modelId="{C42B1CDE-6C81-6148-B084-5051CD825696}" type="presOf" srcId="{7CC92DBB-1BB9-F542-A784-384CF9B70E39}" destId="{413BE3BC-C9A6-D340-8173-E694B74421A9}" srcOrd="0" destOrd="0" presId="urn:microsoft.com/office/officeart/2005/8/layout/venn1"/>
    <dgm:cxn modelId="{456E37F2-8321-F748-BB4A-6CDAD8443A6B}" type="presOf" srcId="{F70F896A-0E82-7542-8165-980CA8E066E4}" destId="{D4402325-322E-2942-8F29-042EDA60403C}" srcOrd="0" destOrd="0" presId="urn:microsoft.com/office/officeart/2005/8/layout/venn1"/>
    <dgm:cxn modelId="{ABEDAA1C-6933-FD4B-B8E5-6FF891A6A425}" type="presParOf" srcId="{7C0EFCC7-3202-4648-8937-BF57D1820924}" destId="{A5E2C715-DCFD-1F43-B1C2-7883FA3C5947}" srcOrd="0" destOrd="0" presId="urn:microsoft.com/office/officeart/2005/8/layout/venn1"/>
    <dgm:cxn modelId="{F508F27B-1BE6-E94E-956B-B212E9A670A7}" type="presParOf" srcId="{7C0EFCC7-3202-4648-8937-BF57D1820924}" destId="{EDC1D7FC-32EE-B942-A986-23A171B6EDA4}" srcOrd="1" destOrd="0" presId="urn:microsoft.com/office/officeart/2005/8/layout/venn1"/>
    <dgm:cxn modelId="{A0524A5D-3B40-8B4D-8E8E-5EE8A31A8F7F}" type="presParOf" srcId="{7C0EFCC7-3202-4648-8937-BF57D1820924}" destId="{DCCF8A74-CC8B-EA46-B4DB-3B3FD20E2183}" srcOrd="2" destOrd="0" presId="urn:microsoft.com/office/officeart/2005/8/layout/venn1"/>
    <dgm:cxn modelId="{5D44B6EB-2FFC-7446-8EE0-844C0E6940BF}" type="presParOf" srcId="{7C0EFCC7-3202-4648-8937-BF57D1820924}" destId="{2C1DB129-8C43-1E4C-8E11-EDEA98C2BB09}" srcOrd="3" destOrd="0" presId="urn:microsoft.com/office/officeart/2005/8/layout/venn1"/>
    <dgm:cxn modelId="{439DA0CB-DBF6-E441-BAAE-5215C7863DB8}" type="presParOf" srcId="{7C0EFCC7-3202-4648-8937-BF57D1820924}" destId="{BDA005F2-5F63-B64B-ABB9-900F8BA3844F}" srcOrd="4" destOrd="0" presId="urn:microsoft.com/office/officeart/2005/8/layout/venn1"/>
    <dgm:cxn modelId="{B4EBBEEF-EB7B-B542-A40C-8C93F398681F}" type="presParOf" srcId="{7C0EFCC7-3202-4648-8937-BF57D1820924}" destId="{506439D6-9BB8-F14C-816B-35779F8F061C}" srcOrd="5" destOrd="0" presId="urn:microsoft.com/office/officeart/2005/8/layout/venn1"/>
    <dgm:cxn modelId="{D2A6AC6B-58DD-D346-93F5-F4D6E5E53937}" type="presParOf" srcId="{7C0EFCC7-3202-4648-8937-BF57D1820924}" destId="{AC3AB432-3E12-AA4A-AAAA-E306AA90A474}" srcOrd="6" destOrd="0" presId="urn:microsoft.com/office/officeart/2005/8/layout/venn1"/>
    <dgm:cxn modelId="{372C32F1-9CB1-A44C-8E6B-77F76A52111F}" type="presParOf" srcId="{7C0EFCC7-3202-4648-8937-BF57D1820924}" destId="{D4402325-322E-2942-8F29-042EDA60403C}" srcOrd="7" destOrd="0" presId="urn:microsoft.com/office/officeart/2005/8/layout/venn1"/>
    <dgm:cxn modelId="{C2947A7E-0D3D-0A4A-9DCC-E6F26F580445}" type="presParOf" srcId="{7C0EFCC7-3202-4648-8937-BF57D1820924}" destId="{62135EA9-2824-A040-91CD-E6438FF930D2}" srcOrd="8" destOrd="0" presId="urn:microsoft.com/office/officeart/2005/8/layout/venn1"/>
    <dgm:cxn modelId="{B0F6FDF4-183C-9342-A50F-5396E325508E}" type="presParOf" srcId="{7C0EFCC7-3202-4648-8937-BF57D1820924}" destId="{413BE3BC-C9A6-D340-8173-E694B74421A9}" srcOrd="9"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CABCD6F-53C3-9243-99B0-6E125F7F0AB5}" type="doc">
      <dgm:prSet loTypeId="urn:microsoft.com/office/officeart/2005/8/layout/venn1" loCatId="" qsTypeId="urn:microsoft.com/office/officeart/2005/8/quickstyle/simple1" qsCatId="simple" csTypeId="urn:microsoft.com/office/officeart/2005/8/colors/accent1_2" csCatId="accent1" phldr="1"/>
      <dgm:spPr/>
    </dgm:pt>
    <dgm:pt modelId="{C017838B-2018-C04A-9E12-D68B56F9D4AF}">
      <dgm:prSet phldrT="[Text]" custT="1"/>
      <dgm:spPr/>
      <dgm:t>
        <a:bodyPr/>
        <a:lstStyle/>
        <a:p>
          <a:r>
            <a:rPr lang="en-US" sz="4800" b="1" dirty="0"/>
            <a:t>Happiness</a:t>
          </a:r>
        </a:p>
      </dgm:t>
    </dgm:pt>
    <dgm:pt modelId="{EE47A901-5E00-1749-ADA2-B1F7097B6EFC}" type="parTrans" cxnId="{6DCACAD0-4BFD-B345-8CFA-F1A5BA3C3800}">
      <dgm:prSet/>
      <dgm:spPr/>
      <dgm:t>
        <a:bodyPr/>
        <a:lstStyle/>
        <a:p>
          <a:endParaRPr lang="en-US"/>
        </a:p>
      </dgm:t>
    </dgm:pt>
    <dgm:pt modelId="{E5572A2B-6152-624D-96E3-A420FE0DB552}" type="sibTrans" cxnId="{6DCACAD0-4BFD-B345-8CFA-F1A5BA3C3800}">
      <dgm:prSet/>
      <dgm:spPr/>
      <dgm:t>
        <a:bodyPr/>
        <a:lstStyle/>
        <a:p>
          <a:endParaRPr lang="en-US"/>
        </a:p>
      </dgm:t>
    </dgm:pt>
    <dgm:pt modelId="{534D8F67-179C-BD40-9ECC-E12D4DA8B21E}">
      <dgm:prSet phldrT="[Text]" custT="1"/>
      <dgm:spPr/>
      <dgm:t>
        <a:bodyPr/>
        <a:lstStyle/>
        <a:p>
          <a:r>
            <a:rPr lang="en-US" sz="3600" b="1" dirty="0"/>
            <a:t>Long-Term Goals</a:t>
          </a:r>
        </a:p>
      </dgm:t>
    </dgm:pt>
    <dgm:pt modelId="{45ED5C30-221B-D54E-9915-6E4F8A56F27F}" type="parTrans" cxnId="{01B5A383-5724-8447-97D9-5A513C83BF2A}">
      <dgm:prSet/>
      <dgm:spPr/>
      <dgm:t>
        <a:bodyPr/>
        <a:lstStyle/>
        <a:p>
          <a:endParaRPr lang="en-US"/>
        </a:p>
      </dgm:t>
    </dgm:pt>
    <dgm:pt modelId="{C77D59AD-D3C8-E34C-B713-16E66348959B}" type="sibTrans" cxnId="{01B5A383-5724-8447-97D9-5A513C83BF2A}">
      <dgm:prSet/>
      <dgm:spPr/>
      <dgm:t>
        <a:bodyPr/>
        <a:lstStyle/>
        <a:p>
          <a:endParaRPr lang="en-US"/>
        </a:p>
      </dgm:t>
    </dgm:pt>
    <dgm:pt modelId="{7CC92DBB-1BB9-F542-A784-384CF9B70E39}">
      <dgm:prSet phldrT="[Text]" custT="1"/>
      <dgm:spPr/>
      <dgm:t>
        <a:bodyPr/>
        <a:lstStyle/>
        <a:p>
          <a:r>
            <a:rPr lang="en-US" sz="3600" b="1" dirty="0"/>
            <a:t>Short-Term Goals</a:t>
          </a:r>
        </a:p>
      </dgm:t>
    </dgm:pt>
    <dgm:pt modelId="{7328C3C0-D732-E943-938E-BAD3EDD4AD5F}" type="parTrans" cxnId="{1EAAEC01-AB5A-B04B-9174-CEB57B50A9B6}">
      <dgm:prSet/>
      <dgm:spPr/>
      <dgm:t>
        <a:bodyPr/>
        <a:lstStyle/>
        <a:p>
          <a:endParaRPr lang="en-US"/>
        </a:p>
      </dgm:t>
    </dgm:pt>
    <dgm:pt modelId="{B6F6C84E-64E2-1842-BCE1-A051785DF213}" type="sibTrans" cxnId="{1EAAEC01-AB5A-B04B-9174-CEB57B50A9B6}">
      <dgm:prSet/>
      <dgm:spPr/>
      <dgm:t>
        <a:bodyPr/>
        <a:lstStyle/>
        <a:p>
          <a:endParaRPr lang="en-US"/>
        </a:p>
      </dgm:t>
    </dgm:pt>
    <dgm:pt modelId="{534C7095-3E52-F640-9C85-06B47F379A4F}">
      <dgm:prSet phldrT="[Text]" custT="1"/>
      <dgm:spPr/>
      <dgm:t>
        <a:bodyPr/>
        <a:lstStyle/>
        <a:p>
          <a:r>
            <a:rPr lang="en-US" sz="3600" b="1" dirty="0"/>
            <a:t>Financial Needs</a:t>
          </a:r>
        </a:p>
      </dgm:t>
    </dgm:pt>
    <dgm:pt modelId="{DA024982-CEEC-EC4A-A80B-EB95BBE5824F}" type="parTrans" cxnId="{3D05EE24-22C9-D64D-B033-CEFD6A8D44C2}">
      <dgm:prSet/>
      <dgm:spPr/>
      <dgm:t>
        <a:bodyPr/>
        <a:lstStyle/>
        <a:p>
          <a:endParaRPr lang="en-US"/>
        </a:p>
      </dgm:t>
    </dgm:pt>
    <dgm:pt modelId="{C4C15B12-797A-404A-9A6A-EEFBC7760533}" type="sibTrans" cxnId="{3D05EE24-22C9-D64D-B033-CEFD6A8D44C2}">
      <dgm:prSet/>
      <dgm:spPr/>
      <dgm:t>
        <a:bodyPr/>
        <a:lstStyle/>
        <a:p>
          <a:endParaRPr lang="en-US"/>
        </a:p>
      </dgm:t>
    </dgm:pt>
    <dgm:pt modelId="{F70F896A-0E82-7542-8165-980CA8E066E4}">
      <dgm:prSet phldrT="[Text]" custT="1"/>
      <dgm:spPr/>
      <dgm:t>
        <a:bodyPr/>
        <a:lstStyle/>
        <a:p>
          <a:r>
            <a:rPr lang="en-US" sz="3600" b="1" dirty="0"/>
            <a:t>Family Needs</a:t>
          </a:r>
        </a:p>
      </dgm:t>
    </dgm:pt>
    <dgm:pt modelId="{755F7156-B704-824B-9597-D3245F76D1EA}" type="parTrans" cxnId="{44760F3A-2508-5742-A06F-D973D8AD158F}">
      <dgm:prSet/>
      <dgm:spPr/>
      <dgm:t>
        <a:bodyPr/>
        <a:lstStyle/>
        <a:p>
          <a:endParaRPr lang="en-US"/>
        </a:p>
      </dgm:t>
    </dgm:pt>
    <dgm:pt modelId="{394766BA-EB1A-EE4F-A66D-E95CA86F4D37}" type="sibTrans" cxnId="{44760F3A-2508-5742-A06F-D973D8AD158F}">
      <dgm:prSet/>
      <dgm:spPr/>
      <dgm:t>
        <a:bodyPr/>
        <a:lstStyle/>
        <a:p>
          <a:endParaRPr lang="en-US"/>
        </a:p>
      </dgm:t>
    </dgm:pt>
    <dgm:pt modelId="{7C0EFCC7-3202-4648-8937-BF57D1820924}" type="pres">
      <dgm:prSet presAssocID="{8CABCD6F-53C3-9243-99B0-6E125F7F0AB5}" presName="compositeShape" presStyleCnt="0">
        <dgm:presLayoutVars>
          <dgm:chMax val="7"/>
          <dgm:dir/>
          <dgm:resizeHandles val="exact"/>
        </dgm:presLayoutVars>
      </dgm:prSet>
      <dgm:spPr/>
    </dgm:pt>
    <dgm:pt modelId="{A5E2C715-DCFD-1F43-B1C2-7883FA3C5947}" type="pres">
      <dgm:prSet presAssocID="{C017838B-2018-C04A-9E12-D68B56F9D4AF}" presName="circ1" presStyleLbl="vennNode1" presStyleIdx="0" presStyleCnt="5"/>
      <dgm:spPr>
        <a:solidFill>
          <a:srgbClr val="C00000">
            <a:alpha val="50000"/>
          </a:srgbClr>
        </a:solidFill>
      </dgm:spPr>
    </dgm:pt>
    <dgm:pt modelId="{EDC1D7FC-32EE-B942-A986-23A171B6EDA4}" type="pres">
      <dgm:prSet presAssocID="{C017838B-2018-C04A-9E12-D68B56F9D4AF}" presName="circ1Tx" presStyleLbl="revTx" presStyleIdx="0" presStyleCnt="0" custLinFactNeighborX="3466" custLinFactNeighborY="52839">
        <dgm:presLayoutVars>
          <dgm:chMax val="0"/>
          <dgm:chPref val="0"/>
          <dgm:bulletEnabled val="1"/>
        </dgm:presLayoutVars>
      </dgm:prSet>
      <dgm:spPr/>
    </dgm:pt>
    <dgm:pt modelId="{DCCF8A74-CC8B-EA46-B4DB-3B3FD20E2183}" type="pres">
      <dgm:prSet presAssocID="{534D8F67-179C-BD40-9ECC-E12D4DA8B21E}" presName="circ2" presStyleLbl="vennNode1" presStyleIdx="1" presStyleCnt="5"/>
      <dgm:spPr/>
    </dgm:pt>
    <dgm:pt modelId="{2C1DB129-8C43-1E4C-8E11-EDEA98C2BB09}" type="pres">
      <dgm:prSet presAssocID="{534D8F67-179C-BD40-9ECC-E12D4DA8B21E}" presName="circ2Tx" presStyleLbl="revTx" presStyleIdx="0" presStyleCnt="0" custLinFactNeighborX="-27745" custLinFactNeighborY="9090">
        <dgm:presLayoutVars>
          <dgm:chMax val="0"/>
          <dgm:chPref val="0"/>
          <dgm:bulletEnabled val="1"/>
        </dgm:presLayoutVars>
      </dgm:prSet>
      <dgm:spPr/>
    </dgm:pt>
    <dgm:pt modelId="{BDA005F2-5F63-B64B-ABB9-900F8BA3844F}" type="pres">
      <dgm:prSet presAssocID="{534C7095-3E52-F640-9C85-06B47F379A4F}" presName="circ3" presStyleLbl="vennNode1" presStyleIdx="2" presStyleCnt="5"/>
      <dgm:spPr>
        <a:solidFill>
          <a:srgbClr val="006600">
            <a:alpha val="50000"/>
          </a:srgbClr>
        </a:solidFill>
      </dgm:spPr>
    </dgm:pt>
    <dgm:pt modelId="{506439D6-9BB8-F14C-816B-35779F8F061C}" type="pres">
      <dgm:prSet presAssocID="{534C7095-3E52-F640-9C85-06B47F379A4F}" presName="circ3Tx" presStyleLbl="revTx" presStyleIdx="0" presStyleCnt="0" custScaleX="71799" custLinFactNeighborX="-21833" custLinFactNeighborY="-10713">
        <dgm:presLayoutVars>
          <dgm:chMax val="0"/>
          <dgm:chPref val="0"/>
          <dgm:bulletEnabled val="1"/>
        </dgm:presLayoutVars>
      </dgm:prSet>
      <dgm:spPr/>
    </dgm:pt>
    <dgm:pt modelId="{AC3AB432-3E12-AA4A-AAAA-E306AA90A474}" type="pres">
      <dgm:prSet presAssocID="{F70F896A-0E82-7542-8165-980CA8E066E4}" presName="circ4" presStyleLbl="vennNode1" presStyleIdx="3" presStyleCnt="5"/>
      <dgm:spPr>
        <a:solidFill>
          <a:srgbClr val="FFFF00">
            <a:alpha val="50000"/>
          </a:srgbClr>
        </a:solidFill>
      </dgm:spPr>
    </dgm:pt>
    <dgm:pt modelId="{D4402325-322E-2942-8F29-042EDA60403C}" type="pres">
      <dgm:prSet presAssocID="{F70F896A-0E82-7542-8165-980CA8E066E4}" presName="circ4Tx" presStyleLbl="revTx" presStyleIdx="0" presStyleCnt="0" custScaleX="71682" custLinFactNeighborX="25699" custLinFactNeighborY="-12336">
        <dgm:presLayoutVars>
          <dgm:chMax val="0"/>
          <dgm:chPref val="0"/>
          <dgm:bulletEnabled val="1"/>
        </dgm:presLayoutVars>
      </dgm:prSet>
      <dgm:spPr/>
    </dgm:pt>
    <dgm:pt modelId="{62135EA9-2824-A040-91CD-E6438FF930D2}" type="pres">
      <dgm:prSet presAssocID="{7CC92DBB-1BB9-F542-A784-384CF9B70E39}" presName="circ5" presStyleLbl="vennNode1" presStyleIdx="4" presStyleCnt="5"/>
      <dgm:spPr>
        <a:solidFill>
          <a:srgbClr val="7030A0">
            <a:alpha val="50000"/>
          </a:srgbClr>
        </a:solidFill>
      </dgm:spPr>
    </dgm:pt>
    <dgm:pt modelId="{413BE3BC-C9A6-D340-8173-E694B74421A9}" type="pres">
      <dgm:prSet presAssocID="{7CC92DBB-1BB9-F542-A784-384CF9B70E39}" presName="circ5Tx" presStyleLbl="revTx" presStyleIdx="0" presStyleCnt="0" custLinFactNeighborX="23652" custLinFactNeighborY="7467">
        <dgm:presLayoutVars>
          <dgm:chMax val="0"/>
          <dgm:chPref val="0"/>
          <dgm:bulletEnabled val="1"/>
        </dgm:presLayoutVars>
      </dgm:prSet>
      <dgm:spPr/>
    </dgm:pt>
  </dgm:ptLst>
  <dgm:cxnLst>
    <dgm:cxn modelId="{1EAAEC01-AB5A-B04B-9174-CEB57B50A9B6}" srcId="{8CABCD6F-53C3-9243-99B0-6E125F7F0AB5}" destId="{7CC92DBB-1BB9-F542-A784-384CF9B70E39}" srcOrd="4" destOrd="0" parTransId="{7328C3C0-D732-E943-938E-BAD3EDD4AD5F}" sibTransId="{B6F6C84E-64E2-1842-BCE1-A051785DF213}"/>
    <dgm:cxn modelId="{3D05EE24-22C9-D64D-B033-CEFD6A8D44C2}" srcId="{8CABCD6F-53C3-9243-99B0-6E125F7F0AB5}" destId="{534C7095-3E52-F640-9C85-06B47F379A4F}" srcOrd="2" destOrd="0" parTransId="{DA024982-CEEC-EC4A-A80B-EB95BBE5824F}" sibTransId="{C4C15B12-797A-404A-9A6A-EEFBC7760533}"/>
    <dgm:cxn modelId="{44760F3A-2508-5742-A06F-D973D8AD158F}" srcId="{8CABCD6F-53C3-9243-99B0-6E125F7F0AB5}" destId="{F70F896A-0E82-7542-8165-980CA8E066E4}" srcOrd="3" destOrd="0" parTransId="{755F7156-B704-824B-9597-D3245F76D1EA}" sibTransId="{394766BA-EB1A-EE4F-A66D-E95CA86F4D37}"/>
    <dgm:cxn modelId="{6B563B54-2B18-D149-9B68-25121941023B}" type="presOf" srcId="{C017838B-2018-C04A-9E12-D68B56F9D4AF}" destId="{EDC1D7FC-32EE-B942-A986-23A171B6EDA4}" srcOrd="0" destOrd="0" presId="urn:microsoft.com/office/officeart/2005/8/layout/venn1"/>
    <dgm:cxn modelId="{01B5A383-5724-8447-97D9-5A513C83BF2A}" srcId="{8CABCD6F-53C3-9243-99B0-6E125F7F0AB5}" destId="{534D8F67-179C-BD40-9ECC-E12D4DA8B21E}" srcOrd="1" destOrd="0" parTransId="{45ED5C30-221B-D54E-9915-6E4F8A56F27F}" sibTransId="{C77D59AD-D3C8-E34C-B713-16E66348959B}"/>
    <dgm:cxn modelId="{BF0462A3-8FAC-6C4F-BCE5-BA687BEFE8F5}" type="presOf" srcId="{534C7095-3E52-F640-9C85-06B47F379A4F}" destId="{506439D6-9BB8-F14C-816B-35779F8F061C}" srcOrd="0" destOrd="0" presId="urn:microsoft.com/office/officeart/2005/8/layout/venn1"/>
    <dgm:cxn modelId="{8086CBB8-E686-A441-84A3-A99D78F68BF7}" type="presOf" srcId="{534D8F67-179C-BD40-9ECC-E12D4DA8B21E}" destId="{2C1DB129-8C43-1E4C-8E11-EDEA98C2BB09}" srcOrd="0" destOrd="0" presId="urn:microsoft.com/office/officeart/2005/8/layout/venn1"/>
    <dgm:cxn modelId="{1BEC35C2-AB35-4443-B839-81640DEC6A62}" type="presOf" srcId="{8CABCD6F-53C3-9243-99B0-6E125F7F0AB5}" destId="{7C0EFCC7-3202-4648-8937-BF57D1820924}" srcOrd="0" destOrd="0" presId="urn:microsoft.com/office/officeart/2005/8/layout/venn1"/>
    <dgm:cxn modelId="{6DCACAD0-4BFD-B345-8CFA-F1A5BA3C3800}" srcId="{8CABCD6F-53C3-9243-99B0-6E125F7F0AB5}" destId="{C017838B-2018-C04A-9E12-D68B56F9D4AF}" srcOrd="0" destOrd="0" parTransId="{EE47A901-5E00-1749-ADA2-B1F7097B6EFC}" sibTransId="{E5572A2B-6152-624D-96E3-A420FE0DB552}"/>
    <dgm:cxn modelId="{C42B1CDE-6C81-6148-B084-5051CD825696}" type="presOf" srcId="{7CC92DBB-1BB9-F542-A784-384CF9B70E39}" destId="{413BE3BC-C9A6-D340-8173-E694B74421A9}" srcOrd="0" destOrd="0" presId="urn:microsoft.com/office/officeart/2005/8/layout/venn1"/>
    <dgm:cxn modelId="{456E37F2-8321-F748-BB4A-6CDAD8443A6B}" type="presOf" srcId="{F70F896A-0E82-7542-8165-980CA8E066E4}" destId="{D4402325-322E-2942-8F29-042EDA60403C}" srcOrd="0" destOrd="0" presId="urn:microsoft.com/office/officeart/2005/8/layout/venn1"/>
    <dgm:cxn modelId="{ABEDAA1C-6933-FD4B-B8E5-6FF891A6A425}" type="presParOf" srcId="{7C0EFCC7-3202-4648-8937-BF57D1820924}" destId="{A5E2C715-DCFD-1F43-B1C2-7883FA3C5947}" srcOrd="0" destOrd="0" presId="urn:microsoft.com/office/officeart/2005/8/layout/venn1"/>
    <dgm:cxn modelId="{F508F27B-1BE6-E94E-956B-B212E9A670A7}" type="presParOf" srcId="{7C0EFCC7-3202-4648-8937-BF57D1820924}" destId="{EDC1D7FC-32EE-B942-A986-23A171B6EDA4}" srcOrd="1" destOrd="0" presId="urn:microsoft.com/office/officeart/2005/8/layout/venn1"/>
    <dgm:cxn modelId="{A0524A5D-3B40-8B4D-8E8E-5EE8A31A8F7F}" type="presParOf" srcId="{7C0EFCC7-3202-4648-8937-BF57D1820924}" destId="{DCCF8A74-CC8B-EA46-B4DB-3B3FD20E2183}" srcOrd="2" destOrd="0" presId="urn:microsoft.com/office/officeart/2005/8/layout/venn1"/>
    <dgm:cxn modelId="{5D44B6EB-2FFC-7446-8EE0-844C0E6940BF}" type="presParOf" srcId="{7C0EFCC7-3202-4648-8937-BF57D1820924}" destId="{2C1DB129-8C43-1E4C-8E11-EDEA98C2BB09}" srcOrd="3" destOrd="0" presId="urn:microsoft.com/office/officeart/2005/8/layout/venn1"/>
    <dgm:cxn modelId="{439DA0CB-DBF6-E441-BAAE-5215C7863DB8}" type="presParOf" srcId="{7C0EFCC7-3202-4648-8937-BF57D1820924}" destId="{BDA005F2-5F63-B64B-ABB9-900F8BA3844F}" srcOrd="4" destOrd="0" presId="urn:microsoft.com/office/officeart/2005/8/layout/venn1"/>
    <dgm:cxn modelId="{B4EBBEEF-EB7B-B542-A40C-8C93F398681F}" type="presParOf" srcId="{7C0EFCC7-3202-4648-8937-BF57D1820924}" destId="{506439D6-9BB8-F14C-816B-35779F8F061C}" srcOrd="5" destOrd="0" presId="urn:microsoft.com/office/officeart/2005/8/layout/venn1"/>
    <dgm:cxn modelId="{D2A6AC6B-58DD-D346-93F5-F4D6E5E53937}" type="presParOf" srcId="{7C0EFCC7-3202-4648-8937-BF57D1820924}" destId="{AC3AB432-3E12-AA4A-AAAA-E306AA90A474}" srcOrd="6" destOrd="0" presId="urn:microsoft.com/office/officeart/2005/8/layout/venn1"/>
    <dgm:cxn modelId="{372C32F1-9CB1-A44C-8E6B-77F76A52111F}" type="presParOf" srcId="{7C0EFCC7-3202-4648-8937-BF57D1820924}" destId="{D4402325-322E-2942-8F29-042EDA60403C}" srcOrd="7" destOrd="0" presId="urn:microsoft.com/office/officeart/2005/8/layout/venn1"/>
    <dgm:cxn modelId="{C2947A7E-0D3D-0A4A-9DCC-E6F26F580445}" type="presParOf" srcId="{7C0EFCC7-3202-4648-8937-BF57D1820924}" destId="{62135EA9-2824-A040-91CD-E6438FF930D2}" srcOrd="8" destOrd="0" presId="urn:microsoft.com/office/officeart/2005/8/layout/venn1"/>
    <dgm:cxn modelId="{B0F6FDF4-183C-9342-A50F-5396E325508E}" type="presParOf" srcId="{7C0EFCC7-3202-4648-8937-BF57D1820924}" destId="{413BE3BC-C9A6-D340-8173-E694B74421A9}" srcOrd="9"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E2C715-DCFD-1F43-B1C2-7883FA3C5947}">
      <dsp:nvSpPr>
        <dsp:cNvPr id="0" name=""/>
        <dsp:cNvSpPr/>
      </dsp:nvSpPr>
      <dsp:spPr>
        <a:xfrm>
          <a:off x="4206239" y="2084831"/>
          <a:ext cx="2560319" cy="2560320"/>
        </a:xfrm>
        <a:prstGeom prst="ellipse">
          <a:avLst/>
        </a:prstGeom>
        <a:solidFill>
          <a:srgbClr val="C00000">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sp>
    <dsp:sp modelId="{EDC1D7FC-32EE-B942-A986-23A171B6EDA4}">
      <dsp:nvSpPr>
        <dsp:cNvPr id="0" name=""/>
        <dsp:cNvSpPr/>
      </dsp:nvSpPr>
      <dsp:spPr>
        <a:xfrm>
          <a:off x="4104353" y="908340"/>
          <a:ext cx="2969971" cy="1719072"/>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2133600">
            <a:lnSpc>
              <a:spcPct val="90000"/>
            </a:lnSpc>
            <a:spcBef>
              <a:spcPct val="0"/>
            </a:spcBef>
            <a:spcAft>
              <a:spcPct val="35000"/>
            </a:spcAft>
            <a:buNone/>
          </a:pPr>
          <a:r>
            <a:rPr lang="en-US" sz="4800" b="1" kern="1200" dirty="0"/>
            <a:t>Happiness</a:t>
          </a:r>
        </a:p>
      </dsp:txBody>
      <dsp:txXfrm>
        <a:off x="4104353" y="908340"/>
        <a:ext cx="2969971" cy="1719072"/>
      </dsp:txXfrm>
    </dsp:sp>
    <dsp:sp modelId="{DCCF8A74-CC8B-EA46-B4DB-3B3FD20E2183}">
      <dsp:nvSpPr>
        <dsp:cNvPr id="0" name=""/>
        <dsp:cNvSpPr/>
      </dsp:nvSpPr>
      <dsp:spPr>
        <a:xfrm>
          <a:off x="5180185" y="2792211"/>
          <a:ext cx="2560319" cy="2560320"/>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sp>
    <dsp:sp modelId="{2C1DB129-8C43-1E4C-8E11-EDEA98C2BB09}">
      <dsp:nvSpPr>
        <dsp:cNvPr id="0" name=""/>
        <dsp:cNvSpPr/>
      </dsp:nvSpPr>
      <dsp:spPr>
        <a:xfrm>
          <a:off x="7205531" y="2437274"/>
          <a:ext cx="2662732" cy="1865376"/>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r>
            <a:rPr lang="en-US" sz="3600" b="1" kern="1200" dirty="0"/>
            <a:t>Long-Term Goals</a:t>
          </a:r>
        </a:p>
      </dsp:txBody>
      <dsp:txXfrm>
        <a:off x="7205531" y="2437274"/>
        <a:ext cx="2662732" cy="1865376"/>
      </dsp:txXfrm>
    </dsp:sp>
    <dsp:sp modelId="{BDA005F2-5F63-B64B-ABB9-900F8BA3844F}">
      <dsp:nvSpPr>
        <dsp:cNvPr id="0" name=""/>
        <dsp:cNvSpPr/>
      </dsp:nvSpPr>
      <dsp:spPr>
        <a:xfrm>
          <a:off x="4808427" y="3937772"/>
          <a:ext cx="2560319" cy="2560320"/>
        </a:xfrm>
        <a:prstGeom prst="ellipse">
          <a:avLst/>
        </a:prstGeom>
        <a:solidFill>
          <a:srgbClr val="006600">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sp>
    <dsp:sp modelId="{506439D6-9BB8-F14C-816B-35779F8F061C}">
      <dsp:nvSpPr>
        <dsp:cNvPr id="0" name=""/>
        <dsp:cNvSpPr/>
      </dsp:nvSpPr>
      <dsp:spPr>
        <a:xfrm>
          <a:off x="7328760" y="5249986"/>
          <a:ext cx="1911815" cy="1865376"/>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r>
            <a:rPr lang="en-US" sz="3600" b="1" kern="1200" dirty="0"/>
            <a:t>Financial Needs</a:t>
          </a:r>
        </a:p>
      </dsp:txBody>
      <dsp:txXfrm>
        <a:off x="7328760" y="5249986"/>
        <a:ext cx="1911815" cy="1865376"/>
      </dsp:txXfrm>
    </dsp:sp>
    <dsp:sp modelId="{AC3AB432-3E12-AA4A-AAAA-E306AA90A474}">
      <dsp:nvSpPr>
        <dsp:cNvPr id="0" name=""/>
        <dsp:cNvSpPr/>
      </dsp:nvSpPr>
      <dsp:spPr>
        <a:xfrm>
          <a:off x="3604052" y="3937772"/>
          <a:ext cx="2560319" cy="2560320"/>
        </a:xfrm>
        <a:prstGeom prst="ellipse">
          <a:avLst/>
        </a:prstGeom>
        <a:solidFill>
          <a:srgbClr val="FFFF00">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sp>
    <dsp:sp modelId="{D4402325-322E-2942-8F29-042EDA60403C}">
      <dsp:nvSpPr>
        <dsp:cNvPr id="0" name=""/>
        <dsp:cNvSpPr/>
      </dsp:nvSpPr>
      <dsp:spPr>
        <a:xfrm>
          <a:off x="1836723" y="5219711"/>
          <a:ext cx="1908700" cy="1865376"/>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r>
            <a:rPr lang="en-US" sz="3600" b="1" kern="1200" dirty="0"/>
            <a:t>Family Needs</a:t>
          </a:r>
        </a:p>
      </dsp:txBody>
      <dsp:txXfrm>
        <a:off x="1836723" y="5219711"/>
        <a:ext cx="1908700" cy="1865376"/>
      </dsp:txXfrm>
    </dsp:sp>
    <dsp:sp modelId="{62135EA9-2824-A040-91CD-E6438FF930D2}">
      <dsp:nvSpPr>
        <dsp:cNvPr id="0" name=""/>
        <dsp:cNvSpPr/>
      </dsp:nvSpPr>
      <dsp:spPr>
        <a:xfrm>
          <a:off x="3232294" y="2792211"/>
          <a:ext cx="2560319" cy="2560320"/>
        </a:xfrm>
        <a:prstGeom prst="ellipse">
          <a:avLst/>
        </a:prstGeom>
        <a:solidFill>
          <a:srgbClr val="7030A0">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sp>
    <dsp:sp modelId="{413BE3BC-C9A6-D340-8173-E694B74421A9}">
      <dsp:nvSpPr>
        <dsp:cNvPr id="0" name=""/>
        <dsp:cNvSpPr/>
      </dsp:nvSpPr>
      <dsp:spPr>
        <a:xfrm>
          <a:off x="995549" y="2406999"/>
          <a:ext cx="2662732" cy="1865376"/>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r>
            <a:rPr lang="en-US" sz="3600" b="1" kern="1200" dirty="0"/>
            <a:t>Short-Term Goals</a:t>
          </a:r>
        </a:p>
      </dsp:txBody>
      <dsp:txXfrm>
        <a:off x="995549" y="2406999"/>
        <a:ext cx="2662732" cy="186537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E2C715-DCFD-1F43-B1C2-7883FA3C5947}">
      <dsp:nvSpPr>
        <dsp:cNvPr id="0" name=""/>
        <dsp:cNvSpPr/>
      </dsp:nvSpPr>
      <dsp:spPr>
        <a:xfrm>
          <a:off x="4206239" y="2084831"/>
          <a:ext cx="2560319" cy="2560320"/>
        </a:xfrm>
        <a:prstGeom prst="ellipse">
          <a:avLst/>
        </a:prstGeom>
        <a:solidFill>
          <a:srgbClr val="C00000">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sp>
    <dsp:sp modelId="{EDC1D7FC-32EE-B942-A986-23A171B6EDA4}">
      <dsp:nvSpPr>
        <dsp:cNvPr id="0" name=""/>
        <dsp:cNvSpPr/>
      </dsp:nvSpPr>
      <dsp:spPr>
        <a:xfrm>
          <a:off x="4104353" y="908340"/>
          <a:ext cx="2969971" cy="1719072"/>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2133600">
            <a:lnSpc>
              <a:spcPct val="90000"/>
            </a:lnSpc>
            <a:spcBef>
              <a:spcPct val="0"/>
            </a:spcBef>
            <a:spcAft>
              <a:spcPct val="35000"/>
            </a:spcAft>
            <a:buNone/>
          </a:pPr>
          <a:r>
            <a:rPr lang="en-US" sz="4800" b="1" kern="1200" dirty="0"/>
            <a:t>Happiness</a:t>
          </a:r>
        </a:p>
      </dsp:txBody>
      <dsp:txXfrm>
        <a:off x="4104353" y="908340"/>
        <a:ext cx="2969971" cy="1719072"/>
      </dsp:txXfrm>
    </dsp:sp>
    <dsp:sp modelId="{DCCF8A74-CC8B-EA46-B4DB-3B3FD20E2183}">
      <dsp:nvSpPr>
        <dsp:cNvPr id="0" name=""/>
        <dsp:cNvSpPr/>
      </dsp:nvSpPr>
      <dsp:spPr>
        <a:xfrm>
          <a:off x="5180185" y="2792211"/>
          <a:ext cx="2560319" cy="2560320"/>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sp>
    <dsp:sp modelId="{2C1DB129-8C43-1E4C-8E11-EDEA98C2BB09}">
      <dsp:nvSpPr>
        <dsp:cNvPr id="0" name=""/>
        <dsp:cNvSpPr/>
      </dsp:nvSpPr>
      <dsp:spPr>
        <a:xfrm>
          <a:off x="7205531" y="2437274"/>
          <a:ext cx="2662732" cy="1865376"/>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r>
            <a:rPr lang="en-US" sz="3600" b="1" kern="1200" dirty="0"/>
            <a:t>Long-Term Goals</a:t>
          </a:r>
        </a:p>
      </dsp:txBody>
      <dsp:txXfrm>
        <a:off x="7205531" y="2437274"/>
        <a:ext cx="2662732" cy="1865376"/>
      </dsp:txXfrm>
    </dsp:sp>
    <dsp:sp modelId="{BDA005F2-5F63-B64B-ABB9-900F8BA3844F}">
      <dsp:nvSpPr>
        <dsp:cNvPr id="0" name=""/>
        <dsp:cNvSpPr/>
      </dsp:nvSpPr>
      <dsp:spPr>
        <a:xfrm>
          <a:off x="4808427" y="3937772"/>
          <a:ext cx="2560319" cy="2560320"/>
        </a:xfrm>
        <a:prstGeom prst="ellipse">
          <a:avLst/>
        </a:prstGeom>
        <a:solidFill>
          <a:srgbClr val="006600">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sp>
    <dsp:sp modelId="{506439D6-9BB8-F14C-816B-35779F8F061C}">
      <dsp:nvSpPr>
        <dsp:cNvPr id="0" name=""/>
        <dsp:cNvSpPr/>
      </dsp:nvSpPr>
      <dsp:spPr>
        <a:xfrm>
          <a:off x="7328760" y="5249986"/>
          <a:ext cx="1911815" cy="1865376"/>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r>
            <a:rPr lang="en-US" sz="3600" b="1" kern="1200" dirty="0"/>
            <a:t>Financial Needs</a:t>
          </a:r>
        </a:p>
      </dsp:txBody>
      <dsp:txXfrm>
        <a:off x="7328760" y="5249986"/>
        <a:ext cx="1911815" cy="1865376"/>
      </dsp:txXfrm>
    </dsp:sp>
    <dsp:sp modelId="{AC3AB432-3E12-AA4A-AAAA-E306AA90A474}">
      <dsp:nvSpPr>
        <dsp:cNvPr id="0" name=""/>
        <dsp:cNvSpPr/>
      </dsp:nvSpPr>
      <dsp:spPr>
        <a:xfrm>
          <a:off x="3604052" y="3937772"/>
          <a:ext cx="2560319" cy="2560320"/>
        </a:xfrm>
        <a:prstGeom prst="ellipse">
          <a:avLst/>
        </a:prstGeom>
        <a:solidFill>
          <a:srgbClr val="FFFF00">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sp>
    <dsp:sp modelId="{D4402325-322E-2942-8F29-042EDA60403C}">
      <dsp:nvSpPr>
        <dsp:cNvPr id="0" name=""/>
        <dsp:cNvSpPr/>
      </dsp:nvSpPr>
      <dsp:spPr>
        <a:xfrm>
          <a:off x="1836723" y="5219711"/>
          <a:ext cx="1908700" cy="1865376"/>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r>
            <a:rPr lang="en-US" sz="3600" b="1" kern="1200" dirty="0"/>
            <a:t>Family Needs</a:t>
          </a:r>
        </a:p>
      </dsp:txBody>
      <dsp:txXfrm>
        <a:off x="1836723" y="5219711"/>
        <a:ext cx="1908700" cy="1865376"/>
      </dsp:txXfrm>
    </dsp:sp>
    <dsp:sp modelId="{62135EA9-2824-A040-91CD-E6438FF930D2}">
      <dsp:nvSpPr>
        <dsp:cNvPr id="0" name=""/>
        <dsp:cNvSpPr/>
      </dsp:nvSpPr>
      <dsp:spPr>
        <a:xfrm>
          <a:off x="3232294" y="2792211"/>
          <a:ext cx="2560319" cy="2560320"/>
        </a:xfrm>
        <a:prstGeom prst="ellipse">
          <a:avLst/>
        </a:prstGeom>
        <a:solidFill>
          <a:srgbClr val="7030A0">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sp>
    <dsp:sp modelId="{413BE3BC-C9A6-D340-8173-E694B74421A9}">
      <dsp:nvSpPr>
        <dsp:cNvPr id="0" name=""/>
        <dsp:cNvSpPr/>
      </dsp:nvSpPr>
      <dsp:spPr>
        <a:xfrm>
          <a:off x="995549" y="2406999"/>
          <a:ext cx="2662732" cy="1865376"/>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r>
            <a:rPr lang="en-US" sz="3600" b="1" kern="1200" dirty="0"/>
            <a:t>Short-Term Goals</a:t>
          </a:r>
        </a:p>
      </dsp:txBody>
      <dsp:txXfrm>
        <a:off x="995549" y="2406999"/>
        <a:ext cx="2662732" cy="186537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E2C715-DCFD-1F43-B1C2-7883FA3C5947}">
      <dsp:nvSpPr>
        <dsp:cNvPr id="0" name=""/>
        <dsp:cNvSpPr/>
      </dsp:nvSpPr>
      <dsp:spPr>
        <a:xfrm>
          <a:off x="4206239" y="2084831"/>
          <a:ext cx="2560319" cy="2560320"/>
        </a:xfrm>
        <a:prstGeom prst="ellipse">
          <a:avLst/>
        </a:prstGeom>
        <a:solidFill>
          <a:srgbClr val="C00000">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sp>
    <dsp:sp modelId="{EDC1D7FC-32EE-B942-A986-23A171B6EDA4}">
      <dsp:nvSpPr>
        <dsp:cNvPr id="0" name=""/>
        <dsp:cNvSpPr/>
      </dsp:nvSpPr>
      <dsp:spPr>
        <a:xfrm>
          <a:off x="4104353" y="908340"/>
          <a:ext cx="2969971" cy="1719072"/>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2133600">
            <a:lnSpc>
              <a:spcPct val="90000"/>
            </a:lnSpc>
            <a:spcBef>
              <a:spcPct val="0"/>
            </a:spcBef>
            <a:spcAft>
              <a:spcPct val="35000"/>
            </a:spcAft>
            <a:buNone/>
          </a:pPr>
          <a:r>
            <a:rPr lang="en-US" sz="4800" b="1" kern="1200" dirty="0"/>
            <a:t>Happiness</a:t>
          </a:r>
        </a:p>
      </dsp:txBody>
      <dsp:txXfrm>
        <a:off x="4104353" y="908340"/>
        <a:ext cx="2969971" cy="1719072"/>
      </dsp:txXfrm>
    </dsp:sp>
    <dsp:sp modelId="{DCCF8A74-CC8B-EA46-B4DB-3B3FD20E2183}">
      <dsp:nvSpPr>
        <dsp:cNvPr id="0" name=""/>
        <dsp:cNvSpPr/>
      </dsp:nvSpPr>
      <dsp:spPr>
        <a:xfrm>
          <a:off x="5180185" y="2792211"/>
          <a:ext cx="2560319" cy="2560320"/>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sp>
    <dsp:sp modelId="{2C1DB129-8C43-1E4C-8E11-EDEA98C2BB09}">
      <dsp:nvSpPr>
        <dsp:cNvPr id="0" name=""/>
        <dsp:cNvSpPr/>
      </dsp:nvSpPr>
      <dsp:spPr>
        <a:xfrm>
          <a:off x="7205531" y="2437274"/>
          <a:ext cx="2662732" cy="1865376"/>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r>
            <a:rPr lang="en-US" sz="3600" b="1" kern="1200" dirty="0"/>
            <a:t>Long-Term Goals</a:t>
          </a:r>
        </a:p>
      </dsp:txBody>
      <dsp:txXfrm>
        <a:off x="7205531" y="2437274"/>
        <a:ext cx="2662732" cy="1865376"/>
      </dsp:txXfrm>
    </dsp:sp>
    <dsp:sp modelId="{BDA005F2-5F63-B64B-ABB9-900F8BA3844F}">
      <dsp:nvSpPr>
        <dsp:cNvPr id="0" name=""/>
        <dsp:cNvSpPr/>
      </dsp:nvSpPr>
      <dsp:spPr>
        <a:xfrm>
          <a:off x="4808427" y="3937772"/>
          <a:ext cx="2560319" cy="2560320"/>
        </a:xfrm>
        <a:prstGeom prst="ellipse">
          <a:avLst/>
        </a:prstGeom>
        <a:solidFill>
          <a:srgbClr val="006600">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sp>
    <dsp:sp modelId="{506439D6-9BB8-F14C-816B-35779F8F061C}">
      <dsp:nvSpPr>
        <dsp:cNvPr id="0" name=""/>
        <dsp:cNvSpPr/>
      </dsp:nvSpPr>
      <dsp:spPr>
        <a:xfrm>
          <a:off x="7328760" y="5249986"/>
          <a:ext cx="1911815" cy="1865376"/>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r>
            <a:rPr lang="en-US" sz="3600" b="1" kern="1200" dirty="0"/>
            <a:t>Financial Needs</a:t>
          </a:r>
        </a:p>
      </dsp:txBody>
      <dsp:txXfrm>
        <a:off x="7328760" y="5249986"/>
        <a:ext cx="1911815" cy="1865376"/>
      </dsp:txXfrm>
    </dsp:sp>
    <dsp:sp modelId="{AC3AB432-3E12-AA4A-AAAA-E306AA90A474}">
      <dsp:nvSpPr>
        <dsp:cNvPr id="0" name=""/>
        <dsp:cNvSpPr/>
      </dsp:nvSpPr>
      <dsp:spPr>
        <a:xfrm>
          <a:off x="3604052" y="3937772"/>
          <a:ext cx="2560319" cy="2560320"/>
        </a:xfrm>
        <a:prstGeom prst="ellipse">
          <a:avLst/>
        </a:prstGeom>
        <a:solidFill>
          <a:srgbClr val="FFFF00">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sp>
    <dsp:sp modelId="{D4402325-322E-2942-8F29-042EDA60403C}">
      <dsp:nvSpPr>
        <dsp:cNvPr id="0" name=""/>
        <dsp:cNvSpPr/>
      </dsp:nvSpPr>
      <dsp:spPr>
        <a:xfrm>
          <a:off x="1836723" y="5219711"/>
          <a:ext cx="1908700" cy="1865376"/>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r>
            <a:rPr lang="en-US" sz="3600" b="1" kern="1200" dirty="0"/>
            <a:t>Family Needs</a:t>
          </a:r>
        </a:p>
      </dsp:txBody>
      <dsp:txXfrm>
        <a:off x="1836723" y="5219711"/>
        <a:ext cx="1908700" cy="1865376"/>
      </dsp:txXfrm>
    </dsp:sp>
    <dsp:sp modelId="{62135EA9-2824-A040-91CD-E6438FF930D2}">
      <dsp:nvSpPr>
        <dsp:cNvPr id="0" name=""/>
        <dsp:cNvSpPr/>
      </dsp:nvSpPr>
      <dsp:spPr>
        <a:xfrm>
          <a:off x="3232294" y="2792211"/>
          <a:ext cx="2560319" cy="2560320"/>
        </a:xfrm>
        <a:prstGeom prst="ellipse">
          <a:avLst/>
        </a:prstGeom>
        <a:solidFill>
          <a:srgbClr val="7030A0">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sp>
    <dsp:sp modelId="{413BE3BC-C9A6-D340-8173-E694B74421A9}">
      <dsp:nvSpPr>
        <dsp:cNvPr id="0" name=""/>
        <dsp:cNvSpPr/>
      </dsp:nvSpPr>
      <dsp:spPr>
        <a:xfrm>
          <a:off x="995549" y="2406999"/>
          <a:ext cx="2662732" cy="1865376"/>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r>
            <a:rPr lang="en-US" sz="3600" b="1" kern="1200" dirty="0"/>
            <a:t>Short-Term Goals</a:t>
          </a:r>
        </a:p>
      </dsp:txBody>
      <dsp:txXfrm>
        <a:off x="995549" y="2406999"/>
        <a:ext cx="2662732" cy="1865376"/>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BE3052-2D10-BA4E-AA4A-FF3A60595744}" type="datetimeFigureOut">
              <a:rPr lang="en-US" smtClean="0"/>
              <a:t>7/31/22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74C6F1-94A6-8148-A699-A2975CBCFFC6}" type="slidenum">
              <a:rPr lang="en-US" smtClean="0"/>
              <a:t>‹#›</a:t>
            </a:fld>
            <a:endParaRPr lang="en-US" dirty="0"/>
          </a:p>
        </p:txBody>
      </p:sp>
    </p:spTree>
    <p:extLst>
      <p:ext uri="{BB962C8B-B14F-4D97-AF65-F5344CB8AC3E}">
        <p14:creationId xmlns:p14="http://schemas.microsoft.com/office/powerpoint/2010/main" val="26484165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4747F8-B021-2F4E-88C8-BB982A3747D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7B5CF07-57C6-7C41-8CDE-E450205BBE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2272169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8FC58C-3E1F-9841-9955-8D672312450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59E7171-289F-174A-8A84-C99EA49FD26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7" name="Picture 6">
            <a:extLst>
              <a:ext uri="{FF2B5EF4-FFF2-40B4-BE49-F238E27FC236}">
                <a16:creationId xmlns:a16="http://schemas.microsoft.com/office/drawing/2014/main" id="{BCCC0A51-2BF1-3C44-99BD-2C6236495505}"/>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092670" y="5832844"/>
            <a:ext cx="1991745" cy="990370"/>
          </a:xfrm>
          <a:prstGeom prst="rect">
            <a:avLst/>
          </a:prstGeom>
          <a:noFill/>
          <a:ln>
            <a:noFill/>
          </a:ln>
        </p:spPr>
      </p:pic>
      <p:sp>
        <p:nvSpPr>
          <p:cNvPr id="6" name="Title 1">
            <a:extLst>
              <a:ext uri="{FF2B5EF4-FFF2-40B4-BE49-F238E27FC236}">
                <a16:creationId xmlns:a16="http://schemas.microsoft.com/office/drawing/2014/main" id="{5D53130D-1703-0D14-3586-CD39ACC723DB}"/>
              </a:ext>
            </a:extLst>
          </p:cNvPr>
          <p:cNvSpPr txBox="1">
            <a:spLocks/>
          </p:cNvSpPr>
          <p:nvPr userDrawn="1"/>
        </p:nvSpPr>
        <p:spPr>
          <a:xfrm>
            <a:off x="194733" y="6176964"/>
            <a:ext cx="2322689" cy="562504"/>
          </a:xfrm>
          <a:prstGeom prst="rect">
            <a:avLst/>
          </a:prstGeom>
          <a:solidFill>
            <a:srgbClr val="0000CC"/>
          </a:solidFill>
        </p:spPr>
        <p:txBody>
          <a:bodyPr vert="horz" lIns="91440" tIns="45720" rIns="91440" bIns="45720" rtlCol="0" anchor="ctr">
            <a:normAutofit fontScale="9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100" b="1" dirty="0">
                <a:solidFill>
                  <a:schemeClr val="bg1"/>
                </a:solidFill>
                <a:latin typeface="Garamond" panose="02020404030301010803" pitchFamily="18" charset="0"/>
              </a:rPr>
              <a:t>Money Matters:</a:t>
            </a:r>
          </a:p>
          <a:p>
            <a:pPr algn="ctr"/>
            <a:r>
              <a:rPr lang="en-US" sz="1100" b="1" dirty="0">
                <a:solidFill>
                  <a:schemeClr val="bg1"/>
                </a:solidFill>
                <a:latin typeface="Garamond" panose="02020404030301010803" pitchFamily="18" charset="0"/>
              </a:rPr>
              <a:t>UL System Financial Wellness Series</a:t>
            </a:r>
          </a:p>
          <a:p>
            <a:pPr algn="ctr"/>
            <a:endParaRPr lang="en-US" sz="1100" b="1" dirty="0">
              <a:solidFill>
                <a:schemeClr val="bg1"/>
              </a:solidFill>
              <a:latin typeface="Garamond" panose="02020404030301010803" pitchFamily="18" charset="0"/>
            </a:endParaRPr>
          </a:p>
          <a:p>
            <a:pPr algn="ctr"/>
            <a:r>
              <a:rPr lang="en-US" sz="1100" b="1" dirty="0">
                <a:solidFill>
                  <a:schemeClr val="bg1"/>
                </a:solidFill>
                <a:latin typeface="Garamond" panose="02020404030301010803" pitchFamily="18" charset="0"/>
              </a:rPr>
              <a:t>Summer 2022</a:t>
            </a:r>
          </a:p>
        </p:txBody>
      </p:sp>
    </p:spTree>
    <p:extLst>
      <p:ext uri="{BB962C8B-B14F-4D97-AF65-F5344CB8AC3E}">
        <p14:creationId xmlns:p14="http://schemas.microsoft.com/office/powerpoint/2010/main" val="17959031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772A9E9-7FA2-434F-B0B4-BE534E51798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B3E806F-6531-2A41-B5B2-3B7CCC64E19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7" name="Picture 6">
            <a:extLst>
              <a:ext uri="{FF2B5EF4-FFF2-40B4-BE49-F238E27FC236}">
                <a16:creationId xmlns:a16="http://schemas.microsoft.com/office/drawing/2014/main" id="{126736F7-1DD0-0E42-9766-0D54ACB3D4EF}"/>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092670" y="5832844"/>
            <a:ext cx="1991745" cy="990370"/>
          </a:xfrm>
          <a:prstGeom prst="rect">
            <a:avLst/>
          </a:prstGeom>
          <a:noFill/>
          <a:ln>
            <a:noFill/>
          </a:ln>
        </p:spPr>
      </p:pic>
      <p:sp>
        <p:nvSpPr>
          <p:cNvPr id="9" name="Title 1">
            <a:extLst>
              <a:ext uri="{FF2B5EF4-FFF2-40B4-BE49-F238E27FC236}">
                <a16:creationId xmlns:a16="http://schemas.microsoft.com/office/drawing/2014/main" id="{D9A9519D-13A9-EF65-2CA6-A5C51A75D25A}"/>
              </a:ext>
            </a:extLst>
          </p:cNvPr>
          <p:cNvSpPr txBox="1">
            <a:spLocks/>
          </p:cNvSpPr>
          <p:nvPr userDrawn="1"/>
        </p:nvSpPr>
        <p:spPr>
          <a:xfrm>
            <a:off x="194733" y="6176964"/>
            <a:ext cx="2322689" cy="562504"/>
          </a:xfrm>
          <a:prstGeom prst="rect">
            <a:avLst/>
          </a:prstGeom>
          <a:solidFill>
            <a:srgbClr val="0000CC"/>
          </a:solidFill>
        </p:spPr>
        <p:txBody>
          <a:bodyPr vert="horz" lIns="91440" tIns="45720" rIns="91440" bIns="45720" rtlCol="0" anchor="ctr">
            <a:normAutofit fontScale="9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100" b="1" dirty="0">
                <a:solidFill>
                  <a:schemeClr val="bg1"/>
                </a:solidFill>
                <a:latin typeface="Garamond" panose="02020404030301010803" pitchFamily="18" charset="0"/>
              </a:rPr>
              <a:t>Money Matters:</a:t>
            </a:r>
          </a:p>
          <a:p>
            <a:pPr algn="ctr"/>
            <a:r>
              <a:rPr lang="en-US" sz="1100" b="1" dirty="0">
                <a:solidFill>
                  <a:schemeClr val="bg1"/>
                </a:solidFill>
                <a:latin typeface="Garamond" panose="02020404030301010803" pitchFamily="18" charset="0"/>
              </a:rPr>
              <a:t>UL System Financial Wellness Series</a:t>
            </a:r>
          </a:p>
          <a:p>
            <a:pPr algn="ctr"/>
            <a:endParaRPr lang="en-US" sz="1100" b="1" dirty="0">
              <a:solidFill>
                <a:schemeClr val="bg1"/>
              </a:solidFill>
              <a:latin typeface="Garamond" panose="02020404030301010803" pitchFamily="18" charset="0"/>
            </a:endParaRPr>
          </a:p>
          <a:p>
            <a:pPr algn="ctr"/>
            <a:r>
              <a:rPr lang="en-US" sz="1100" b="1" dirty="0">
                <a:solidFill>
                  <a:schemeClr val="bg1"/>
                </a:solidFill>
                <a:latin typeface="Garamond" panose="02020404030301010803" pitchFamily="18" charset="0"/>
              </a:rPr>
              <a:t>Summer 2022</a:t>
            </a:r>
          </a:p>
        </p:txBody>
      </p:sp>
    </p:spTree>
    <p:extLst>
      <p:ext uri="{BB962C8B-B14F-4D97-AF65-F5344CB8AC3E}">
        <p14:creationId xmlns:p14="http://schemas.microsoft.com/office/powerpoint/2010/main" val="34366525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Open 2">
    <p:bg>
      <p:bgPr>
        <a:solidFill>
          <a:srgbClr val="C00000">
            <a:alpha val="60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1986733"/>
            <a:ext cx="10972800" cy="1021541"/>
          </a:xfrm>
        </p:spPr>
        <p:txBody>
          <a:bodyPr/>
          <a:lstStyle>
            <a:lvl1pPr algn="ctr">
              <a:defRPr sz="4800" b="1" i="1" cap="none">
                <a:solidFill>
                  <a:schemeClr val="bg1"/>
                </a:solidFill>
                <a:latin typeface="Times New Roman" charset="0"/>
                <a:ea typeface="Times New Roman" charset="0"/>
                <a:cs typeface="Times New Roman" charset="0"/>
              </a:defRPr>
            </a:lvl1pPr>
          </a:lstStyle>
          <a:p>
            <a:r>
              <a:rPr lang="en-US" dirty="0" err="1"/>
              <a:t>brian.bolton@louisiana.edu</a:t>
            </a:r>
            <a:endParaRPr lang="en-US" dirty="0"/>
          </a:p>
        </p:txBody>
      </p:sp>
      <p:pic>
        <p:nvPicPr>
          <p:cNvPr id="4" name="Picture 3">
            <a:extLst>
              <a:ext uri="{FF2B5EF4-FFF2-40B4-BE49-F238E27FC236}">
                <a16:creationId xmlns:a16="http://schemas.microsoft.com/office/drawing/2014/main" id="{BC92C259-7C64-F54B-BF8F-D51CED9AD70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77597" y="4634000"/>
            <a:ext cx="11004803" cy="1768629"/>
          </a:xfrm>
          <a:prstGeom prst="rect">
            <a:avLst/>
          </a:prstGeom>
        </p:spPr>
      </p:pic>
    </p:spTree>
    <p:extLst>
      <p:ext uri="{BB962C8B-B14F-4D97-AF65-F5344CB8AC3E}">
        <p14:creationId xmlns:p14="http://schemas.microsoft.com/office/powerpoint/2010/main" val="2097189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AF6F67-177F-1F4A-AB34-2E8212DDDF3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29C8CA2-82D2-214D-88C5-A5B78A1FCF22}"/>
              </a:ext>
            </a:extLst>
          </p:cNvPr>
          <p:cNvSpPr>
            <a:spLocks noGrp="1"/>
          </p:cNvSpPr>
          <p:nvPr>
            <p:ph idx="1"/>
          </p:nvPr>
        </p:nvSpPr>
        <p:spPr>
          <a:xfrm>
            <a:off x="838200" y="1825625"/>
            <a:ext cx="10515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6" name="Picture 5">
            <a:extLst>
              <a:ext uri="{FF2B5EF4-FFF2-40B4-BE49-F238E27FC236}">
                <a16:creationId xmlns:a16="http://schemas.microsoft.com/office/drawing/2014/main" id="{00000000-0008-0000-0000-000017000000}"/>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092670" y="5832844"/>
            <a:ext cx="1991745" cy="990370"/>
          </a:xfrm>
          <a:prstGeom prst="rect">
            <a:avLst/>
          </a:prstGeom>
          <a:noFill/>
          <a:ln>
            <a:noFill/>
          </a:ln>
        </p:spPr>
      </p:pic>
      <p:sp>
        <p:nvSpPr>
          <p:cNvPr id="7" name="Title 1">
            <a:extLst>
              <a:ext uri="{FF2B5EF4-FFF2-40B4-BE49-F238E27FC236}">
                <a16:creationId xmlns:a16="http://schemas.microsoft.com/office/drawing/2014/main" id="{1F41A555-A2D7-03DB-A079-6BA364E45296}"/>
              </a:ext>
            </a:extLst>
          </p:cNvPr>
          <p:cNvSpPr txBox="1">
            <a:spLocks/>
          </p:cNvSpPr>
          <p:nvPr userDrawn="1"/>
        </p:nvSpPr>
        <p:spPr>
          <a:xfrm>
            <a:off x="194733" y="6176964"/>
            <a:ext cx="2322689" cy="562504"/>
          </a:xfrm>
          <a:prstGeom prst="rect">
            <a:avLst/>
          </a:prstGeom>
          <a:solidFill>
            <a:srgbClr val="0000CC"/>
          </a:solidFill>
        </p:spPr>
        <p:txBody>
          <a:bodyPr vert="horz" lIns="91440" tIns="45720" rIns="91440" bIns="45720" rtlCol="0" anchor="ctr">
            <a:normAutofit fontScale="9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100" b="1" dirty="0">
                <a:solidFill>
                  <a:schemeClr val="bg1"/>
                </a:solidFill>
                <a:latin typeface="Garamond" panose="02020404030301010803" pitchFamily="18" charset="0"/>
              </a:rPr>
              <a:t>Money Matters:</a:t>
            </a:r>
          </a:p>
          <a:p>
            <a:pPr algn="ctr"/>
            <a:r>
              <a:rPr lang="en-US" sz="1100" b="1" dirty="0">
                <a:solidFill>
                  <a:schemeClr val="bg1"/>
                </a:solidFill>
                <a:latin typeface="Garamond" panose="02020404030301010803" pitchFamily="18" charset="0"/>
              </a:rPr>
              <a:t>UL System Financial Wellness Series</a:t>
            </a:r>
          </a:p>
          <a:p>
            <a:pPr algn="ctr"/>
            <a:endParaRPr lang="en-US" sz="1100" b="1" dirty="0">
              <a:solidFill>
                <a:schemeClr val="bg1"/>
              </a:solidFill>
              <a:latin typeface="Garamond" panose="02020404030301010803" pitchFamily="18" charset="0"/>
            </a:endParaRPr>
          </a:p>
          <a:p>
            <a:pPr algn="ctr"/>
            <a:r>
              <a:rPr lang="en-US" sz="1100" b="1" dirty="0">
                <a:solidFill>
                  <a:schemeClr val="bg1"/>
                </a:solidFill>
                <a:latin typeface="Garamond" panose="02020404030301010803" pitchFamily="18" charset="0"/>
              </a:rPr>
              <a:t>Summer 2022</a:t>
            </a:r>
          </a:p>
        </p:txBody>
      </p:sp>
    </p:spTree>
    <p:extLst>
      <p:ext uri="{BB962C8B-B14F-4D97-AF65-F5344CB8AC3E}">
        <p14:creationId xmlns:p14="http://schemas.microsoft.com/office/powerpoint/2010/main" val="665978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FA67F-6569-624B-822D-C49E113E49E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FBDC462-1161-DC42-BE7F-200B108A612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pic>
        <p:nvPicPr>
          <p:cNvPr id="7" name="Picture 6">
            <a:extLst>
              <a:ext uri="{FF2B5EF4-FFF2-40B4-BE49-F238E27FC236}">
                <a16:creationId xmlns:a16="http://schemas.microsoft.com/office/drawing/2014/main" id="{895ACFCB-038F-6047-892D-D436B40C24A6}"/>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092670" y="5832844"/>
            <a:ext cx="1991745" cy="990370"/>
          </a:xfrm>
          <a:prstGeom prst="rect">
            <a:avLst/>
          </a:prstGeom>
          <a:noFill/>
          <a:ln>
            <a:noFill/>
          </a:ln>
        </p:spPr>
      </p:pic>
      <p:sp>
        <p:nvSpPr>
          <p:cNvPr id="9" name="Title 1">
            <a:extLst>
              <a:ext uri="{FF2B5EF4-FFF2-40B4-BE49-F238E27FC236}">
                <a16:creationId xmlns:a16="http://schemas.microsoft.com/office/drawing/2014/main" id="{77EB6A3E-A28A-F1F6-5079-E786646C2391}"/>
              </a:ext>
            </a:extLst>
          </p:cNvPr>
          <p:cNvSpPr txBox="1">
            <a:spLocks/>
          </p:cNvSpPr>
          <p:nvPr userDrawn="1"/>
        </p:nvSpPr>
        <p:spPr>
          <a:xfrm>
            <a:off x="194733" y="6176964"/>
            <a:ext cx="2322689" cy="562504"/>
          </a:xfrm>
          <a:prstGeom prst="rect">
            <a:avLst/>
          </a:prstGeom>
          <a:solidFill>
            <a:srgbClr val="0000CC"/>
          </a:solidFill>
        </p:spPr>
        <p:txBody>
          <a:bodyPr vert="horz" lIns="91440" tIns="45720" rIns="91440" bIns="45720" rtlCol="0" anchor="ctr">
            <a:normAutofit fontScale="9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100" b="1" dirty="0">
                <a:solidFill>
                  <a:schemeClr val="bg1"/>
                </a:solidFill>
                <a:latin typeface="Garamond" panose="02020404030301010803" pitchFamily="18" charset="0"/>
              </a:rPr>
              <a:t>Money Matters:</a:t>
            </a:r>
          </a:p>
          <a:p>
            <a:pPr algn="ctr"/>
            <a:r>
              <a:rPr lang="en-US" sz="1100" b="1" dirty="0">
                <a:solidFill>
                  <a:schemeClr val="bg1"/>
                </a:solidFill>
                <a:latin typeface="Garamond" panose="02020404030301010803" pitchFamily="18" charset="0"/>
              </a:rPr>
              <a:t>UL System Financial Wellness Series</a:t>
            </a:r>
          </a:p>
          <a:p>
            <a:pPr algn="ctr"/>
            <a:endParaRPr lang="en-US" sz="1100" b="1" dirty="0">
              <a:solidFill>
                <a:schemeClr val="bg1"/>
              </a:solidFill>
              <a:latin typeface="Garamond" panose="02020404030301010803" pitchFamily="18" charset="0"/>
            </a:endParaRPr>
          </a:p>
          <a:p>
            <a:pPr algn="ctr"/>
            <a:r>
              <a:rPr lang="en-US" sz="1100" b="1" dirty="0">
                <a:solidFill>
                  <a:schemeClr val="bg1"/>
                </a:solidFill>
                <a:latin typeface="Garamond" panose="02020404030301010803" pitchFamily="18" charset="0"/>
              </a:rPr>
              <a:t>Summer 2022</a:t>
            </a:r>
          </a:p>
        </p:txBody>
      </p:sp>
    </p:spTree>
    <p:extLst>
      <p:ext uri="{BB962C8B-B14F-4D97-AF65-F5344CB8AC3E}">
        <p14:creationId xmlns:p14="http://schemas.microsoft.com/office/powerpoint/2010/main" val="3151935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79735F-18BD-F548-9E41-3045217E920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1381893-2BAE-DC4E-B35F-22896E9330E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9B4858D-A4E0-314B-B0EE-656E0340D06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8" name="Picture 7">
            <a:extLst>
              <a:ext uri="{FF2B5EF4-FFF2-40B4-BE49-F238E27FC236}">
                <a16:creationId xmlns:a16="http://schemas.microsoft.com/office/drawing/2014/main" id="{59E76D6A-EA75-924E-9A82-10729EBF41EE}"/>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092670" y="5832844"/>
            <a:ext cx="1991745" cy="990370"/>
          </a:xfrm>
          <a:prstGeom prst="rect">
            <a:avLst/>
          </a:prstGeom>
          <a:noFill/>
          <a:ln>
            <a:noFill/>
          </a:ln>
        </p:spPr>
      </p:pic>
      <p:sp>
        <p:nvSpPr>
          <p:cNvPr id="10" name="Title 1">
            <a:extLst>
              <a:ext uri="{FF2B5EF4-FFF2-40B4-BE49-F238E27FC236}">
                <a16:creationId xmlns:a16="http://schemas.microsoft.com/office/drawing/2014/main" id="{3D77542F-A244-7697-92B4-9916050D7786}"/>
              </a:ext>
            </a:extLst>
          </p:cNvPr>
          <p:cNvSpPr txBox="1">
            <a:spLocks/>
          </p:cNvSpPr>
          <p:nvPr userDrawn="1"/>
        </p:nvSpPr>
        <p:spPr>
          <a:xfrm>
            <a:off x="194733" y="6176964"/>
            <a:ext cx="2322689" cy="562504"/>
          </a:xfrm>
          <a:prstGeom prst="rect">
            <a:avLst/>
          </a:prstGeom>
          <a:solidFill>
            <a:srgbClr val="0000CC"/>
          </a:solidFill>
        </p:spPr>
        <p:txBody>
          <a:bodyPr vert="horz" lIns="91440" tIns="45720" rIns="91440" bIns="45720" rtlCol="0" anchor="ctr">
            <a:normAutofit fontScale="9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100" b="1" dirty="0">
                <a:solidFill>
                  <a:schemeClr val="bg1"/>
                </a:solidFill>
                <a:latin typeface="Garamond" panose="02020404030301010803" pitchFamily="18" charset="0"/>
              </a:rPr>
              <a:t>Money Matters:</a:t>
            </a:r>
          </a:p>
          <a:p>
            <a:pPr algn="ctr"/>
            <a:r>
              <a:rPr lang="en-US" sz="1100" b="1" dirty="0">
                <a:solidFill>
                  <a:schemeClr val="bg1"/>
                </a:solidFill>
                <a:latin typeface="Garamond" panose="02020404030301010803" pitchFamily="18" charset="0"/>
              </a:rPr>
              <a:t>UL System Financial Wellness Series</a:t>
            </a:r>
          </a:p>
          <a:p>
            <a:pPr algn="ctr"/>
            <a:endParaRPr lang="en-US" sz="1100" b="1" dirty="0">
              <a:solidFill>
                <a:schemeClr val="bg1"/>
              </a:solidFill>
              <a:latin typeface="Garamond" panose="02020404030301010803" pitchFamily="18" charset="0"/>
            </a:endParaRPr>
          </a:p>
          <a:p>
            <a:pPr algn="ctr"/>
            <a:r>
              <a:rPr lang="en-US" sz="1100" b="1" dirty="0">
                <a:solidFill>
                  <a:schemeClr val="bg1"/>
                </a:solidFill>
                <a:latin typeface="Garamond" panose="02020404030301010803" pitchFamily="18" charset="0"/>
              </a:rPr>
              <a:t>Summer 2022</a:t>
            </a:r>
          </a:p>
        </p:txBody>
      </p:sp>
    </p:spTree>
    <p:extLst>
      <p:ext uri="{BB962C8B-B14F-4D97-AF65-F5344CB8AC3E}">
        <p14:creationId xmlns:p14="http://schemas.microsoft.com/office/powerpoint/2010/main" val="17920693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2123A3-C291-974E-8D9B-CE73B4DC279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4E1D6DE-ABF9-C34B-93B6-CBEABCC447F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89EB0E-1B9E-524A-B3FF-BE633D33530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18098BA-AC93-E14B-A159-8D13636B82F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398D742-8AD1-D64F-9409-0018A9B0514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 name="Picture 9">
            <a:extLst>
              <a:ext uri="{FF2B5EF4-FFF2-40B4-BE49-F238E27FC236}">
                <a16:creationId xmlns:a16="http://schemas.microsoft.com/office/drawing/2014/main" id="{3BB36A2F-FC4C-C840-BC73-D548DD905483}"/>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092670" y="5832844"/>
            <a:ext cx="1991745" cy="990370"/>
          </a:xfrm>
          <a:prstGeom prst="rect">
            <a:avLst/>
          </a:prstGeom>
          <a:noFill/>
          <a:ln>
            <a:noFill/>
          </a:ln>
        </p:spPr>
      </p:pic>
      <p:sp>
        <p:nvSpPr>
          <p:cNvPr id="12" name="Title 1">
            <a:extLst>
              <a:ext uri="{FF2B5EF4-FFF2-40B4-BE49-F238E27FC236}">
                <a16:creationId xmlns:a16="http://schemas.microsoft.com/office/drawing/2014/main" id="{C8A9A0AD-B663-D9DC-C5B9-328333FC4285}"/>
              </a:ext>
            </a:extLst>
          </p:cNvPr>
          <p:cNvSpPr txBox="1">
            <a:spLocks/>
          </p:cNvSpPr>
          <p:nvPr userDrawn="1"/>
        </p:nvSpPr>
        <p:spPr>
          <a:xfrm>
            <a:off x="194733" y="6176964"/>
            <a:ext cx="2322689" cy="562504"/>
          </a:xfrm>
          <a:prstGeom prst="rect">
            <a:avLst/>
          </a:prstGeom>
          <a:solidFill>
            <a:srgbClr val="0000CC"/>
          </a:solidFill>
        </p:spPr>
        <p:txBody>
          <a:bodyPr vert="horz" lIns="91440" tIns="45720" rIns="91440" bIns="45720" rtlCol="0" anchor="ctr">
            <a:normAutofit fontScale="9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100" b="1" dirty="0">
                <a:solidFill>
                  <a:schemeClr val="bg1"/>
                </a:solidFill>
                <a:latin typeface="Garamond" panose="02020404030301010803" pitchFamily="18" charset="0"/>
              </a:rPr>
              <a:t>Money Matters:</a:t>
            </a:r>
          </a:p>
          <a:p>
            <a:pPr algn="ctr"/>
            <a:r>
              <a:rPr lang="en-US" sz="1100" b="1" dirty="0">
                <a:solidFill>
                  <a:schemeClr val="bg1"/>
                </a:solidFill>
                <a:latin typeface="Garamond" panose="02020404030301010803" pitchFamily="18" charset="0"/>
              </a:rPr>
              <a:t>UL System Financial Wellness Series</a:t>
            </a:r>
          </a:p>
          <a:p>
            <a:pPr algn="ctr"/>
            <a:endParaRPr lang="en-US" sz="1100" b="1" dirty="0">
              <a:solidFill>
                <a:schemeClr val="bg1"/>
              </a:solidFill>
              <a:latin typeface="Garamond" panose="02020404030301010803" pitchFamily="18" charset="0"/>
            </a:endParaRPr>
          </a:p>
          <a:p>
            <a:pPr algn="ctr"/>
            <a:r>
              <a:rPr lang="en-US" sz="1100" b="1" dirty="0">
                <a:solidFill>
                  <a:schemeClr val="bg1"/>
                </a:solidFill>
                <a:latin typeface="Garamond" panose="02020404030301010803" pitchFamily="18" charset="0"/>
              </a:rPr>
              <a:t>Summer 2022</a:t>
            </a:r>
          </a:p>
        </p:txBody>
      </p:sp>
    </p:spTree>
    <p:extLst>
      <p:ext uri="{BB962C8B-B14F-4D97-AF65-F5344CB8AC3E}">
        <p14:creationId xmlns:p14="http://schemas.microsoft.com/office/powerpoint/2010/main" val="3094903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F472A-A3C9-F04B-8C7C-F4BF24475E60}"/>
              </a:ext>
            </a:extLst>
          </p:cNvPr>
          <p:cNvSpPr>
            <a:spLocks noGrp="1"/>
          </p:cNvSpPr>
          <p:nvPr>
            <p:ph type="title"/>
          </p:nvPr>
        </p:nvSpPr>
        <p:spPr/>
        <p:txBody>
          <a:bodyPr/>
          <a:lstStyle/>
          <a:p>
            <a:r>
              <a:rPr lang="en-US"/>
              <a:t>Click to edit Master title style</a:t>
            </a:r>
          </a:p>
        </p:txBody>
      </p:sp>
      <p:pic>
        <p:nvPicPr>
          <p:cNvPr id="5" name="Picture 4">
            <a:extLst>
              <a:ext uri="{FF2B5EF4-FFF2-40B4-BE49-F238E27FC236}">
                <a16:creationId xmlns:a16="http://schemas.microsoft.com/office/drawing/2014/main" id="{5BC6FADE-142B-C346-92D7-049A225675F9}"/>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092670" y="5832844"/>
            <a:ext cx="1991745" cy="990370"/>
          </a:xfrm>
          <a:prstGeom prst="rect">
            <a:avLst/>
          </a:prstGeom>
          <a:noFill/>
          <a:ln>
            <a:noFill/>
          </a:ln>
        </p:spPr>
      </p:pic>
      <p:sp>
        <p:nvSpPr>
          <p:cNvPr id="8" name="Title 1">
            <a:extLst>
              <a:ext uri="{FF2B5EF4-FFF2-40B4-BE49-F238E27FC236}">
                <a16:creationId xmlns:a16="http://schemas.microsoft.com/office/drawing/2014/main" id="{17FA537A-9E4C-4D2F-5B15-77F1925F6139}"/>
              </a:ext>
            </a:extLst>
          </p:cNvPr>
          <p:cNvSpPr txBox="1">
            <a:spLocks/>
          </p:cNvSpPr>
          <p:nvPr userDrawn="1"/>
        </p:nvSpPr>
        <p:spPr>
          <a:xfrm>
            <a:off x="194733" y="6176964"/>
            <a:ext cx="2322689" cy="562504"/>
          </a:xfrm>
          <a:prstGeom prst="rect">
            <a:avLst/>
          </a:prstGeom>
          <a:solidFill>
            <a:srgbClr val="0000CC"/>
          </a:solidFill>
        </p:spPr>
        <p:txBody>
          <a:bodyPr vert="horz" lIns="91440" tIns="45720" rIns="91440" bIns="45720" rtlCol="0" anchor="ctr">
            <a:normAutofit fontScale="9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100" b="1" dirty="0">
                <a:solidFill>
                  <a:schemeClr val="bg1"/>
                </a:solidFill>
                <a:latin typeface="Garamond" panose="02020404030301010803" pitchFamily="18" charset="0"/>
              </a:rPr>
              <a:t>Money Matters:</a:t>
            </a:r>
          </a:p>
          <a:p>
            <a:pPr algn="ctr"/>
            <a:r>
              <a:rPr lang="en-US" sz="1100" b="1" dirty="0">
                <a:solidFill>
                  <a:schemeClr val="bg1"/>
                </a:solidFill>
                <a:latin typeface="Garamond" panose="02020404030301010803" pitchFamily="18" charset="0"/>
              </a:rPr>
              <a:t>UL System Financial Wellness Series</a:t>
            </a:r>
          </a:p>
          <a:p>
            <a:pPr algn="ctr"/>
            <a:endParaRPr lang="en-US" sz="1100" b="1" dirty="0">
              <a:solidFill>
                <a:schemeClr val="bg1"/>
              </a:solidFill>
              <a:latin typeface="Garamond" panose="02020404030301010803" pitchFamily="18" charset="0"/>
            </a:endParaRPr>
          </a:p>
          <a:p>
            <a:pPr algn="ctr"/>
            <a:r>
              <a:rPr lang="en-US" sz="1100" b="1" dirty="0">
                <a:solidFill>
                  <a:schemeClr val="bg1"/>
                </a:solidFill>
                <a:latin typeface="Garamond" panose="02020404030301010803" pitchFamily="18" charset="0"/>
              </a:rPr>
              <a:t>Summer 2022</a:t>
            </a:r>
          </a:p>
        </p:txBody>
      </p:sp>
    </p:spTree>
    <p:extLst>
      <p:ext uri="{BB962C8B-B14F-4D97-AF65-F5344CB8AC3E}">
        <p14:creationId xmlns:p14="http://schemas.microsoft.com/office/powerpoint/2010/main" val="3335469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6DBD007-6322-3740-9FCE-EB4F5BF91846}"/>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092670" y="5832844"/>
            <a:ext cx="1991745" cy="990370"/>
          </a:xfrm>
          <a:prstGeom prst="rect">
            <a:avLst/>
          </a:prstGeom>
          <a:noFill/>
          <a:ln>
            <a:noFill/>
          </a:ln>
        </p:spPr>
      </p:pic>
      <p:sp>
        <p:nvSpPr>
          <p:cNvPr id="7" name="Title 1">
            <a:extLst>
              <a:ext uri="{FF2B5EF4-FFF2-40B4-BE49-F238E27FC236}">
                <a16:creationId xmlns:a16="http://schemas.microsoft.com/office/drawing/2014/main" id="{9037D4A4-ED64-DB81-0C7F-324404A533E3}"/>
              </a:ext>
            </a:extLst>
          </p:cNvPr>
          <p:cNvSpPr txBox="1">
            <a:spLocks/>
          </p:cNvSpPr>
          <p:nvPr userDrawn="1"/>
        </p:nvSpPr>
        <p:spPr>
          <a:xfrm>
            <a:off x="194733" y="6176964"/>
            <a:ext cx="2322689" cy="562504"/>
          </a:xfrm>
          <a:prstGeom prst="rect">
            <a:avLst/>
          </a:prstGeom>
          <a:solidFill>
            <a:srgbClr val="0000CC"/>
          </a:solidFill>
        </p:spPr>
        <p:txBody>
          <a:bodyPr vert="horz" lIns="91440" tIns="45720" rIns="91440" bIns="45720" rtlCol="0" anchor="ctr">
            <a:normAutofit fontScale="9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100" b="1" dirty="0">
                <a:solidFill>
                  <a:schemeClr val="bg1"/>
                </a:solidFill>
                <a:latin typeface="Garamond" panose="02020404030301010803" pitchFamily="18" charset="0"/>
              </a:rPr>
              <a:t>Money Matters:</a:t>
            </a:r>
          </a:p>
          <a:p>
            <a:pPr algn="ctr"/>
            <a:r>
              <a:rPr lang="en-US" sz="1100" b="1" dirty="0">
                <a:solidFill>
                  <a:schemeClr val="bg1"/>
                </a:solidFill>
                <a:latin typeface="Garamond" panose="02020404030301010803" pitchFamily="18" charset="0"/>
              </a:rPr>
              <a:t>UL System Financial Wellness Series</a:t>
            </a:r>
          </a:p>
          <a:p>
            <a:pPr algn="ctr"/>
            <a:endParaRPr lang="en-US" sz="1100" b="1" dirty="0">
              <a:solidFill>
                <a:schemeClr val="bg1"/>
              </a:solidFill>
              <a:latin typeface="Garamond" panose="02020404030301010803" pitchFamily="18" charset="0"/>
            </a:endParaRPr>
          </a:p>
          <a:p>
            <a:pPr algn="ctr"/>
            <a:r>
              <a:rPr lang="en-US" sz="1100" b="1" dirty="0">
                <a:solidFill>
                  <a:schemeClr val="bg1"/>
                </a:solidFill>
                <a:latin typeface="Garamond" panose="02020404030301010803" pitchFamily="18" charset="0"/>
              </a:rPr>
              <a:t>Summer 2022</a:t>
            </a:r>
          </a:p>
        </p:txBody>
      </p:sp>
    </p:spTree>
    <p:extLst>
      <p:ext uri="{BB962C8B-B14F-4D97-AF65-F5344CB8AC3E}">
        <p14:creationId xmlns:p14="http://schemas.microsoft.com/office/powerpoint/2010/main" val="873653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FD8C7-7997-3247-824B-1E7FBA6C276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D11BAF3-9831-0649-8F70-72975D6EA28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B67394A-9026-AC48-8433-EFE0A89468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pic>
        <p:nvPicPr>
          <p:cNvPr id="8" name="Picture 7">
            <a:extLst>
              <a:ext uri="{FF2B5EF4-FFF2-40B4-BE49-F238E27FC236}">
                <a16:creationId xmlns:a16="http://schemas.microsoft.com/office/drawing/2014/main" id="{1BCF2783-32C0-D847-AC29-5DFA46DDD7D0}"/>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092670" y="5832844"/>
            <a:ext cx="1991745" cy="990370"/>
          </a:xfrm>
          <a:prstGeom prst="rect">
            <a:avLst/>
          </a:prstGeom>
          <a:noFill/>
          <a:ln>
            <a:noFill/>
          </a:ln>
        </p:spPr>
      </p:pic>
      <p:sp>
        <p:nvSpPr>
          <p:cNvPr id="10" name="Title 1">
            <a:extLst>
              <a:ext uri="{FF2B5EF4-FFF2-40B4-BE49-F238E27FC236}">
                <a16:creationId xmlns:a16="http://schemas.microsoft.com/office/drawing/2014/main" id="{8AC7CFB6-722F-2FEC-1511-6527B22FB026}"/>
              </a:ext>
            </a:extLst>
          </p:cNvPr>
          <p:cNvSpPr txBox="1">
            <a:spLocks/>
          </p:cNvSpPr>
          <p:nvPr userDrawn="1"/>
        </p:nvSpPr>
        <p:spPr>
          <a:xfrm>
            <a:off x="194733" y="6176964"/>
            <a:ext cx="2322689" cy="562504"/>
          </a:xfrm>
          <a:prstGeom prst="rect">
            <a:avLst/>
          </a:prstGeom>
          <a:solidFill>
            <a:srgbClr val="0000CC"/>
          </a:solidFill>
        </p:spPr>
        <p:txBody>
          <a:bodyPr vert="horz" lIns="91440" tIns="45720" rIns="91440" bIns="45720" rtlCol="0" anchor="ctr">
            <a:normAutofit fontScale="9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100" b="1" dirty="0">
                <a:solidFill>
                  <a:schemeClr val="bg1"/>
                </a:solidFill>
                <a:latin typeface="Garamond" panose="02020404030301010803" pitchFamily="18" charset="0"/>
              </a:rPr>
              <a:t>Money Matters:</a:t>
            </a:r>
          </a:p>
          <a:p>
            <a:pPr algn="ctr"/>
            <a:r>
              <a:rPr lang="en-US" sz="1100" b="1" dirty="0">
                <a:solidFill>
                  <a:schemeClr val="bg1"/>
                </a:solidFill>
                <a:latin typeface="Garamond" panose="02020404030301010803" pitchFamily="18" charset="0"/>
              </a:rPr>
              <a:t>UL System Financial Wellness Series</a:t>
            </a:r>
          </a:p>
          <a:p>
            <a:pPr algn="ctr"/>
            <a:endParaRPr lang="en-US" sz="1100" b="1" dirty="0">
              <a:solidFill>
                <a:schemeClr val="bg1"/>
              </a:solidFill>
              <a:latin typeface="Garamond" panose="02020404030301010803" pitchFamily="18" charset="0"/>
            </a:endParaRPr>
          </a:p>
          <a:p>
            <a:pPr algn="ctr"/>
            <a:r>
              <a:rPr lang="en-US" sz="1100" b="1" dirty="0">
                <a:solidFill>
                  <a:schemeClr val="bg1"/>
                </a:solidFill>
                <a:latin typeface="Garamond" panose="02020404030301010803" pitchFamily="18" charset="0"/>
              </a:rPr>
              <a:t>Summer 2022</a:t>
            </a:r>
          </a:p>
        </p:txBody>
      </p:sp>
    </p:spTree>
    <p:extLst>
      <p:ext uri="{BB962C8B-B14F-4D97-AF65-F5344CB8AC3E}">
        <p14:creationId xmlns:p14="http://schemas.microsoft.com/office/powerpoint/2010/main" val="176559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FB546-87EF-5348-B380-780328FACCB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43CC803-4EF5-594A-B49D-30334762CA1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CA15F991-0973-5D45-9F42-D363C51F31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pic>
        <p:nvPicPr>
          <p:cNvPr id="8" name="Picture 7">
            <a:extLst>
              <a:ext uri="{FF2B5EF4-FFF2-40B4-BE49-F238E27FC236}">
                <a16:creationId xmlns:a16="http://schemas.microsoft.com/office/drawing/2014/main" id="{16197CEC-4031-A248-8D8F-2899D2169014}"/>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092670" y="5832844"/>
            <a:ext cx="1991745" cy="990370"/>
          </a:xfrm>
          <a:prstGeom prst="rect">
            <a:avLst/>
          </a:prstGeom>
          <a:noFill/>
          <a:ln>
            <a:noFill/>
          </a:ln>
        </p:spPr>
      </p:pic>
      <p:sp>
        <p:nvSpPr>
          <p:cNvPr id="10" name="Title 1">
            <a:extLst>
              <a:ext uri="{FF2B5EF4-FFF2-40B4-BE49-F238E27FC236}">
                <a16:creationId xmlns:a16="http://schemas.microsoft.com/office/drawing/2014/main" id="{1396066C-F86B-E7F6-1B02-2772FB2BE1DD}"/>
              </a:ext>
            </a:extLst>
          </p:cNvPr>
          <p:cNvSpPr txBox="1">
            <a:spLocks/>
          </p:cNvSpPr>
          <p:nvPr userDrawn="1"/>
        </p:nvSpPr>
        <p:spPr>
          <a:xfrm>
            <a:off x="194733" y="6176964"/>
            <a:ext cx="2322689" cy="562504"/>
          </a:xfrm>
          <a:prstGeom prst="rect">
            <a:avLst/>
          </a:prstGeom>
          <a:solidFill>
            <a:srgbClr val="0000CC"/>
          </a:solidFill>
        </p:spPr>
        <p:txBody>
          <a:bodyPr vert="horz" lIns="91440" tIns="45720" rIns="91440" bIns="45720" rtlCol="0" anchor="ctr">
            <a:normAutofit fontScale="9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100" b="1" dirty="0">
                <a:solidFill>
                  <a:schemeClr val="bg1"/>
                </a:solidFill>
                <a:latin typeface="Garamond" panose="02020404030301010803" pitchFamily="18" charset="0"/>
              </a:rPr>
              <a:t>Money Matters:</a:t>
            </a:r>
          </a:p>
          <a:p>
            <a:pPr algn="ctr"/>
            <a:r>
              <a:rPr lang="en-US" sz="1100" b="1" dirty="0">
                <a:solidFill>
                  <a:schemeClr val="bg1"/>
                </a:solidFill>
                <a:latin typeface="Garamond" panose="02020404030301010803" pitchFamily="18" charset="0"/>
              </a:rPr>
              <a:t>UL System Financial Wellness Series</a:t>
            </a:r>
          </a:p>
          <a:p>
            <a:pPr algn="ctr"/>
            <a:endParaRPr lang="en-US" sz="1100" b="1" dirty="0">
              <a:solidFill>
                <a:schemeClr val="bg1"/>
              </a:solidFill>
              <a:latin typeface="Garamond" panose="02020404030301010803" pitchFamily="18" charset="0"/>
            </a:endParaRPr>
          </a:p>
          <a:p>
            <a:pPr algn="ctr"/>
            <a:r>
              <a:rPr lang="en-US" sz="1100" b="1" dirty="0">
                <a:solidFill>
                  <a:schemeClr val="bg1"/>
                </a:solidFill>
                <a:latin typeface="Garamond" panose="02020404030301010803" pitchFamily="18" charset="0"/>
              </a:rPr>
              <a:t>Summer 2022</a:t>
            </a:r>
          </a:p>
        </p:txBody>
      </p:sp>
    </p:spTree>
    <p:extLst>
      <p:ext uri="{BB962C8B-B14F-4D97-AF65-F5344CB8AC3E}">
        <p14:creationId xmlns:p14="http://schemas.microsoft.com/office/powerpoint/2010/main" val="56636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98A55F9-6875-6A43-8265-5D930DCC74D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5550B9D-7089-9A4C-8E02-E76CF953EF6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A0DF22-6E0D-A141-9D1F-713704100D9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B95C5A-D224-AA43-BB03-DCCC78B25673}" type="datetimeFigureOut">
              <a:rPr lang="en-US" smtClean="0"/>
              <a:t>7/31/22</a:t>
            </a:fld>
            <a:endParaRPr lang="en-US" dirty="0"/>
          </a:p>
        </p:txBody>
      </p:sp>
      <p:sp>
        <p:nvSpPr>
          <p:cNvPr id="5" name="Footer Placeholder 4">
            <a:extLst>
              <a:ext uri="{FF2B5EF4-FFF2-40B4-BE49-F238E27FC236}">
                <a16:creationId xmlns:a16="http://schemas.microsoft.com/office/drawing/2014/main" id="{7F619766-8740-7B40-AD10-1AA4334465A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D8D72150-09C2-D846-8599-691D3F21924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B0D608-4A3F-D64C-84F4-6E3C8DD2657E}" type="slidenum">
              <a:rPr lang="en-US" smtClean="0"/>
              <a:t>‹#›</a:t>
            </a:fld>
            <a:endParaRPr lang="en-US" dirty="0"/>
          </a:p>
        </p:txBody>
      </p:sp>
    </p:spTree>
    <p:extLst>
      <p:ext uri="{BB962C8B-B14F-4D97-AF65-F5344CB8AC3E}">
        <p14:creationId xmlns:p14="http://schemas.microsoft.com/office/powerpoint/2010/main" val="19643568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D280C45-1E37-4342-899E-930A139437D2}"/>
              </a:ext>
            </a:extLst>
          </p:cNvPr>
          <p:cNvSpPr/>
          <p:nvPr/>
        </p:nvSpPr>
        <p:spPr>
          <a:xfrm>
            <a:off x="0" y="200275"/>
            <a:ext cx="12192000" cy="6524863"/>
          </a:xfrm>
          <a:prstGeom prst="rect">
            <a:avLst/>
          </a:prstGeom>
        </p:spPr>
        <p:txBody>
          <a:bodyPr wrap="square">
            <a:spAutoFit/>
          </a:bodyPr>
          <a:lstStyle/>
          <a:p>
            <a:pPr algn="ctr"/>
            <a:r>
              <a:rPr lang="en-US" sz="5400" b="1" dirty="0">
                <a:solidFill>
                  <a:srgbClr val="C00000"/>
                </a:solidFill>
                <a:latin typeface="Calibri" panose="020F0502020204030204" pitchFamily="34" charset="0"/>
                <a:ea typeface="Times New Roman" panose="02020603050405020304" pitchFamily="18" charset="0"/>
                <a:cs typeface="Calibri" panose="020F0502020204030204" pitchFamily="34" charset="0"/>
              </a:rPr>
              <a:t>MONEY MATTERS: </a:t>
            </a:r>
          </a:p>
          <a:p>
            <a:pPr algn="ctr"/>
            <a:r>
              <a:rPr lang="en-US" sz="5400" b="1" dirty="0">
                <a:solidFill>
                  <a:srgbClr val="C00000"/>
                </a:solidFill>
                <a:latin typeface="Calibri" panose="020F0502020204030204" pitchFamily="34" charset="0"/>
                <a:ea typeface="Times New Roman" panose="02020603050405020304" pitchFamily="18" charset="0"/>
                <a:cs typeface="Calibri" panose="020F0502020204030204" pitchFamily="34" charset="0"/>
              </a:rPr>
              <a:t>UL SYSTEM FINANCIAL WELLNESS SERIES</a:t>
            </a:r>
          </a:p>
          <a:p>
            <a:pPr algn="ctr"/>
            <a:endParaRPr lang="en-US" sz="5400" b="1" dirty="0">
              <a:solidFill>
                <a:srgbClr val="C00000"/>
              </a:solidFill>
              <a:latin typeface="Calibri" panose="020F0502020204030204" pitchFamily="34" charset="0"/>
              <a:ea typeface="Times New Roman" panose="02020603050405020304" pitchFamily="18" charset="0"/>
              <a:cs typeface="Calibri" panose="020F0502020204030204" pitchFamily="34" charset="0"/>
            </a:endParaRPr>
          </a:p>
          <a:p>
            <a:pPr algn="ctr"/>
            <a:r>
              <a:rPr lang="en-US" sz="5400" b="1" dirty="0">
                <a:solidFill>
                  <a:srgbClr val="0000CC"/>
                </a:solidFill>
                <a:latin typeface="Calibri" panose="020F0502020204030204" pitchFamily="34" charset="0"/>
                <a:ea typeface="Times New Roman" panose="02020603050405020304" pitchFamily="18" charset="0"/>
                <a:cs typeface="Calibri" panose="020F0502020204030204" pitchFamily="34" charset="0"/>
              </a:rPr>
              <a:t>Session #6</a:t>
            </a:r>
          </a:p>
          <a:p>
            <a:pPr algn="ctr"/>
            <a:r>
              <a:rPr lang="en-US" sz="5400" b="1" dirty="0">
                <a:solidFill>
                  <a:srgbClr val="0000CC"/>
                </a:solidFill>
                <a:latin typeface="Calibri" panose="020F0502020204030204" pitchFamily="34" charset="0"/>
                <a:ea typeface="Times New Roman" panose="02020603050405020304" pitchFamily="18" charset="0"/>
                <a:cs typeface="Calibri" panose="020F0502020204030204" pitchFamily="34" charset="0"/>
              </a:rPr>
              <a:t>Career Planning: </a:t>
            </a:r>
          </a:p>
          <a:p>
            <a:pPr algn="ctr"/>
            <a:r>
              <a:rPr lang="en-US" sz="5400" b="1" dirty="0">
                <a:solidFill>
                  <a:srgbClr val="0000CC"/>
                </a:solidFill>
                <a:latin typeface="Calibri" panose="020F0502020204030204" pitchFamily="34" charset="0"/>
                <a:ea typeface="Times New Roman" panose="02020603050405020304" pitchFamily="18" charset="0"/>
                <a:cs typeface="Calibri" panose="020F0502020204030204" pitchFamily="34" charset="0"/>
              </a:rPr>
              <a:t>Your Money &amp; Your Future</a:t>
            </a:r>
          </a:p>
          <a:p>
            <a:pPr algn="ctr"/>
            <a:endParaRPr lang="en-US" sz="5400" b="1" dirty="0">
              <a:solidFill>
                <a:srgbClr val="C00000"/>
              </a:solidFill>
              <a:latin typeface="Calibri" panose="020F0502020204030204" pitchFamily="34" charset="0"/>
              <a:ea typeface="Times New Roman" panose="02020603050405020304" pitchFamily="18" charset="0"/>
              <a:cs typeface="Calibri" panose="020F0502020204030204" pitchFamily="34" charset="0"/>
            </a:endParaRPr>
          </a:p>
          <a:p>
            <a:pPr algn="ctr"/>
            <a:r>
              <a:rPr lang="en-US" sz="4000" dirty="0">
                <a:solidFill>
                  <a:srgbClr val="C00000"/>
                </a:solidFill>
                <a:latin typeface="Calibri" panose="020F0502020204030204" pitchFamily="34" charset="0"/>
                <a:ea typeface="Times New Roman" panose="02020603050405020304" pitchFamily="18" charset="0"/>
                <a:cs typeface="Calibri" panose="020F0502020204030204" pitchFamily="34" charset="0"/>
              </a:rPr>
              <a:t>August 3, 2022</a:t>
            </a:r>
            <a:endParaRPr lang="en-US" sz="4000"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endParaRPr>
          </a:p>
        </p:txBody>
      </p:sp>
      <p:pic>
        <p:nvPicPr>
          <p:cNvPr id="1026" name="Picture 2" descr="Bridging the Divide Banner for Money Manners Webinar Series">
            <a:extLst>
              <a:ext uri="{FF2B5EF4-FFF2-40B4-BE49-F238E27FC236}">
                <a16:creationId xmlns:a16="http://schemas.microsoft.com/office/drawing/2014/main" id="{8BF6FA83-BB9C-6907-0CD6-EACEAD7C682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5054" y="5191886"/>
            <a:ext cx="3101239" cy="155062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Bridging the Divide Banner for Money Manners Webinar Series">
            <a:extLst>
              <a:ext uri="{FF2B5EF4-FFF2-40B4-BE49-F238E27FC236}">
                <a16:creationId xmlns:a16="http://schemas.microsoft.com/office/drawing/2014/main" id="{60E8669B-C4F4-AF98-3081-5B6402DE90C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75709" y="5191886"/>
            <a:ext cx="3101239" cy="15506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73890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a:extLst>
              <a:ext uri="{FF2B5EF4-FFF2-40B4-BE49-F238E27FC236}">
                <a16:creationId xmlns:a16="http://schemas.microsoft.com/office/drawing/2014/main" id="{D53C31E6-C6D8-064C-A958-74D32146B58C}"/>
              </a:ext>
            </a:extLst>
          </p:cNvPr>
          <p:cNvSpPr/>
          <p:nvPr/>
        </p:nvSpPr>
        <p:spPr>
          <a:xfrm>
            <a:off x="2328397" y="618986"/>
            <a:ext cx="4616339" cy="472454"/>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t>What Are Your Values, Dreams &amp; Goals?</a:t>
            </a:r>
          </a:p>
        </p:txBody>
      </p:sp>
      <p:sp>
        <p:nvSpPr>
          <p:cNvPr id="25" name="Rounded Rectangle 24">
            <a:extLst>
              <a:ext uri="{FF2B5EF4-FFF2-40B4-BE49-F238E27FC236}">
                <a16:creationId xmlns:a16="http://schemas.microsoft.com/office/drawing/2014/main" id="{F0CFA2F0-D932-AC48-B018-ED8275B2BF0A}"/>
              </a:ext>
            </a:extLst>
          </p:cNvPr>
          <p:cNvSpPr/>
          <p:nvPr/>
        </p:nvSpPr>
        <p:spPr>
          <a:xfrm>
            <a:off x="2328398" y="1709356"/>
            <a:ext cx="4616339" cy="472454"/>
          </a:xfrm>
          <a:prstGeom prst="roundRect">
            <a:avLst/>
          </a:prstGeom>
          <a:solidFill>
            <a:srgbClr val="00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t>What Is Your Current Situation?</a:t>
            </a:r>
          </a:p>
        </p:txBody>
      </p:sp>
      <p:sp>
        <p:nvSpPr>
          <p:cNvPr id="26" name="Rounded Rectangle 25">
            <a:extLst>
              <a:ext uri="{FF2B5EF4-FFF2-40B4-BE49-F238E27FC236}">
                <a16:creationId xmlns:a16="http://schemas.microsoft.com/office/drawing/2014/main" id="{5FBBCEA9-EBDF-CD4C-9379-6E086AE9ED96}"/>
              </a:ext>
            </a:extLst>
          </p:cNvPr>
          <p:cNvSpPr/>
          <p:nvPr/>
        </p:nvSpPr>
        <p:spPr>
          <a:xfrm>
            <a:off x="3790205" y="1195029"/>
            <a:ext cx="1629648" cy="300719"/>
          </a:xfrm>
          <a:prstGeom prst="roundRect">
            <a:avLst/>
          </a:prstGeom>
          <a:solidFill>
            <a:schemeClr val="accent1">
              <a:lumMod val="20000"/>
              <a:lumOff val="80000"/>
            </a:schemeClr>
          </a:solid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Career</a:t>
            </a:r>
          </a:p>
        </p:txBody>
      </p:sp>
      <p:sp>
        <p:nvSpPr>
          <p:cNvPr id="28" name="Rounded Rectangle 27">
            <a:extLst>
              <a:ext uri="{FF2B5EF4-FFF2-40B4-BE49-F238E27FC236}">
                <a16:creationId xmlns:a16="http://schemas.microsoft.com/office/drawing/2014/main" id="{D643C296-9584-8449-B0C6-9BD11C30C601}"/>
              </a:ext>
            </a:extLst>
          </p:cNvPr>
          <p:cNvSpPr/>
          <p:nvPr/>
        </p:nvSpPr>
        <p:spPr>
          <a:xfrm>
            <a:off x="5650456" y="1195028"/>
            <a:ext cx="1629648" cy="300719"/>
          </a:xfrm>
          <a:prstGeom prst="roundRect">
            <a:avLst/>
          </a:prstGeom>
          <a:solidFill>
            <a:schemeClr val="accent1">
              <a:lumMod val="20000"/>
              <a:lumOff val="80000"/>
            </a:schemeClr>
          </a:solid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Family</a:t>
            </a:r>
          </a:p>
        </p:txBody>
      </p:sp>
      <p:sp>
        <p:nvSpPr>
          <p:cNvPr id="29" name="Rounded Rectangle 28">
            <a:extLst>
              <a:ext uri="{FF2B5EF4-FFF2-40B4-BE49-F238E27FC236}">
                <a16:creationId xmlns:a16="http://schemas.microsoft.com/office/drawing/2014/main" id="{F4CC8E6D-533D-8143-986F-25B75942206E}"/>
              </a:ext>
            </a:extLst>
          </p:cNvPr>
          <p:cNvSpPr/>
          <p:nvPr/>
        </p:nvSpPr>
        <p:spPr>
          <a:xfrm>
            <a:off x="1929954" y="1195028"/>
            <a:ext cx="1629648" cy="300719"/>
          </a:xfrm>
          <a:prstGeom prst="roundRect">
            <a:avLst/>
          </a:prstGeom>
          <a:solidFill>
            <a:schemeClr val="accent1">
              <a:lumMod val="20000"/>
              <a:lumOff val="80000"/>
            </a:schemeClr>
          </a:solid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Education</a:t>
            </a:r>
          </a:p>
        </p:txBody>
      </p:sp>
      <p:sp>
        <p:nvSpPr>
          <p:cNvPr id="13" name="Rounded Rectangle 12">
            <a:extLst>
              <a:ext uri="{FF2B5EF4-FFF2-40B4-BE49-F238E27FC236}">
                <a16:creationId xmlns:a16="http://schemas.microsoft.com/office/drawing/2014/main" id="{2D4DEE08-F42B-0045-BB6B-A0592D711C77}"/>
              </a:ext>
            </a:extLst>
          </p:cNvPr>
          <p:cNvSpPr/>
          <p:nvPr/>
        </p:nvSpPr>
        <p:spPr>
          <a:xfrm>
            <a:off x="2875191" y="2294292"/>
            <a:ext cx="1629648" cy="300719"/>
          </a:xfrm>
          <a:prstGeom prst="roundRect">
            <a:avLst/>
          </a:prstGeom>
          <a:solidFill>
            <a:schemeClr val="accent6">
              <a:lumMod val="20000"/>
              <a:lumOff val="80000"/>
            </a:schemeClr>
          </a:solidFill>
          <a:ln w="19050">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Career</a:t>
            </a:r>
          </a:p>
        </p:txBody>
      </p:sp>
      <p:sp>
        <p:nvSpPr>
          <p:cNvPr id="14" name="Rounded Rectangle 13">
            <a:extLst>
              <a:ext uri="{FF2B5EF4-FFF2-40B4-BE49-F238E27FC236}">
                <a16:creationId xmlns:a16="http://schemas.microsoft.com/office/drawing/2014/main" id="{4BE25DEB-52CC-5841-811E-8C5374E17A91}"/>
              </a:ext>
            </a:extLst>
          </p:cNvPr>
          <p:cNvSpPr/>
          <p:nvPr/>
        </p:nvSpPr>
        <p:spPr>
          <a:xfrm>
            <a:off x="4647977" y="2300744"/>
            <a:ext cx="1629648" cy="300719"/>
          </a:xfrm>
          <a:prstGeom prst="roundRect">
            <a:avLst/>
          </a:prstGeom>
          <a:solidFill>
            <a:schemeClr val="accent6">
              <a:lumMod val="20000"/>
              <a:lumOff val="80000"/>
            </a:schemeClr>
          </a:solidFill>
          <a:ln w="19050">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Family</a:t>
            </a:r>
          </a:p>
        </p:txBody>
      </p:sp>
      <p:sp>
        <p:nvSpPr>
          <p:cNvPr id="15" name="Rounded Rectangle 14">
            <a:extLst>
              <a:ext uri="{FF2B5EF4-FFF2-40B4-BE49-F238E27FC236}">
                <a16:creationId xmlns:a16="http://schemas.microsoft.com/office/drawing/2014/main" id="{6C0A5A66-3E3D-DD49-B986-9F860D88EE67}"/>
              </a:ext>
            </a:extLst>
          </p:cNvPr>
          <p:cNvSpPr/>
          <p:nvPr/>
        </p:nvSpPr>
        <p:spPr>
          <a:xfrm>
            <a:off x="1102405" y="2300744"/>
            <a:ext cx="1629648" cy="300719"/>
          </a:xfrm>
          <a:prstGeom prst="roundRect">
            <a:avLst/>
          </a:prstGeom>
          <a:solidFill>
            <a:schemeClr val="accent6">
              <a:lumMod val="20000"/>
              <a:lumOff val="80000"/>
            </a:schemeClr>
          </a:solidFill>
          <a:ln w="19050">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Education</a:t>
            </a:r>
          </a:p>
        </p:txBody>
      </p:sp>
      <p:sp>
        <p:nvSpPr>
          <p:cNvPr id="16" name="Rounded Rectangle 15">
            <a:extLst>
              <a:ext uri="{FF2B5EF4-FFF2-40B4-BE49-F238E27FC236}">
                <a16:creationId xmlns:a16="http://schemas.microsoft.com/office/drawing/2014/main" id="{07702850-9DCC-6045-B69F-0767E6C6BB39}"/>
              </a:ext>
            </a:extLst>
          </p:cNvPr>
          <p:cNvSpPr/>
          <p:nvPr/>
        </p:nvSpPr>
        <p:spPr>
          <a:xfrm>
            <a:off x="6420763" y="2306007"/>
            <a:ext cx="1629648" cy="300719"/>
          </a:xfrm>
          <a:prstGeom prst="roundRect">
            <a:avLst/>
          </a:prstGeom>
          <a:solidFill>
            <a:schemeClr val="accent6">
              <a:lumMod val="20000"/>
              <a:lumOff val="80000"/>
            </a:schemeClr>
          </a:solidFill>
          <a:ln w="19050">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Financial</a:t>
            </a:r>
          </a:p>
        </p:txBody>
      </p:sp>
      <p:sp>
        <p:nvSpPr>
          <p:cNvPr id="4" name="Rounded Rectangle 3">
            <a:extLst>
              <a:ext uri="{FF2B5EF4-FFF2-40B4-BE49-F238E27FC236}">
                <a16:creationId xmlns:a16="http://schemas.microsoft.com/office/drawing/2014/main" id="{3C3832EB-BE94-6D96-D8EF-96F385CCE378}"/>
              </a:ext>
            </a:extLst>
          </p:cNvPr>
          <p:cNvSpPr/>
          <p:nvPr/>
        </p:nvSpPr>
        <p:spPr>
          <a:xfrm>
            <a:off x="1746357" y="2799726"/>
            <a:ext cx="5803240" cy="429951"/>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t>Create a Personal Financial Plan for You:</a:t>
            </a:r>
          </a:p>
        </p:txBody>
      </p:sp>
      <p:sp>
        <p:nvSpPr>
          <p:cNvPr id="5" name="Rounded Rectangle 4">
            <a:extLst>
              <a:ext uri="{FF2B5EF4-FFF2-40B4-BE49-F238E27FC236}">
                <a16:creationId xmlns:a16="http://schemas.microsoft.com/office/drawing/2014/main" id="{477B3255-11A0-7CDC-78B0-8C970C03D30E}"/>
              </a:ext>
            </a:extLst>
          </p:cNvPr>
          <p:cNvSpPr/>
          <p:nvPr/>
        </p:nvSpPr>
        <p:spPr>
          <a:xfrm>
            <a:off x="68263" y="3320189"/>
            <a:ext cx="2048645" cy="462017"/>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rgbClr val="C00000"/>
                </a:solidFill>
              </a:rPr>
              <a:t>Investing</a:t>
            </a:r>
          </a:p>
        </p:txBody>
      </p:sp>
      <p:sp>
        <p:nvSpPr>
          <p:cNvPr id="6" name="Rounded Rectangle 5">
            <a:extLst>
              <a:ext uri="{FF2B5EF4-FFF2-40B4-BE49-F238E27FC236}">
                <a16:creationId xmlns:a16="http://schemas.microsoft.com/office/drawing/2014/main" id="{E0D1B9AA-9152-2670-35EE-193B52344D46}"/>
              </a:ext>
            </a:extLst>
          </p:cNvPr>
          <p:cNvSpPr/>
          <p:nvPr/>
        </p:nvSpPr>
        <p:spPr>
          <a:xfrm>
            <a:off x="2398521" y="3340920"/>
            <a:ext cx="2048645" cy="462017"/>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rgbClr val="C00000"/>
                </a:solidFill>
              </a:rPr>
              <a:t>Budgeting</a:t>
            </a:r>
          </a:p>
        </p:txBody>
      </p:sp>
      <p:sp>
        <p:nvSpPr>
          <p:cNvPr id="7" name="Rounded Rectangle 6">
            <a:extLst>
              <a:ext uri="{FF2B5EF4-FFF2-40B4-BE49-F238E27FC236}">
                <a16:creationId xmlns:a16="http://schemas.microsoft.com/office/drawing/2014/main" id="{EFEB2D5D-4114-F0A8-EBFD-DEAC2E2F4FF4}"/>
              </a:ext>
            </a:extLst>
          </p:cNvPr>
          <p:cNvSpPr/>
          <p:nvPr/>
        </p:nvSpPr>
        <p:spPr>
          <a:xfrm>
            <a:off x="4727428" y="3340920"/>
            <a:ext cx="2048645" cy="468966"/>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rgbClr val="C00000"/>
                </a:solidFill>
              </a:rPr>
              <a:t>Debt Management</a:t>
            </a:r>
          </a:p>
        </p:txBody>
      </p:sp>
      <p:sp>
        <p:nvSpPr>
          <p:cNvPr id="9" name="Rounded Rectangle 8">
            <a:extLst>
              <a:ext uri="{FF2B5EF4-FFF2-40B4-BE49-F238E27FC236}">
                <a16:creationId xmlns:a16="http://schemas.microsoft.com/office/drawing/2014/main" id="{F739ABBE-D482-9F84-B866-7B62D6D76832}"/>
              </a:ext>
            </a:extLst>
          </p:cNvPr>
          <p:cNvSpPr/>
          <p:nvPr/>
        </p:nvSpPr>
        <p:spPr>
          <a:xfrm>
            <a:off x="1006227" y="4116203"/>
            <a:ext cx="2048645" cy="462017"/>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rgbClr val="C00000"/>
                </a:solidFill>
              </a:rPr>
              <a:t>Insurance</a:t>
            </a:r>
          </a:p>
        </p:txBody>
      </p:sp>
      <p:sp>
        <p:nvSpPr>
          <p:cNvPr id="10" name="Rounded Rectangle 9">
            <a:extLst>
              <a:ext uri="{FF2B5EF4-FFF2-40B4-BE49-F238E27FC236}">
                <a16:creationId xmlns:a16="http://schemas.microsoft.com/office/drawing/2014/main" id="{6AB0F2FB-6B81-9963-0448-781DD2AE5258}"/>
              </a:ext>
            </a:extLst>
          </p:cNvPr>
          <p:cNvSpPr/>
          <p:nvPr/>
        </p:nvSpPr>
        <p:spPr>
          <a:xfrm>
            <a:off x="3492066" y="4116203"/>
            <a:ext cx="2048645" cy="462017"/>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rgbClr val="C00000"/>
                </a:solidFill>
              </a:rPr>
              <a:t>Retirement</a:t>
            </a:r>
          </a:p>
        </p:txBody>
      </p:sp>
      <p:sp>
        <p:nvSpPr>
          <p:cNvPr id="11" name="Rounded Rectangle 10">
            <a:extLst>
              <a:ext uri="{FF2B5EF4-FFF2-40B4-BE49-F238E27FC236}">
                <a16:creationId xmlns:a16="http://schemas.microsoft.com/office/drawing/2014/main" id="{2A5E71BE-7676-C7CC-7330-80E956DA002D}"/>
              </a:ext>
            </a:extLst>
          </p:cNvPr>
          <p:cNvSpPr/>
          <p:nvPr/>
        </p:nvSpPr>
        <p:spPr>
          <a:xfrm>
            <a:off x="5977905" y="4109254"/>
            <a:ext cx="2048645" cy="468966"/>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rgbClr val="C00000"/>
                </a:solidFill>
              </a:rPr>
              <a:t>Education</a:t>
            </a:r>
          </a:p>
        </p:txBody>
      </p:sp>
      <p:sp>
        <p:nvSpPr>
          <p:cNvPr id="12" name="Rounded Rectangle 11">
            <a:extLst>
              <a:ext uri="{FF2B5EF4-FFF2-40B4-BE49-F238E27FC236}">
                <a16:creationId xmlns:a16="http://schemas.microsoft.com/office/drawing/2014/main" id="{76EDF8DD-B7FB-49B8-7434-32C289EC747C}"/>
              </a:ext>
            </a:extLst>
          </p:cNvPr>
          <p:cNvSpPr/>
          <p:nvPr/>
        </p:nvSpPr>
        <p:spPr>
          <a:xfrm>
            <a:off x="68262" y="4829355"/>
            <a:ext cx="2048645" cy="462017"/>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rgbClr val="C00000"/>
                </a:solidFill>
              </a:rPr>
              <a:t>Family</a:t>
            </a:r>
          </a:p>
        </p:txBody>
      </p:sp>
      <p:sp>
        <p:nvSpPr>
          <p:cNvPr id="17" name="Rounded Rectangle 16">
            <a:extLst>
              <a:ext uri="{FF2B5EF4-FFF2-40B4-BE49-F238E27FC236}">
                <a16:creationId xmlns:a16="http://schemas.microsoft.com/office/drawing/2014/main" id="{D58DB47C-26EF-3D44-DD49-8BF92D1C189C}"/>
              </a:ext>
            </a:extLst>
          </p:cNvPr>
          <p:cNvSpPr/>
          <p:nvPr/>
        </p:nvSpPr>
        <p:spPr>
          <a:xfrm>
            <a:off x="2398520" y="4839555"/>
            <a:ext cx="2048645" cy="462017"/>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rgbClr val="C00000"/>
                </a:solidFill>
              </a:rPr>
              <a:t>Business Planning</a:t>
            </a:r>
          </a:p>
        </p:txBody>
      </p:sp>
      <p:sp>
        <p:nvSpPr>
          <p:cNvPr id="18" name="Rounded Rectangle 17">
            <a:extLst>
              <a:ext uri="{FF2B5EF4-FFF2-40B4-BE49-F238E27FC236}">
                <a16:creationId xmlns:a16="http://schemas.microsoft.com/office/drawing/2014/main" id="{E0BA291C-4F51-399C-AA68-4EF32959F621}"/>
              </a:ext>
            </a:extLst>
          </p:cNvPr>
          <p:cNvSpPr/>
          <p:nvPr/>
        </p:nvSpPr>
        <p:spPr>
          <a:xfrm>
            <a:off x="4727428" y="4839555"/>
            <a:ext cx="2048645" cy="468966"/>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rgbClr val="C00000"/>
                </a:solidFill>
              </a:rPr>
              <a:t>Philanthropy</a:t>
            </a:r>
          </a:p>
        </p:txBody>
      </p:sp>
      <p:sp>
        <p:nvSpPr>
          <p:cNvPr id="19" name="Rounded Rectangle 18">
            <a:extLst>
              <a:ext uri="{FF2B5EF4-FFF2-40B4-BE49-F238E27FC236}">
                <a16:creationId xmlns:a16="http://schemas.microsoft.com/office/drawing/2014/main" id="{62973F5C-3074-0EE0-821F-BF3EE657E2BB}"/>
              </a:ext>
            </a:extLst>
          </p:cNvPr>
          <p:cNvSpPr/>
          <p:nvPr/>
        </p:nvSpPr>
        <p:spPr>
          <a:xfrm>
            <a:off x="7056335" y="4829355"/>
            <a:ext cx="2048645" cy="468966"/>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rgbClr val="C00000"/>
                </a:solidFill>
              </a:rPr>
              <a:t>Estate Planning</a:t>
            </a:r>
          </a:p>
        </p:txBody>
      </p:sp>
      <p:sp>
        <p:nvSpPr>
          <p:cNvPr id="2" name="Rounded Rectangle 1">
            <a:extLst>
              <a:ext uri="{FF2B5EF4-FFF2-40B4-BE49-F238E27FC236}">
                <a16:creationId xmlns:a16="http://schemas.microsoft.com/office/drawing/2014/main" id="{ADB6DC53-9539-BA98-A463-683D66F49A08}"/>
              </a:ext>
            </a:extLst>
          </p:cNvPr>
          <p:cNvSpPr/>
          <p:nvPr/>
        </p:nvSpPr>
        <p:spPr>
          <a:xfrm>
            <a:off x="9448308" y="2010194"/>
            <a:ext cx="2469170" cy="3518594"/>
          </a:xfrm>
          <a:prstGeom prst="roundRect">
            <a:avLst/>
          </a:prstGeom>
          <a:solidFill>
            <a:schemeClr val="bg1"/>
          </a:solidFill>
          <a:ln w="38100">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006600"/>
                </a:solidFill>
              </a:rPr>
              <a:t>For most of us, our income comes from our career. That income will influence all other aspects of our financial wellness.</a:t>
            </a:r>
          </a:p>
        </p:txBody>
      </p:sp>
      <p:cxnSp>
        <p:nvCxnSpPr>
          <p:cNvPr id="20" name="Straight Arrow Connector 19">
            <a:extLst>
              <a:ext uri="{FF2B5EF4-FFF2-40B4-BE49-F238E27FC236}">
                <a16:creationId xmlns:a16="http://schemas.microsoft.com/office/drawing/2014/main" id="{952ED626-74C6-DF66-3CDC-FEF0977A7DAA}"/>
              </a:ext>
            </a:extLst>
          </p:cNvPr>
          <p:cNvCxnSpPr>
            <a:cxnSpLocks/>
          </p:cNvCxnSpPr>
          <p:nvPr/>
        </p:nvCxnSpPr>
        <p:spPr>
          <a:xfrm flipH="1">
            <a:off x="6358411" y="1709356"/>
            <a:ext cx="3021759" cy="1719644"/>
          </a:xfrm>
          <a:prstGeom prst="straightConnector1">
            <a:avLst/>
          </a:prstGeom>
          <a:ln w="762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61E8EA3F-2772-FFE4-1C22-53BA1700FFDE}"/>
              </a:ext>
            </a:extLst>
          </p:cNvPr>
          <p:cNvCxnSpPr>
            <a:cxnSpLocks/>
          </p:cNvCxnSpPr>
          <p:nvPr/>
        </p:nvCxnSpPr>
        <p:spPr>
          <a:xfrm flipH="1">
            <a:off x="7908608" y="1798522"/>
            <a:ext cx="1471562" cy="1431155"/>
          </a:xfrm>
          <a:prstGeom prst="straightConnector1">
            <a:avLst/>
          </a:prstGeom>
          <a:ln w="762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62FAB4FA-8663-D76A-DB17-85DCAFE70F2E}"/>
              </a:ext>
            </a:extLst>
          </p:cNvPr>
          <p:cNvCxnSpPr>
            <a:cxnSpLocks/>
          </p:cNvCxnSpPr>
          <p:nvPr/>
        </p:nvCxnSpPr>
        <p:spPr>
          <a:xfrm flipH="1">
            <a:off x="8156932" y="1798522"/>
            <a:ext cx="1159877" cy="2900646"/>
          </a:xfrm>
          <a:prstGeom prst="straightConnector1">
            <a:avLst/>
          </a:prstGeom>
          <a:ln w="762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4B6C8609-87EB-DFB7-E844-0350E2CC6484}"/>
              </a:ext>
            </a:extLst>
          </p:cNvPr>
          <p:cNvCxnSpPr>
            <a:cxnSpLocks/>
          </p:cNvCxnSpPr>
          <p:nvPr/>
        </p:nvCxnSpPr>
        <p:spPr>
          <a:xfrm flipH="1">
            <a:off x="4028153" y="1709356"/>
            <a:ext cx="5352017" cy="1883471"/>
          </a:xfrm>
          <a:prstGeom prst="straightConnector1">
            <a:avLst/>
          </a:prstGeom>
          <a:ln w="762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54ACAC0B-DB5C-5481-D2AF-17F75396515A}"/>
              </a:ext>
            </a:extLst>
          </p:cNvPr>
          <p:cNvCxnSpPr>
            <a:cxnSpLocks/>
          </p:cNvCxnSpPr>
          <p:nvPr/>
        </p:nvCxnSpPr>
        <p:spPr>
          <a:xfrm flipH="1">
            <a:off x="1840911" y="1795115"/>
            <a:ext cx="7475898" cy="1723051"/>
          </a:xfrm>
          <a:prstGeom prst="straightConnector1">
            <a:avLst/>
          </a:prstGeom>
          <a:ln w="762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21" name="Rounded Rectangle 20">
            <a:extLst>
              <a:ext uri="{FF2B5EF4-FFF2-40B4-BE49-F238E27FC236}">
                <a16:creationId xmlns:a16="http://schemas.microsoft.com/office/drawing/2014/main" id="{AE8501B9-1FCC-703A-53F4-D89C30604685}"/>
              </a:ext>
            </a:extLst>
          </p:cNvPr>
          <p:cNvSpPr/>
          <p:nvPr/>
        </p:nvSpPr>
        <p:spPr>
          <a:xfrm>
            <a:off x="7056335" y="3324704"/>
            <a:ext cx="2048645" cy="468966"/>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rgbClr val="C00000"/>
                </a:solidFill>
              </a:rPr>
              <a:t>Taxes</a:t>
            </a:r>
          </a:p>
        </p:txBody>
      </p:sp>
      <p:sp>
        <p:nvSpPr>
          <p:cNvPr id="24" name="Rounded Rectangle 23">
            <a:extLst>
              <a:ext uri="{FF2B5EF4-FFF2-40B4-BE49-F238E27FC236}">
                <a16:creationId xmlns:a16="http://schemas.microsoft.com/office/drawing/2014/main" id="{041F4506-517A-1DA5-3CB4-83FC84DB5AEC}"/>
              </a:ext>
            </a:extLst>
          </p:cNvPr>
          <p:cNvSpPr/>
          <p:nvPr/>
        </p:nvSpPr>
        <p:spPr>
          <a:xfrm>
            <a:off x="9447191" y="1196448"/>
            <a:ext cx="2470287" cy="813746"/>
          </a:xfrm>
          <a:prstGeom prst="roundRect">
            <a:avLst/>
          </a:prstGeom>
          <a:solidFill>
            <a:schemeClr val="accent6">
              <a:lumMod val="20000"/>
              <a:lumOff val="80000"/>
            </a:schemeClr>
          </a:solidFill>
          <a:ln w="38100">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schemeClr val="tx1"/>
                </a:solidFill>
              </a:rPr>
              <a:t>Career</a:t>
            </a:r>
          </a:p>
        </p:txBody>
      </p:sp>
    </p:spTree>
    <p:extLst>
      <p:ext uri="{BB962C8B-B14F-4D97-AF65-F5344CB8AC3E}">
        <p14:creationId xmlns:p14="http://schemas.microsoft.com/office/powerpoint/2010/main" val="7918077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
            <a:extLst>
              <a:ext uri="{FF2B5EF4-FFF2-40B4-BE49-F238E27FC236}">
                <a16:creationId xmlns:a16="http://schemas.microsoft.com/office/drawing/2014/main" id="{1070AA1E-2142-4C46-8282-490CF0B64BA7}"/>
              </a:ext>
            </a:extLst>
          </p:cNvPr>
          <p:cNvSpPr txBox="1">
            <a:spLocks noChangeArrowheads="1"/>
          </p:cNvSpPr>
          <p:nvPr/>
        </p:nvSpPr>
        <p:spPr bwMode="auto">
          <a:xfrm>
            <a:off x="838200" y="328735"/>
            <a:ext cx="10670628" cy="722696"/>
          </a:xfrm>
          <a:prstGeom prst="rect">
            <a:avLst/>
          </a:prstGeom>
          <a:solidFill>
            <a:srgbClr val="C00000"/>
          </a:solid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Careers in Academia</a:t>
            </a:r>
          </a:p>
        </p:txBody>
      </p:sp>
      <p:sp>
        <p:nvSpPr>
          <p:cNvPr id="5" name="Content Placeholder 2">
            <a:extLst>
              <a:ext uri="{FF2B5EF4-FFF2-40B4-BE49-F238E27FC236}">
                <a16:creationId xmlns:a16="http://schemas.microsoft.com/office/drawing/2014/main" id="{B5CB28D9-111B-0675-E8CB-6BC961166930}"/>
              </a:ext>
            </a:extLst>
          </p:cNvPr>
          <p:cNvSpPr txBox="1">
            <a:spLocks/>
          </p:cNvSpPr>
          <p:nvPr/>
        </p:nvSpPr>
        <p:spPr>
          <a:xfrm>
            <a:off x="838200" y="1180845"/>
            <a:ext cx="10670628" cy="485078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900" b="1" i="1" dirty="0">
                <a:solidFill>
                  <a:srgbClr val="0000CC"/>
                </a:solidFill>
              </a:rPr>
              <a:t>Working in academia presents many wonderful career opportunities – to create relationships, to have an impact, to have a purpose.</a:t>
            </a:r>
          </a:p>
          <a:p>
            <a:pPr marL="0" indent="0" algn="ctr">
              <a:buNone/>
            </a:pPr>
            <a:endParaRPr lang="en-US" sz="2900" b="1" i="1" dirty="0">
              <a:solidFill>
                <a:srgbClr val="0000CC"/>
              </a:solidFill>
            </a:endParaRPr>
          </a:p>
          <a:p>
            <a:pPr marL="0" indent="0" algn="ctr">
              <a:buNone/>
            </a:pPr>
            <a:r>
              <a:rPr lang="en-US" sz="2900" b="1" i="1" dirty="0">
                <a:solidFill>
                  <a:srgbClr val="0000CC"/>
                </a:solidFill>
              </a:rPr>
              <a:t>Academia is uniquely transparent about career and salary opportunities, in both positive and negative ways.</a:t>
            </a:r>
          </a:p>
          <a:p>
            <a:pPr marL="0" indent="0" algn="ctr">
              <a:buNone/>
            </a:pPr>
            <a:endParaRPr lang="en-US" sz="2900" b="1" i="1" dirty="0">
              <a:solidFill>
                <a:srgbClr val="0000CC"/>
              </a:solidFill>
            </a:endParaRPr>
          </a:p>
          <a:p>
            <a:pPr marL="0" indent="0" algn="ctr">
              <a:buNone/>
            </a:pPr>
            <a:r>
              <a:rPr lang="en-US" sz="2900" b="1" i="1" dirty="0">
                <a:solidFill>
                  <a:srgbClr val="0000CC"/>
                </a:solidFill>
              </a:rPr>
              <a:t>But academic careers are not for everyone. </a:t>
            </a:r>
            <a:br>
              <a:rPr lang="en-US" sz="2900" b="1" i="1" dirty="0">
                <a:solidFill>
                  <a:srgbClr val="0000CC"/>
                </a:solidFill>
              </a:rPr>
            </a:br>
            <a:r>
              <a:rPr lang="en-US" sz="2900" b="1" i="1" dirty="0">
                <a:solidFill>
                  <a:srgbClr val="0000CC"/>
                </a:solidFill>
              </a:rPr>
              <a:t>Make sure you explore opportunities both within academia and in other industries to make sure you have a career that will lead to both financial wellness and personal happiness.</a:t>
            </a:r>
          </a:p>
        </p:txBody>
      </p:sp>
    </p:spTree>
    <p:extLst>
      <p:ext uri="{BB962C8B-B14F-4D97-AF65-F5344CB8AC3E}">
        <p14:creationId xmlns:p14="http://schemas.microsoft.com/office/powerpoint/2010/main" val="3041869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blinds(horizontal)">
                                      <p:cBhvr>
                                        <p:cTn id="7" dur="500"/>
                                        <p:tgtEl>
                                          <p:spTgt spid="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4" end="4"/>
                                            </p:txEl>
                                          </p:spTgt>
                                        </p:tgtEl>
                                        <p:attrNameLst>
                                          <p:attrName>style.visibility</p:attrName>
                                        </p:attrNameLst>
                                      </p:cBhvr>
                                      <p:to>
                                        <p:strVal val="visible"/>
                                      </p:to>
                                    </p:set>
                                    <p:animEffect transition="in" filter="blinds(horizontal)">
                                      <p:cBhvr>
                                        <p:cTn id="12"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
            <a:extLst>
              <a:ext uri="{FF2B5EF4-FFF2-40B4-BE49-F238E27FC236}">
                <a16:creationId xmlns:a16="http://schemas.microsoft.com/office/drawing/2014/main" id="{1070AA1E-2142-4C46-8282-490CF0B64BA7}"/>
              </a:ext>
            </a:extLst>
          </p:cNvPr>
          <p:cNvSpPr txBox="1">
            <a:spLocks noChangeArrowheads="1"/>
          </p:cNvSpPr>
          <p:nvPr/>
        </p:nvSpPr>
        <p:spPr bwMode="auto">
          <a:xfrm>
            <a:off x="838200" y="328735"/>
            <a:ext cx="10670628" cy="722696"/>
          </a:xfrm>
          <a:prstGeom prst="rect">
            <a:avLst/>
          </a:prstGeom>
          <a:solidFill>
            <a:srgbClr val="C00000"/>
          </a:solid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A Few Opening Morals</a:t>
            </a:r>
          </a:p>
        </p:txBody>
      </p:sp>
      <p:sp>
        <p:nvSpPr>
          <p:cNvPr id="7" name="Content Placeholder 2">
            <a:extLst>
              <a:ext uri="{FF2B5EF4-FFF2-40B4-BE49-F238E27FC236}">
                <a16:creationId xmlns:a16="http://schemas.microsoft.com/office/drawing/2014/main" id="{12C9495B-0837-214C-A224-4C62DF8BEF2C}"/>
              </a:ext>
            </a:extLst>
          </p:cNvPr>
          <p:cNvSpPr txBox="1">
            <a:spLocks/>
          </p:cNvSpPr>
          <p:nvPr/>
        </p:nvSpPr>
        <p:spPr>
          <a:xfrm>
            <a:off x="838200" y="1180845"/>
            <a:ext cx="10515600" cy="485078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742950" indent="-742950">
              <a:buFont typeface="+mj-lt"/>
              <a:buAutoNum type="arabicPeriod"/>
            </a:pPr>
            <a:r>
              <a:rPr lang="en-US" b="1" i="1" dirty="0">
                <a:solidFill>
                  <a:srgbClr val="C00000"/>
                </a:solidFill>
              </a:rPr>
              <a:t>Apply for any and every job that interests you. Never assume you are not qualified for a job. Let others decide that.</a:t>
            </a:r>
            <a:br>
              <a:rPr lang="en-US" b="1" i="1" dirty="0">
                <a:solidFill>
                  <a:srgbClr val="C00000"/>
                </a:solidFill>
              </a:rPr>
            </a:br>
            <a:endParaRPr lang="en-US" b="1" i="1" dirty="0">
              <a:solidFill>
                <a:srgbClr val="C00000"/>
              </a:solidFill>
            </a:endParaRPr>
          </a:p>
          <a:p>
            <a:pPr marL="742950" indent="-742950">
              <a:buFont typeface="+mj-lt"/>
              <a:buAutoNum type="arabicPeriod"/>
            </a:pPr>
            <a:r>
              <a:rPr lang="en-US" b="1" i="1" dirty="0">
                <a:solidFill>
                  <a:srgbClr val="0000CC"/>
                </a:solidFill>
              </a:rPr>
              <a:t>Always negotiate salary – and anything else that is important to you. The risk of your request being used against you is very small. </a:t>
            </a:r>
            <a:br>
              <a:rPr lang="en-US" b="1" i="1" dirty="0">
                <a:solidFill>
                  <a:srgbClr val="0000CC"/>
                </a:solidFill>
              </a:rPr>
            </a:br>
            <a:endParaRPr lang="en-US" b="1" i="1" dirty="0">
              <a:solidFill>
                <a:srgbClr val="0000CC"/>
              </a:solidFill>
            </a:endParaRPr>
          </a:p>
          <a:p>
            <a:pPr marL="742950" indent="-742950">
              <a:buFont typeface="+mj-lt"/>
              <a:buAutoNum type="arabicPeriod"/>
            </a:pPr>
            <a:r>
              <a:rPr lang="en-US" b="1" i="1" dirty="0">
                <a:solidFill>
                  <a:srgbClr val="C00000"/>
                </a:solidFill>
              </a:rPr>
              <a:t>Work like you are always on the market. Update and review your resume regularly.  Are you impressed by your resume? Are you impressed by your story? Would you hire you?</a:t>
            </a:r>
            <a:endParaRPr lang="en-US" b="1" i="1" dirty="0">
              <a:solidFill>
                <a:srgbClr val="0000CC"/>
              </a:solidFill>
            </a:endParaRPr>
          </a:p>
        </p:txBody>
      </p:sp>
    </p:spTree>
    <p:extLst>
      <p:ext uri="{BB962C8B-B14F-4D97-AF65-F5344CB8AC3E}">
        <p14:creationId xmlns:p14="http://schemas.microsoft.com/office/powerpoint/2010/main" val="1446045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blinds(horizontal)">
                                      <p:cBhvr>
                                        <p:cTn id="7" dur="5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blinds(horizontal)">
                                      <p:cBhvr>
                                        <p:cTn id="12"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
            <a:extLst>
              <a:ext uri="{FF2B5EF4-FFF2-40B4-BE49-F238E27FC236}">
                <a16:creationId xmlns:a16="http://schemas.microsoft.com/office/drawing/2014/main" id="{1070AA1E-2142-4C46-8282-490CF0B64BA7}"/>
              </a:ext>
            </a:extLst>
          </p:cNvPr>
          <p:cNvSpPr txBox="1">
            <a:spLocks noChangeArrowheads="1"/>
          </p:cNvSpPr>
          <p:nvPr/>
        </p:nvSpPr>
        <p:spPr bwMode="auto">
          <a:xfrm>
            <a:off x="838200" y="328735"/>
            <a:ext cx="10670628" cy="722696"/>
          </a:xfrm>
          <a:prstGeom prst="rect">
            <a:avLst/>
          </a:prstGeom>
          <a:solidFill>
            <a:srgbClr val="C00000"/>
          </a:solid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A Few Opening Morals</a:t>
            </a:r>
          </a:p>
        </p:txBody>
      </p:sp>
      <p:sp>
        <p:nvSpPr>
          <p:cNvPr id="7" name="Content Placeholder 2">
            <a:extLst>
              <a:ext uri="{FF2B5EF4-FFF2-40B4-BE49-F238E27FC236}">
                <a16:creationId xmlns:a16="http://schemas.microsoft.com/office/drawing/2014/main" id="{12C9495B-0837-214C-A224-4C62DF8BEF2C}"/>
              </a:ext>
            </a:extLst>
          </p:cNvPr>
          <p:cNvSpPr txBox="1">
            <a:spLocks/>
          </p:cNvSpPr>
          <p:nvPr/>
        </p:nvSpPr>
        <p:spPr>
          <a:xfrm>
            <a:off x="838200" y="1180845"/>
            <a:ext cx="10515600" cy="485078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742950" indent="-742950">
              <a:buFont typeface="+mj-lt"/>
              <a:buAutoNum type="arabicPeriod" startAt="4"/>
            </a:pPr>
            <a:r>
              <a:rPr lang="en-US" b="1" i="1" dirty="0">
                <a:solidFill>
                  <a:srgbClr val="0000CC"/>
                </a:solidFill>
              </a:rPr>
              <a:t>Don’t just consider salary. Consider all benefits. Many fringe benefits have enormous financial impacts.</a:t>
            </a:r>
            <a:br>
              <a:rPr lang="en-US" b="1" i="1" dirty="0">
                <a:solidFill>
                  <a:srgbClr val="0000CC"/>
                </a:solidFill>
              </a:rPr>
            </a:br>
            <a:endParaRPr lang="en-US" b="1" i="1" dirty="0">
              <a:solidFill>
                <a:srgbClr val="0000CC"/>
              </a:solidFill>
            </a:endParaRPr>
          </a:p>
          <a:p>
            <a:pPr marL="742950" indent="-742950">
              <a:buFont typeface="+mj-lt"/>
              <a:buAutoNum type="arabicPeriod" startAt="4"/>
            </a:pPr>
            <a:r>
              <a:rPr lang="en-US" b="1" i="1" dirty="0">
                <a:solidFill>
                  <a:srgbClr val="C00000"/>
                </a:solidFill>
              </a:rPr>
              <a:t>Ask a lot of questions. And then ask some more. Your boss may not have all of the answers; Human Resources may not have all of the answers. Take responsibility for getting the answers you need.</a:t>
            </a:r>
            <a:br>
              <a:rPr lang="en-US" b="1" i="1" dirty="0">
                <a:solidFill>
                  <a:srgbClr val="C00000"/>
                </a:solidFill>
              </a:rPr>
            </a:br>
            <a:endParaRPr lang="en-US" b="1" i="1" dirty="0">
              <a:solidFill>
                <a:srgbClr val="C00000"/>
              </a:solidFill>
            </a:endParaRPr>
          </a:p>
          <a:p>
            <a:pPr marL="742950" indent="-742950">
              <a:buFont typeface="+mj-lt"/>
              <a:buAutoNum type="arabicPeriod" startAt="4"/>
            </a:pPr>
            <a:r>
              <a:rPr lang="en-US" b="1" i="1" dirty="0">
                <a:solidFill>
                  <a:srgbClr val="0000CC"/>
                </a:solidFill>
              </a:rPr>
              <a:t>You will spend about 25% of your adult life at work. Make sure you are spending this time in ways that are fulfilling.</a:t>
            </a:r>
          </a:p>
        </p:txBody>
      </p:sp>
    </p:spTree>
    <p:extLst>
      <p:ext uri="{BB962C8B-B14F-4D97-AF65-F5344CB8AC3E}">
        <p14:creationId xmlns:p14="http://schemas.microsoft.com/office/powerpoint/2010/main" val="137512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blinds(horizontal)">
                                      <p:cBhvr>
                                        <p:cTn id="7" dur="5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blinds(horizontal)">
                                      <p:cBhvr>
                                        <p:cTn id="12"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
            <a:extLst>
              <a:ext uri="{FF2B5EF4-FFF2-40B4-BE49-F238E27FC236}">
                <a16:creationId xmlns:a16="http://schemas.microsoft.com/office/drawing/2014/main" id="{1070AA1E-2142-4C46-8282-490CF0B64BA7}"/>
              </a:ext>
            </a:extLst>
          </p:cNvPr>
          <p:cNvSpPr txBox="1">
            <a:spLocks noChangeArrowheads="1"/>
          </p:cNvSpPr>
          <p:nvPr/>
        </p:nvSpPr>
        <p:spPr bwMode="auto">
          <a:xfrm>
            <a:off x="838200" y="365126"/>
            <a:ext cx="10670628" cy="722696"/>
          </a:xfrm>
          <a:prstGeom prst="rect">
            <a:avLst/>
          </a:prstGeom>
          <a:solidFill>
            <a:srgbClr val="C00000"/>
          </a:solid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Career Planning Overview</a:t>
            </a:r>
          </a:p>
        </p:txBody>
      </p:sp>
      <p:sp>
        <p:nvSpPr>
          <p:cNvPr id="2" name="Rounded Rectangle 1">
            <a:extLst>
              <a:ext uri="{FF2B5EF4-FFF2-40B4-BE49-F238E27FC236}">
                <a16:creationId xmlns:a16="http://schemas.microsoft.com/office/drawing/2014/main" id="{CF6F1868-1058-5D48-8F7C-F5F1D25D1BCE}"/>
              </a:ext>
            </a:extLst>
          </p:cNvPr>
          <p:cNvSpPr/>
          <p:nvPr/>
        </p:nvSpPr>
        <p:spPr>
          <a:xfrm>
            <a:off x="4093605" y="1295905"/>
            <a:ext cx="3639433" cy="1144514"/>
          </a:xfrm>
          <a:prstGeom prst="roundRect">
            <a:avLst/>
          </a:prstGeom>
          <a:solidFill>
            <a:schemeClr val="bg1"/>
          </a:solidFill>
          <a:ln w="76200">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a:solidFill>
                  <a:srgbClr val="0000CC"/>
                </a:solidFill>
              </a:rPr>
              <a:t>What Type of Career </a:t>
            </a:r>
          </a:p>
          <a:p>
            <a:pPr algn="ctr"/>
            <a:r>
              <a:rPr lang="en-US" sz="2200" b="1" dirty="0">
                <a:solidFill>
                  <a:srgbClr val="0000CC"/>
                </a:solidFill>
              </a:rPr>
              <a:t>Will You Have?</a:t>
            </a:r>
          </a:p>
        </p:txBody>
      </p:sp>
      <p:sp>
        <p:nvSpPr>
          <p:cNvPr id="6" name="Rounded Rectangle 5">
            <a:extLst>
              <a:ext uri="{FF2B5EF4-FFF2-40B4-BE49-F238E27FC236}">
                <a16:creationId xmlns:a16="http://schemas.microsoft.com/office/drawing/2014/main" id="{921D60D9-B223-CE4B-8B8E-FB84B646E267}"/>
              </a:ext>
            </a:extLst>
          </p:cNvPr>
          <p:cNvSpPr/>
          <p:nvPr/>
        </p:nvSpPr>
        <p:spPr>
          <a:xfrm>
            <a:off x="1484639" y="2762377"/>
            <a:ext cx="3639433" cy="1144514"/>
          </a:xfrm>
          <a:prstGeom prst="roundRect">
            <a:avLst/>
          </a:prstGeom>
          <a:solidFill>
            <a:schemeClr val="bg1"/>
          </a:solidFill>
          <a:ln w="76200">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solidFill>
                  <a:srgbClr val="0000CC"/>
                </a:solidFill>
              </a:rPr>
              <a:t>Something structured, with an employer, with benefits and a boss and a desk</a:t>
            </a:r>
          </a:p>
        </p:txBody>
      </p:sp>
      <p:sp>
        <p:nvSpPr>
          <p:cNvPr id="7" name="Rounded Rectangle 6">
            <a:extLst>
              <a:ext uri="{FF2B5EF4-FFF2-40B4-BE49-F238E27FC236}">
                <a16:creationId xmlns:a16="http://schemas.microsoft.com/office/drawing/2014/main" id="{9AFE3AB4-FF1C-364B-8F1B-C0435257075F}"/>
              </a:ext>
            </a:extLst>
          </p:cNvPr>
          <p:cNvSpPr/>
          <p:nvPr/>
        </p:nvSpPr>
        <p:spPr>
          <a:xfrm>
            <a:off x="7067930" y="2762376"/>
            <a:ext cx="3639433" cy="1543175"/>
          </a:xfrm>
          <a:prstGeom prst="roundRect">
            <a:avLst/>
          </a:prstGeom>
          <a:solidFill>
            <a:schemeClr val="bg1"/>
          </a:solidFill>
          <a:ln w="76200">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solidFill>
                  <a:srgbClr val="0000CC"/>
                </a:solidFill>
              </a:rPr>
              <a:t>Something unstructured – consulting, performing, freelance, entrepreneurship</a:t>
            </a:r>
          </a:p>
        </p:txBody>
      </p:sp>
      <p:sp>
        <p:nvSpPr>
          <p:cNvPr id="8" name="Rounded Rectangle 7">
            <a:extLst>
              <a:ext uri="{FF2B5EF4-FFF2-40B4-BE49-F238E27FC236}">
                <a16:creationId xmlns:a16="http://schemas.microsoft.com/office/drawing/2014/main" id="{35632E2F-A6C1-AC46-B950-1D8C6AEC1E59}"/>
              </a:ext>
            </a:extLst>
          </p:cNvPr>
          <p:cNvSpPr/>
          <p:nvPr/>
        </p:nvSpPr>
        <p:spPr>
          <a:xfrm>
            <a:off x="454173" y="4228849"/>
            <a:ext cx="2519142" cy="1144514"/>
          </a:xfrm>
          <a:prstGeom prst="roundRect">
            <a:avLst/>
          </a:prstGeom>
          <a:solidFill>
            <a:schemeClr val="bg1"/>
          </a:solidFill>
          <a:ln w="76200">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solidFill>
                  <a:srgbClr val="0000CC"/>
                </a:solidFill>
              </a:rPr>
              <a:t>Industry</a:t>
            </a:r>
          </a:p>
        </p:txBody>
      </p:sp>
      <p:sp>
        <p:nvSpPr>
          <p:cNvPr id="9" name="Rounded Rectangle 8">
            <a:extLst>
              <a:ext uri="{FF2B5EF4-FFF2-40B4-BE49-F238E27FC236}">
                <a16:creationId xmlns:a16="http://schemas.microsoft.com/office/drawing/2014/main" id="{9EA6E38E-E840-AF43-A83E-C156C51DCB7C}"/>
              </a:ext>
            </a:extLst>
          </p:cNvPr>
          <p:cNvSpPr/>
          <p:nvPr/>
        </p:nvSpPr>
        <p:spPr>
          <a:xfrm>
            <a:off x="3761051" y="4228849"/>
            <a:ext cx="2519142" cy="1144514"/>
          </a:xfrm>
          <a:prstGeom prst="roundRect">
            <a:avLst/>
          </a:prstGeom>
          <a:solidFill>
            <a:schemeClr val="bg1"/>
          </a:solidFill>
          <a:ln w="76200">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solidFill>
                  <a:srgbClr val="0000CC"/>
                </a:solidFill>
              </a:rPr>
              <a:t>Academia</a:t>
            </a:r>
          </a:p>
        </p:txBody>
      </p:sp>
      <p:cxnSp>
        <p:nvCxnSpPr>
          <p:cNvPr id="10" name="Straight Arrow Connector 9">
            <a:extLst>
              <a:ext uri="{FF2B5EF4-FFF2-40B4-BE49-F238E27FC236}">
                <a16:creationId xmlns:a16="http://schemas.microsoft.com/office/drawing/2014/main" id="{25032605-9831-6B4E-9A4E-1EC68A55725A}"/>
              </a:ext>
            </a:extLst>
          </p:cNvPr>
          <p:cNvCxnSpPr>
            <a:cxnSpLocks/>
          </p:cNvCxnSpPr>
          <p:nvPr/>
        </p:nvCxnSpPr>
        <p:spPr>
          <a:xfrm flipH="1">
            <a:off x="3360875" y="1423073"/>
            <a:ext cx="532895" cy="1077902"/>
          </a:xfrm>
          <a:prstGeom prst="straightConnector1">
            <a:avLst/>
          </a:prstGeom>
          <a:ln w="762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24E90F7A-8600-7444-9A63-CEB9F1F53158}"/>
              </a:ext>
            </a:extLst>
          </p:cNvPr>
          <p:cNvCxnSpPr>
            <a:cxnSpLocks/>
          </p:cNvCxnSpPr>
          <p:nvPr/>
        </p:nvCxnSpPr>
        <p:spPr>
          <a:xfrm flipH="1">
            <a:off x="763009" y="3106538"/>
            <a:ext cx="520784" cy="999179"/>
          </a:xfrm>
          <a:prstGeom prst="straightConnector1">
            <a:avLst/>
          </a:prstGeom>
          <a:ln w="762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3554E1CB-F4CF-0F4A-BBBB-63356D2315BE}"/>
              </a:ext>
            </a:extLst>
          </p:cNvPr>
          <p:cNvCxnSpPr>
            <a:cxnSpLocks/>
          </p:cNvCxnSpPr>
          <p:nvPr/>
        </p:nvCxnSpPr>
        <p:spPr>
          <a:xfrm>
            <a:off x="5324918" y="3106538"/>
            <a:ext cx="588403" cy="923485"/>
          </a:xfrm>
          <a:prstGeom prst="straightConnector1">
            <a:avLst/>
          </a:prstGeom>
          <a:ln w="762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2C18AFFD-F795-C344-B7E4-5106091C236D}"/>
              </a:ext>
            </a:extLst>
          </p:cNvPr>
          <p:cNvCxnSpPr>
            <a:cxnSpLocks/>
          </p:cNvCxnSpPr>
          <p:nvPr/>
        </p:nvCxnSpPr>
        <p:spPr>
          <a:xfrm>
            <a:off x="7932873" y="1423073"/>
            <a:ext cx="526841" cy="1017346"/>
          </a:xfrm>
          <a:prstGeom prst="straightConnector1">
            <a:avLst/>
          </a:prstGeom>
          <a:ln w="762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8896AC31-1589-40A7-87FD-DAB66FC90B29}"/>
              </a:ext>
            </a:extLst>
          </p:cNvPr>
          <p:cNvCxnSpPr>
            <a:cxnSpLocks/>
          </p:cNvCxnSpPr>
          <p:nvPr/>
        </p:nvCxnSpPr>
        <p:spPr>
          <a:xfrm flipH="1">
            <a:off x="4390331" y="5581446"/>
            <a:ext cx="313996" cy="504461"/>
          </a:xfrm>
          <a:prstGeom prst="straightConnector1">
            <a:avLst/>
          </a:prstGeom>
          <a:ln w="762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42EE1216-1CAA-41BD-A1DC-C3DDF40DDCDA}"/>
              </a:ext>
            </a:extLst>
          </p:cNvPr>
          <p:cNvCxnSpPr>
            <a:cxnSpLocks/>
          </p:cNvCxnSpPr>
          <p:nvPr/>
        </p:nvCxnSpPr>
        <p:spPr>
          <a:xfrm>
            <a:off x="5477318" y="5595743"/>
            <a:ext cx="299752" cy="490164"/>
          </a:xfrm>
          <a:prstGeom prst="straightConnector1">
            <a:avLst/>
          </a:prstGeom>
          <a:ln w="762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826979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
            <a:extLst>
              <a:ext uri="{FF2B5EF4-FFF2-40B4-BE49-F238E27FC236}">
                <a16:creationId xmlns:a16="http://schemas.microsoft.com/office/drawing/2014/main" id="{1070AA1E-2142-4C46-8282-490CF0B64BA7}"/>
              </a:ext>
            </a:extLst>
          </p:cNvPr>
          <p:cNvSpPr txBox="1">
            <a:spLocks noChangeArrowheads="1"/>
          </p:cNvSpPr>
          <p:nvPr/>
        </p:nvSpPr>
        <p:spPr bwMode="auto">
          <a:xfrm>
            <a:off x="838200" y="365126"/>
            <a:ext cx="10670628" cy="722696"/>
          </a:xfrm>
          <a:prstGeom prst="rect">
            <a:avLst/>
          </a:prstGeom>
          <a:solidFill>
            <a:srgbClr val="C00000"/>
          </a:solid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Career Planning Overview</a:t>
            </a:r>
          </a:p>
        </p:txBody>
      </p:sp>
      <p:sp>
        <p:nvSpPr>
          <p:cNvPr id="6" name="Rounded Rectangle 5">
            <a:extLst>
              <a:ext uri="{FF2B5EF4-FFF2-40B4-BE49-F238E27FC236}">
                <a16:creationId xmlns:a16="http://schemas.microsoft.com/office/drawing/2014/main" id="{921D60D9-B223-CE4B-8B8E-FB84B646E267}"/>
              </a:ext>
            </a:extLst>
          </p:cNvPr>
          <p:cNvSpPr/>
          <p:nvPr/>
        </p:nvSpPr>
        <p:spPr>
          <a:xfrm>
            <a:off x="3985614" y="1212136"/>
            <a:ext cx="3639433" cy="1144514"/>
          </a:xfrm>
          <a:prstGeom prst="roundRect">
            <a:avLst/>
          </a:prstGeom>
          <a:solidFill>
            <a:schemeClr val="bg1"/>
          </a:solidFill>
          <a:ln w="76200">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solidFill>
                  <a:srgbClr val="0000CC"/>
                </a:solidFill>
              </a:rPr>
              <a:t>Something structured, with an employer, with benefits and a boss and a desk</a:t>
            </a:r>
          </a:p>
        </p:txBody>
      </p:sp>
      <p:sp>
        <p:nvSpPr>
          <p:cNvPr id="8" name="Rounded Rectangle 7">
            <a:extLst>
              <a:ext uri="{FF2B5EF4-FFF2-40B4-BE49-F238E27FC236}">
                <a16:creationId xmlns:a16="http://schemas.microsoft.com/office/drawing/2014/main" id="{35632E2F-A6C1-AC46-B950-1D8C6AEC1E59}"/>
              </a:ext>
            </a:extLst>
          </p:cNvPr>
          <p:cNvSpPr/>
          <p:nvPr/>
        </p:nvSpPr>
        <p:spPr>
          <a:xfrm>
            <a:off x="629785" y="2597865"/>
            <a:ext cx="4844505" cy="3209483"/>
          </a:xfrm>
          <a:prstGeom prst="roundRect">
            <a:avLst/>
          </a:prstGeom>
          <a:solidFill>
            <a:schemeClr val="bg1"/>
          </a:solidFill>
          <a:ln w="76200">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solidFill>
                  <a:srgbClr val="0000CC"/>
                </a:solidFill>
              </a:rPr>
              <a:t>Industry</a:t>
            </a:r>
          </a:p>
          <a:p>
            <a:pPr algn="ctr"/>
            <a:endParaRPr lang="en-US" sz="2200" dirty="0">
              <a:solidFill>
                <a:srgbClr val="0000CC"/>
              </a:solidFill>
            </a:endParaRPr>
          </a:p>
          <a:p>
            <a:pPr algn="ctr"/>
            <a:r>
              <a:rPr lang="en-US" dirty="0">
                <a:solidFill>
                  <a:schemeClr val="tx1"/>
                </a:solidFill>
              </a:rPr>
              <a:t>You will have to pick a retirement plan.</a:t>
            </a:r>
          </a:p>
          <a:p>
            <a:pPr algn="ctr"/>
            <a:r>
              <a:rPr lang="en-US" dirty="0">
                <a:solidFill>
                  <a:schemeClr val="tx1"/>
                </a:solidFill>
              </a:rPr>
              <a:t>You will have to pick a health care plan.</a:t>
            </a:r>
          </a:p>
          <a:p>
            <a:pPr algn="ctr"/>
            <a:r>
              <a:rPr lang="en-US" dirty="0">
                <a:solidFill>
                  <a:schemeClr val="tx1"/>
                </a:solidFill>
              </a:rPr>
              <a:t>You will have (relatively) clear promotion and salary plans.</a:t>
            </a:r>
          </a:p>
          <a:p>
            <a:pPr algn="ctr"/>
            <a:r>
              <a:rPr lang="en-US" dirty="0">
                <a:solidFill>
                  <a:schemeClr val="tx1"/>
                </a:solidFill>
              </a:rPr>
              <a:t>You may have flexibility in who you work for.</a:t>
            </a:r>
          </a:p>
          <a:p>
            <a:pPr algn="ctr"/>
            <a:r>
              <a:rPr lang="en-US" dirty="0">
                <a:solidFill>
                  <a:schemeClr val="tx1"/>
                </a:solidFill>
              </a:rPr>
              <a:t>You may have flexibility in where you live.</a:t>
            </a:r>
          </a:p>
          <a:p>
            <a:pPr algn="ctr"/>
            <a:r>
              <a:rPr lang="en-US" dirty="0">
                <a:solidFill>
                  <a:schemeClr val="tx1"/>
                </a:solidFill>
              </a:rPr>
              <a:t>But that may be the only flexibility you have. Your boss may be a jerk and you may have to work you tail off to keep your job.</a:t>
            </a:r>
          </a:p>
        </p:txBody>
      </p:sp>
      <p:sp>
        <p:nvSpPr>
          <p:cNvPr id="9" name="Rounded Rectangle 8">
            <a:extLst>
              <a:ext uri="{FF2B5EF4-FFF2-40B4-BE49-F238E27FC236}">
                <a16:creationId xmlns:a16="http://schemas.microsoft.com/office/drawing/2014/main" id="{9EA6E38E-E840-AF43-A83E-C156C51DCB7C}"/>
              </a:ext>
            </a:extLst>
          </p:cNvPr>
          <p:cNvSpPr/>
          <p:nvPr/>
        </p:nvSpPr>
        <p:spPr>
          <a:xfrm>
            <a:off x="6262026" y="2597865"/>
            <a:ext cx="4844504" cy="3209483"/>
          </a:xfrm>
          <a:prstGeom prst="roundRect">
            <a:avLst/>
          </a:prstGeom>
          <a:solidFill>
            <a:schemeClr val="bg1"/>
          </a:solidFill>
          <a:ln w="76200">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solidFill>
                  <a:srgbClr val="0000CC"/>
                </a:solidFill>
              </a:rPr>
              <a:t>Academia</a:t>
            </a:r>
          </a:p>
          <a:p>
            <a:pPr algn="ctr"/>
            <a:endParaRPr lang="en-US" sz="2200" dirty="0">
              <a:solidFill>
                <a:srgbClr val="0000CC"/>
              </a:solidFill>
            </a:endParaRPr>
          </a:p>
          <a:p>
            <a:pPr algn="ctr"/>
            <a:r>
              <a:rPr lang="en-US" sz="1500" dirty="0">
                <a:solidFill>
                  <a:schemeClr val="tx1"/>
                </a:solidFill>
              </a:rPr>
              <a:t>You will have to pick a retirement plan.</a:t>
            </a:r>
          </a:p>
          <a:p>
            <a:pPr algn="ctr"/>
            <a:r>
              <a:rPr lang="en-US" sz="1500" dirty="0">
                <a:solidFill>
                  <a:schemeClr val="tx1"/>
                </a:solidFill>
              </a:rPr>
              <a:t>You will have to pick a health care plan.</a:t>
            </a:r>
          </a:p>
          <a:p>
            <a:pPr algn="ctr"/>
            <a:r>
              <a:rPr lang="en-US" sz="1500" dirty="0">
                <a:solidFill>
                  <a:schemeClr val="tx1"/>
                </a:solidFill>
              </a:rPr>
              <a:t>If you’re tenure-track, you will have a clear timeline…with lots of risk.</a:t>
            </a:r>
          </a:p>
          <a:p>
            <a:pPr algn="ctr"/>
            <a:r>
              <a:rPr lang="en-US" sz="1500" dirty="0">
                <a:solidFill>
                  <a:schemeClr val="tx1"/>
                </a:solidFill>
              </a:rPr>
              <a:t>You may NOT have flexibility in where you live.</a:t>
            </a:r>
          </a:p>
          <a:p>
            <a:pPr algn="ctr"/>
            <a:r>
              <a:rPr lang="en-US" sz="1500" dirty="0">
                <a:solidFill>
                  <a:schemeClr val="tx1"/>
                </a:solidFill>
              </a:rPr>
              <a:t>Your salary may be 50% - or less- than what it could be in industry.</a:t>
            </a:r>
          </a:p>
          <a:p>
            <a:pPr algn="ctr"/>
            <a:r>
              <a:rPr lang="en-US" sz="1500" dirty="0">
                <a:solidFill>
                  <a:schemeClr val="tx1"/>
                </a:solidFill>
              </a:rPr>
              <a:t>You might not get paid for 2-3 months in summer.</a:t>
            </a:r>
          </a:p>
          <a:p>
            <a:pPr algn="ctr"/>
            <a:r>
              <a:rPr lang="en-US" sz="1500" dirty="0">
                <a:solidFill>
                  <a:schemeClr val="tx1"/>
                </a:solidFill>
              </a:rPr>
              <a:t>You may have lots of time flexibility, allowing you to kind of be your own boss and pursue other opportunities (e.g. consulting).</a:t>
            </a:r>
          </a:p>
        </p:txBody>
      </p:sp>
      <p:cxnSp>
        <p:nvCxnSpPr>
          <p:cNvPr id="14" name="Straight Arrow Connector 13">
            <a:extLst>
              <a:ext uri="{FF2B5EF4-FFF2-40B4-BE49-F238E27FC236}">
                <a16:creationId xmlns:a16="http://schemas.microsoft.com/office/drawing/2014/main" id="{24E90F7A-8600-7444-9A63-CEB9F1F53158}"/>
              </a:ext>
            </a:extLst>
          </p:cNvPr>
          <p:cNvCxnSpPr>
            <a:cxnSpLocks/>
          </p:cNvCxnSpPr>
          <p:nvPr/>
        </p:nvCxnSpPr>
        <p:spPr>
          <a:xfrm flipH="1">
            <a:off x="3263984" y="1556297"/>
            <a:ext cx="520784" cy="999179"/>
          </a:xfrm>
          <a:prstGeom prst="straightConnector1">
            <a:avLst/>
          </a:prstGeom>
          <a:ln w="762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3554E1CB-F4CF-0F4A-BBBB-63356D2315BE}"/>
              </a:ext>
            </a:extLst>
          </p:cNvPr>
          <p:cNvCxnSpPr>
            <a:cxnSpLocks/>
          </p:cNvCxnSpPr>
          <p:nvPr/>
        </p:nvCxnSpPr>
        <p:spPr>
          <a:xfrm>
            <a:off x="7825893" y="1556297"/>
            <a:ext cx="588403" cy="923485"/>
          </a:xfrm>
          <a:prstGeom prst="straightConnector1">
            <a:avLst/>
          </a:prstGeom>
          <a:ln w="762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38428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
            <a:extLst>
              <a:ext uri="{FF2B5EF4-FFF2-40B4-BE49-F238E27FC236}">
                <a16:creationId xmlns:a16="http://schemas.microsoft.com/office/drawing/2014/main" id="{1070AA1E-2142-4C46-8282-490CF0B64BA7}"/>
              </a:ext>
            </a:extLst>
          </p:cNvPr>
          <p:cNvSpPr txBox="1">
            <a:spLocks noChangeArrowheads="1"/>
          </p:cNvSpPr>
          <p:nvPr/>
        </p:nvSpPr>
        <p:spPr bwMode="auto">
          <a:xfrm>
            <a:off x="838200" y="365126"/>
            <a:ext cx="10670628" cy="722696"/>
          </a:xfrm>
          <a:prstGeom prst="rect">
            <a:avLst/>
          </a:prstGeom>
          <a:solidFill>
            <a:srgbClr val="C00000"/>
          </a:solid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Career Planning Overview</a:t>
            </a:r>
          </a:p>
        </p:txBody>
      </p:sp>
      <p:sp>
        <p:nvSpPr>
          <p:cNvPr id="6" name="Rounded Rectangle 5">
            <a:extLst>
              <a:ext uri="{FF2B5EF4-FFF2-40B4-BE49-F238E27FC236}">
                <a16:creationId xmlns:a16="http://schemas.microsoft.com/office/drawing/2014/main" id="{921D60D9-B223-CE4B-8B8E-FB84B646E267}"/>
              </a:ext>
            </a:extLst>
          </p:cNvPr>
          <p:cNvSpPr/>
          <p:nvPr/>
        </p:nvSpPr>
        <p:spPr>
          <a:xfrm>
            <a:off x="3985614" y="1212136"/>
            <a:ext cx="3639433" cy="1144514"/>
          </a:xfrm>
          <a:prstGeom prst="roundRect">
            <a:avLst/>
          </a:prstGeom>
          <a:solidFill>
            <a:schemeClr val="bg1"/>
          </a:solidFill>
          <a:ln w="76200">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solidFill>
                  <a:srgbClr val="0000CC"/>
                </a:solidFill>
              </a:rPr>
              <a:t>Academia</a:t>
            </a:r>
          </a:p>
        </p:txBody>
      </p:sp>
      <p:sp>
        <p:nvSpPr>
          <p:cNvPr id="8" name="Rounded Rectangle 7">
            <a:extLst>
              <a:ext uri="{FF2B5EF4-FFF2-40B4-BE49-F238E27FC236}">
                <a16:creationId xmlns:a16="http://schemas.microsoft.com/office/drawing/2014/main" id="{35632E2F-A6C1-AC46-B950-1D8C6AEC1E59}"/>
              </a:ext>
            </a:extLst>
          </p:cNvPr>
          <p:cNvSpPr/>
          <p:nvPr/>
        </p:nvSpPr>
        <p:spPr>
          <a:xfrm>
            <a:off x="629785" y="2597865"/>
            <a:ext cx="4844505" cy="3209483"/>
          </a:xfrm>
          <a:prstGeom prst="roundRect">
            <a:avLst/>
          </a:prstGeom>
          <a:solidFill>
            <a:schemeClr val="bg1"/>
          </a:solidFill>
          <a:ln w="76200">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solidFill>
                  <a:srgbClr val="0000CC"/>
                </a:solidFill>
              </a:rPr>
              <a:t>Tenure-Track Faculty</a:t>
            </a:r>
          </a:p>
          <a:p>
            <a:pPr algn="ctr"/>
            <a:r>
              <a:rPr lang="en-US" sz="1000" dirty="0">
                <a:solidFill>
                  <a:srgbClr val="0000CC"/>
                </a:solidFill>
              </a:rPr>
              <a:t>(Some Generic Thoughts)</a:t>
            </a:r>
            <a:endParaRPr lang="en-US" sz="2200" dirty="0">
              <a:solidFill>
                <a:srgbClr val="0000CC"/>
              </a:solidFill>
            </a:endParaRPr>
          </a:p>
          <a:p>
            <a:pPr algn="ctr"/>
            <a:endParaRPr lang="en-US" sz="2200" dirty="0">
              <a:solidFill>
                <a:srgbClr val="0000CC"/>
              </a:solidFill>
            </a:endParaRPr>
          </a:p>
          <a:p>
            <a:pPr algn="ctr"/>
            <a:endParaRPr lang="en-US" sz="1000" dirty="0">
              <a:solidFill>
                <a:srgbClr val="0000CC"/>
              </a:solidFill>
            </a:endParaRPr>
          </a:p>
        </p:txBody>
      </p:sp>
      <p:sp>
        <p:nvSpPr>
          <p:cNvPr id="9" name="Rounded Rectangle 8">
            <a:extLst>
              <a:ext uri="{FF2B5EF4-FFF2-40B4-BE49-F238E27FC236}">
                <a16:creationId xmlns:a16="http://schemas.microsoft.com/office/drawing/2014/main" id="{9EA6E38E-E840-AF43-A83E-C156C51DCB7C}"/>
              </a:ext>
            </a:extLst>
          </p:cNvPr>
          <p:cNvSpPr/>
          <p:nvPr/>
        </p:nvSpPr>
        <p:spPr>
          <a:xfrm>
            <a:off x="6262026" y="2597865"/>
            <a:ext cx="4844504" cy="3209483"/>
          </a:xfrm>
          <a:prstGeom prst="roundRect">
            <a:avLst/>
          </a:prstGeom>
          <a:solidFill>
            <a:schemeClr val="bg1"/>
          </a:solidFill>
          <a:ln w="76200">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solidFill>
                  <a:srgbClr val="0000CC"/>
                </a:solidFill>
              </a:rPr>
              <a:t>Administration</a:t>
            </a:r>
          </a:p>
          <a:p>
            <a:pPr algn="ctr"/>
            <a:r>
              <a:rPr lang="en-US" sz="1000" dirty="0">
                <a:solidFill>
                  <a:srgbClr val="0000CC"/>
                </a:solidFill>
              </a:rPr>
              <a:t>(Some Generic Thoughts)</a:t>
            </a:r>
          </a:p>
          <a:p>
            <a:pPr algn="ctr"/>
            <a:endParaRPr lang="en-US" sz="2200" dirty="0">
              <a:solidFill>
                <a:srgbClr val="0000CC"/>
              </a:solidFill>
            </a:endParaRPr>
          </a:p>
          <a:p>
            <a:pPr algn="ctr"/>
            <a:endParaRPr lang="en-US" sz="2200" dirty="0">
              <a:solidFill>
                <a:srgbClr val="0000CC"/>
              </a:solidFill>
            </a:endParaRPr>
          </a:p>
        </p:txBody>
      </p:sp>
      <p:cxnSp>
        <p:nvCxnSpPr>
          <p:cNvPr id="14" name="Straight Arrow Connector 13">
            <a:extLst>
              <a:ext uri="{FF2B5EF4-FFF2-40B4-BE49-F238E27FC236}">
                <a16:creationId xmlns:a16="http://schemas.microsoft.com/office/drawing/2014/main" id="{24E90F7A-8600-7444-9A63-CEB9F1F53158}"/>
              </a:ext>
            </a:extLst>
          </p:cNvPr>
          <p:cNvCxnSpPr>
            <a:cxnSpLocks/>
          </p:cNvCxnSpPr>
          <p:nvPr/>
        </p:nvCxnSpPr>
        <p:spPr>
          <a:xfrm flipH="1">
            <a:off x="3263984" y="1556297"/>
            <a:ext cx="520784" cy="999179"/>
          </a:xfrm>
          <a:prstGeom prst="straightConnector1">
            <a:avLst/>
          </a:prstGeom>
          <a:ln w="762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3554E1CB-F4CF-0F4A-BBBB-63356D2315BE}"/>
              </a:ext>
            </a:extLst>
          </p:cNvPr>
          <p:cNvCxnSpPr>
            <a:cxnSpLocks/>
          </p:cNvCxnSpPr>
          <p:nvPr/>
        </p:nvCxnSpPr>
        <p:spPr>
          <a:xfrm>
            <a:off x="7825893" y="1556297"/>
            <a:ext cx="588403" cy="923485"/>
          </a:xfrm>
          <a:prstGeom prst="straightConnector1">
            <a:avLst/>
          </a:prstGeom>
          <a:ln w="762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0541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
            <a:extLst>
              <a:ext uri="{FF2B5EF4-FFF2-40B4-BE49-F238E27FC236}">
                <a16:creationId xmlns:a16="http://schemas.microsoft.com/office/drawing/2014/main" id="{1070AA1E-2142-4C46-8282-490CF0B64BA7}"/>
              </a:ext>
            </a:extLst>
          </p:cNvPr>
          <p:cNvSpPr txBox="1">
            <a:spLocks noChangeArrowheads="1"/>
          </p:cNvSpPr>
          <p:nvPr/>
        </p:nvSpPr>
        <p:spPr bwMode="auto">
          <a:xfrm>
            <a:off x="838200" y="365126"/>
            <a:ext cx="10670628" cy="722696"/>
          </a:xfrm>
          <a:prstGeom prst="rect">
            <a:avLst/>
          </a:prstGeom>
          <a:solidFill>
            <a:srgbClr val="C00000"/>
          </a:solid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Career Planning Overview</a:t>
            </a:r>
          </a:p>
        </p:txBody>
      </p:sp>
      <p:sp>
        <p:nvSpPr>
          <p:cNvPr id="6" name="Rounded Rectangle 5">
            <a:extLst>
              <a:ext uri="{FF2B5EF4-FFF2-40B4-BE49-F238E27FC236}">
                <a16:creationId xmlns:a16="http://schemas.microsoft.com/office/drawing/2014/main" id="{921D60D9-B223-CE4B-8B8E-FB84B646E267}"/>
              </a:ext>
            </a:extLst>
          </p:cNvPr>
          <p:cNvSpPr/>
          <p:nvPr/>
        </p:nvSpPr>
        <p:spPr>
          <a:xfrm>
            <a:off x="3985614" y="1212136"/>
            <a:ext cx="3639433" cy="1144514"/>
          </a:xfrm>
          <a:prstGeom prst="roundRect">
            <a:avLst/>
          </a:prstGeom>
          <a:solidFill>
            <a:schemeClr val="bg1"/>
          </a:solidFill>
          <a:ln w="76200">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solidFill>
                  <a:srgbClr val="0000CC"/>
                </a:solidFill>
              </a:rPr>
              <a:t>Academia</a:t>
            </a:r>
          </a:p>
        </p:txBody>
      </p:sp>
      <p:sp>
        <p:nvSpPr>
          <p:cNvPr id="8" name="Rounded Rectangle 7">
            <a:extLst>
              <a:ext uri="{FF2B5EF4-FFF2-40B4-BE49-F238E27FC236}">
                <a16:creationId xmlns:a16="http://schemas.microsoft.com/office/drawing/2014/main" id="{35632E2F-A6C1-AC46-B950-1D8C6AEC1E59}"/>
              </a:ext>
            </a:extLst>
          </p:cNvPr>
          <p:cNvSpPr/>
          <p:nvPr/>
        </p:nvSpPr>
        <p:spPr>
          <a:xfrm>
            <a:off x="276812" y="2705717"/>
            <a:ext cx="10670628" cy="3119798"/>
          </a:xfrm>
          <a:prstGeom prst="roundRect">
            <a:avLst/>
          </a:prstGeom>
          <a:solidFill>
            <a:schemeClr val="bg1"/>
          </a:solidFill>
          <a:ln w="76200">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solidFill>
                  <a:srgbClr val="0000CC"/>
                </a:solidFill>
              </a:rPr>
              <a:t>Tenure-Track Faculty</a:t>
            </a:r>
          </a:p>
          <a:p>
            <a:pPr algn="ctr"/>
            <a:r>
              <a:rPr lang="en-US" sz="1000" dirty="0">
                <a:solidFill>
                  <a:srgbClr val="0000CC"/>
                </a:solidFill>
              </a:rPr>
              <a:t>(Some Generic Thoughts)</a:t>
            </a:r>
          </a:p>
          <a:p>
            <a:pPr algn="ctr"/>
            <a:endParaRPr lang="en-US" sz="2200" dirty="0">
              <a:solidFill>
                <a:srgbClr val="0000CC"/>
              </a:solidFill>
            </a:endParaRPr>
          </a:p>
          <a:p>
            <a:pPr algn="ctr"/>
            <a:r>
              <a:rPr lang="en-US" sz="1600" dirty="0">
                <a:solidFill>
                  <a:schemeClr val="tx1"/>
                </a:solidFill>
              </a:rPr>
              <a:t>Typically a 9-10 month salary.</a:t>
            </a:r>
          </a:p>
          <a:p>
            <a:pPr algn="ctr"/>
            <a:r>
              <a:rPr lang="en-US" sz="1600" dirty="0">
                <a:solidFill>
                  <a:schemeClr val="tx1"/>
                </a:solidFill>
              </a:rPr>
              <a:t>No cash during summer…unless you teach or get income through grants.</a:t>
            </a:r>
          </a:p>
          <a:p>
            <a:pPr algn="ctr"/>
            <a:r>
              <a:rPr lang="en-US" sz="1600" dirty="0">
                <a:solidFill>
                  <a:schemeClr val="tx1"/>
                </a:solidFill>
              </a:rPr>
              <a:t>Research is your currency…every extra class you teach compromises your research.</a:t>
            </a:r>
          </a:p>
          <a:p>
            <a:pPr algn="ctr"/>
            <a:r>
              <a:rPr lang="en-US" sz="1600" dirty="0">
                <a:solidFill>
                  <a:schemeClr val="tx1"/>
                </a:solidFill>
              </a:rPr>
              <a:t>You need to show progress towards tenure during your first 3 years…and your job is safe.</a:t>
            </a:r>
          </a:p>
          <a:p>
            <a:pPr algn="ctr"/>
            <a:r>
              <a:rPr lang="en-US" sz="1600" dirty="0">
                <a:solidFill>
                  <a:schemeClr val="tx1"/>
                </a:solidFill>
              </a:rPr>
              <a:t>Typically need to go up for tenure during your 6</a:t>
            </a:r>
            <a:r>
              <a:rPr lang="en-US" sz="1600" baseline="30000" dirty="0">
                <a:solidFill>
                  <a:schemeClr val="tx1"/>
                </a:solidFill>
              </a:rPr>
              <a:t>th</a:t>
            </a:r>
            <a:r>
              <a:rPr lang="en-US" sz="1600" dirty="0">
                <a:solidFill>
                  <a:schemeClr val="tx1"/>
                </a:solidFill>
              </a:rPr>
              <a:t> year (with possible extensions for maternity or other unique situations).</a:t>
            </a:r>
          </a:p>
          <a:p>
            <a:pPr algn="ctr"/>
            <a:r>
              <a:rPr lang="en-US" sz="1600" dirty="0">
                <a:solidFill>
                  <a:schemeClr val="tx1"/>
                </a:solidFill>
              </a:rPr>
              <a:t>If you get tenure, you have job security for life.</a:t>
            </a:r>
          </a:p>
          <a:p>
            <a:pPr algn="ctr"/>
            <a:r>
              <a:rPr lang="en-US" sz="1600" dirty="0">
                <a:solidFill>
                  <a:schemeClr val="tx1"/>
                </a:solidFill>
              </a:rPr>
              <a:t>If you are denied tenure, you have 0-1 years to find a new job and home.</a:t>
            </a:r>
          </a:p>
          <a:p>
            <a:pPr algn="ctr"/>
            <a:r>
              <a:rPr lang="en-US" sz="1600" dirty="0">
                <a:solidFill>
                  <a:schemeClr val="tx1"/>
                </a:solidFill>
              </a:rPr>
              <a:t>Your first salary is your most important – Because you cannot expect lots of raises or bonuses.</a:t>
            </a:r>
          </a:p>
        </p:txBody>
      </p:sp>
      <p:cxnSp>
        <p:nvCxnSpPr>
          <p:cNvPr id="14" name="Straight Arrow Connector 13">
            <a:extLst>
              <a:ext uri="{FF2B5EF4-FFF2-40B4-BE49-F238E27FC236}">
                <a16:creationId xmlns:a16="http://schemas.microsoft.com/office/drawing/2014/main" id="{24E90F7A-8600-7444-9A63-CEB9F1F53158}"/>
              </a:ext>
            </a:extLst>
          </p:cNvPr>
          <p:cNvCxnSpPr>
            <a:cxnSpLocks/>
          </p:cNvCxnSpPr>
          <p:nvPr/>
        </p:nvCxnSpPr>
        <p:spPr>
          <a:xfrm flipH="1">
            <a:off x="3263984" y="1556297"/>
            <a:ext cx="520784" cy="999179"/>
          </a:xfrm>
          <a:prstGeom prst="straightConnector1">
            <a:avLst/>
          </a:prstGeom>
          <a:ln w="762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71207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
            <a:extLst>
              <a:ext uri="{FF2B5EF4-FFF2-40B4-BE49-F238E27FC236}">
                <a16:creationId xmlns:a16="http://schemas.microsoft.com/office/drawing/2014/main" id="{1070AA1E-2142-4C46-8282-490CF0B64BA7}"/>
              </a:ext>
            </a:extLst>
          </p:cNvPr>
          <p:cNvSpPr txBox="1">
            <a:spLocks noChangeArrowheads="1"/>
          </p:cNvSpPr>
          <p:nvPr/>
        </p:nvSpPr>
        <p:spPr bwMode="auto">
          <a:xfrm>
            <a:off x="838200" y="365126"/>
            <a:ext cx="10670628" cy="722696"/>
          </a:xfrm>
          <a:prstGeom prst="rect">
            <a:avLst/>
          </a:prstGeom>
          <a:solidFill>
            <a:srgbClr val="C00000"/>
          </a:solid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Career Planning Overview</a:t>
            </a:r>
          </a:p>
        </p:txBody>
      </p:sp>
      <p:sp>
        <p:nvSpPr>
          <p:cNvPr id="6" name="Rounded Rectangle 5">
            <a:extLst>
              <a:ext uri="{FF2B5EF4-FFF2-40B4-BE49-F238E27FC236}">
                <a16:creationId xmlns:a16="http://schemas.microsoft.com/office/drawing/2014/main" id="{921D60D9-B223-CE4B-8B8E-FB84B646E267}"/>
              </a:ext>
            </a:extLst>
          </p:cNvPr>
          <p:cNvSpPr/>
          <p:nvPr/>
        </p:nvSpPr>
        <p:spPr>
          <a:xfrm>
            <a:off x="3985614" y="1212136"/>
            <a:ext cx="3639433" cy="1144514"/>
          </a:xfrm>
          <a:prstGeom prst="roundRect">
            <a:avLst/>
          </a:prstGeom>
          <a:solidFill>
            <a:schemeClr val="bg1"/>
          </a:solidFill>
          <a:ln w="76200">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solidFill>
                  <a:srgbClr val="0000CC"/>
                </a:solidFill>
              </a:rPr>
              <a:t>Academia</a:t>
            </a:r>
          </a:p>
        </p:txBody>
      </p:sp>
      <p:sp>
        <p:nvSpPr>
          <p:cNvPr id="9" name="Rounded Rectangle 8">
            <a:extLst>
              <a:ext uri="{FF2B5EF4-FFF2-40B4-BE49-F238E27FC236}">
                <a16:creationId xmlns:a16="http://schemas.microsoft.com/office/drawing/2014/main" id="{9EA6E38E-E840-AF43-A83E-C156C51DCB7C}"/>
              </a:ext>
            </a:extLst>
          </p:cNvPr>
          <p:cNvSpPr/>
          <p:nvPr/>
        </p:nvSpPr>
        <p:spPr>
          <a:xfrm>
            <a:off x="2726267" y="2597865"/>
            <a:ext cx="8380263" cy="3209483"/>
          </a:xfrm>
          <a:prstGeom prst="roundRect">
            <a:avLst/>
          </a:prstGeom>
          <a:solidFill>
            <a:schemeClr val="bg1"/>
          </a:solidFill>
          <a:ln w="76200">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solidFill>
                  <a:srgbClr val="0000CC"/>
                </a:solidFill>
              </a:rPr>
              <a:t>Administration</a:t>
            </a:r>
          </a:p>
          <a:p>
            <a:pPr algn="ctr"/>
            <a:r>
              <a:rPr lang="en-US" sz="1000" dirty="0">
                <a:solidFill>
                  <a:srgbClr val="0000CC"/>
                </a:solidFill>
              </a:rPr>
              <a:t>(Some Generic Thoughts)</a:t>
            </a:r>
          </a:p>
          <a:p>
            <a:pPr algn="ctr"/>
            <a:endParaRPr lang="en-US" sz="2200" dirty="0">
              <a:solidFill>
                <a:srgbClr val="0000CC"/>
              </a:solidFill>
            </a:endParaRPr>
          </a:p>
          <a:p>
            <a:pPr algn="ctr"/>
            <a:r>
              <a:rPr lang="en-US" sz="1500" dirty="0">
                <a:solidFill>
                  <a:schemeClr val="tx1"/>
                </a:solidFill>
              </a:rPr>
              <a:t>Typically a 12-month salary.</a:t>
            </a:r>
          </a:p>
          <a:p>
            <a:pPr algn="ctr"/>
            <a:r>
              <a:rPr lang="en-US" sz="1500" dirty="0">
                <a:solidFill>
                  <a:schemeClr val="tx1"/>
                </a:solidFill>
              </a:rPr>
              <a:t>Job security is based on performance…there is no tenure (unless you move into administration after already earning tenure).</a:t>
            </a:r>
          </a:p>
          <a:p>
            <a:pPr algn="ctr"/>
            <a:r>
              <a:rPr lang="en-US" sz="1500" dirty="0">
                <a:solidFill>
                  <a:schemeClr val="tx1"/>
                </a:solidFill>
              </a:rPr>
              <a:t>Job security may be based on budgets.</a:t>
            </a:r>
          </a:p>
          <a:p>
            <a:pPr algn="ctr"/>
            <a:r>
              <a:rPr lang="en-US" sz="1500" dirty="0">
                <a:solidFill>
                  <a:schemeClr val="tx1"/>
                </a:solidFill>
              </a:rPr>
              <a:t>Promotions and raises are possible.</a:t>
            </a:r>
          </a:p>
          <a:p>
            <a:pPr algn="ctr"/>
            <a:r>
              <a:rPr lang="en-US" sz="1500" dirty="0">
                <a:solidFill>
                  <a:schemeClr val="tx1"/>
                </a:solidFill>
              </a:rPr>
              <a:t>Switching jobs, divisions or offices might be the way to get promotions and raises.</a:t>
            </a:r>
          </a:p>
        </p:txBody>
      </p:sp>
      <p:cxnSp>
        <p:nvCxnSpPr>
          <p:cNvPr id="18" name="Straight Arrow Connector 17">
            <a:extLst>
              <a:ext uri="{FF2B5EF4-FFF2-40B4-BE49-F238E27FC236}">
                <a16:creationId xmlns:a16="http://schemas.microsoft.com/office/drawing/2014/main" id="{3554E1CB-F4CF-0F4A-BBBB-63356D2315BE}"/>
              </a:ext>
            </a:extLst>
          </p:cNvPr>
          <p:cNvCxnSpPr>
            <a:cxnSpLocks/>
          </p:cNvCxnSpPr>
          <p:nvPr/>
        </p:nvCxnSpPr>
        <p:spPr>
          <a:xfrm>
            <a:off x="7825893" y="1556297"/>
            <a:ext cx="588403" cy="923485"/>
          </a:xfrm>
          <a:prstGeom prst="straightConnector1">
            <a:avLst/>
          </a:prstGeom>
          <a:ln w="762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70994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
            <a:extLst>
              <a:ext uri="{FF2B5EF4-FFF2-40B4-BE49-F238E27FC236}">
                <a16:creationId xmlns:a16="http://schemas.microsoft.com/office/drawing/2014/main" id="{1070AA1E-2142-4C46-8282-490CF0B64BA7}"/>
              </a:ext>
            </a:extLst>
          </p:cNvPr>
          <p:cNvSpPr txBox="1">
            <a:spLocks noChangeArrowheads="1"/>
          </p:cNvSpPr>
          <p:nvPr/>
        </p:nvSpPr>
        <p:spPr bwMode="auto">
          <a:xfrm>
            <a:off x="838200" y="365126"/>
            <a:ext cx="10670628" cy="722696"/>
          </a:xfrm>
          <a:prstGeom prst="rect">
            <a:avLst/>
          </a:prstGeom>
          <a:solidFill>
            <a:srgbClr val="C00000"/>
          </a:solid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Career Planning Overview</a:t>
            </a:r>
          </a:p>
        </p:txBody>
      </p:sp>
      <p:sp>
        <p:nvSpPr>
          <p:cNvPr id="7" name="Rounded Rectangle 6">
            <a:extLst>
              <a:ext uri="{FF2B5EF4-FFF2-40B4-BE49-F238E27FC236}">
                <a16:creationId xmlns:a16="http://schemas.microsoft.com/office/drawing/2014/main" id="{9AFE3AB4-FF1C-364B-8F1B-C0435257075F}"/>
              </a:ext>
            </a:extLst>
          </p:cNvPr>
          <p:cNvSpPr/>
          <p:nvPr/>
        </p:nvSpPr>
        <p:spPr>
          <a:xfrm>
            <a:off x="3101491" y="1272690"/>
            <a:ext cx="5989017" cy="4698160"/>
          </a:xfrm>
          <a:prstGeom prst="roundRect">
            <a:avLst/>
          </a:prstGeom>
          <a:solidFill>
            <a:schemeClr val="bg1"/>
          </a:solidFill>
          <a:ln w="76200">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solidFill>
                  <a:srgbClr val="0000CC"/>
                </a:solidFill>
              </a:rPr>
              <a:t>Something unstructured – consulting, performing, freelance, entrepreneurship</a:t>
            </a:r>
          </a:p>
          <a:p>
            <a:pPr algn="ctr"/>
            <a:endParaRPr lang="en-US" sz="2200" dirty="0">
              <a:solidFill>
                <a:srgbClr val="0000CC"/>
              </a:solidFill>
            </a:endParaRPr>
          </a:p>
          <a:p>
            <a:pPr algn="ctr"/>
            <a:r>
              <a:rPr lang="en-US" dirty="0">
                <a:solidFill>
                  <a:schemeClr val="tx1"/>
                </a:solidFill>
              </a:rPr>
              <a:t>You will have to pay for a health care plan.</a:t>
            </a:r>
          </a:p>
          <a:p>
            <a:pPr algn="ctr"/>
            <a:r>
              <a:rPr lang="en-US" dirty="0">
                <a:solidFill>
                  <a:schemeClr val="tx1"/>
                </a:solidFill>
              </a:rPr>
              <a:t>You will have to create your own retirement plan.</a:t>
            </a:r>
          </a:p>
          <a:p>
            <a:pPr algn="ctr"/>
            <a:r>
              <a:rPr lang="en-US" dirty="0">
                <a:solidFill>
                  <a:schemeClr val="tx1"/>
                </a:solidFill>
              </a:rPr>
              <a:t>You may have loads of flexibility in where you live, when you work, what work you do.</a:t>
            </a:r>
          </a:p>
          <a:p>
            <a:pPr algn="ctr"/>
            <a:r>
              <a:rPr lang="en-US" dirty="0">
                <a:solidFill>
                  <a:schemeClr val="tx1"/>
                </a:solidFill>
              </a:rPr>
              <a:t>You may have to learn way more about tax and employment law than you really want to do.</a:t>
            </a:r>
          </a:p>
          <a:p>
            <a:pPr algn="ctr"/>
            <a:r>
              <a:rPr lang="en-US" dirty="0">
                <a:solidFill>
                  <a:schemeClr val="tx1"/>
                </a:solidFill>
              </a:rPr>
              <a:t>You have close to zero income reliability…at least initially. You may have to become a professional hustler.</a:t>
            </a:r>
          </a:p>
        </p:txBody>
      </p:sp>
    </p:spTree>
    <p:extLst>
      <p:ext uri="{BB962C8B-B14F-4D97-AF65-F5344CB8AC3E}">
        <p14:creationId xmlns:p14="http://schemas.microsoft.com/office/powerpoint/2010/main" val="25752020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44843"/>
            <a:ext cx="10972800" cy="2263432"/>
          </a:xfrm>
        </p:spPr>
        <p:txBody>
          <a:bodyPr>
            <a:normAutofit fontScale="90000"/>
          </a:bodyPr>
          <a:lstStyle/>
          <a:p>
            <a:r>
              <a:rPr lang="en-US" sz="5400" dirty="0">
                <a:latin typeface="Times New Roman" panose="02020603050405020304" pitchFamily="18" charset="0"/>
                <a:cs typeface="Times New Roman" panose="02020603050405020304" pitchFamily="18" charset="0"/>
              </a:rPr>
              <a:t>Brian Bolton</a:t>
            </a:r>
            <a:br>
              <a:rPr lang="en-US" sz="5400" dirty="0">
                <a:latin typeface="Times New Roman" panose="02020603050405020304" pitchFamily="18" charset="0"/>
                <a:cs typeface="Times New Roman" panose="02020603050405020304" pitchFamily="18" charset="0"/>
              </a:rPr>
            </a:br>
            <a:r>
              <a:rPr lang="en-US" sz="5400" dirty="0">
                <a:latin typeface="Times New Roman" panose="02020603050405020304" pitchFamily="18" charset="0"/>
                <a:cs typeface="Times New Roman" panose="02020603050405020304" pitchFamily="18" charset="0"/>
              </a:rPr>
              <a:t>Professor of Finance</a:t>
            </a:r>
            <a:br>
              <a:rPr lang="en-US" sz="5400" dirty="0">
                <a:latin typeface="Times New Roman" panose="02020603050405020304" pitchFamily="18" charset="0"/>
                <a:cs typeface="Times New Roman" panose="02020603050405020304" pitchFamily="18" charset="0"/>
              </a:rPr>
            </a:br>
            <a:r>
              <a:rPr lang="en-US" sz="5400" dirty="0">
                <a:latin typeface="Times New Roman" panose="02020603050405020304" pitchFamily="18" charset="0"/>
                <a:cs typeface="Times New Roman" panose="02020603050405020304" pitchFamily="18" charset="0"/>
              </a:rPr>
              <a:t>brian.bolton@louisiana.edu</a:t>
            </a:r>
            <a:br>
              <a:rPr lang="en-US" sz="5400" dirty="0">
                <a:latin typeface="Times New Roman" panose="02020603050405020304" pitchFamily="18" charset="0"/>
                <a:cs typeface="Times New Roman" panose="02020603050405020304" pitchFamily="18" charset="0"/>
              </a:rPr>
            </a:br>
            <a:br>
              <a:rPr lang="en-US" sz="5400" dirty="0">
                <a:latin typeface="Times New Roman" panose="02020603050405020304" pitchFamily="18" charset="0"/>
                <a:cs typeface="Times New Roman" panose="02020603050405020304" pitchFamily="18" charset="0"/>
              </a:rPr>
            </a:br>
            <a:r>
              <a:rPr lang="en-US" sz="4400" dirty="0">
                <a:latin typeface="Times New Roman" panose="02020603050405020304" pitchFamily="18" charset="0"/>
                <a:cs typeface="Times New Roman" panose="02020603050405020304" pitchFamily="18" charset="0"/>
              </a:rPr>
              <a:t>http://business.louisiana.edu/financeispersonal</a:t>
            </a:r>
          </a:p>
        </p:txBody>
      </p:sp>
    </p:spTree>
    <p:extLst>
      <p:ext uri="{BB962C8B-B14F-4D97-AF65-F5344CB8AC3E}">
        <p14:creationId xmlns:p14="http://schemas.microsoft.com/office/powerpoint/2010/main" val="3124618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7B3D8612-DF67-F14A-A118-5A3FBCA6A7A7}"/>
              </a:ext>
            </a:extLst>
          </p:cNvPr>
          <p:cNvSpPr>
            <a:spLocks noGrp="1"/>
          </p:cNvSpPr>
          <p:nvPr>
            <p:ph idx="1"/>
          </p:nvPr>
        </p:nvSpPr>
        <p:spPr>
          <a:xfrm>
            <a:off x="838200" y="1283793"/>
            <a:ext cx="10515600" cy="4893170"/>
          </a:xfrm>
        </p:spPr>
        <p:txBody>
          <a:bodyPr>
            <a:normAutofit/>
          </a:bodyPr>
          <a:lstStyle/>
          <a:p>
            <a:pPr marL="0" indent="0" algn="ctr">
              <a:buNone/>
            </a:pPr>
            <a:r>
              <a:rPr lang="en-US" b="1" i="1" dirty="0"/>
              <a:t>What jobs should you be applying for?</a:t>
            </a:r>
            <a:br>
              <a:rPr lang="en-US" b="1" i="1" dirty="0"/>
            </a:br>
            <a:endParaRPr lang="en-US" b="1" i="1" dirty="0"/>
          </a:p>
          <a:p>
            <a:pPr lvl="1"/>
            <a:r>
              <a:rPr lang="en-US" dirty="0">
                <a:solidFill>
                  <a:srgbClr val="006600"/>
                </a:solidFill>
              </a:rPr>
              <a:t>All of them…all that interest you.</a:t>
            </a:r>
          </a:p>
          <a:p>
            <a:pPr lvl="1"/>
            <a:r>
              <a:rPr lang="en-US" dirty="0">
                <a:solidFill>
                  <a:srgbClr val="006600"/>
                </a:solidFill>
              </a:rPr>
              <a:t>Do NOT filter yourself out of the job search. If you are interested in a job but aren’t sure if you’re qualified, apply for that job. Let them decide.</a:t>
            </a:r>
          </a:p>
          <a:p>
            <a:pPr lvl="1"/>
            <a:endParaRPr lang="en-US" dirty="0">
              <a:solidFill>
                <a:srgbClr val="006600"/>
              </a:solidFill>
            </a:endParaRPr>
          </a:p>
          <a:p>
            <a:pPr lvl="1"/>
            <a:r>
              <a:rPr lang="en-US" dirty="0">
                <a:solidFill>
                  <a:srgbClr val="006600"/>
                </a:solidFill>
              </a:rPr>
              <a:t>Many job announcements are aspirational. In reality, recruiters may be happy if they find someone who meets 75% of the qualifications.</a:t>
            </a:r>
          </a:p>
          <a:p>
            <a:pPr lvl="1"/>
            <a:endParaRPr lang="en-US" dirty="0">
              <a:solidFill>
                <a:srgbClr val="006600"/>
              </a:solidFill>
            </a:endParaRPr>
          </a:p>
          <a:p>
            <a:pPr lvl="1"/>
            <a:r>
              <a:rPr lang="en-US" dirty="0">
                <a:solidFill>
                  <a:srgbClr val="006600"/>
                </a:solidFill>
              </a:rPr>
              <a:t>Always assume that you are the one making the decision. Assume that you are interviewing the company as much as they are interviewing you.</a:t>
            </a:r>
          </a:p>
        </p:txBody>
      </p:sp>
      <p:sp>
        <p:nvSpPr>
          <p:cNvPr id="2" name="Rectangle 2">
            <a:extLst>
              <a:ext uri="{FF2B5EF4-FFF2-40B4-BE49-F238E27FC236}">
                <a16:creationId xmlns:a16="http://schemas.microsoft.com/office/drawing/2014/main" id="{0814E7C6-E5CD-BBFC-4484-AFFF4A3D48A5}"/>
              </a:ext>
            </a:extLst>
          </p:cNvPr>
          <p:cNvSpPr txBox="1">
            <a:spLocks noChangeArrowheads="1"/>
          </p:cNvSpPr>
          <p:nvPr/>
        </p:nvSpPr>
        <p:spPr bwMode="auto">
          <a:xfrm>
            <a:off x="838200" y="365126"/>
            <a:ext cx="10670628" cy="722696"/>
          </a:xfrm>
          <a:prstGeom prst="rect">
            <a:avLst/>
          </a:prstGeom>
          <a:solidFill>
            <a:srgbClr val="002060"/>
          </a:solid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Some General Career Planning Advice</a:t>
            </a:r>
          </a:p>
        </p:txBody>
      </p:sp>
    </p:spTree>
    <p:extLst>
      <p:ext uri="{BB962C8B-B14F-4D97-AF65-F5344CB8AC3E}">
        <p14:creationId xmlns:p14="http://schemas.microsoft.com/office/powerpoint/2010/main" val="1354074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blinds(horizontal)">
                                      <p:cBhvr>
                                        <p:cTn id="7" dur="500"/>
                                        <p:tgtEl>
                                          <p:spTgt spid="4">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blinds(horizontal)">
                                      <p:cBhvr>
                                        <p:cTn id="10" dur="500"/>
                                        <p:tgtEl>
                                          <p:spTgt spid="4">
                                            <p:txEl>
                                              <p:pRg st="2" end="2"/>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animEffect transition="in" filter="blinds(horizontal)">
                                      <p:cBhvr>
                                        <p:cTn id="13" dur="500"/>
                                        <p:tgtEl>
                                          <p:spTgt spid="4">
                                            <p:txEl>
                                              <p:pRg st="4" end="4"/>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4">
                                            <p:txEl>
                                              <p:pRg st="6" end="6"/>
                                            </p:txEl>
                                          </p:spTgt>
                                        </p:tgtEl>
                                        <p:attrNameLst>
                                          <p:attrName>style.visibility</p:attrName>
                                        </p:attrNameLst>
                                      </p:cBhvr>
                                      <p:to>
                                        <p:strVal val="visible"/>
                                      </p:to>
                                    </p:set>
                                    <p:animEffect transition="in" filter="blinds(horizontal)">
                                      <p:cBhvr>
                                        <p:cTn id="16"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7B3D8612-DF67-F14A-A118-5A3FBCA6A7A7}"/>
              </a:ext>
            </a:extLst>
          </p:cNvPr>
          <p:cNvSpPr>
            <a:spLocks noGrp="1"/>
          </p:cNvSpPr>
          <p:nvPr>
            <p:ph idx="1"/>
          </p:nvPr>
        </p:nvSpPr>
        <p:spPr>
          <a:xfrm>
            <a:off x="838200" y="1283793"/>
            <a:ext cx="10515600" cy="4893170"/>
          </a:xfrm>
        </p:spPr>
        <p:txBody>
          <a:bodyPr>
            <a:normAutofit/>
          </a:bodyPr>
          <a:lstStyle/>
          <a:p>
            <a:pPr marL="0" indent="0" algn="ctr">
              <a:buNone/>
            </a:pPr>
            <a:r>
              <a:rPr lang="en-US" b="1" i="1" dirty="0"/>
              <a:t>What should you look for in a job?</a:t>
            </a:r>
            <a:br>
              <a:rPr lang="en-US" b="1" i="1" dirty="0"/>
            </a:br>
            <a:endParaRPr lang="en-US" b="1" i="1" dirty="0"/>
          </a:p>
          <a:p>
            <a:pPr lvl="1"/>
            <a:r>
              <a:rPr lang="en-US" dirty="0">
                <a:solidFill>
                  <a:srgbClr val="C00000"/>
                </a:solidFill>
              </a:rPr>
              <a:t>Consider all of the financial &amp; non-financial rewards.</a:t>
            </a:r>
          </a:p>
          <a:p>
            <a:pPr lvl="2"/>
            <a:r>
              <a:rPr lang="en-US" dirty="0">
                <a:solidFill>
                  <a:srgbClr val="C00000"/>
                </a:solidFill>
              </a:rPr>
              <a:t>What are non-financial rewards (or, non-salary rewards):</a:t>
            </a:r>
          </a:p>
          <a:p>
            <a:pPr lvl="3"/>
            <a:r>
              <a:rPr lang="en-US" dirty="0">
                <a:solidFill>
                  <a:srgbClr val="C00000"/>
                </a:solidFill>
              </a:rPr>
              <a:t>Location, culture, family, expectations</a:t>
            </a:r>
          </a:p>
          <a:p>
            <a:pPr lvl="3"/>
            <a:r>
              <a:rPr lang="en-US" dirty="0">
                <a:solidFill>
                  <a:srgbClr val="C00000"/>
                </a:solidFill>
              </a:rPr>
              <a:t>Will the company pay for your training or certification?</a:t>
            </a:r>
          </a:p>
          <a:p>
            <a:pPr lvl="3"/>
            <a:r>
              <a:rPr lang="en-US" dirty="0">
                <a:solidFill>
                  <a:srgbClr val="C00000"/>
                </a:solidFill>
              </a:rPr>
              <a:t>Consider all benefits…health care, retirement, tuition forgiveness</a:t>
            </a:r>
            <a:br>
              <a:rPr lang="en-US" dirty="0">
                <a:solidFill>
                  <a:srgbClr val="C00000"/>
                </a:solidFill>
              </a:rPr>
            </a:br>
            <a:endParaRPr lang="en-US" dirty="0">
              <a:solidFill>
                <a:srgbClr val="C00000"/>
              </a:solidFill>
            </a:endParaRPr>
          </a:p>
          <a:p>
            <a:pPr lvl="1"/>
            <a:r>
              <a:rPr lang="en-US" dirty="0">
                <a:solidFill>
                  <a:srgbClr val="C00000"/>
                </a:solidFill>
              </a:rPr>
              <a:t>Consider the short-term and the long-term.</a:t>
            </a:r>
          </a:p>
          <a:p>
            <a:pPr lvl="2"/>
            <a:r>
              <a:rPr lang="en-US" dirty="0">
                <a:solidFill>
                  <a:srgbClr val="C00000"/>
                </a:solidFill>
              </a:rPr>
              <a:t>Should you work for a high-profile, high-stress firm for 2 years to build your resume?</a:t>
            </a:r>
          </a:p>
          <a:p>
            <a:pPr lvl="2"/>
            <a:r>
              <a:rPr lang="en-US" dirty="0">
                <a:solidFill>
                  <a:srgbClr val="C00000"/>
                </a:solidFill>
              </a:rPr>
              <a:t>What opportunities does this job prepare you for?</a:t>
            </a:r>
            <a:br>
              <a:rPr lang="en-US" dirty="0">
                <a:solidFill>
                  <a:srgbClr val="C00000"/>
                </a:solidFill>
              </a:rPr>
            </a:br>
            <a:endParaRPr lang="en-US" dirty="0">
              <a:solidFill>
                <a:srgbClr val="C00000"/>
              </a:solidFill>
            </a:endParaRPr>
          </a:p>
          <a:p>
            <a:pPr lvl="1"/>
            <a:r>
              <a:rPr lang="en-US" dirty="0">
                <a:solidFill>
                  <a:srgbClr val="C00000"/>
                </a:solidFill>
              </a:rPr>
              <a:t>Whatever you do, have a plan for how this job fits into your long-term career</a:t>
            </a:r>
            <a:endParaRPr lang="en-US" dirty="0">
              <a:solidFill>
                <a:srgbClr val="006600"/>
              </a:solidFill>
            </a:endParaRPr>
          </a:p>
        </p:txBody>
      </p:sp>
      <p:sp>
        <p:nvSpPr>
          <p:cNvPr id="2" name="Rectangle 2">
            <a:extLst>
              <a:ext uri="{FF2B5EF4-FFF2-40B4-BE49-F238E27FC236}">
                <a16:creationId xmlns:a16="http://schemas.microsoft.com/office/drawing/2014/main" id="{6DEC9DE2-751D-A1C2-24A4-51404ECF8658}"/>
              </a:ext>
            </a:extLst>
          </p:cNvPr>
          <p:cNvSpPr txBox="1">
            <a:spLocks noChangeArrowheads="1"/>
          </p:cNvSpPr>
          <p:nvPr/>
        </p:nvSpPr>
        <p:spPr bwMode="auto">
          <a:xfrm>
            <a:off x="838200" y="365126"/>
            <a:ext cx="10670628" cy="722696"/>
          </a:xfrm>
          <a:prstGeom prst="rect">
            <a:avLst/>
          </a:prstGeom>
          <a:solidFill>
            <a:srgbClr val="002060"/>
          </a:solid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Some General Career Planning Advice</a:t>
            </a:r>
          </a:p>
        </p:txBody>
      </p:sp>
    </p:spTree>
    <p:extLst>
      <p:ext uri="{BB962C8B-B14F-4D97-AF65-F5344CB8AC3E}">
        <p14:creationId xmlns:p14="http://schemas.microsoft.com/office/powerpoint/2010/main" val="351289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blinds(horizontal)">
                                      <p:cBhvr>
                                        <p:cTn id="7" dur="500"/>
                                        <p:tgtEl>
                                          <p:spTgt spid="4">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blinds(horizontal)">
                                      <p:cBhvr>
                                        <p:cTn id="10" dur="500"/>
                                        <p:tgtEl>
                                          <p:spTgt spid="4">
                                            <p:txEl>
                                              <p:pRg st="2" end="2"/>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blinds(horizontal)">
                                      <p:cBhvr>
                                        <p:cTn id="13" dur="500"/>
                                        <p:tgtEl>
                                          <p:spTgt spid="4">
                                            <p:txEl>
                                              <p:pRg st="3" end="3"/>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4">
                                            <p:txEl>
                                              <p:pRg st="4" end="4"/>
                                            </p:txEl>
                                          </p:spTgt>
                                        </p:tgtEl>
                                        <p:attrNameLst>
                                          <p:attrName>style.visibility</p:attrName>
                                        </p:attrNameLst>
                                      </p:cBhvr>
                                      <p:to>
                                        <p:strVal val="visible"/>
                                      </p:to>
                                    </p:set>
                                    <p:animEffect transition="in" filter="blinds(horizontal)">
                                      <p:cBhvr>
                                        <p:cTn id="16" dur="500"/>
                                        <p:tgtEl>
                                          <p:spTgt spid="4">
                                            <p:txEl>
                                              <p:pRg st="4" end="4"/>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animEffect transition="in" filter="blinds(horizontal)">
                                      <p:cBhvr>
                                        <p:cTn id="19" dur="500"/>
                                        <p:tgtEl>
                                          <p:spTgt spid="4">
                                            <p:txEl>
                                              <p:pRg st="5" end="5"/>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animEffect transition="in" filter="blinds(horizontal)">
                                      <p:cBhvr>
                                        <p:cTn id="22" dur="500"/>
                                        <p:tgtEl>
                                          <p:spTgt spid="4">
                                            <p:txEl>
                                              <p:pRg st="6" end="6"/>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4">
                                            <p:txEl>
                                              <p:pRg st="7" end="7"/>
                                            </p:txEl>
                                          </p:spTgt>
                                        </p:tgtEl>
                                        <p:attrNameLst>
                                          <p:attrName>style.visibility</p:attrName>
                                        </p:attrNameLst>
                                      </p:cBhvr>
                                      <p:to>
                                        <p:strVal val="visible"/>
                                      </p:to>
                                    </p:set>
                                    <p:animEffect transition="in" filter="blinds(horizontal)">
                                      <p:cBhvr>
                                        <p:cTn id="25" dur="500"/>
                                        <p:tgtEl>
                                          <p:spTgt spid="4">
                                            <p:txEl>
                                              <p:pRg st="7" end="7"/>
                                            </p:txEl>
                                          </p:spTgt>
                                        </p:tgtEl>
                                      </p:cBhvr>
                                    </p:animEffect>
                                  </p:childTnLst>
                                </p:cTn>
                              </p:par>
                              <p:par>
                                <p:cTn id="26" presetID="3" presetClass="entr" presetSubtype="10" fill="hold" nodeType="withEffect">
                                  <p:stCondLst>
                                    <p:cond delay="0"/>
                                  </p:stCondLst>
                                  <p:childTnLst>
                                    <p:set>
                                      <p:cBhvr>
                                        <p:cTn id="27" dur="1" fill="hold">
                                          <p:stCondLst>
                                            <p:cond delay="0"/>
                                          </p:stCondLst>
                                        </p:cTn>
                                        <p:tgtEl>
                                          <p:spTgt spid="4">
                                            <p:txEl>
                                              <p:pRg st="8" end="8"/>
                                            </p:txEl>
                                          </p:spTgt>
                                        </p:tgtEl>
                                        <p:attrNameLst>
                                          <p:attrName>style.visibility</p:attrName>
                                        </p:attrNameLst>
                                      </p:cBhvr>
                                      <p:to>
                                        <p:strVal val="visible"/>
                                      </p:to>
                                    </p:set>
                                    <p:animEffect transition="in" filter="blinds(horizontal)">
                                      <p:cBhvr>
                                        <p:cTn id="28" dur="500"/>
                                        <p:tgtEl>
                                          <p:spTgt spid="4">
                                            <p:txEl>
                                              <p:pRg st="8" end="8"/>
                                            </p:txEl>
                                          </p:spTgt>
                                        </p:tgtEl>
                                      </p:cBhvr>
                                    </p:animEffect>
                                  </p:childTnLst>
                                </p:cTn>
                              </p:par>
                              <p:par>
                                <p:cTn id="29" presetID="3" presetClass="entr" presetSubtype="10" fill="hold" nodeType="withEffect">
                                  <p:stCondLst>
                                    <p:cond delay="0"/>
                                  </p:stCondLst>
                                  <p:childTnLst>
                                    <p:set>
                                      <p:cBhvr>
                                        <p:cTn id="30" dur="1" fill="hold">
                                          <p:stCondLst>
                                            <p:cond delay="0"/>
                                          </p:stCondLst>
                                        </p:cTn>
                                        <p:tgtEl>
                                          <p:spTgt spid="4">
                                            <p:txEl>
                                              <p:pRg st="9" end="9"/>
                                            </p:txEl>
                                          </p:spTgt>
                                        </p:tgtEl>
                                        <p:attrNameLst>
                                          <p:attrName>style.visibility</p:attrName>
                                        </p:attrNameLst>
                                      </p:cBhvr>
                                      <p:to>
                                        <p:strVal val="visible"/>
                                      </p:to>
                                    </p:set>
                                    <p:animEffect transition="in" filter="blinds(horizontal)">
                                      <p:cBhvr>
                                        <p:cTn id="31"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
            <a:extLst>
              <a:ext uri="{FF2B5EF4-FFF2-40B4-BE49-F238E27FC236}">
                <a16:creationId xmlns:a16="http://schemas.microsoft.com/office/drawing/2014/main" id="{1070AA1E-2142-4C46-8282-490CF0B64BA7}"/>
              </a:ext>
            </a:extLst>
          </p:cNvPr>
          <p:cNvSpPr txBox="1">
            <a:spLocks noChangeArrowheads="1"/>
          </p:cNvSpPr>
          <p:nvPr/>
        </p:nvSpPr>
        <p:spPr bwMode="auto">
          <a:xfrm>
            <a:off x="838200" y="365126"/>
            <a:ext cx="10670628" cy="722696"/>
          </a:xfrm>
          <a:prstGeom prst="rect">
            <a:avLst/>
          </a:prstGeom>
          <a:solidFill>
            <a:srgbClr val="002060"/>
          </a:solid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Some General Career Planning Advice</a:t>
            </a:r>
          </a:p>
        </p:txBody>
      </p:sp>
      <p:sp>
        <p:nvSpPr>
          <p:cNvPr id="4" name="Content Placeholder 3">
            <a:extLst>
              <a:ext uri="{FF2B5EF4-FFF2-40B4-BE49-F238E27FC236}">
                <a16:creationId xmlns:a16="http://schemas.microsoft.com/office/drawing/2014/main" id="{7B3D8612-DF67-F14A-A118-5A3FBCA6A7A7}"/>
              </a:ext>
            </a:extLst>
          </p:cNvPr>
          <p:cNvSpPr>
            <a:spLocks noGrp="1"/>
          </p:cNvSpPr>
          <p:nvPr>
            <p:ph idx="1"/>
          </p:nvPr>
        </p:nvSpPr>
        <p:spPr>
          <a:xfrm>
            <a:off x="838200" y="1283793"/>
            <a:ext cx="10515600" cy="4893170"/>
          </a:xfrm>
        </p:spPr>
        <p:txBody>
          <a:bodyPr>
            <a:normAutofit fontScale="92500" lnSpcReduction="10000"/>
          </a:bodyPr>
          <a:lstStyle/>
          <a:p>
            <a:pPr marL="0" indent="0" algn="ctr">
              <a:buNone/>
            </a:pPr>
            <a:r>
              <a:rPr lang="en-US" b="1" i="1" dirty="0"/>
              <a:t>How do I get the company to notice me?</a:t>
            </a:r>
            <a:br>
              <a:rPr lang="en-US" b="1" i="1" dirty="0"/>
            </a:br>
            <a:endParaRPr lang="en-US" b="1" i="1" dirty="0"/>
          </a:p>
          <a:p>
            <a:pPr lvl="1"/>
            <a:r>
              <a:rPr lang="en-US" dirty="0">
                <a:solidFill>
                  <a:srgbClr val="7030A0"/>
                </a:solidFill>
              </a:rPr>
              <a:t>If you are applying for an industry job, assume the first review of your resume will be done by a computer</a:t>
            </a:r>
          </a:p>
          <a:p>
            <a:pPr lvl="2"/>
            <a:r>
              <a:rPr lang="en-US" dirty="0">
                <a:solidFill>
                  <a:srgbClr val="7030A0"/>
                </a:solidFill>
              </a:rPr>
              <a:t>Make sure your application is complete</a:t>
            </a:r>
          </a:p>
          <a:p>
            <a:pPr lvl="2"/>
            <a:r>
              <a:rPr lang="en-US" dirty="0">
                <a:solidFill>
                  <a:srgbClr val="7030A0"/>
                </a:solidFill>
              </a:rPr>
              <a:t>Make sure your application is easily searchable</a:t>
            </a:r>
          </a:p>
          <a:p>
            <a:pPr lvl="3"/>
            <a:r>
              <a:rPr lang="en-US" dirty="0">
                <a:solidFill>
                  <a:srgbClr val="7030A0"/>
                </a:solidFill>
              </a:rPr>
              <a:t>Use keywords, both for the power verbs and the accomplishments</a:t>
            </a:r>
            <a:br>
              <a:rPr lang="en-US" dirty="0">
                <a:solidFill>
                  <a:srgbClr val="7030A0"/>
                </a:solidFill>
              </a:rPr>
            </a:br>
            <a:endParaRPr lang="en-US" dirty="0">
              <a:solidFill>
                <a:srgbClr val="7030A0"/>
              </a:solidFill>
            </a:endParaRPr>
          </a:p>
          <a:p>
            <a:pPr lvl="1"/>
            <a:r>
              <a:rPr lang="en-US" dirty="0">
                <a:solidFill>
                  <a:srgbClr val="7030A0"/>
                </a:solidFill>
              </a:rPr>
              <a:t>Write a relevant cover letter.</a:t>
            </a:r>
          </a:p>
          <a:p>
            <a:pPr lvl="2"/>
            <a:r>
              <a:rPr lang="en-US" dirty="0">
                <a:solidFill>
                  <a:srgbClr val="7030A0"/>
                </a:solidFill>
              </a:rPr>
              <a:t>My standard cover letter might have 8 paragraphs in it. 5 of these would always be the same, 3 would be (minimally) tailored to the company.</a:t>
            </a:r>
          </a:p>
          <a:p>
            <a:pPr lvl="3"/>
            <a:r>
              <a:rPr lang="en-US" dirty="0">
                <a:solidFill>
                  <a:srgbClr val="7030A0"/>
                </a:solidFill>
              </a:rPr>
              <a:t>Keep your cover letter to less than 2 pages.</a:t>
            </a:r>
            <a:br>
              <a:rPr lang="en-US" dirty="0">
                <a:solidFill>
                  <a:srgbClr val="7030A0"/>
                </a:solidFill>
              </a:rPr>
            </a:br>
            <a:endParaRPr lang="en-US" dirty="0">
              <a:solidFill>
                <a:srgbClr val="7030A0"/>
              </a:solidFill>
            </a:endParaRPr>
          </a:p>
          <a:p>
            <a:pPr lvl="1"/>
            <a:r>
              <a:rPr lang="en-US" dirty="0">
                <a:solidFill>
                  <a:srgbClr val="7030A0"/>
                </a:solidFill>
              </a:rPr>
              <a:t>Use your contacts….use your faculty’s contacts.</a:t>
            </a:r>
          </a:p>
          <a:p>
            <a:pPr lvl="2"/>
            <a:r>
              <a:rPr lang="en-US" dirty="0">
                <a:solidFill>
                  <a:srgbClr val="7030A0"/>
                </a:solidFill>
              </a:rPr>
              <a:t>The processes generally ensure that every application is treated equally…at least first</a:t>
            </a:r>
          </a:p>
          <a:p>
            <a:pPr lvl="2"/>
            <a:r>
              <a:rPr lang="en-US" dirty="0">
                <a:solidFill>
                  <a:srgbClr val="7030A0"/>
                </a:solidFill>
              </a:rPr>
              <a:t>Once you make the first cut, a simple email from your contacts to the recruiting committee can simply serve as a “be on the lookout for this application” notice.</a:t>
            </a:r>
          </a:p>
        </p:txBody>
      </p:sp>
    </p:spTree>
    <p:extLst>
      <p:ext uri="{BB962C8B-B14F-4D97-AF65-F5344CB8AC3E}">
        <p14:creationId xmlns:p14="http://schemas.microsoft.com/office/powerpoint/2010/main" val="3314672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blinds(horizontal)">
                                      <p:cBhvr>
                                        <p:cTn id="7" dur="500"/>
                                        <p:tgtEl>
                                          <p:spTgt spid="4">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blinds(horizontal)">
                                      <p:cBhvr>
                                        <p:cTn id="10" dur="500"/>
                                        <p:tgtEl>
                                          <p:spTgt spid="4">
                                            <p:txEl>
                                              <p:pRg st="2" end="2"/>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blinds(horizontal)">
                                      <p:cBhvr>
                                        <p:cTn id="13" dur="500"/>
                                        <p:tgtEl>
                                          <p:spTgt spid="4">
                                            <p:txEl>
                                              <p:pRg st="3" end="3"/>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4">
                                            <p:txEl>
                                              <p:pRg st="4" end="4"/>
                                            </p:txEl>
                                          </p:spTgt>
                                        </p:tgtEl>
                                        <p:attrNameLst>
                                          <p:attrName>style.visibility</p:attrName>
                                        </p:attrNameLst>
                                      </p:cBhvr>
                                      <p:to>
                                        <p:strVal val="visible"/>
                                      </p:to>
                                    </p:set>
                                    <p:animEffect transition="in" filter="blinds(horizontal)">
                                      <p:cBhvr>
                                        <p:cTn id="16" dur="500"/>
                                        <p:tgtEl>
                                          <p:spTgt spid="4">
                                            <p:txEl>
                                              <p:pRg st="4" end="4"/>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animEffect transition="in" filter="blinds(horizontal)">
                                      <p:cBhvr>
                                        <p:cTn id="19" dur="500"/>
                                        <p:tgtEl>
                                          <p:spTgt spid="4">
                                            <p:txEl>
                                              <p:pRg st="5" end="5"/>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animEffect transition="in" filter="blinds(horizontal)">
                                      <p:cBhvr>
                                        <p:cTn id="22" dur="500"/>
                                        <p:tgtEl>
                                          <p:spTgt spid="4">
                                            <p:txEl>
                                              <p:pRg st="6" end="6"/>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4">
                                            <p:txEl>
                                              <p:pRg st="7" end="7"/>
                                            </p:txEl>
                                          </p:spTgt>
                                        </p:tgtEl>
                                        <p:attrNameLst>
                                          <p:attrName>style.visibility</p:attrName>
                                        </p:attrNameLst>
                                      </p:cBhvr>
                                      <p:to>
                                        <p:strVal val="visible"/>
                                      </p:to>
                                    </p:set>
                                    <p:animEffect transition="in" filter="blinds(horizontal)">
                                      <p:cBhvr>
                                        <p:cTn id="25" dur="500"/>
                                        <p:tgtEl>
                                          <p:spTgt spid="4">
                                            <p:txEl>
                                              <p:pRg st="7" end="7"/>
                                            </p:txEl>
                                          </p:spTgt>
                                        </p:tgtEl>
                                      </p:cBhvr>
                                    </p:animEffect>
                                  </p:childTnLst>
                                </p:cTn>
                              </p:par>
                              <p:par>
                                <p:cTn id="26" presetID="3" presetClass="entr" presetSubtype="10" fill="hold" nodeType="withEffect">
                                  <p:stCondLst>
                                    <p:cond delay="0"/>
                                  </p:stCondLst>
                                  <p:childTnLst>
                                    <p:set>
                                      <p:cBhvr>
                                        <p:cTn id="27" dur="1" fill="hold">
                                          <p:stCondLst>
                                            <p:cond delay="0"/>
                                          </p:stCondLst>
                                        </p:cTn>
                                        <p:tgtEl>
                                          <p:spTgt spid="4">
                                            <p:txEl>
                                              <p:pRg st="8" end="8"/>
                                            </p:txEl>
                                          </p:spTgt>
                                        </p:tgtEl>
                                        <p:attrNameLst>
                                          <p:attrName>style.visibility</p:attrName>
                                        </p:attrNameLst>
                                      </p:cBhvr>
                                      <p:to>
                                        <p:strVal val="visible"/>
                                      </p:to>
                                    </p:set>
                                    <p:animEffect transition="in" filter="blinds(horizontal)">
                                      <p:cBhvr>
                                        <p:cTn id="28" dur="500"/>
                                        <p:tgtEl>
                                          <p:spTgt spid="4">
                                            <p:txEl>
                                              <p:pRg st="8" end="8"/>
                                            </p:txEl>
                                          </p:spTgt>
                                        </p:tgtEl>
                                      </p:cBhvr>
                                    </p:animEffect>
                                  </p:childTnLst>
                                </p:cTn>
                              </p:par>
                              <p:par>
                                <p:cTn id="29" presetID="3" presetClass="entr" presetSubtype="10" fill="hold" nodeType="withEffect">
                                  <p:stCondLst>
                                    <p:cond delay="0"/>
                                  </p:stCondLst>
                                  <p:childTnLst>
                                    <p:set>
                                      <p:cBhvr>
                                        <p:cTn id="30" dur="1" fill="hold">
                                          <p:stCondLst>
                                            <p:cond delay="0"/>
                                          </p:stCondLst>
                                        </p:cTn>
                                        <p:tgtEl>
                                          <p:spTgt spid="4">
                                            <p:txEl>
                                              <p:pRg st="9" end="9"/>
                                            </p:txEl>
                                          </p:spTgt>
                                        </p:tgtEl>
                                        <p:attrNameLst>
                                          <p:attrName>style.visibility</p:attrName>
                                        </p:attrNameLst>
                                      </p:cBhvr>
                                      <p:to>
                                        <p:strVal val="visible"/>
                                      </p:to>
                                    </p:set>
                                    <p:animEffect transition="in" filter="blinds(horizontal)">
                                      <p:cBhvr>
                                        <p:cTn id="31" dur="500"/>
                                        <p:tgtEl>
                                          <p:spTgt spid="4">
                                            <p:txEl>
                                              <p:pRg st="9" end="9"/>
                                            </p:txEl>
                                          </p:spTgt>
                                        </p:tgtEl>
                                      </p:cBhvr>
                                    </p:animEffect>
                                  </p:childTnLst>
                                </p:cTn>
                              </p:par>
                              <p:par>
                                <p:cTn id="32" presetID="3" presetClass="entr" presetSubtype="10" fill="hold" nodeType="withEffect">
                                  <p:stCondLst>
                                    <p:cond delay="0"/>
                                  </p:stCondLst>
                                  <p:childTnLst>
                                    <p:set>
                                      <p:cBhvr>
                                        <p:cTn id="33" dur="1" fill="hold">
                                          <p:stCondLst>
                                            <p:cond delay="0"/>
                                          </p:stCondLst>
                                        </p:cTn>
                                        <p:tgtEl>
                                          <p:spTgt spid="4">
                                            <p:txEl>
                                              <p:pRg st="10" end="10"/>
                                            </p:txEl>
                                          </p:spTgt>
                                        </p:tgtEl>
                                        <p:attrNameLst>
                                          <p:attrName>style.visibility</p:attrName>
                                        </p:attrNameLst>
                                      </p:cBhvr>
                                      <p:to>
                                        <p:strVal val="visible"/>
                                      </p:to>
                                    </p:set>
                                    <p:animEffect transition="in" filter="blinds(horizontal)">
                                      <p:cBhvr>
                                        <p:cTn id="34" dur="50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
            <a:extLst>
              <a:ext uri="{FF2B5EF4-FFF2-40B4-BE49-F238E27FC236}">
                <a16:creationId xmlns:a16="http://schemas.microsoft.com/office/drawing/2014/main" id="{1070AA1E-2142-4C46-8282-490CF0B64BA7}"/>
              </a:ext>
            </a:extLst>
          </p:cNvPr>
          <p:cNvSpPr txBox="1">
            <a:spLocks noChangeArrowheads="1"/>
          </p:cNvSpPr>
          <p:nvPr/>
        </p:nvSpPr>
        <p:spPr bwMode="auto">
          <a:xfrm>
            <a:off x="838200" y="365126"/>
            <a:ext cx="10670628" cy="722696"/>
          </a:xfrm>
          <a:prstGeom prst="rect">
            <a:avLst/>
          </a:prstGeom>
          <a:solidFill>
            <a:srgbClr val="002060"/>
          </a:solid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Some General Career Planning Advice</a:t>
            </a:r>
          </a:p>
        </p:txBody>
      </p:sp>
      <p:sp>
        <p:nvSpPr>
          <p:cNvPr id="4" name="Content Placeholder 3">
            <a:extLst>
              <a:ext uri="{FF2B5EF4-FFF2-40B4-BE49-F238E27FC236}">
                <a16:creationId xmlns:a16="http://schemas.microsoft.com/office/drawing/2014/main" id="{7B3D8612-DF67-F14A-A118-5A3FBCA6A7A7}"/>
              </a:ext>
            </a:extLst>
          </p:cNvPr>
          <p:cNvSpPr>
            <a:spLocks noGrp="1"/>
          </p:cNvSpPr>
          <p:nvPr>
            <p:ph idx="1"/>
          </p:nvPr>
        </p:nvSpPr>
        <p:spPr>
          <a:xfrm>
            <a:off x="838200" y="1283793"/>
            <a:ext cx="10515600" cy="4893170"/>
          </a:xfrm>
        </p:spPr>
        <p:txBody>
          <a:bodyPr>
            <a:normAutofit lnSpcReduction="10000"/>
          </a:bodyPr>
          <a:lstStyle/>
          <a:p>
            <a:pPr marL="0" indent="0" algn="ctr">
              <a:buNone/>
            </a:pPr>
            <a:r>
              <a:rPr lang="en-US" b="1" i="1" dirty="0"/>
              <a:t>Should I negotiate my salary? If so, how?</a:t>
            </a:r>
            <a:br>
              <a:rPr lang="en-US" b="1" i="1" dirty="0"/>
            </a:br>
            <a:endParaRPr lang="en-US" b="1" i="1" dirty="0"/>
          </a:p>
          <a:p>
            <a:pPr lvl="1"/>
            <a:r>
              <a:rPr lang="en-US" dirty="0">
                <a:solidFill>
                  <a:srgbClr val="0000CC"/>
                </a:solidFill>
              </a:rPr>
              <a:t>YES!!!</a:t>
            </a:r>
          </a:p>
          <a:p>
            <a:pPr lvl="2"/>
            <a:r>
              <a:rPr lang="en-US" dirty="0">
                <a:solidFill>
                  <a:srgbClr val="0000CC"/>
                </a:solidFill>
              </a:rPr>
              <a:t>You should all always negotiate your salary.</a:t>
            </a:r>
          </a:p>
          <a:p>
            <a:pPr lvl="3"/>
            <a:r>
              <a:rPr lang="en-US" dirty="0">
                <a:solidFill>
                  <a:srgbClr val="0000CC"/>
                </a:solidFill>
              </a:rPr>
              <a:t>There is never any harm in asking for 5-10% more salary</a:t>
            </a:r>
          </a:p>
          <a:p>
            <a:pPr lvl="3"/>
            <a:r>
              <a:rPr lang="en-US" dirty="0">
                <a:solidFill>
                  <a:srgbClr val="0000CC"/>
                </a:solidFill>
              </a:rPr>
              <a:t>Asking for 15%+ might begin to get risky…but you have to ask for what you’re worth.</a:t>
            </a:r>
          </a:p>
          <a:p>
            <a:pPr lvl="4"/>
            <a:r>
              <a:rPr lang="en-US" dirty="0">
                <a:solidFill>
                  <a:srgbClr val="0000CC"/>
                </a:solidFill>
              </a:rPr>
              <a:t>You can figure out what you’re worth by asking anyone and everyone what you should be earning.</a:t>
            </a:r>
          </a:p>
          <a:p>
            <a:pPr lvl="2"/>
            <a:endParaRPr lang="en-US" dirty="0">
              <a:solidFill>
                <a:srgbClr val="0000CC"/>
              </a:solidFill>
            </a:endParaRPr>
          </a:p>
          <a:p>
            <a:pPr lvl="2"/>
            <a:r>
              <a:rPr lang="en-US" dirty="0">
                <a:solidFill>
                  <a:srgbClr val="0000CC"/>
                </a:solidFill>
              </a:rPr>
              <a:t>I have had 4 academic jobs. Each time, I was told in the interviewing process that they did not negotiate salary. Each time, I asked for more salary. 3 out of 4 times I got more salary.</a:t>
            </a:r>
            <a:br>
              <a:rPr lang="en-US" dirty="0">
                <a:solidFill>
                  <a:srgbClr val="0000CC"/>
                </a:solidFill>
              </a:rPr>
            </a:br>
            <a:endParaRPr lang="en-US" dirty="0">
              <a:solidFill>
                <a:srgbClr val="0000CC"/>
              </a:solidFill>
            </a:endParaRPr>
          </a:p>
          <a:p>
            <a:pPr lvl="2"/>
            <a:r>
              <a:rPr lang="en-US" dirty="0">
                <a:solidFill>
                  <a:srgbClr val="0000CC"/>
                </a:solidFill>
              </a:rPr>
              <a:t>You can negotiate anything…not just salary.</a:t>
            </a:r>
          </a:p>
          <a:p>
            <a:pPr lvl="3"/>
            <a:r>
              <a:rPr lang="en-US" dirty="0">
                <a:solidFill>
                  <a:srgbClr val="0000CC"/>
                </a:solidFill>
              </a:rPr>
              <a:t>Everyone: Time-off, vacation, work-from-home, continuing education…</a:t>
            </a:r>
          </a:p>
          <a:p>
            <a:pPr lvl="3"/>
            <a:r>
              <a:rPr lang="en-US" dirty="0">
                <a:solidFill>
                  <a:srgbClr val="0000CC"/>
                </a:solidFill>
              </a:rPr>
              <a:t>Academics: Lab-funding, course load, summer pay, travel money…</a:t>
            </a:r>
          </a:p>
        </p:txBody>
      </p:sp>
    </p:spTree>
    <p:extLst>
      <p:ext uri="{BB962C8B-B14F-4D97-AF65-F5344CB8AC3E}">
        <p14:creationId xmlns:p14="http://schemas.microsoft.com/office/powerpoint/2010/main" val="834650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blinds(horizontal)">
                                      <p:cBhvr>
                                        <p:cTn id="7" dur="500"/>
                                        <p:tgtEl>
                                          <p:spTgt spid="4">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blinds(horizontal)">
                                      <p:cBhvr>
                                        <p:cTn id="10" dur="500"/>
                                        <p:tgtEl>
                                          <p:spTgt spid="4">
                                            <p:txEl>
                                              <p:pRg st="2" end="2"/>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blinds(horizontal)">
                                      <p:cBhvr>
                                        <p:cTn id="13" dur="500"/>
                                        <p:tgtEl>
                                          <p:spTgt spid="4">
                                            <p:txEl>
                                              <p:pRg st="3" end="3"/>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4">
                                            <p:txEl>
                                              <p:pRg st="4" end="4"/>
                                            </p:txEl>
                                          </p:spTgt>
                                        </p:tgtEl>
                                        <p:attrNameLst>
                                          <p:attrName>style.visibility</p:attrName>
                                        </p:attrNameLst>
                                      </p:cBhvr>
                                      <p:to>
                                        <p:strVal val="visible"/>
                                      </p:to>
                                    </p:set>
                                    <p:animEffect transition="in" filter="blinds(horizontal)">
                                      <p:cBhvr>
                                        <p:cTn id="16" dur="500"/>
                                        <p:tgtEl>
                                          <p:spTgt spid="4">
                                            <p:txEl>
                                              <p:pRg st="4" end="4"/>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animEffect transition="in" filter="blinds(horizontal)">
                                      <p:cBhvr>
                                        <p:cTn id="19" dur="500"/>
                                        <p:tgtEl>
                                          <p:spTgt spid="4">
                                            <p:txEl>
                                              <p:pRg st="5" end="5"/>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4">
                                            <p:txEl>
                                              <p:pRg st="7" end="7"/>
                                            </p:txEl>
                                          </p:spTgt>
                                        </p:tgtEl>
                                        <p:attrNameLst>
                                          <p:attrName>style.visibility</p:attrName>
                                        </p:attrNameLst>
                                      </p:cBhvr>
                                      <p:to>
                                        <p:strVal val="visible"/>
                                      </p:to>
                                    </p:set>
                                    <p:animEffect transition="in" filter="blinds(horizontal)">
                                      <p:cBhvr>
                                        <p:cTn id="22" dur="500"/>
                                        <p:tgtEl>
                                          <p:spTgt spid="4">
                                            <p:txEl>
                                              <p:pRg st="7" end="7"/>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4">
                                            <p:txEl>
                                              <p:pRg st="8" end="8"/>
                                            </p:txEl>
                                          </p:spTgt>
                                        </p:tgtEl>
                                        <p:attrNameLst>
                                          <p:attrName>style.visibility</p:attrName>
                                        </p:attrNameLst>
                                      </p:cBhvr>
                                      <p:to>
                                        <p:strVal val="visible"/>
                                      </p:to>
                                    </p:set>
                                    <p:animEffect transition="in" filter="blinds(horizontal)">
                                      <p:cBhvr>
                                        <p:cTn id="25" dur="500"/>
                                        <p:tgtEl>
                                          <p:spTgt spid="4">
                                            <p:txEl>
                                              <p:pRg st="8" end="8"/>
                                            </p:txEl>
                                          </p:spTgt>
                                        </p:tgtEl>
                                      </p:cBhvr>
                                    </p:animEffect>
                                  </p:childTnLst>
                                </p:cTn>
                              </p:par>
                              <p:par>
                                <p:cTn id="26" presetID="3" presetClass="entr" presetSubtype="10" fill="hold" nodeType="withEffect">
                                  <p:stCondLst>
                                    <p:cond delay="0"/>
                                  </p:stCondLst>
                                  <p:childTnLst>
                                    <p:set>
                                      <p:cBhvr>
                                        <p:cTn id="27" dur="1" fill="hold">
                                          <p:stCondLst>
                                            <p:cond delay="0"/>
                                          </p:stCondLst>
                                        </p:cTn>
                                        <p:tgtEl>
                                          <p:spTgt spid="4">
                                            <p:txEl>
                                              <p:pRg st="9" end="9"/>
                                            </p:txEl>
                                          </p:spTgt>
                                        </p:tgtEl>
                                        <p:attrNameLst>
                                          <p:attrName>style.visibility</p:attrName>
                                        </p:attrNameLst>
                                      </p:cBhvr>
                                      <p:to>
                                        <p:strVal val="visible"/>
                                      </p:to>
                                    </p:set>
                                    <p:animEffect transition="in" filter="blinds(horizontal)">
                                      <p:cBhvr>
                                        <p:cTn id="28" dur="500"/>
                                        <p:tgtEl>
                                          <p:spTgt spid="4">
                                            <p:txEl>
                                              <p:pRg st="9" end="9"/>
                                            </p:txEl>
                                          </p:spTgt>
                                        </p:tgtEl>
                                      </p:cBhvr>
                                    </p:animEffect>
                                  </p:childTnLst>
                                </p:cTn>
                              </p:par>
                              <p:par>
                                <p:cTn id="29" presetID="3" presetClass="entr" presetSubtype="10" fill="hold" nodeType="withEffect">
                                  <p:stCondLst>
                                    <p:cond delay="0"/>
                                  </p:stCondLst>
                                  <p:childTnLst>
                                    <p:set>
                                      <p:cBhvr>
                                        <p:cTn id="30" dur="1" fill="hold">
                                          <p:stCondLst>
                                            <p:cond delay="0"/>
                                          </p:stCondLst>
                                        </p:cTn>
                                        <p:tgtEl>
                                          <p:spTgt spid="4">
                                            <p:txEl>
                                              <p:pRg st="10" end="10"/>
                                            </p:txEl>
                                          </p:spTgt>
                                        </p:tgtEl>
                                        <p:attrNameLst>
                                          <p:attrName>style.visibility</p:attrName>
                                        </p:attrNameLst>
                                      </p:cBhvr>
                                      <p:to>
                                        <p:strVal val="visible"/>
                                      </p:to>
                                    </p:set>
                                    <p:animEffect transition="in" filter="blinds(horizontal)">
                                      <p:cBhvr>
                                        <p:cTn id="31" dur="50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
            <a:extLst>
              <a:ext uri="{FF2B5EF4-FFF2-40B4-BE49-F238E27FC236}">
                <a16:creationId xmlns:a16="http://schemas.microsoft.com/office/drawing/2014/main" id="{1070AA1E-2142-4C46-8282-490CF0B64BA7}"/>
              </a:ext>
            </a:extLst>
          </p:cNvPr>
          <p:cNvSpPr txBox="1">
            <a:spLocks noChangeArrowheads="1"/>
          </p:cNvSpPr>
          <p:nvPr/>
        </p:nvSpPr>
        <p:spPr bwMode="auto">
          <a:xfrm>
            <a:off x="838200" y="365126"/>
            <a:ext cx="10670628" cy="722696"/>
          </a:xfrm>
          <a:prstGeom prst="rect">
            <a:avLst/>
          </a:prstGeom>
          <a:solidFill>
            <a:srgbClr val="002060"/>
          </a:solid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Some General Career Planning Advice</a:t>
            </a:r>
          </a:p>
        </p:txBody>
      </p:sp>
      <p:sp>
        <p:nvSpPr>
          <p:cNvPr id="4" name="Content Placeholder 3">
            <a:extLst>
              <a:ext uri="{FF2B5EF4-FFF2-40B4-BE49-F238E27FC236}">
                <a16:creationId xmlns:a16="http://schemas.microsoft.com/office/drawing/2014/main" id="{7B3D8612-DF67-F14A-A118-5A3FBCA6A7A7}"/>
              </a:ext>
            </a:extLst>
          </p:cNvPr>
          <p:cNvSpPr>
            <a:spLocks noGrp="1"/>
          </p:cNvSpPr>
          <p:nvPr>
            <p:ph idx="1"/>
          </p:nvPr>
        </p:nvSpPr>
        <p:spPr>
          <a:xfrm>
            <a:off x="838200" y="1283793"/>
            <a:ext cx="10515600" cy="4893170"/>
          </a:xfrm>
        </p:spPr>
        <p:txBody>
          <a:bodyPr>
            <a:normAutofit/>
          </a:bodyPr>
          <a:lstStyle/>
          <a:p>
            <a:pPr marL="0" indent="0" algn="ctr">
              <a:buNone/>
            </a:pPr>
            <a:r>
              <a:rPr lang="en-US" b="1" i="1" dirty="0"/>
              <a:t>Should I negotiate my salary? If so, how?</a:t>
            </a:r>
            <a:br>
              <a:rPr lang="en-US" b="1" i="1" dirty="0"/>
            </a:br>
            <a:endParaRPr lang="en-US" b="1" i="1" dirty="0"/>
          </a:p>
          <a:p>
            <a:pPr lvl="1"/>
            <a:r>
              <a:rPr lang="en-US" dirty="0">
                <a:solidFill>
                  <a:srgbClr val="0000CC"/>
                </a:solidFill>
              </a:rPr>
              <a:t>Remember that there will be multiple people or divisions responsible for structuring your hiring package:</a:t>
            </a:r>
          </a:p>
          <a:p>
            <a:pPr lvl="1"/>
            <a:endParaRPr lang="en-US" dirty="0">
              <a:solidFill>
                <a:srgbClr val="0000CC"/>
              </a:solidFill>
            </a:endParaRPr>
          </a:p>
          <a:p>
            <a:pPr lvl="2"/>
            <a:r>
              <a:rPr lang="en-US" dirty="0">
                <a:solidFill>
                  <a:srgbClr val="0000CC"/>
                </a:solidFill>
              </a:rPr>
              <a:t>Human Resources: Responsible for following rules and policies and taking care of the process</a:t>
            </a:r>
          </a:p>
          <a:p>
            <a:pPr lvl="2"/>
            <a:r>
              <a:rPr lang="en-US" dirty="0">
                <a:solidFill>
                  <a:srgbClr val="0000CC"/>
                </a:solidFill>
              </a:rPr>
              <a:t>Your Future Boss: Responsible for hiring you to make the firm or institution better</a:t>
            </a:r>
            <a:br>
              <a:rPr lang="en-US" dirty="0">
                <a:solidFill>
                  <a:srgbClr val="0000CC"/>
                </a:solidFill>
              </a:rPr>
            </a:br>
            <a:endParaRPr lang="en-US" dirty="0">
              <a:solidFill>
                <a:srgbClr val="0000CC"/>
              </a:solidFill>
            </a:endParaRPr>
          </a:p>
          <a:p>
            <a:pPr lvl="2"/>
            <a:r>
              <a:rPr lang="en-US" dirty="0">
                <a:solidFill>
                  <a:srgbClr val="0000CC"/>
                </a:solidFill>
              </a:rPr>
              <a:t>By identifying who is in charge in the process and who has the power, you can determine with whom you should be negotiating.</a:t>
            </a:r>
          </a:p>
        </p:txBody>
      </p:sp>
    </p:spTree>
    <p:extLst>
      <p:ext uri="{BB962C8B-B14F-4D97-AF65-F5344CB8AC3E}">
        <p14:creationId xmlns:p14="http://schemas.microsoft.com/office/powerpoint/2010/main" val="33925430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
            <a:extLst>
              <a:ext uri="{FF2B5EF4-FFF2-40B4-BE49-F238E27FC236}">
                <a16:creationId xmlns:a16="http://schemas.microsoft.com/office/drawing/2014/main" id="{1070AA1E-2142-4C46-8282-490CF0B64BA7}"/>
              </a:ext>
            </a:extLst>
          </p:cNvPr>
          <p:cNvSpPr txBox="1">
            <a:spLocks noChangeArrowheads="1"/>
          </p:cNvSpPr>
          <p:nvPr/>
        </p:nvSpPr>
        <p:spPr bwMode="auto">
          <a:xfrm>
            <a:off x="838200" y="365126"/>
            <a:ext cx="10670628" cy="722696"/>
          </a:xfrm>
          <a:prstGeom prst="rect">
            <a:avLst/>
          </a:prstGeom>
          <a:solidFill>
            <a:srgbClr val="C00000"/>
          </a:solid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Frequently Asked Questions #1</a:t>
            </a:r>
          </a:p>
        </p:txBody>
      </p:sp>
      <p:sp>
        <p:nvSpPr>
          <p:cNvPr id="3" name="Content Placeholder 2">
            <a:extLst>
              <a:ext uri="{FF2B5EF4-FFF2-40B4-BE49-F238E27FC236}">
                <a16:creationId xmlns:a16="http://schemas.microsoft.com/office/drawing/2014/main" id="{2EC07933-647C-6646-8B6C-875E86D7E86D}"/>
              </a:ext>
            </a:extLst>
          </p:cNvPr>
          <p:cNvSpPr txBox="1">
            <a:spLocks/>
          </p:cNvSpPr>
          <p:nvPr/>
        </p:nvSpPr>
        <p:spPr>
          <a:xfrm>
            <a:off x="838200" y="1326183"/>
            <a:ext cx="10515600" cy="485078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3000" b="1" i="1" dirty="0">
                <a:solidFill>
                  <a:srgbClr val="006600"/>
                </a:solidFill>
              </a:rPr>
              <a:t>How early should I be career planning? </a:t>
            </a:r>
          </a:p>
          <a:p>
            <a:pPr marL="0" indent="0" algn="ctr">
              <a:buNone/>
            </a:pPr>
            <a:endParaRPr lang="en-US" sz="1600" b="1" i="1" dirty="0">
              <a:solidFill>
                <a:srgbClr val="006600"/>
              </a:solidFill>
            </a:endParaRPr>
          </a:p>
          <a:p>
            <a:pPr marL="0" indent="0" algn="ctr">
              <a:buNone/>
            </a:pPr>
            <a:r>
              <a:rPr lang="en-US" sz="3000" b="1" i="1" dirty="0">
                <a:solidFill>
                  <a:srgbClr val="006600"/>
                </a:solidFill>
              </a:rPr>
              <a:t>How much of my time can I expect to spend career planning? </a:t>
            </a:r>
          </a:p>
          <a:p>
            <a:pPr marL="0" indent="0" algn="ctr">
              <a:buNone/>
            </a:pPr>
            <a:endParaRPr lang="en-US" sz="1600" b="1" i="1" dirty="0">
              <a:solidFill>
                <a:srgbClr val="006600"/>
              </a:solidFill>
            </a:endParaRPr>
          </a:p>
          <a:p>
            <a:pPr marL="0" indent="0" algn="ctr">
              <a:buNone/>
            </a:pPr>
            <a:r>
              <a:rPr lang="en-US" sz="3000" b="1" i="1" dirty="0">
                <a:solidFill>
                  <a:srgbClr val="006600"/>
                </a:solidFill>
              </a:rPr>
              <a:t>What if I'm interested in a unique non-academic career, can I find assistance with something like that at my university?</a:t>
            </a:r>
          </a:p>
          <a:p>
            <a:pPr marL="0" indent="0" algn="ctr">
              <a:buNone/>
            </a:pPr>
            <a:endParaRPr lang="en-US" sz="1600" b="1" i="1" dirty="0">
              <a:solidFill>
                <a:srgbClr val="006600"/>
              </a:solidFill>
            </a:endParaRPr>
          </a:p>
          <a:p>
            <a:pPr marL="0" indent="0" algn="ctr">
              <a:buNone/>
            </a:pPr>
            <a:r>
              <a:rPr lang="en-US" sz="3000" b="1" i="1" dirty="0">
                <a:solidFill>
                  <a:srgbClr val="006600"/>
                </a:solidFill>
              </a:rPr>
              <a:t>Is there anyone other than my advisor or boss that I can reach out to in regards to career planning?</a:t>
            </a:r>
          </a:p>
        </p:txBody>
      </p:sp>
    </p:spTree>
    <p:extLst>
      <p:ext uri="{BB962C8B-B14F-4D97-AF65-F5344CB8AC3E}">
        <p14:creationId xmlns:p14="http://schemas.microsoft.com/office/powerpoint/2010/main" val="18870556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C07933-647C-6646-8B6C-875E86D7E86D}"/>
              </a:ext>
            </a:extLst>
          </p:cNvPr>
          <p:cNvSpPr txBox="1">
            <a:spLocks/>
          </p:cNvSpPr>
          <p:nvPr/>
        </p:nvSpPr>
        <p:spPr>
          <a:xfrm>
            <a:off x="838200" y="1326183"/>
            <a:ext cx="10515600" cy="485078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b="1" i="1" dirty="0">
                <a:solidFill>
                  <a:srgbClr val="002060"/>
                </a:solidFill>
              </a:rPr>
              <a:t>What would I do if I found out that my career isn't the one for me?</a:t>
            </a:r>
          </a:p>
          <a:p>
            <a:pPr marL="0" indent="0" algn="ctr">
              <a:buNone/>
            </a:pPr>
            <a:endParaRPr lang="en-US" b="1" i="1" dirty="0">
              <a:solidFill>
                <a:srgbClr val="002060"/>
              </a:solidFill>
            </a:endParaRPr>
          </a:p>
          <a:p>
            <a:pPr marL="0" indent="0" algn="ctr">
              <a:buNone/>
            </a:pPr>
            <a:r>
              <a:rPr lang="en-US" b="1" i="1" dirty="0">
                <a:solidFill>
                  <a:srgbClr val="002060"/>
                </a:solidFill>
              </a:rPr>
              <a:t>For example…Given the downturn in the oil and gas industry which has been a major employer of many geoscientists in the past decade, I really don't know the pathway to follow with a degree in geology as employment in the field has really been on the decline. </a:t>
            </a:r>
          </a:p>
          <a:p>
            <a:pPr marL="0" indent="0" algn="ctr">
              <a:buNone/>
            </a:pPr>
            <a:endParaRPr lang="en-US" b="1" i="1" dirty="0">
              <a:solidFill>
                <a:srgbClr val="002060"/>
              </a:solidFill>
            </a:endParaRPr>
          </a:p>
          <a:p>
            <a:pPr marL="0" indent="0" algn="ctr">
              <a:buNone/>
            </a:pPr>
            <a:r>
              <a:rPr lang="en-US" b="1" i="1" dirty="0">
                <a:solidFill>
                  <a:srgbClr val="002060"/>
                </a:solidFill>
              </a:rPr>
              <a:t>How and when do I know that I need to </a:t>
            </a:r>
            <a:br>
              <a:rPr lang="en-US" b="1" i="1" dirty="0">
                <a:solidFill>
                  <a:srgbClr val="002060"/>
                </a:solidFill>
              </a:rPr>
            </a:br>
            <a:r>
              <a:rPr lang="en-US" b="1" i="1" dirty="0">
                <a:solidFill>
                  <a:srgbClr val="002060"/>
                </a:solidFill>
              </a:rPr>
              <a:t>make a career change or transition?</a:t>
            </a:r>
          </a:p>
          <a:p>
            <a:pPr marL="0" indent="0" algn="ctr">
              <a:buNone/>
            </a:pPr>
            <a:endParaRPr lang="en-US" b="1" i="1" dirty="0">
              <a:solidFill>
                <a:srgbClr val="002060"/>
              </a:solidFill>
            </a:endParaRPr>
          </a:p>
        </p:txBody>
      </p:sp>
      <p:sp>
        <p:nvSpPr>
          <p:cNvPr id="2" name="Rectangle 2">
            <a:extLst>
              <a:ext uri="{FF2B5EF4-FFF2-40B4-BE49-F238E27FC236}">
                <a16:creationId xmlns:a16="http://schemas.microsoft.com/office/drawing/2014/main" id="{02F57CAC-ADD5-960D-6CD0-7FDB86B68CEA}"/>
              </a:ext>
            </a:extLst>
          </p:cNvPr>
          <p:cNvSpPr txBox="1">
            <a:spLocks noChangeArrowheads="1"/>
          </p:cNvSpPr>
          <p:nvPr/>
        </p:nvSpPr>
        <p:spPr bwMode="auto">
          <a:xfrm>
            <a:off x="838200" y="365126"/>
            <a:ext cx="10670628" cy="722696"/>
          </a:xfrm>
          <a:prstGeom prst="rect">
            <a:avLst/>
          </a:prstGeom>
          <a:solidFill>
            <a:srgbClr val="C00000"/>
          </a:solid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Frequently Asked Questions #2</a:t>
            </a:r>
          </a:p>
        </p:txBody>
      </p:sp>
    </p:spTree>
    <p:extLst>
      <p:ext uri="{BB962C8B-B14F-4D97-AF65-F5344CB8AC3E}">
        <p14:creationId xmlns:p14="http://schemas.microsoft.com/office/powerpoint/2010/main" val="25205336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C07933-647C-6646-8B6C-875E86D7E86D}"/>
              </a:ext>
            </a:extLst>
          </p:cNvPr>
          <p:cNvSpPr txBox="1">
            <a:spLocks/>
          </p:cNvSpPr>
          <p:nvPr/>
        </p:nvSpPr>
        <p:spPr>
          <a:xfrm>
            <a:off x="838200" y="1326183"/>
            <a:ext cx="10515600" cy="485078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3600" b="1" i="1" dirty="0">
                <a:solidFill>
                  <a:srgbClr val="0000CC"/>
                </a:solidFill>
              </a:rPr>
              <a:t>I have a really good job offer in Boston and an okay job offer in New Orleans. My partner will be in grad school for 2 more years in Louisiana. Eventually we want to settle in or near Louisiana.</a:t>
            </a:r>
          </a:p>
          <a:p>
            <a:pPr marL="0" indent="0" algn="ctr">
              <a:buNone/>
            </a:pPr>
            <a:endParaRPr lang="en-US" sz="3600" b="1" i="1" dirty="0">
              <a:solidFill>
                <a:srgbClr val="0000CC"/>
              </a:solidFill>
            </a:endParaRPr>
          </a:p>
          <a:p>
            <a:pPr marL="0" indent="0" algn="ctr">
              <a:buNone/>
            </a:pPr>
            <a:r>
              <a:rPr lang="en-US" sz="3600" b="1" i="1" dirty="0">
                <a:solidFill>
                  <a:srgbClr val="0000CC"/>
                </a:solidFill>
              </a:rPr>
              <a:t>What should I do?</a:t>
            </a:r>
            <a:endParaRPr lang="en-US" sz="2300" b="1" i="1" dirty="0">
              <a:solidFill>
                <a:srgbClr val="C00000"/>
              </a:solidFill>
            </a:endParaRPr>
          </a:p>
        </p:txBody>
      </p:sp>
      <p:sp>
        <p:nvSpPr>
          <p:cNvPr id="2" name="Rectangle 2">
            <a:extLst>
              <a:ext uri="{FF2B5EF4-FFF2-40B4-BE49-F238E27FC236}">
                <a16:creationId xmlns:a16="http://schemas.microsoft.com/office/drawing/2014/main" id="{D1F18E23-8170-70CB-662D-8AD550D5FA88}"/>
              </a:ext>
            </a:extLst>
          </p:cNvPr>
          <p:cNvSpPr txBox="1">
            <a:spLocks noChangeArrowheads="1"/>
          </p:cNvSpPr>
          <p:nvPr/>
        </p:nvSpPr>
        <p:spPr bwMode="auto">
          <a:xfrm>
            <a:off x="838200" y="365126"/>
            <a:ext cx="10670628" cy="722696"/>
          </a:xfrm>
          <a:prstGeom prst="rect">
            <a:avLst/>
          </a:prstGeom>
          <a:solidFill>
            <a:srgbClr val="C00000"/>
          </a:solid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Frequently Asked Questions #3</a:t>
            </a:r>
          </a:p>
        </p:txBody>
      </p:sp>
    </p:spTree>
    <p:extLst>
      <p:ext uri="{BB962C8B-B14F-4D97-AF65-F5344CB8AC3E}">
        <p14:creationId xmlns:p14="http://schemas.microsoft.com/office/powerpoint/2010/main" val="11403745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C07933-647C-6646-8B6C-875E86D7E86D}"/>
              </a:ext>
            </a:extLst>
          </p:cNvPr>
          <p:cNvSpPr txBox="1">
            <a:spLocks/>
          </p:cNvSpPr>
          <p:nvPr/>
        </p:nvSpPr>
        <p:spPr>
          <a:xfrm>
            <a:off x="838200" y="1326183"/>
            <a:ext cx="10515600" cy="485078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b="1" i="1" dirty="0"/>
              <a:t>I am graduating with my Master of Architecture. I have an opportunity to take a job in the Northeast with a really reputable firm that will take great care of me and pay for all of my continuing education and certifications over the next 3-5 years.</a:t>
            </a:r>
          </a:p>
          <a:p>
            <a:pPr marL="0" indent="0" algn="ctr">
              <a:buNone/>
            </a:pPr>
            <a:r>
              <a:rPr lang="en-US" b="1" i="1" dirty="0"/>
              <a:t>I also have an opportunity to take a job closer to home, but I will have to pay for all of my continuing education and certifications to advance my career.</a:t>
            </a:r>
          </a:p>
          <a:p>
            <a:pPr marL="0" indent="0" algn="ctr">
              <a:buNone/>
            </a:pPr>
            <a:r>
              <a:rPr lang="en-US" b="1" i="1" dirty="0"/>
              <a:t>Eventually, I would like to open my own practice in Louisiana – but that may be 5-10 years away.</a:t>
            </a:r>
          </a:p>
          <a:p>
            <a:pPr marL="0" indent="0" algn="ctr">
              <a:buNone/>
            </a:pPr>
            <a:r>
              <a:rPr lang="en-US" b="1" i="1" dirty="0"/>
              <a:t>What should I do?</a:t>
            </a:r>
          </a:p>
        </p:txBody>
      </p:sp>
      <p:sp>
        <p:nvSpPr>
          <p:cNvPr id="2" name="Rectangle 2">
            <a:extLst>
              <a:ext uri="{FF2B5EF4-FFF2-40B4-BE49-F238E27FC236}">
                <a16:creationId xmlns:a16="http://schemas.microsoft.com/office/drawing/2014/main" id="{4FA34152-BCA9-9745-BED0-DD4FC52E4407}"/>
              </a:ext>
            </a:extLst>
          </p:cNvPr>
          <p:cNvSpPr txBox="1">
            <a:spLocks noChangeArrowheads="1"/>
          </p:cNvSpPr>
          <p:nvPr/>
        </p:nvSpPr>
        <p:spPr bwMode="auto">
          <a:xfrm>
            <a:off x="838200" y="365126"/>
            <a:ext cx="10670628" cy="722696"/>
          </a:xfrm>
          <a:prstGeom prst="rect">
            <a:avLst/>
          </a:prstGeom>
          <a:solidFill>
            <a:srgbClr val="C00000"/>
          </a:solid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Frequently Asked Questions #4</a:t>
            </a:r>
          </a:p>
        </p:txBody>
      </p:sp>
    </p:spTree>
    <p:extLst>
      <p:ext uri="{BB962C8B-B14F-4D97-AF65-F5344CB8AC3E}">
        <p14:creationId xmlns:p14="http://schemas.microsoft.com/office/powerpoint/2010/main" val="37234765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C07933-647C-6646-8B6C-875E86D7E86D}"/>
              </a:ext>
            </a:extLst>
          </p:cNvPr>
          <p:cNvSpPr txBox="1">
            <a:spLocks/>
          </p:cNvSpPr>
          <p:nvPr/>
        </p:nvSpPr>
        <p:spPr>
          <a:xfrm>
            <a:off x="838200" y="1326183"/>
            <a:ext cx="10515600" cy="485078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500" b="1" i="1" dirty="0"/>
              <a:t>I am graduating with my Master of Architecture. I have an opportunity to take a job in the Northeast with a really reputable firm that will take great care of me and pay for all of my continuing education and certifications over the next 3-5 years.</a:t>
            </a:r>
          </a:p>
          <a:p>
            <a:pPr marL="0" indent="0" algn="ctr">
              <a:buNone/>
            </a:pPr>
            <a:r>
              <a:rPr lang="en-US" sz="1500" b="1" i="1" dirty="0"/>
              <a:t>I also have an opportunity to take a job closer to home, but I will have to pay for all of my continuing education and certifications to advance my career.</a:t>
            </a:r>
          </a:p>
          <a:p>
            <a:pPr marL="0" indent="0" algn="ctr">
              <a:buNone/>
            </a:pPr>
            <a:r>
              <a:rPr lang="en-US" sz="1500" b="1" i="1" dirty="0"/>
              <a:t>Eventually, I would like to open my own practice in Louisiana – but that may be 5-10 years away.</a:t>
            </a:r>
          </a:p>
          <a:p>
            <a:pPr marL="0" indent="0" algn="ctr">
              <a:buNone/>
            </a:pPr>
            <a:r>
              <a:rPr lang="en-US" sz="1500" b="1" i="1" dirty="0"/>
              <a:t>What should I do?</a:t>
            </a:r>
          </a:p>
          <a:p>
            <a:pPr marL="0" indent="0" algn="ctr">
              <a:buNone/>
            </a:pPr>
            <a:r>
              <a:rPr lang="en-US" sz="2300" b="1" i="1" dirty="0">
                <a:solidFill>
                  <a:srgbClr val="C00000"/>
                </a:solidFill>
              </a:rPr>
              <a:t>Only you can answer this.</a:t>
            </a:r>
          </a:p>
          <a:p>
            <a:pPr marL="0" indent="0" algn="ctr">
              <a:buNone/>
            </a:pPr>
            <a:r>
              <a:rPr lang="en-US" sz="2300" b="1" i="1" dirty="0">
                <a:solidFill>
                  <a:srgbClr val="C00000"/>
                </a:solidFill>
              </a:rPr>
              <a:t>Focus on your goals, focus on your priorities.</a:t>
            </a:r>
          </a:p>
          <a:p>
            <a:pPr marL="0" indent="0" algn="ctr">
              <a:buNone/>
            </a:pPr>
            <a:r>
              <a:rPr lang="en-US" sz="2300" b="1" i="1" dirty="0">
                <a:solidFill>
                  <a:srgbClr val="C00000"/>
                </a:solidFill>
              </a:rPr>
              <a:t>You can make lists and spreadsheets and you can calculate the estimated financial value of each option.</a:t>
            </a:r>
          </a:p>
          <a:p>
            <a:pPr marL="0" indent="0" algn="ctr">
              <a:buNone/>
            </a:pPr>
            <a:r>
              <a:rPr lang="en-US" sz="2300" b="1" i="1" dirty="0">
                <a:solidFill>
                  <a:srgbClr val="C00000"/>
                </a:solidFill>
              </a:rPr>
              <a:t>But ultimately this is a personal decision that only you and your partner can answer.</a:t>
            </a:r>
          </a:p>
          <a:p>
            <a:pPr marL="0" indent="0" algn="ctr">
              <a:buNone/>
            </a:pPr>
            <a:endParaRPr lang="en-US" sz="2300" b="1" i="1" dirty="0">
              <a:solidFill>
                <a:srgbClr val="C00000"/>
              </a:solidFill>
            </a:endParaRPr>
          </a:p>
          <a:p>
            <a:pPr marL="0" indent="0" algn="ctr">
              <a:buNone/>
            </a:pPr>
            <a:r>
              <a:rPr lang="en-US" sz="2300" b="1" i="1" dirty="0">
                <a:solidFill>
                  <a:srgbClr val="C00000"/>
                </a:solidFill>
              </a:rPr>
              <a:t>How much of the short-term are you willing to sacrifice for the long-term?</a:t>
            </a:r>
          </a:p>
          <a:p>
            <a:pPr marL="0" indent="0" algn="ctr">
              <a:buNone/>
            </a:pPr>
            <a:endParaRPr lang="en-US" sz="1500" b="1" i="1" dirty="0"/>
          </a:p>
          <a:p>
            <a:pPr marL="0" indent="0" algn="ctr">
              <a:buNone/>
            </a:pPr>
            <a:endParaRPr lang="en-US" sz="1500" b="1" i="1" dirty="0"/>
          </a:p>
          <a:p>
            <a:pPr marL="0" indent="0" algn="ctr">
              <a:buNone/>
            </a:pPr>
            <a:endParaRPr lang="en-US" sz="1500" b="1" i="1" dirty="0"/>
          </a:p>
        </p:txBody>
      </p:sp>
      <p:sp>
        <p:nvSpPr>
          <p:cNvPr id="2" name="Rectangle 2">
            <a:extLst>
              <a:ext uri="{FF2B5EF4-FFF2-40B4-BE49-F238E27FC236}">
                <a16:creationId xmlns:a16="http://schemas.microsoft.com/office/drawing/2014/main" id="{5CD0B20A-CC9A-7765-75E1-D64AEFF55326}"/>
              </a:ext>
            </a:extLst>
          </p:cNvPr>
          <p:cNvSpPr txBox="1">
            <a:spLocks noChangeArrowheads="1"/>
          </p:cNvSpPr>
          <p:nvPr/>
        </p:nvSpPr>
        <p:spPr bwMode="auto">
          <a:xfrm>
            <a:off x="838200" y="365126"/>
            <a:ext cx="10670628" cy="722696"/>
          </a:xfrm>
          <a:prstGeom prst="rect">
            <a:avLst/>
          </a:prstGeom>
          <a:solidFill>
            <a:srgbClr val="C00000"/>
          </a:solid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Frequently Asked Questions #4</a:t>
            </a:r>
          </a:p>
        </p:txBody>
      </p:sp>
    </p:spTree>
    <p:extLst>
      <p:ext uri="{BB962C8B-B14F-4D97-AF65-F5344CB8AC3E}">
        <p14:creationId xmlns:p14="http://schemas.microsoft.com/office/powerpoint/2010/main" val="11213844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
            <a:extLst>
              <a:ext uri="{FF2B5EF4-FFF2-40B4-BE49-F238E27FC236}">
                <a16:creationId xmlns:a16="http://schemas.microsoft.com/office/drawing/2014/main" id="{1070AA1E-2142-4C46-8282-490CF0B64BA7}"/>
              </a:ext>
            </a:extLst>
          </p:cNvPr>
          <p:cNvSpPr txBox="1">
            <a:spLocks noChangeArrowheads="1"/>
          </p:cNvSpPr>
          <p:nvPr/>
        </p:nvSpPr>
        <p:spPr bwMode="auto">
          <a:xfrm>
            <a:off x="838200" y="328735"/>
            <a:ext cx="10670628" cy="722696"/>
          </a:xfrm>
          <a:prstGeom prst="rect">
            <a:avLst/>
          </a:prstGeom>
          <a:solidFill>
            <a:srgbClr val="C00000"/>
          </a:solid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Owning Your Financial Future</a:t>
            </a:r>
          </a:p>
        </p:txBody>
      </p:sp>
      <p:sp>
        <p:nvSpPr>
          <p:cNvPr id="30" name="Rounded Rectangle 29">
            <a:extLst>
              <a:ext uri="{FF2B5EF4-FFF2-40B4-BE49-F238E27FC236}">
                <a16:creationId xmlns:a16="http://schemas.microsoft.com/office/drawing/2014/main" id="{06838B02-27E1-914E-8454-9C2A7B856710}"/>
              </a:ext>
            </a:extLst>
          </p:cNvPr>
          <p:cNvSpPr/>
          <p:nvPr/>
        </p:nvSpPr>
        <p:spPr>
          <a:xfrm>
            <a:off x="1418317" y="1224141"/>
            <a:ext cx="8674716" cy="1263755"/>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t>INVESTING GOALS, HABITS &amp; STRATEGIES</a:t>
            </a:r>
          </a:p>
          <a:p>
            <a:pPr algn="ctr"/>
            <a:r>
              <a:rPr lang="en-US" sz="3000" b="1" dirty="0"/>
              <a:t>Today, June 22</a:t>
            </a:r>
          </a:p>
        </p:txBody>
      </p:sp>
      <p:sp>
        <p:nvSpPr>
          <p:cNvPr id="13" name="Rounded Rectangle 12">
            <a:extLst>
              <a:ext uri="{FF2B5EF4-FFF2-40B4-BE49-F238E27FC236}">
                <a16:creationId xmlns:a16="http://schemas.microsoft.com/office/drawing/2014/main" id="{E86DA962-8986-B14E-BC7C-8150A6189E68}"/>
              </a:ext>
            </a:extLst>
          </p:cNvPr>
          <p:cNvSpPr/>
          <p:nvPr/>
        </p:nvSpPr>
        <p:spPr>
          <a:xfrm>
            <a:off x="1418316" y="2691855"/>
            <a:ext cx="8674715" cy="1324844"/>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t>BUDGETING &amp; DEBT MANAGEMENT</a:t>
            </a:r>
          </a:p>
          <a:p>
            <a:pPr algn="ctr"/>
            <a:r>
              <a:rPr lang="en-US" sz="3000" b="1" dirty="0"/>
              <a:t>Wednesday, July 6</a:t>
            </a:r>
          </a:p>
        </p:txBody>
      </p:sp>
      <p:sp>
        <p:nvSpPr>
          <p:cNvPr id="16" name="Rounded Rectangle 15">
            <a:extLst>
              <a:ext uri="{FF2B5EF4-FFF2-40B4-BE49-F238E27FC236}">
                <a16:creationId xmlns:a16="http://schemas.microsoft.com/office/drawing/2014/main" id="{C529DE7D-8B91-524D-8D6B-F973C9013BDB}"/>
              </a:ext>
            </a:extLst>
          </p:cNvPr>
          <p:cNvSpPr/>
          <p:nvPr/>
        </p:nvSpPr>
        <p:spPr>
          <a:xfrm>
            <a:off x="1418315" y="4250938"/>
            <a:ext cx="8674715" cy="1324844"/>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t>INVESTING FOR RETIREMENT, </a:t>
            </a:r>
            <a:br>
              <a:rPr lang="en-US" sz="3000" b="1" dirty="0"/>
            </a:br>
            <a:r>
              <a:rPr lang="en-US" sz="3000" b="1" dirty="0"/>
              <a:t>EDUCATION &amp; SPECIAL EVENTS</a:t>
            </a:r>
          </a:p>
          <a:p>
            <a:pPr algn="ctr"/>
            <a:r>
              <a:rPr lang="en-US" sz="3000" b="1" dirty="0"/>
              <a:t>Wednesday, July 13</a:t>
            </a:r>
          </a:p>
        </p:txBody>
      </p:sp>
    </p:spTree>
    <p:extLst>
      <p:ext uri="{BB962C8B-B14F-4D97-AF65-F5344CB8AC3E}">
        <p14:creationId xmlns:p14="http://schemas.microsoft.com/office/powerpoint/2010/main" val="31500848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C07933-647C-6646-8B6C-875E86D7E86D}"/>
              </a:ext>
            </a:extLst>
          </p:cNvPr>
          <p:cNvSpPr txBox="1">
            <a:spLocks/>
          </p:cNvSpPr>
          <p:nvPr/>
        </p:nvSpPr>
        <p:spPr>
          <a:xfrm>
            <a:off x="838200" y="466283"/>
            <a:ext cx="10515600" cy="571068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3800" b="1" i="1" dirty="0">
                <a:solidFill>
                  <a:srgbClr val="C00000"/>
                </a:solidFill>
              </a:rPr>
              <a:t>Decisions about jobs and careers are very personal.</a:t>
            </a:r>
          </a:p>
          <a:p>
            <a:pPr marL="0" indent="0" algn="ctr">
              <a:buNone/>
            </a:pPr>
            <a:endParaRPr lang="en-US" sz="3800" b="1" i="1" dirty="0">
              <a:solidFill>
                <a:srgbClr val="C00000"/>
              </a:solidFill>
            </a:endParaRPr>
          </a:p>
          <a:p>
            <a:pPr marL="0" indent="0" algn="ctr">
              <a:buNone/>
            </a:pPr>
            <a:r>
              <a:rPr lang="en-US" sz="3800" b="1" i="1" dirty="0">
                <a:solidFill>
                  <a:srgbClr val="C00000"/>
                </a:solidFill>
              </a:rPr>
              <a:t>They are classic trade-offs between short-term and long-term goals.</a:t>
            </a:r>
          </a:p>
          <a:p>
            <a:pPr marL="0" indent="0" algn="ctr">
              <a:buNone/>
            </a:pPr>
            <a:endParaRPr lang="en-US" sz="3800" b="1" i="1" dirty="0">
              <a:solidFill>
                <a:srgbClr val="C00000"/>
              </a:solidFill>
            </a:endParaRPr>
          </a:p>
          <a:p>
            <a:pPr marL="0" indent="0" algn="ctr">
              <a:buNone/>
            </a:pPr>
            <a:r>
              <a:rPr lang="en-US" sz="3800" b="1" i="1" dirty="0">
                <a:solidFill>
                  <a:srgbClr val="C00000"/>
                </a:solidFill>
              </a:rPr>
              <a:t>They are typically about more than just you – talk to your family.</a:t>
            </a:r>
          </a:p>
          <a:p>
            <a:pPr marL="0" indent="0" algn="ctr">
              <a:buNone/>
            </a:pPr>
            <a:endParaRPr lang="en-US" sz="3800" b="1" i="1" dirty="0">
              <a:solidFill>
                <a:srgbClr val="C00000"/>
              </a:solidFill>
            </a:endParaRPr>
          </a:p>
          <a:p>
            <a:pPr marL="0" indent="0" algn="ctr">
              <a:buNone/>
            </a:pPr>
            <a:r>
              <a:rPr lang="en-US" sz="3800" b="1" i="1" dirty="0">
                <a:solidFill>
                  <a:srgbClr val="C00000"/>
                </a:solidFill>
              </a:rPr>
              <a:t>How to decide?</a:t>
            </a:r>
          </a:p>
        </p:txBody>
      </p:sp>
    </p:spTree>
    <p:extLst>
      <p:ext uri="{BB962C8B-B14F-4D97-AF65-F5344CB8AC3E}">
        <p14:creationId xmlns:p14="http://schemas.microsoft.com/office/powerpoint/2010/main" val="3708482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2112C795-2A26-2743-80E5-4D91D41B9415}"/>
              </a:ext>
            </a:extLst>
          </p:cNvPr>
          <p:cNvGraphicFramePr/>
          <p:nvPr/>
        </p:nvGraphicFramePr>
        <p:xfrm>
          <a:off x="375450" y="-1108180"/>
          <a:ext cx="10972800" cy="7315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639811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C07933-647C-6646-8B6C-875E86D7E86D}"/>
              </a:ext>
            </a:extLst>
          </p:cNvPr>
          <p:cNvSpPr txBox="1">
            <a:spLocks/>
          </p:cNvSpPr>
          <p:nvPr/>
        </p:nvSpPr>
        <p:spPr>
          <a:xfrm>
            <a:off x="838200" y="593452"/>
            <a:ext cx="10515600" cy="558351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4000" b="1" i="1" dirty="0">
                <a:solidFill>
                  <a:srgbClr val="C00000"/>
                </a:solidFill>
              </a:rPr>
              <a:t>How to decide?</a:t>
            </a:r>
          </a:p>
          <a:p>
            <a:pPr marL="0" indent="0" algn="ctr">
              <a:buNone/>
            </a:pPr>
            <a:endParaRPr lang="en-US" sz="2300" b="1" i="1" dirty="0">
              <a:solidFill>
                <a:srgbClr val="C00000"/>
              </a:solidFill>
            </a:endParaRPr>
          </a:p>
          <a:p>
            <a:pPr marL="0" indent="0" algn="ctr">
              <a:buNone/>
            </a:pPr>
            <a:r>
              <a:rPr lang="en-US" sz="3000" b="1" i="1" dirty="0">
                <a:solidFill>
                  <a:srgbClr val="0000CC"/>
                </a:solidFill>
              </a:rPr>
              <a:t>Try this trick: Fully commit to one option to yourself. Tell yourself you’re doing Option #1 and try to forget about Option #2. And then pretend to live it and make plans for it…like, literally make plans. Map out the next 10 years of your life with this decision. You can use some numbers, but it will be mostly about values, goals and priorities.</a:t>
            </a:r>
          </a:p>
          <a:p>
            <a:pPr marL="0" indent="0" algn="ctr">
              <a:buNone/>
            </a:pPr>
            <a:endParaRPr lang="en-US" sz="3000" b="1" i="1" dirty="0">
              <a:solidFill>
                <a:srgbClr val="0000CC"/>
              </a:solidFill>
            </a:endParaRPr>
          </a:p>
          <a:p>
            <a:pPr marL="0" indent="0" algn="ctr">
              <a:buNone/>
            </a:pPr>
            <a:r>
              <a:rPr lang="en-US" sz="3000" b="1" i="1" dirty="0">
                <a:solidFill>
                  <a:srgbClr val="0000CC"/>
                </a:solidFill>
              </a:rPr>
              <a:t>Pretend that you have made this decision for 2-3 weeks.</a:t>
            </a:r>
          </a:p>
        </p:txBody>
      </p:sp>
    </p:spTree>
    <p:extLst>
      <p:ext uri="{BB962C8B-B14F-4D97-AF65-F5344CB8AC3E}">
        <p14:creationId xmlns:p14="http://schemas.microsoft.com/office/powerpoint/2010/main" val="14636164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C07933-647C-6646-8B6C-875E86D7E86D}"/>
              </a:ext>
            </a:extLst>
          </p:cNvPr>
          <p:cNvSpPr txBox="1">
            <a:spLocks/>
          </p:cNvSpPr>
          <p:nvPr/>
        </p:nvSpPr>
        <p:spPr>
          <a:xfrm>
            <a:off x="838200" y="575285"/>
            <a:ext cx="10515600" cy="560167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700" b="1" i="1" dirty="0">
                <a:solidFill>
                  <a:srgbClr val="0000CC"/>
                </a:solidFill>
              </a:rPr>
              <a:t>Pretend that you have made this decision for 2-3 weeks.</a:t>
            </a:r>
          </a:p>
          <a:p>
            <a:pPr marL="0" indent="0" algn="ctr">
              <a:buNone/>
            </a:pPr>
            <a:r>
              <a:rPr lang="en-US" sz="2700" b="1" i="1" dirty="0">
                <a:solidFill>
                  <a:srgbClr val="0000CC"/>
                </a:solidFill>
              </a:rPr>
              <a:t>And then assess how you feel. </a:t>
            </a:r>
          </a:p>
          <a:p>
            <a:pPr marL="0" indent="0" algn="ctr">
              <a:buNone/>
            </a:pPr>
            <a:endParaRPr lang="en-US" sz="2700" b="1" i="1" dirty="0">
              <a:solidFill>
                <a:srgbClr val="0000CC"/>
              </a:solidFill>
            </a:endParaRPr>
          </a:p>
          <a:p>
            <a:pPr marL="0" indent="0" algn="ctr">
              <a:buNone/>
            </a:pPr>
            <a:r>
              <a:rPr lang="en-US" sz="2700" b="1" i="1" dirty="0">
                <a:solidFill>
                  <a:srgbClr val="0000CC"/>
                </a:solidFill>
              </a:rPr>
              <a:t>Are you more or less excited?</a:t>
            </a:r>
          </a:p>
          <a:p>
            <a:pPr marL="0" indent="0" algn="ctr">
              <a:buNone/>
            </a:pPr>
            <a:r>
              <a:rPr lang="en-US" sz="2700" b="1" i="1" dirty="0">
                <a:solidFill>
                  <a:srgbClr val="0000CC"/>
                </a:solidFill>
              </a:rPr>
              <a:t>Are you more or less anxious?</a:t>
            </a:r>
          </a:p>
          <a:p>
            <a:pPr marL="0" indent="0" algn="ctr">
              <a:buNone/>
            </a:pPr>
            <a:r>
              <a:rPr lang="en-US" sz="2700" b="1" i="1" dirty="0">
                <a:solidFill>
                  <a:srgbClr val="0000CC"/>
                </a:solidFill>
              </a:rPr>
              <a:t>Does the 10-year plan make sense? Its it clear? </a:t>
            </a:r>
          </a:p>
          <a:p>
            <a:pPr marL="0" indent="0" algn="ctr">
              <a:buNone/>
            </a:pPr>
            <a:r>
              <a:rPr lang="en-US" sz="2700" b="1" i="1" dirty="0">
                <a:solidFill>
                  <a:srgbClr val="0000CC"/>
                </a:solidFill>
              </a:rPr>
              <a:t>How have you been sleeping these past 2-3 weeks?</a:t>
            </a:r>
          </a:p>
          <a:p>
            <a:pPr marL="0" indent="0" algn="ctr">
              <a:buNone/>
            </a:pPr>
            <a:r>
              <a:rPr lang="en-US" sz="2700" b="1" i="1" dirty="0">
                <a:solidFill>
                  <a:srgbClr val="0000CC"/>
                </a:solidFill>
              </a:rPr>
              <a:t>If necessary, repeat this commit-and-pretend process with the other option to try to get a better sense of how both your head and your heart respond to each option.</a:t>
            </a:r>
          </a:p>
        </p:txBody>
      </p:sp>
    </p:spTree>
    <p:extLst>
      <p:ext uri="{BB962C8B-B14F-4D97-AF65-F5344CB8AC3E}">
        <p14:creationId xmlns:p14="http://schemas.microsoft.com/office/powerpoint/2010/main" val="24112063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C07933-647C-6646-8B6C-875E86D7E86D}"/>
              </a:ext>
            </a:extLst>
          </p:cNvPr>
          <p:cNvSpPr txBox="1">
            <a:spLocks/>
          </p:cNvSpPr>
          <p:nvPr/>
        </p:nvSpPr>
        <p:spPr>
          <a:xfrm>
            <a:off x="838200" y="1326183"/>
            <a:ext cx="10515600" cy="485078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3200" b="1" i="1" dirty="0">
                <a:solidFill>
                  <a:srgbClr val="006600"/>
                </a:solidFill>
              </a:rPr>
              <a:t>I am about to start a new job and my human resources advisor has warned me that I will have to make decisions about a company-provided retirement and health plans on my first day at work.</a:t>
            </a:r>
          </a:p>
          <a:p>
            <a:pPr marL="0" indent="0" algn="ctr">
              <a:buNone/>
            </a:pPr>
            <a:endParaRPr lang="en-US" sz="3200" b="1" i="1" dirty="0">
              <a:solidFill>
                <a:srgbClr val="006600"/>
              </a:solidFill>
            </a:endParaRPr>
          </a:p>
          <a:p>
            <a:pPr marL="0" indent="0" algn="ctr">
              <a:buNone/>
            </a:pPr>
            <a:r>
              <a:rPr lang="en-US" sz="2900" b="1" i="1" dirty="0">
                <a:solidFill>
                  <a:srgbClr val="006600"/>
                </a:solidFill>
              </a:rPr>
              <a:t>How do I decide which plans I want?</a:t>
            </a:r>
          </a:p>
          <a:p>
            <a:pPr marL="0" indent="0" algn="ctr">
              <a:buNone/>
            </a:pPr>
            <a:r>
              <a:rPr lang="en-US" sz="2900" b="1" i="1" dirty="0">
                <a:solidFill>
                  <a:srgbClr val="006600"/>
                </a:solidFill>
              </a:rPr>
              <a:t>What if I choose the wrong plan – can I change my decision later?</a:t>
            </a:r>
            <a:endParaRPr lang="en-US" sz="2900" b="1" i="1" dirty="0">
              <a:solidFill>
                <a:srgbClr val="C00000"/>
              </a:solidFill>
            </a:endParaRPr>
          </a:p>
        </p:txBody>
      </p:sp>
      <p:sp>
        <p:nvSpPr>
          <p:cNvPr id="2" name="Rectangle 2">
            <a:extLst>
              <a:ext uri="{FF2B5EF4-FFF2-40B4-BE49-F238E27FC236}">
                <a16:creationId xmlns:a16="http://schemas.microsoft.com/office/drawing/2014/main" id="{97766B90-AFF9-E15A-D4C0-9532D25B8E65}"/>
              </a:ext>
            </a:extLst>
          </p:cNvPr>
          <p:cNvSpPr txBox="1">
            <a:spLocks noChangeArrowheads="1"/>
          </p:cNvSpPr>
          <p:nvPr/>
        </p:nvSpPr>
        <p:spPr bwMode="auto">
          <a:xfrm>
            <a:off x="838200" y="365126"/>
            <a:ext cx="10670628" cy="722696"/>
          </a:xfrm>
          <a:prstGeom prst="rect">
            <a:avLst/>
          </a:prstGeom>
          <a:solidFill>
            <a:srgbClr val="C00000"/>
          </a:solid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Frequently Asked Questions #5</a:t>
            </a:r>
          </a:p>
        </p:txBody>
      </p:sp>
    </p:spTree>
    <p:extLst>
      <p:ext uri="{BB962C8B-B14F-4D97-AF65-F5344CB8AC3E}">
        <p14:creationId xmlns:p14="http://schemas.microsoft.com/office/powerpoint/2010/main" val="17347594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C07933-647C-6646-8B6C-875E86D7E86D}"/>
              </a:ext>
            </a:extLst>
          </p:cNvPr>
          <p:cNvSpPr txBox="1">
            <a:spLocks/>
          </p:cNvSpPr>
          <p:nvPr/>
        </p:nvSpPr>
        <p:spPr>
          <a:xfrm>
            <a:off x="838200" y="1326183"/>
            <a:ext cx="10515600" cy="485078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000" b="1" i="1" dirty="0">
                <a:solidFill>
                  <a:srgbClr val="006600"/>
                </a:solidFill>
              </a:rPr>
              <a:t>I am about to start a new job and my human resources advisor has warned me that I will have to make decisions about a company-provided retirement and health plans on my first day at work.</a:t>
            </a:r>
          </a:p>
          <a:p>
            <a:pPr marL="0" indent="0" algn="ctr">
              <a:buNone/>
            </a:pPr>
            <a:r>
              <a:rPr lang="en-US" sz="2000" b="1" i="1" dirty="0">
                <a:solidFill>
                  <a:srgbClr val="006600"/>
                </a:solidFill>
              </a:rPr>
              <a:t>How do I decide which plan I want?</a:t>
            </a:r>
          </a:p>
          <a:p>
            <a:pPr marL="0" indent="0" algn="ctr">
              <a:buNone/>
            </a:pPr>
            <a:r>
              <a:rPr lang="en-US" sz="2000" b="1" i="1" dirty="0">
                <a:solidFill>
                  <a:srgbClr val="006600"/>
                </a:solidFill>
              </a:rPr>
              <a:t>What if I choose the wrong plan – can I change my decision later?</a:t>
            </a:r>
          </a:p>
          <a:p>
            <a:pPr marL="0" indent="0" algn="ctr">
              <a:buNone/>
            </a:pPr>
            <a:endParaRPr lang="en-US" b="1" i="1" dirty="0">
              <a:solidFill>
                <a:srgbClr val="0000CC"/>
              </a:solidFill>
            </a:endParaRPr>
          </a:p>
          <a:p>
            <a:pPr marL="0" indent="0">
              <a:buNone/>
            </a:pPr>
            <a:r>
              <a:rPr lang="en-US" sz="2600" b="1" i="1" dirty="0">
                <a:solidFill>
                  <a:srgbClr val="C00000"/>
                </a:solidFill>
              </a:rPr>
              <a:t>Let’s start with the health-care plan:</a:t>
            </a:r>
          </a:p>
          <a:p>
            <a:r>
              <a:rPr lang="en-US" sz="2600" b="1" i="1" dirty="0">
                <a:solidFill>
                  <a:srgbClr val="C00000"/>
                </a:solidFill>
              </a:rPr>
              <a:t>You generally can select which plan option you choose once a year.</a:t>
            </a:r>
          </a:p>
          <a:p>
            <a:r>
              <a:rPr lang="en-US" sz="2600" b="1" i="1" dirty="0">
                <a:solidFill>
                  <a:srgbClr val="C00000"/>
                </a:solidFill>
              </a:rPr>
              <a:t>The company will deduct pre-tax salary for your premium (and the company will also contribute to the premium to share the costs)</a:t>
            </a:r>
          </a:p>
          <a:p>
            <a:r>
              <a:rPr lang="en-US" sz="2600" b="1" i="1" dirty="0">
                <a:solidFill>
                  <a:srgbClr val="C00000"/>
                </a:solidFill>
              </a:rPr>
              <a:t>Your family members may or may not be included.</a:t>
            </a:r>
          </a:p>
          <a:p>
            <a:r>
              <a:rPr lang="en-US" sz="2600" b="1" i="1" dirty="0">
                <a:solidFill>
                  <a:srgbClr val="C00000"/>
                </a:solidFill>
              </a:rPr>
              <a:t>And there are lots of financial decisions you will have to make…</a:t>
            </a:r>
            <a:endParaRPr lang="en-US" sz="2200" b="1" i="1" dirty="0">
              <a:solidFill>
                <a:srgbClr val="C00000"/>
              </a:solidFill>
            </a:endParaRPr>
          </a:p>
        </p:txBody>
      </p:sp>
      <p:sp>
        <p:nvSpPr>
          <p:cNvPr id="2" name="Rectangle 2">
            <a:extLst>
              <a:ext uri="{FF2B5EF4-FFF2-40B4-BE49-F238E27FC236}">
                <a16:creationId xmlns:a16="http://schemas.microsoft.com/office/drawing/2014/main" id="{DCFC2C55-877F-35D4-3D62-8014E649B65F}"/>
              </a:ext>
            </a:extLst>
          </p:cNvPr>
          <p:cNvSpPr txBox="1">
            <a:spLocks noChangeArrowheads="1"/>
          </p:cNvSpPr>
          <p:nvPr/>
        </p:nvSpPr>
        <p:spPr bwMode="auto">
          <a:xfrm>
            <a:off x="838200" y="365126"/>
            <a:ext cx="10670628" cy="722696"/>
          </a:xfrm>
          <a:prstGeom prst="rect">
            <a:avLst/>
          </a:prstGeom>
          <a:solidFill>
            <a:srgbClr val="C00000"/>
          </a:solid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Frequently Asked Questions #5</a:t>
            </a:r>
          </a:p>
        </p:txBody>
      </p:sp>
    </p:spTree>
    <p:extLst>
      <p:ext uri="{BB962C8B-B14F-4D97-AF65-F5344CB8AC3E}">
        <p14:creationId xmlns:p14="http://schemas.microsoft.com/office/powerpoint/2010/main" val="8135749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C07933-647C-6646-8B6C-875E86D7E86D}"/>
              </a:ext>
            </a:extLst>
          </p:cNvPr>
          <p:cNvSpPr txBox="1">
            <a:spLocks/>
          </p:cNvSpPr>
          <p:nvPr/>
        </p:nvSpPr>
        <p:spPr>
          <a:xfrm>
            <a:off x="838200" y="1326183"/>
            <a:ext cx="10515600" cy="485078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600" b="1" i="1" dirty="0">
                <a:solidFill>
                  <a:srgbClr val="C00000"/>
                </a:solidFill>
              </a:rPr>
              <a:t>Let’s start with the health-care plan:</a:t>
            </a:r>
          </a:p>
          <a:p>
            <a:r>
              <a:rPr lang="en-US" sz="2600" b="1" i="1" dirty="0">
                <a:solidFill>
                  <a:srgbClr val="C00000"/>
                </a:solidFill>
              </a:rPr>
              <a:t>And there are lots of financial decisions you will have to make…</a:t>
            </a:r>
          </a:p>
          <a:p>
            <a:pPr lvl="1"/>
            <a:r>
              <a:rPr lang="en-US" sz="1800" b="1" i="1" dirty="0">
                <a:solidFill>
                  <a:srgbClr val="C00000"/>
                </a:solidFill>
              </a:rPr>
              <a:t>Choose to pay a higher monthly premium to get a lower annual deductible.</a:t>
            </a:r>
          </a:p>
          <a:p>
            <a:pPr lvl="1"/>
            <a:r>
              <a:rPr lang="en-US" sz="1800" b="1" i="1" dirty="0">
                <a:solidFill>
                  <a:srgbClr val="C00000"/>
                </a:solidFill>
              </a:rPr>
              <a:t>What are the annual and lifetime out-of-pocket maximums?</a:t>
            </a:r>
          </a:p>
          <a:p>
            <a:pPr lvl="1"/>
            <a:r>
              <a:rPr lang="en-US" sz="1800" b="1" i="1" dirty="0">
                <a:solidFill>
                  <a:srgbClr val="C00000"/>
                </a:solidFill>
              </a:rPr>
              <a:t>What are the co-payment amounts you pay for each visit?</a:t>
            </a:r>
          </a:p>
          <a:p>
            <a:pPr lvl="2"/>
            <a:r>
              <a:rPr lang="en-US" sz="1400" b="1" i="1" dirty="0">
                <a:solidFill>
                  <a:srgbClr val="C00000"/>
                </a:solidFill>
              </a:rPr>
              <a:t>Think about which medical services YOU are most likely to need.</a:t>
            </a:r>
          </a:p>
          <a:p>
            <a:r>
              <a:rPr lang="en-US" sz="2200" b="1" i="1" dirty="0">
                <a:solidFill>
                  <a:srgbClr val="C00000"/>
                </a:solidFill>
              </a:rPr>
              <a:t>Health Savings Accounts (HSA)</a:t>
            </a:r>
          </a:p>
          <a:p>
            <a:pPr lvl="1"/>
            <a:r>
              <a:rPr lang="en-US" sz="1800" b="1" i="1" dirty="0">
                <a:solidFill>
                  <a:srgbClr val="C00000"/>
                </a:solidFill>
              </a:rPr>
              <a:t>You can contribute pre-tax dollars to an HSA to be used to pay co-pays, deductibles, other expenses</a:t>
            </a:r>
          </a:p>
          <a:p>
            <a:pPr lvl="1"/>
            <a:r>
              <a:rPr lang="en-US" sz="1800" b="1" i="1" dirty="0">
                <a:solidFill>
                  <a:srgbClr val="C00000"/>
                </a:solidFill>
              </a:rPr>
              <a:t>The money in the account can roll-over from year to year</a:t>
            </a:r>
          </a:p>
          <a:p>
            <a:pPr lvl="1"/>
            <a:r>
              <a:rPr lang="en-US" sz="1800" b="1" i="1" dirty="0">
                <a:solidFill>
                  <a:srgbClr val="C00000"/>
                </a:solidFill>
              </a:rPr>
              <a:t>Requires you to be part of a high-deductible health care plan</a:t>
            </a:r>
          </a:p>
          <a:p>
            <a:r>
              <a:rPr lang="en-US" sz="2200" b="1" i="1" dirty="0">
                <a:solidFill>
                  <a:srgbClr val="C00000"/>
                </a:solidFill>
              </a:rPr>
              <a:t>Flexible Spending Account (FSA)</a:t>
            </a:r>
          </a:p>
          <a:p>
            <a:pPr lvl="1"/>
            <a:r>
              <a:rPr lang="en-US" sz="1800" b="1" i="1" dirty="0">
                <a:solidFill>
                  <a:srgbClr val="C00000"/>
                </a:solidFill>
              </a:rPr>
              <a:t>You can contribute pre-tax dollars to an FSA to be used to pay co-pays, deductibles, other expenses</a:t>
            </a:r>
          </a:p>
          <a:p>
            <a:pPr lvl="1"/>
            <a:r>
              <a:rPr lang="en-US" sz="1800" b="1" i="1" dirty="0">
                <a:solidFill>
                  <a:srgbClr val="C00000"/>
                </a:solidFill>
              </a:rPr>
              <a:t>The money in the account DOES NOT roll-over from year to year</a:t>
            </a:r>
          </a:p>
          <a:p>
            <a:pPr lvl="1"/>
            <a:r>
              <a:rPr lang="en-US" sz="1800" b="1" i="1" dirty="0">
                <a:solidFill>
                  <a:srgbClr val="C00000"/>
                </a:solidFill>
              </a:rPr>
              <a:t>DOES NOT require you to be part of a high-deductible health care plan</a:t>
            </a:r>
          </a:p>
        </p:txBody>
      </p:sp>
      <p:sp>
        <p:nvSpPr>
          <p:cNvPr id="2" name="Rectangle 2">
            <a:extLst>
              <a:ext uri="{FF2B5EF4-FFF2-40B4-BE49-F238E27FC236}">
                <a16:creationId xmlns:a16="http://schemas.microsoft.com/office/drawing/2014/main" id="{81B3DE0F-3F04-6F3F-1B16-FB5837C53CD0}"/>
              </a:ext>
            </a:extLst>
          </p:cNvPr>
          <p:cNvSpPr txBox="1">
            <a:spLocks noChangeArrowheads="1"/>
          </p:cNvSpPr>
          <p:nvPr/>
        </p:nvSpPr>
        <p:spPr bwMode="auto">
          <a:xfrm>
            <a:off x="838200" y="365126"/>
            <a:ext cx="10670628" cy="722696"/>
          </a:xfrm>
          <a:prstGeom prst="rect">
            <a:avLst/>
          </a:prstGeom>
          <a:solidFill>
            <a:srgbClr val="C00000"/>
          </a:solid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Frequently Asked Questions #5</a:t>
            </a:r>
          </a:p>
        </p:txBody>
      </p:sp>
    </p:spTree>
    <p:extLst>
      <p:ext uri="{BB962C8B-B14F-4D97-AF65-F5344CB8AC3E}">
        <p14:creationId xmlns:p14="http://schemas.microsoft.com/office/powerpoint/2010/main" val="58484668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C07933-647C-6646-8B6C-875E86D7E86D}"/>
              </a:ext>
            </a:extLst>
          </p:cNvPr>
          <p:cNvSpPr txBox="1">
            <a:spLocks/>
          </p:cNvSpPr>
          <p:nvPr/>
        </p:nvSpPr>
        <p:spPr>
          <a:xfrm>
            <a:off x="838200" y="1326183"/>
            <a:ext cx="10515600" cy="485078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000" b="1" i="1" dirty="0">
                <a:solidFill>
                  <a:srgbClr val="006600"/>
                </a:solidFill>
              </a:rPr>
              <a:t>I am about to start a new job and my human resources advisor has warned me that I will have to make decisions about a company-provided retirement and health plans on my first day at work.</a:t>
            </a:r>
          </a:p>
          <a:p>
            <a:pPr marL="0" indent="0" algn="ctr">
              <a:buNone/>
            </a:pPr>
            <a:r>
              <a:rPr lang="en-US" sz="2000" b="1" i="1" dirty="0">
                <a:solidFill>
                  <a:srgbClr val="006600"/>
                </a:solidFill>
              </a:rPr>
              <a:t>How do I decide which plan I want?</a:t>
            </a:r>
          </a:p>
          <a:p>
            <a:pPr marL="0" indent="0" algn="ctr">
              <a:buNone/>
            </a:pPr>
            <a:r>
              <a:rPr lang="en-US" sz="2000" b="1" i="1" dirty="0">
                <a:solidFill>
                  <a:srgbClr val="006600"/>
                </a:solidFill>
              </a:rPr>
              <a:t>What if I choose the wrong plan – can I change my decision later?</a:t>
            </a:r>
          </a:p>
          <a:p>
            <a:pPr marL="0" indent="0" algn="ctr">
              <a:buNone/>
            </a:pPr>
            <a:endParaRPr lang="en-US" b="1" i="1" dirty="0">
              <a:solidFill>
                <a:srgbClr val="0000CC"/>
              </a:solidFill>
            </a:endParaRPr>
          </a:p>
          <a:p>
            <a:pPr marL="0" indent="0">
              <a:buNone/>
            </a:pPr>
            <a:r>
              <a:rPr lang="en-US" sz="2600" b="1" i="1" dirty="0">
                <a:solidFill>
                  <a:srgbClr val="7030A0"/>
                </a:solidFill>
              </a:rPr>
              <a:t>Let’s now talk about the retirement plan:</a:t>
            </a:r>
          </a:p>
          <a:p>
            <a:r>
              <a:rPr lang="en-US" sz="2400" b="1" i="1" dirty="0">
                <a:solidFill>
                  <a:srgbClr val="7030A0"/>
                </a:solidFill>
              </a:rPr>
              <a:t>If you’re lucky, your employer will offer you the choice of a defined benefit plan (aka “pension”) or a defined contribution plan (401(k), 403(b).</a:t>
            </a:r>
          </a:p>
          <a:p>
            <a:pPr lvl="1"/>
            <a:r>
              <a:rPr lang="en-US" sz="1600" i="1" dirty="0">
                <a:solidFill>
                  <a:srgbClr val="7030A0"/>
                </a:solidFill>
              </a:rPr>
              <a:t>50 years ago, most employers only offered a pension. Today, most employers only offer a defined contribution plan.</a:t>
            </a:r>
          </a:p>
          <a:p>
            <a:r>
              <a:rPr lang="en-US" sz="2400" b="1" i="1" dirty="0">
                <a:solidFill>
                  <a:srgbClr val="7030A0"/>
                </a:solidFill>
              </a:rPr>
              <a:t>For a pension, the most important word is “vesting”</a:t>
            </a:r>
          </a:p>
          <a:p>
            <a:r>
              <a:rPr lang="en-US" sz="2400" b="1" i="1" dirty="0">
                <a:solidFill>
                  <a:srgbClr val="7030A0"/>
                </a:solidFill>
              </a:rPr>
              <a:t>For a defined contribution plan, the 2 most important words are “vesting” and “matching”</a:t>
            </a:r>
          </a:p>
        </p:txBody>
      </p:sp>
      <p:sp>
        <p:nvSpPr>
          <p:cNvPr id="2" name="Rectangle 2">
            <a:extLst>
              <a:ext uri="{FF2B5EF4-FFF2-40B4-BE49-F238E27FC236}">
                <a16:creationId xmlns:a16="http://schemas.microsoft.com/office/drawing/2014/main" id="{3017A04D-AFB5-1B90-5688-38D1DEE74621}"/>
              </a:ext>
            </a:extLst>
          </p:cNvPr>
          <p:cNvSpPr txBox="1">
            <a:spLocks noChangeArrowheads="1"/>
          </p:cNvSpPr>
          <p:nvPr/>
        </p:nvSpPr>
        <p:spPr bwMode="auto">
          <a:xfrm>
            <a:off x="838200" y="365126"/>
            <a:ext cx="10670628" cy="722696"/>
          </a:xfrm>
          <a:prstGeom prst="rect">
            <a:avLst/>
          </a:prstGeom>
          <a:solidFill>
            <a:srgbClr val="C00000"/>
          </a:solid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Frequently Asked Questions #5</a:t>
            </a:r>
          </a:p>
        </p:txBody>
      </p:sp>
    </p:spTree>
    <p:extLst>
      <p:ext uri="{BB962C8B-B14F-4D97-AF65-F5344CB8AC3E}">
        <p14:creationId xmlns:p14="http://schemas.microsoft.com/office/powerpoint/2010/main" val="108095773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C07933-647C-6646-8B6C-875E86D7E86D}"/>
              </a:ext>
            </a:extLst>
          </p:cNvPr>
          <p:cNvSpPr txBox="1">
            <a:spLocks/>
          </p:cNvSpPr>
          <p:nvPr/>
        </p:nvSpPr>
        <p:spPr>
          <a:xfrm>
            <a:off x="838200" y="1326183"/>
            <a:ext cx="10515600" cy="485078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600" b="1" i="1" dirty="0">
                <a:solidFill>
                  <a:srgbClr val="7030A0"/>
                </a:solidFill>
              </a:rPr>
              <a:t>Let’s now talk about the retirement plan:</a:t>
            </a:r>
          </a:p>
          <a:p>
            <a:r>
              <a:rPr lang="en-US" sz="2400" b="1" i="1" dirty="0">
                <a:solidFill>
                  <a:srgbClr val="7030A0"/>
                </a:solidFill>
              </a:rPr>
              <a:t>For a pension, the most important word is “vesting”</a:t>
            </a:r>
          </a:p>
          <a:p>
            <a:pPr lvl="1"/>
            <a:r>
              <a:rPr lang="en-US" sz="2000" b="1" i="1" dirty="0">
                <a:solidFill>
                  <a:srgbClr val="7030A0"/>
                </a:solidFill>
              </a:rPr>
              <a:t>The company will offer a payment upon reaching retirement age.</a:t>
            </a:r>
          </a:p>
          <a:p>
            <a:pPr lvl="1"/>
            <a:r>
              <a:rPr lang="en-US" sz="2000" b="1" i="1" dirty="0">
                <a:solidFill>
                  <a:srgbClr val="7030A0"/>
                </a:solidFill>
              </a:rPr>
              <a:t>This payment will be calculated based on some pre-determined formula.</a:t>
            </a:r>
          </a:p>
          <a:p>
            <a:pPr lvl="2"/>
            <a:r>
              <a:rPr lang="en-US" sz="1600" b="1" i="1" dirty="0">
                <a:solidFill>
                  <a:srgbClr val="7030A0"/>
                </a:solidFill>
              </a:rPr>
              <a:t>Example: 2% of your salary x The number of years you worked for the company</a:t>
            </a:r>
          </a:p>
          <a:p>
            <a:pPr lvl="1"/>
            <a:r>
              <a:rPr lang="en-US" sz="2000" b="1" i="1" dirty="0">
                <a:solidFill>
                  <a:srgbClr val="7030A0"/>
                </a:solidFill>
              </a:rPr>
              <a:t>The company may require you to contribute a portion of your salary into the plan</a:t>
            </a:r>
          </a:p>
          <a:p>
            <a:pPr lvl="1"/>
            <a:r>
              <a:rPr lang="en-US" sz="2000" b="1" i="1" dirty="0">
                <a:solidFill>
                  <a:srgbClr val="7030A0"/>
                </a:solidFill>
              </a:rPr>
              <a:t>And then the company is responsible for managing the investments to make sure it has enough money saved to make all of the required pension payments</a:t>
            </a:r>
          </a:p>
          <a:p>
            <a:pPr lvl="1"/>
            <a:endParaRPr lang="en-US" sz="2000" b="1" i="1" dirty="0">
              <a:solidFill>
                <a:srgbClr val="7030A0"/>
              </a:solidFill>
            </a:endParaRPr>
          </a:p>
          <a:p>
            <a:pPr lvl="1"/>
            <a:r>
              <a:rPr lang="en-US" sz="2000" b="1" i="1" dirty="0">
                <a:solidFill>
                  <a:srgbClr val="7030A0"/>
                </a:solidFill>
              </a:rPr>
              <a:t>Why is “vesting” the most important word with pension plans?</a:t>
            </a:r>
          </a:p>
          <a:p>
            <a:pPr lvl="2"/>
            <a:r>
              <a:rPr lang="en-US" sz="1400" b="1" i="1" dirty="0">
                <a:solidFill>
                  <a:srgbClr val="7030A0"/>
                </a:solidFill>
              </a:rPr>
              <a:t>The plan will dictate how long you must be in the plan (and contributing) before you are eligible for retirement benefits.</a:t>
            </a:r>
          </a:p>
          <a:p>
            <a:pPr lvl="2"/>
            <a:r>
              <a:rPr lang="en-US" sz="1400" b="1" i="1" dirty="0">
                <a:solidFill>
                  <a:srgbClr val="7030A0"/>
                </a:solidFill>
              </a:rPr>
              <a:t>This length of time is “vesting.”</a:t>
            </a:r>
          </a:p>
          <a:p>
            <a:pPr lvl="2"/>
            <a:r>
              <a:rPr lang="en-US" sz="1400" b="1" i="1" dirty="0">
                <a:solidFill>
                  <a:srgbClr val="7030A0"/>
                </a:solidFill>
              </a:rPr>
              <a:t>If you leave the company before your benefits have fully vested, then you receive 0.00% of those benefits.</a:t>
            </a:r>
          </a:p>
          <a:p>
            <a:pPr lvl="2"/>
            <a:r>
              <a:rPr lang="en-US" sz="1400" b="1" i="1" dirty="0">
                <a:solidFill>
                  <a:srgbClr val="7030A0"/>
                </a:solidFill>
              </a:rPr>
              <a:t>If you leave the company 1 day after your benefits have fully vested, then you receive 100.00% of the promised benefits.</a:t>
            </a:r>
          </a:p>
        </p:txBody>
      </p:sp>
      <p:sp>
        <p:nvSpPr>
          <p:cNvPr id="2" name="Rectangle 2">
            <a:extLst>
              <a:ext uri="{FF2B5EF4-FFF2-40B4-BE49-F238E27FC236}">
                <a16:creationId xmlns:a16="http://schemas.microsoft.com/office/drawing/2014/main" id="{8662B6A1-11F5-490A-FCD3-EB5E7B3D719B}"/>
              </a:ext>
            </a:extLst>
          </p:cNvPr>
          <p:cNvSpPr txBox="1">
            <a:spLocks noChangeArrowheads="1"/>
          </p:cNvSpPr>
          <p:nvPr/>
        </p:nvSpPr>
        <p:spPr bwMode="auto">
          <a:xfrm>
            <a:off x="838200" y="365126"/>
            <a:ext cx="10670628" cy="722696"/>
          </a:xfrm>
          <a:prstGeom prst="rect">
            <a:avLst/>
          </a:prstGeom>
          <a:solidFill>
            <a:srgbClr val="C00000"/>
          </a:solid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Frequently Asked Questions #5</a:t>
            </a:r>
          </a:p>
        </p:txBody>
      </p:sp>
    </p:spTree>
    <p:extLst>
      <p:ext uri="{BB962C8B-B14F-4D97-AF65-F5344CB8AC3E}">
        <p14:creationId xmlns:p14="http://schemas.microsoft.com/office/powerpoint/2010/main" val="19305331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C07933-647C-6646-8B6C-875E86D7E86D}"/>
              </a:ext>
            </a:extLst>
          </p:cNvPr>
          <p:cNvSpPr txBox="1">
            <a:spLocks/>
          </p:cNvSpPr>
          <p:nvPr/>
        </p:nvSpPr>
        <p:spPr>
          <a:xfrm>
            <a:off x="838200" y="1326183"/>
            <a:ext cx="10515600" cy="485078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b="1" i="1" dirty="0"/>
              <a:t>For a 401(k) or 403(b), the most important words are “vesting” and “matching”</a:t>
            </a:r>
          </a:p>
          <a:p>
            <a:pPr lvl="1"/>
            <a:r>
              <a:rPr lang="en-US" sz="2000" b="1" i="1" dirty="0"/>
              <a:t>Vesting is generally the same as with a pension plan – when you receive benefits, kind of.</a:t>
            </a:r>
          </a:p>
          <a:p>
            <a:pPr lvl="2"/>
            <a:r>
              <a:rPr lang="en-US" sz="1800" b="1" i="1" dirty="0"/>
              <a:t>Any contributions you make into the plan are always 100% vested. They always belong to you.</a:t>
            </a:r>
          </a:p>
          <a:p>
            <a:pPr lvl="2"/>
            <a:r>
              <a:rPr lang="en-US" sz="1800" b="1" i="1" dirty="0"/>
              <a:t>But if the company makes any matching contributions, they may be subject to a vesting period. If you leave the company before the matches vest, you receive 0.00% of these matched contributions.</a:t>
            </a:r>
          </a:p>
          <a:p>
            <a:pPr lvl="2"/>
            <a:endParaRPr lang="en-US" sz="1200" b="1" i="1" dirty="0"/>
          </a:p>
          <a:p>
            <a:pPr lvl="1"/>
            <a:r>
              <a:rPr lang="en-US" sz="2000" b="1" i="1" dirty="0"/>
              <a:t>Matching is (kind of) free money from your employer.</a:t>
            </a:r>
          </a:p>
          <a:p>
            <a:pPr lvl="2"/>
            <a:r>
              <a:rPr lang="en-US" sz="1800" b="1" i="1" dirty="0"/>
              <a:t>The retirement plan will specify what percentage of your salary your employer will match as a contribution into your retirement plan.</a:t>
            </a:r>
          </a:p>
          <a:p>
            <a:pPr lvl="3"/>
            <a:r>
              <a:rPr lang="en-US" b="1" i="1" dirty="0"/>
              <a:t>It’s a “match” because the company only contributes if you contribute first.</a:t>
            </a:r>
          </a:p>
          <a:p>
            <a:pPr lvl="2"/>
            <a:r>
              <a:rPr lang="en-US" sz="1800" b="1" i="1" dirty="0"/>
              <a:t>Example: At UL Lafayette, I contribute 8% of my salary to my 403(b), the University will match with a 6% contribution. So I will end up with 14% of my salary going into a retirement plan.</a:t>
            </a:r>
          </a:p>
          <a:p>
            <a:pPr lvl="3"/>
            <a:r>
              <a:rPr lang="en-US" b="1" i="1" dirty="0"/>
              <a:t>If I contribute 7% of my salary to my 403(b), the University will not match anything. So I will end up with 7% of my salary going into a retirement plan.</a:t>
            </a:r>
          </a:p>
        </p:txBody>
      </p:sp>
      <p:sp>
        <p:nvSpPr>
          <p:cNvPr id="2" name="Rectangle 2">
            <a:extLst>
              <a:ext uri="{FF2B5EF4-FFF2-40B4-BE49-F238E27FC236}">
                <a16:creationId xmlns:a16="http://schemas.microsoft.com/office/drawing/2014/main" id="{268BF411-006B-6E5D-7F59-B026705E2EE6}"/>
              </a:ext>
            </a:extLst>
          </p:cNvPr>
          <p:cNvSpPr txBox="1">
            <a:spLocks noChangeArrowheads="1"/>
          </p:cNvSpPr>
          <p:nvPr/>
        </p:nvSpPr>
        <p:spPr bwMode="auto">
          <a:xfrm>
            <a:off x="838200" y="365126"/>
            <a:ext cx="10670628" cy="722696"/>
          </a:xfrm>
          <a:prstGeom prst="rect">
            <a:avLst/>
          </a:prstGeom>
          <a:solidFill>
            <a:srgbClr val="C00000"/>
          </a:solid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Frequently Asked Questions #5</a:t>
            </a:r>
          </a:p>
        </p:txBody>
      </p:sp>
    </p:spTree>
    <p:extLst>
      <p:ext uri="{BB962C8B-B14F-4D97-AF65-F5344CB8AC3E}">
        <p14:creationId xmlns:p14="http://schemas.microsoft.com/office/powerpoint/2010/main" val="21262851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
            <a:extLst>
              <a:ext uri="{FF2B5EF4-FFF2-40B4-BE49-F238E27FC236}">
                <a16:creationId xmlns:a16="http://schemas.microsoft.com/office/drawing/2014/main" id="{1070AA1E-2142-4C46-8282-490CF0B64BA7}"/>
              </a:ext>
            </a:extLst>
          </p:cNvPr>
          <p:cNvSpPr txBox="1">
            <a:spLocks noChangeArrowheads="1"/>
          </p:cNvSpPr>
          <p:nvPr/>
        </p:nvSpPr>
        <p:spPr bwMode="auto">
          <a:xfrm>
            <a:off x="838200" y="328735"/>
            <a:ext cx="10670628" cy="722696"/>
          </a:xfrm>
          <a:prstGeom prst="rect">
            <a:avLst/>
          </a:prstGeom>
          <a:solidFill>
            <a:srgbClr val="C00000"/>
          </a:solid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Owning Your Financial Future</a:t>
            </a:r>
          </a:p>
        </p:txBody>
      </p:sp>
      <p:sp>
        <p:nvSpPr>
          <p:cNvPr id="30" name="Rounded Rectangle 29">
            <a:extLst>
              <a:ext uri="{FF2B5EF4-FFF2-40B4-BE49-F238E27FC236}">
                <a16:creationId xmlns:a16="http://schemas.microsoft.com/office/drawing/2014/main" id="{06838B02-27E1-914E-8454-9C2A7B856710}"/>
              </a:ext>
            </a:extLst>
          </p:cNvPr>
          <p:cNvSpPr/>
          <p:nvPr/>
        </p:nvSpPr>
        <p:spPr>
          <a:xfrm>
            <a:off x="1418317" y="1224141"/>
            <a:ext cx="8674716" cy="1263755"/>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t>INVESTING for INTERNATIONAL FACULTY, </a:t>
            </a:r>
            <a:br>
              <a:rPr lang="en-US" sz="3000" b="1" dirty="0"/>
            </a:br>
            <a:r>
              <a:rPr lang="en-US" sz="3000" b="1" dirty="0"/>
              <a:t>STUDENTS &amp; PROFESSIONALS</a:t>
            </a:r>
          </a:p>
          <a:p>
            <a:pPr algn="ctr"/>
            <a:r>
              <a:rPr lang="en-US" sz="3000" b="1" dirty="0"/>
              <a:t>Wednesday, July 20</a:t>
            </a:r>
          </a:p>
        </p:txBody>
      </p:sp>
      <p:sp>
        <p:nvSpPr>
          <p:cNvPr id="13" name="Rounded Rectangle 12">
            <a:extLst>
              <a:ext uri="{FF2B5EF4-FFF2-40B4-BE49-F238E27FC236}">
                <a16:creationId xmlns:a16="http://schemas.microsoft.com/office/drawing/2014/main" id="{E86DA962-8986-B14E-BC7C-8150A6189E68}"/>
              </a:ext>
            </a:extLst>
          </p:cNvPr>
          <p:cNvSpPr/>
          <p:nvPr/>
        </p:nvSpPr>
        <p:spPr>
          <a:xfrm>
            <a:off x="1418316" y="2691855"/>
            <a:ext cx="8674715" cy="1324844"/>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t>TAX PLANNING</a:t>
            </a:r>
            <a:br>
              <a:rPr lang="en-US" sz="3000" b="1" dirty="0"/>
            </a:br>
            <a:r>
              <a:rPr lang="en-US" sz="3000" b="1" dirty="0"/>
              <a:t>(for budgeting, investing &amp; retirement)</a:t>
            </a:r>
          </a:p>
          <a:p>
            <a:pPr algn="ctr"/>
            <a:r>
              <a:rPr lang="en-US" sz="3000" b="1" dirty="0"/>
              <a:t>Wednesday, July 27</a:t>
            </a:r>
          </a:p>
        </p:txBody>
      </p:sp>
      <p:sp>
        <p:nvSpPr>
          <p:cNvPr id="16" name="Rounded Rectangle 15">
            <a:extLst>
              <a:ext uri="{FF2B5EF4-FFF2-40B4-BE49-F238E27FC236}">
                <a16:creationId xmlns:a16="http://schemas.microsoft.com/office/drawing/2014/main" id="{C529DE7D-8B91-524D-8D6B-F973C9013BDB}"/>
              </a:ext>
            </a:extLst>
          </p:cNvPr>
          <p:cNvSpPr/>
          <p:nvPr/>
        </p:nvSpPr>
        <p:spPr>
          <a:xfrm>
            <a:off x="1418315" y="4250938"/>
            <a:ext cx="8674715" cy="1324844"/>
          </a:xfrm>
          <a:prstGeom prst="roundRect">
            <a:avLst/>
          </a:prstGeom>
          <a:solidFill>
            <a:srgbClr val="00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t>CAREER PLANNING: YOUR MONEY &amp; YOUR FUTURE</a:t>
            </a:r>
          </a:p>
          <a:p>
            <a:pPr algn="ctr"/>
            <a:r>
              <a:rPr lang="en-US" sz="3000" b="1" dirty="0"/>
              <a:t>Wednesday, August 3</a:t>
            </a:r>
          </a:p>
        </p:txBody>
      </p:sp>
    </p:spTree>
    <p:extLst>
      <p:ext uri="{BB962C8B-B14F-4D97-AF65-F5344CB8AC3E}">
        <p14:creationId xmlns:p14="http://schemas.microsoft.com/office/powerpoint/2010/main" val="429195437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C07933-647C-6646-8B6C-875E86D7E86D}"/>
              </a:ext>
            </a:extLst>
          </p:cNvPr>
          <p:cNvSpPr txBox="1">
            <a:spLocks/>
          </p:cNvSpPr>
          <p:nvPr/>
        </p:nvSpPr>
        <p:spPr>
          <a:xfrm>
            <a:off x="838200" y="1326183"/>
            <a:ext cx="10515600" cy="485078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b="1" i="1" dirty="0"/>
              <a:t>For a 401(k) or 403(b), the most important words are “vesting” and “matching”</a:t>
            </a:r>
          </a:p>
          <a:p>
            <a:pPr lvl="2"/>
            <a:endParaRPr lang="en-US" sz="1200" b="1" i="1" dirty="0"/>
          </a:p>
          <a:p>
            <a:pPr lvl="1"/>
            <a:r>
              <a:rPr lang="en-US" b="1" i="1" dirty="0"/>
              <a:t>Matching is (kind of) free money from your employer.</a:t>
            </a:r>
          </a:p>
          <a:p>
            <a:pPr marL="914400" lvl="2" indent="0">
              <a:buNone/>
            </a:pPr>
            <a:br>
              <a:rPr lang="en-US" sz="2400" b="1" i="1" dirty="0"/>
            </a:br>
            <a:endParaRPr lang="en-US" sz="2400" b="1" i="1" dirty="0"/>
          </a:p>
          <a:p>
            <a:pPr lvl="1"/>
            <a:r>
              <a:rPr lang="en-US" b="1" i="1" dirty="0"/>
              <a:t>Once your money is in your retirement plan, then the company will have a plan sponsor (e.g investment company) manage your account.</a:t>
            </a:r>
          </a:p>
          <a:p>
            <a:pPr lvl="2"/>
            <a:r>
              <a:rPr lang="en-US" sz="2400" b="1" i="1" dirty="0"/>
              <a:t>But YOU are responsible for directing your money into a menu of investment options that the </a:t>
            </a:r>
            <a:br>
              <a:rPr lang="en-US" sz="2400" b="1" i="1" dirty="0"/>
            </a:br>
            <a:r>
              <a:rPr lang="en-US" sz="2400" b="1" i="1" dirty="0"/>
              <a:t>plan sponsor allows. </a:t>
            </a:r>
          </a:p>
          <a:p>
            <a:pPr lvl="2"/>
            <a:r>
              <a:rPr lang="en-US" sz="2400" b="1" i="1" dirty="0"/>
              <a:t>These options will generally be mutual funds, not individual stocks, crypto, real estate, NFTs…</a:t>
            </a:r>
          </a:p>
        </p:txBody>
      </p:sp>
      <p:sp>
        <p:nvSpPr>
          <p:cNvPr id="2" name="Rectangle 2">
            <a:extLst>
              <a:ext uri="{FF2B5EF4-FFF2-40B4-BE49-F238E27FC236}">
                <a16:creationId xmlns:a16="http://schemas.microsoft.com/office/drawing/2014/main" id="{268BF411-006B-6E5D-7F59-B026705E2EE6}"/>
              </a:ext>
            </a:extLst>
          </p:cNvPr>
          <p:cNvSpPr txBox="1">
            <a:spLocks noChangeArrowheads="1"/>
          </p:cNvSpPr>
          <p:nvPr/>
        </p:nvSpPr>
        <p:spPr bwMode="auto">
          <a:xfrm>
            <a:off x="838200" y="365126"/>
            <a:ext cx="10670628" cy="722696"/>
          </a:xfrm>
          <a:prstGeom prst="rect">
            <a:avLst/>
          </a:prstGeom>
          <a:solidFill>
            <a:srgbClr val="C00000"/>
          </a:solid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Frequently Asked Questions #5</a:t>
            </a:r>
          </a:p>
        </p:txBody>
      </p:sp>
    </p:spTree>
    <p:extLst>
      <p:ext uri="{BB962C8B-B14F-4D97-AF65-F5344CB8AC3E}">
        <p14:creationId xmlns:p14="http://schemas.microsoft.com/office/powerpoint/2010/main" val="313798599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C07933-647C-6646-8B6C-875E86D7E86D}"/>
              </a:ext>
            </a:extLst>
          </p:cNvPr>
          <p:cNvSpPr txBox="1">
            <a:spLocks/>
          </p:cNvSpPr>
          <p:nvPr/>
        </p:nvSpPr>
        <p:spPr>
          <a:xfrm>
            <a:off x="838200" y="1326183"/>
            <a:ext cx="10515600" cy="485078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b="1" i="1" dirty="0">
                <a:solidFill>
                  <a:srgbClr val="0000CC"/>
                </a:solidFill>
              </a:rPr>
              <a:t>Why would you want to give up some of your hard-earned paycheck today in order to put it into a retirement fund that you may not touch for 40 years?</a:t>
            </a:r>
          </a:p>
          <a:p>
            <a:pPr marL="0" indent="0">
              <a:buNone/>
            </a:pPr>
            <a:endParaRPr lang="en-US" sz="2400" b="1" i="1" dirty="0">
              <a:solidFill>
                <a:srgbClr val="0000CC"/>
              </a:solidFill>
            </a:endParaRPr>
          </a:p>
          <a:p>
            <a:pPr marL="0" indent="0">
              <a:buNone/>
            </a:pPr>
            <a:r>
              <a:rPr lang="en-US" sz="2400" b="1" i="1" dirty="0">
                <a:solidFill>
                  <a:srgbClr val="0000CC"/>
                </a:solidFill>
              </a:rPr>
              <a:t>Two reasons: Matching &amp; Tax-Deferral.</a:t>
            </a:r>
          </a:p>
          <a:p>
            <a:r>
              <a:rPr lang="en-US" sz="2400" b="1" i="1" dirty="0">
                <a:solidFill>
                  <a:srgbClr val="0000CC"/>
                </a:solidFill>
              </a:rPr>
              <a:t>We saw how a company match can effectively increase your compensation</a:t>
            </a:r>
          </a:p>
          <a:p>
            <a:r>
              <a:rPr lang="en-US" sz="2400" b="1" i="1" dirty="0">
                <a:solidFill>
                  <a:srgbClr val="0000CC"/>
                </a:solidFill>
              </a:rPr>
              <a:t>Tax-Deferral is the other big advantage of retirement plans</a:t>
            </a:r>
          </a:p>
          <a:p>
            <a:pPr lvl="1"/>
            <a:r>
              <a:rPr lang="en-US" sz="2000" b="1" i="1" dirty="0">
                <a:solidFill>
                  <a:srgbClr val="0000CC"/>
                </a:solidFill>
              </a:rPr>
              <a:t>Any money you contribute to a retirement plan today is before tax.</a:t>
            </a:r>
          </a:p>
          <a:p>
            <a:pPr lvl="1"/>
            <a:r>
              <a:rPr lang="en-US" sz="2000" b="1" i="1" dirty="0">
                <a:solidFill>
                  <a:srgbClr val="0000CC"/>
                </a:solidFill>
              </a:rPr>
              <a:t>The before tax amount will be invested.</a:t>
            </a:r>
          </a:p>
          <a:p>
            <a:pPr lvl="1"/>
            <a:r>
              <a:rPr lang="en-US" sz="2000" b="1" i="1" dirty="0">
                <a:solidFill>
                  <a:srgbClr val="0000CC"/>
                </a:solidFill>
              </a:rPr>
              <a:t>Your investments will grow at some rate of return over the long term until you retire.</a:t>
            </a:r>
          </a:p>
          <a:p>
            <a:pPr lvl="1"/>
            <a:r>
              <a:rPr lang="en-US" sz="2000" b="1" i="1" dirty="0">
                <a:solidFill>
                  <a:srgbClr val="0000CC"/>
                </a:solidFill>
              </a:rPr>
              <a:t>When you reach retirement age (generally over 60), you can begin withdrawing money from your retirement plan</a:t>
            </a:r>
          </a:p>
          <a:p>
            <a:pPr lvl="2"/>
            <a:r>
              <a:rPr lang="en-US" sz="1600" b="1" i="1" dirty="0">
                <a:solidFill>
                  <a:srgbClr val="0000CC"/>
                </a:solidFill>
              </a:rPr>
              <a:t>You will pay ordinary income taxes on these withdrawals</a:t>
            </a:r>
          </a:p>
          <a:p>
            <a:pPr lvl="2"/>
            <a:r>
              <a:rPr lang="en-US" sz="1600" b="1" i="1" dirty="0">
                <a:solidFill>
                  <a:srgbClr val="0000CC"/>
                </a:solidFill>
              </a:rPr>
              <a:t>You will never pay capital gains taxes on how much your initial investments grew</a:t>
            </a:r>
          </a:p>
        </p:txBody>
      </p:sp>
      <p:sp>
        <p:nvSpPr>
          <p:cNvPr id="2" name="Rectangle 2">
            <a:extLst>
              <a:ext uri="{FF2B5EF4-FFF2-40B4-BE49-F238E27FC236}">
                <a16:creationId xmlns:a16="http://schemas.microsoft.com/office/drawing/2014/main" id="{62075ADB-5CC9-443C-B66F-400200BE51AB}"/>
              </a:ext>
            </a:extLst>
          </p:cNvPr>
          <p:cNvSpPr txBox="1">
            <a:spLocks noChangeArrowheads="1"/>
          </p:cNvSpPr>
          <p:nvPr/>
        </p:nvSpPr>
        <p:spPr bwMode="auto">
          <a:xfrm>
            <a:off x="838200" y="365126"/>
            <a:ext cx="10670628" cy="722696"/>
          </a:xfrm>
          <a:prstGeom prst="rect">
            <a:avLst/>
          </a:prstGeom>
          <a:solidFill>
            <a:srgbClr val="C00000"/>
          </a:solid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Frequently Asked Questions #6</a:t>
            </a:r>
          </a:p>
        </p:txBody>
      </p:sp>
    </p:spTree>
    <p:extLst>
      <p:ext uri="{BB962C8B-B14F-4D97-AF65-F5344CB8AC3E}">
        <p14:creationId xmlns:p14="http://schemas.microsoft.com/office/powerpoint/2010/main" val="192010103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C07933-647C-6646-8B6C-875E86D7E86D}"/>
              </a:ext>
            </a:extLst>
          </p:cNvPr>
          <p:cNvSpPr txBox="1">
            <a:spLocks/>
          </p:cNvSpPr>
          <p:nvPr/>
        </p:nvSpPr>
        <p:spPr>
          <a:xfrm>
            <a:off x="838200" y="1326183"/>
            <a:ext cx="10515600" cy="485078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b="1" i="1" dirty="0">
                <a:solidFill>
                  <a:srgbClr val="0000CC"/>
                </a:solidFill>
              </a:rPr>
              <a:t>Why would you want to give up some of your hard-earned paycheck today in order to put it into a retirement fund that you may not touch for 40 years?</a:t>
            </a:r>
          </a:p>
          <a:p>
            <a:pPr marL="0" indent="0">
              <a:buNone/>
            </a:pPr>
            <a:endParaRPr lang="en-US" sz="2400" b="1" i="1" dirty="0">
              <a:solidFill>
                <a:srgbClr val="0000CC"/>
              </a:solidFill>
            </a:endParaRPr>
          </a:p>
          <a:p>
            <a:pPr marL="0" indent="0">
              <a:buNone/>
            </a:pPr>
            <a:r>
              <a:rPr lang="en-US" sz="2400" b="1" i="1" dirty="0">
                <a:solidFill>
                  <a:srgbClr val="0000CC"/>
                </a:solidFill>
              </a:rPr>
              <a:t>One more reason: compound growth</a:t>
            </a:r>
          </a:p>
          <a:p>
            <a:r>
              <a:rPr lang="en-US" sz="2400" b="1" i="1" dirty="0">
                <a:solidFill>
                  <a:srgbClr val="0000CC"/>
                </a:solidFill>
              </a:rPr>
              <a:t>When you save and invest, your interest begins to earn interest. We call this compound growth or compound interest. And it’s wonderful!</a:t>
            </a:r>
            <a:br>
              <a:rPr lang="en-US" sz="2400" b="1" i="1" dirty="0">
                <a:solidFill>
                  <a:srgbClr val="0000CC"/>
                </a:solidFill>
              </a:rPr>
            </a:br>
            <a:endParaRPr lang="en-US" sz="2400" b="1" i="1" dirty="0">
              <a:solidFill>
                <a:srgbClr val="0000CC"/>
              </a:solidFill>
            </a:endParaRPr>
          </a:p>
          <a:p>
            <a:r>
              <a:rPr lang="en-US" sz="2400" b="1" i="1" dirty="0">
                <a:solidFill>
                  <a:srgbClr val="0000CC"/>
                </a:solidFill>
              </a:rPr>
              <a:t>If you invest $10,000 today in a mutual fund that averages 10% return a year…</a:t>
            </a:r>
          </a:p>
          <a:p>
            <a:pPr lvl="1"/>
            <a:r>
              <a:rPr lang="en-US" sz="2000" b="1" i="1" dirty="0">
                <a:solidFill>
                  <a:srgbClr val="0000CC"/>
                </a:solidFill>
              </a:rPr>
              <a:t>It will grow to $25,900 in 10 years</a:t>
            </a:r>
          </a:p>
          <a:p>
            <a:pPr lvl="1"/>
            <a:r>
              <a:rPr lang="en-US" sz="2000" b="1" i="1" dirty="0">
                <a:solidFill>
                  <a:srgbClr val="0000CC"/>
                </a:solidFill>
              </a:rPr>
              <a:t>It will grow to $67,200 in 20 years</a:t>
            </a:r>
          </a:p>
          <a:p>
            <a:pPr lvl="1"/>
            <a:r>
              <a:rPr lang="en-US" sz="2000" b="1" i="1" dirty="0">
                <a:solidFill>
                  <a:srgbClr val="0000CC"/>
                </a:solidFill>
              </a:rPr>
              <a:t>It will grow to $174,000 in 30 years</a:t>
            </a:r>
          </a:p>
          <a:p>
            <a:pPr lvl="1"/>
            <a:r>
              <a:rPr lang="en-US" sz="2000" b="1" i="1" dirty="0">
                <a:solidFill>
                  <a:srgbClr val="0000CC"/>
                </a:solidFill>
              </a:rPr>
              <a:t>It will grow to $452,000 in 40 years</a:t>
            </a:r>
          </a:p>
        </p:txBody>
      </p:sp>
      <p:sp>
        <p:nvSpPr>
          <p:cNvPr id="2" name="Rectangle 2">
            <a:extLst>
              <a:ext uri="{FF2B5EF4-FFF2-40B4-BE49-F238E27FC236}">
                <a16:creationId xmlns:a16="http://schemas.microsoft.com/office/drawing/2014/main" id="{62075ADB-5CC9-443C-B66F-400200BE51AB}"/>
              </a:ext>
            </a:extLst>
          </p:cNvPr>
          <p:cNvSpPr txBox="1">
            <a:spLocks noChangeArrowheads="1"/>
          </p:cNvSpPr>
          <p:nvPr/>
        </p:nvSpPr>
        <p:spPr bwMode="auto">
          <a:xfrm>
            <a:off x="838200" y="365126"/>
            <a:ext cx="10670628" cy="722696"/>
          </a:xfrm>
          <a:prstGeom prst="rect">
            <a:avLst/>
          </a:prstGeom>
          <a:solidFill>
            <a:srgbClr val="C00000"/>
          </a:solid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Frequently Asked Questions #6</a:t>
            </a:r>
          </a:p>
        </p:txBody>
      </p:sp>
    </p:spTree>
    <p:extLst>
      <p:ext uri="{BB962C8B-B14F-4D97-AF65-F5344CB8AC3E}">
        <p14:creationId xmlns:p14="http://schemas.microsoft.com/office/powerpoint/2010/main" val="14108051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62075ADB-5CC9-443C-B66F-400200BE51AB}"/>
              </a:ext>
            </a:extLst>
          </p:cNvPr>
          <p:cNvSpPr txBox="1">
            <a:spLocks noChangeArrowheads="1"/>
          </p:cNvSpPr>
          <p:nvPr/>
        </p:nvSpPr>
        <p:spPr bwMode="auto">
          <a:xfrm>
            <a:off x="838200" y="365126"/>
            <a:ext cx="10670628" cy="722696"/>
          </a:xfrm>
          <a:prstGeom prst="rect">
            <a:avLst/>
          </a:prstGeom>
          <a:solidFill>
            <a:srgbClr val="C00000"/>
          </a:solid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Frequently Asked Questions #6</a:t>
            </a:r>
          </a:p>
        </p:txBody>
      </p:sp>
      <p:pic>
        <p:nvPicPr>
          <p:cNvPr id="6" name="Picture 5">
            <a:extLst>
              <a:ext uri="{FF2B5EF4-FFF2-40B4-BE49-F238E27FC236}">
                <a16:creationId xmlns:a16="http://schemas.microsoft.com/office/drawing/2014/main" id="{349F3F44-232D-881F-B88F-26BCB0363255}"/>
              </a:ext>
            </a:extLst>
          </p:cNvPr>
          <p:cNvPicPr>
            <a:picLocks noChangeAspect="1"/>
          </p:cNvPicPr>
          <p:nvPr/>
        </p:nvPicPr>
        <p:blipFill>
          <a:blip r:embed="rId2"/>
          <a:stretch>
            <a:fillRect/>
          </a:stretch>
        </p:blipFill>
        <p:spPr>
          <a:xfrm>
            <a:off x="910814" y="1134221"/>
            <a:ext cx="10370371" cy="4739894"/>
          </a:xfrm>
          <a:prstGeom prst="rect">
            <a:avLst/>
          </a:prstGeom>
        </p:spPr>
      </p:pic>
    </p:spTree>
    <p:extLst>
      <p:ext uri="{BB962C8B-B14F-4D97-AF65-F5344CB8AC3E}">
        <p14:creationId xmlns:p14="http://schemas.microsoft.com/office/powerpoint/2010/main" val="297771177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C07933-647C-6646-8B6C-875E86D7E86D}"/>
              </a:ext>
            </a:extLst>
          </p:cNvPr>
          <p:cNvSpPr txBox="1">
            <a:spLocks/>
          </p:cNvSpPr>
          <p:nvPr/>
        </p:nvSpPr>
        <p:spPr>
          <a:xfrm>
            <a:off x="838200" y="1326183"/>
            <a:ext cx="10515600" cy="485078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b="1" i="1" dirty="0">
                <a:solidFill>
                  <a:srgbClr val="006600"/>
                </a:solidFill>
              </a:rPr>
              <a:t>I’m going to be a consultant and entrepreneur. Is there a way I can benefit with my own retirement plan even without an employer doing it for me?</a:t>
            </a:r>
          </a:p>
          <a:p>
            <a:pPr marL="0" indent="0">
              <a:buNone/>
            </a:pPr>
            <a:endParaRPr lang="en-US" sz="2400" b="1" i="1" dirty="0">
              <a:solidFill>
                <a:srgbClr val="006600"/>
              </a:solidFill>
            </a:endParaRPr>
          </a:p>
          <a:p>
            <a:pPr marL="0" indent="0">
              <a:buNone/>
            </a:pPr>
            <a:r>
              <a:rPr lang="en-US" sz="2400" b="1" i="1" dirty="0">
                <a:solidFill>
                  <a:srgbClr val="006600"/>
                </a:solidFill>
              </a:rPr>
              <a:t>Yes. How? With an IRA, Individual Retirement Account:</a:t>
            </a:r>
          </a:p>
          <a:p>
            <a:r>
              <a:rPr lang="en-US" sz="2400" b="1" i="1" dirty="0">
                <a:solidFill>
                  <a:srgbClr val="006600"/>
                </a:solidFill>
              </a:rPr>
              <a:t>A traditional IRA allows you to invest $6,000 of pre-tax money into a qualified account, and then you direct where you invest the money and how it grows</a:t>
            </a:r>
          </a:p>
          <a:p>
            <a:pPr lvl="1"/>
            <a:r>
              <a:rPr lang="en-US" sz="1600" b="1" i="1" dirty="0">
                <a:solidFill>
                  <a:srgbClr val="006600"/>
                </a:solidFill>
              </a:rPr>
              <a:t>You cannot access the money, without fees and taxes, until retirement</a:t>
            </a:r>
          </a:p>
          <a:p>
            <a:pPr lvl="1"/>
            <a:r>
              <a:rPr lang="en-US" sz="1600" b="1" i="1" dirty="0">
                <a:solidFill>
                  <a:srgbClr val="006600"/>
                </a:solidFill>
              </a:rPr>
              <a:t>There are income limits to whom can participate; very high income folks cannot participate</a:t>
            </a:r>
          </a:p>
          <a:p>
            <a:pPr lvl="1"/>
            <a:r>
              <a:rPr lang="en-US" sz="1600" b="1" i="1" dirty="0">
                <a:solidFill>
                  <a:srgbClr val="006600"/>
                </a:solidFill>
              </a:rPr>
              <a:t>You pay ordinary income tax when you withdraw the money in retirement</a:t>
            </a:r>
          </a:p>
          <a:p>
            <a:r>
              <a:rPr lang="en-US" sz="2000" b="1" i="1" dirty="0">
                <a:solidFill>
                  <a:srgbClr val="006600"/>
                </a:solidFill>
              </a:rPr>
              <a:t>A Roth IRA allows you to invest $6,000 of after-tax money into a qualified account, and then you direct where you invest the money and how it grows</a:t>
            </a:r>
          </a:p>
          <a:p>
            <a:pPr lvl="1"/>
            <a:r>
              <a:rPr lang="en-US" sz="1600" b="1" i="1" dirty="0">
                <a:solidFill>
                  <a:srgbClr val="006600"/>
                </a:solidFill>
              </a:rPr>
              <a:t>The income limits are less than with a traditional IRA</a:t>
            </a:r>
          </a:p>
          <a:p>
            <a:pPr lvl="1"/>
            <a:r>
              <a:rPr lang="en-US" sz="1600" b="1" i="1" dirty="0">
                <a:solidFill>
                  <a:srgbClr val="006600"/>
                </a:solidFill>
              </a:rPr>
              <a:t>You do not pay any tax when you withdraw the money in retirement…because you already paid income taxes.</a:t>
            </a:r>
          </a:p>
        </p:txBody>
      </p:sp>
      <p:sp>
        <p:nvSpPr>
          <p:cNvPr id="2" name="Rectangle 2">
            <a:extLst>
              <a:ext uri="{FF2B5EF4-FFF2-40B4-BE49-F238E27FC236}">
                <a16:creationId xmlns:a16="http://schemas.microsoft.com/office/drawing/2014/main" id="{BFCAC41F-9A4A-2A10-6FB8-708FFF742B24}"/>
              </a:ext>
            </a:extLst>
          </p:cNvPr>
          <p:cNvSpPr txBox="1">
            <a:spLocks noChangeArrowheads="1"/>
          </p:cNvSpPr>
          <p:nvPr/>
        </p:nvSpPr>
        <p:spPr bwMode="auto">
          <a:xfrm>
            <a:off x="838200" y="365126"/>
            <a:ext cx="10670628" cy="722696"/>
          </a:xfrm>
          <a:prstGeom prst="rect">
            <a:avLst/>
          </a:prstGeom>
          <a:solidFill>
            <a:srgbClr val="C00000"/>
          </a:solid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Frequently Asked Questions #7</a:t>
            </a:r>
          </a:p>
        </p:txBody>
      </p:sp>
    </p:spTree>
    <p:extLst>
      <p:ext uri="{BB962C8B-B14F-4D97-AF65-F5344CB8AC3E}">
        <p14:creationId xmlns:p14="http://schemas.microsoft.com/office/powerpoint/2010/main" val="48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blinds(horizontal)">
                                      <p:cBhvr>
                                        <p:cTn id="10" dur="500"/>
                                        <p:tgtEl>
                                          <p:spTgt spid="3">
                                            <p:txEl>
                                              <p:pRg st="3" end="3"/>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blinds(horizontal)">
                                      <p:cBhvr>
                                        <p:cTn id="13" dur="500"/>
                                        <p:tgtEl>
                                          <p:spTgt spid="3">
                                            <p:txEl>
                                              <p:pRg st="4" end="4"/>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blinds(horizontal)">
                                      <p:cBhvr>
                                        <p:cTn id="16" dur="500"/>
                                        <p:tgtEl>
                                          <p:spTgt spid="3">
                                            <p:txEl>
                                              <p:pRg st="5" end="5"/>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blinds(horizontal)">
                                      <p:cBhvr>
                                        <p:cTn id="19" dur="500"/>
                                        <p:tgtEl>
                                          <p:spTgt spid="3">
                                            <p:txEl>
                                              <p:pRg st="6" end="6"/>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blinds(horizontal)">
                                      <p:cBhvr>
                                        <p:cTn id="22" dur="500"/>
                                        <p:tgtEl>
                                          <p:spTgt spid="3">
                                            <p:txEl>
                                              <p:pRg st="7" end="7"/>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Effect transition="in" filter="blinds(horizontal)">
                                      <p:cBhvr>
                                        <p:cTn id="25" dur="500"/>
                                        <p:tgtEl>
                                          <p:spTgt spid="3">
                                            <p:txEl>
                                              <p:pRg st="8" end="8"/>
                                            </p:txEl>
                                          </p:spTgt>
                                        </p:tgtEl>
                                      </p:cBhvr>
                                    </p:animEffect>
                                  </p:childTnLst>
                                </p:cTn>
                              </p:par>
                              <p:par>
                                <p:cTn id="26" presetID="3" presetClass="entr" presetSubtype="10" fill="hold" nodeType="withEffect">
                                  <p:stCondLst>
                                    <p:cond delay="0"/>
                                  </p:stCondLst>
                                  <p:childTnLst>
                                    <p:set>
                                      <p:cBhvr>
                                        <p:cTn id="27" dur="1" fill="hold">
                                          <p:stCondLst>
                                            <p:cond delay="0"/>
                                          </p:stCondLst>
                                        </p:cTn>
                                        <p:tgtEl>
                                          <p:spTgt spid="3">
                                            <p:txEl>
                                              <p:pRg st="9" end="9"/>
                                            </p:txEl>
                                          </p:spTgt>
                                        </p:tgtEl>
                                        <p:attrNameLst>
                                          <p:attrName>style.visibility</p:attrName>
                                        </p:attrNameLst>
                                      </p:cBhvr>
                                      <p:to>
                                        <p:strVal val="visible"/>
                                      </p:to>
                                    </p:set>
                                    <p:animEffect transition="in" filter="blinds(horizontal)">
                                      <p:cBhvr>
                                        <p:cTn id="28"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C07933-647C-6646-8B6C-875E86D7E86D}"/>
              </a:ext>
            </a:extLst>
          </p:cNvPr>
          <p:cNvSpPr txBox="1">
            <a:spLocks/>
          </p:cNvSpPr>
          <p:nvPr/>
        </p:nvSpPr>
        <p:spPr>
          <a:xfrm>
            <a:off x="838200" y="454172"/>
            <a:ext cx="10515600" cy="572279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b="1" i="1" dirty="0"/>
              <a:t>A few concluding comments about retirement plans:</a:t>
            </a:r>
          </a:p>
          <a:p>
            <a:pPr marL="0" indent="0">
              <a:buNone/>
            </a:pPr>
            <a:endParaRPr lang="en-US" sz="2400" b="1" i="1" dirty="0"/>
          </a:p>
          <a:p>
            <a:pPr marL="0" indent="0">
              <a:buNone/>
            </a:pPr>
            <a:r>
              <a:rPr lang="en-US" sz="2400" b="1" i="1" dirty="0">
                <a:solidFill>
                  <a:srgbClr val="C00000"/>
                </a:solidFill>
              </a:rPr>
              <a:t>If possible, set up an IRA, a Roth IRA and take the maximum advantage of whatever retirement plan options your employer offers. </a:t>
            </a:r>
          </a:p>
          <a:p>
            <a:pPr marL="0" indent="0">
              <a:buNone/>
            </a:pPr>
            <a:endParaRPr lang="en-US" sz="2400" b="1" i="1" dirty="0">
              <a:solidFill>
                <a:srgbClr val="C00000"/>
              </a:solidFill>
            </a:endParaRPr>
          </a:p>
          <a:p>
            <a:pPr marL="0" indent="0">
              <a:buNone/>
            </a:pPr>
            <a:r>
              <a:rPr lang="en-US" sz="2400" b="1" i="1" dirty="0">
                <a:solidFill>
                  <a:srgbClr val="C00000"/>
                </a:solidFill>
              </a:rPr>
              <a:t>Why? Flexibility.</a:t>
            </a:r>
          </a:p>
          <a:p>
            <a:r>
              <a:rPr lang="en-US" sz="2000" b="1" i="1" dirty="0">
                <a:solidFill>
                  <a:srgbClr val="C00000"/>
                </a:solidFill>
              </a:rPr>
              <a:t>If your income grows, you may make too much to get an IRA or Roth</a:t>
            </a:r>
          </a:p>
          <a:p>
            <a:r>
              <a:rPr lang="en-US" sz="2000" b="1" i="1" dirty="0">
                <a:solidFill>
                  <a:srgbClr val="C00000"/>
                </a:solidFill>
              </a:rPr>
              <a:t>Having different accounts with different tax rules allows you to choose how you withdraw money in retirement</a:t>
            </a:r>
          </a:p>
          <a:p>
            <a:pPr lvl="1"/>
            <a:r>
              <a:rPr lang="en-US" sz="1800" b="1" i="1" dirty="0">
                <a:solidFill>
                  <a:srgbClr val="C00000"/>
                </a:solidFill>
              </a:rPr>
              <a:t>Imagine you do some work when you’re 75 that pays you $5,000,000. You may choose to withdraw a lot from your Roth IRA (which will be tax-free) and less from your IRA (which will be taxed) so you can avoid claiming more income in a year when you’re in a high-tax bracket.</a:t>
            </a:r>
          </a:p>
          <a:p>
            <a:pPr lvl="1"/>
            <a:r>
              <a:rPr lang="en-US" sz="1800" b="1" i="1" dirty="0">
                <a:solidFill>
                  <a:srgbClr val="C00000"/>
                </a:solidFill>
              </a:rPr>
              <a:t>Then if you take the year off when you’re 76, you’ll drop down to a lower tax bracket, and you may choose to withdraw a lot from your IRA and a little from your Roth IRA.</a:t>
            </a:r>
          </a:p>
        </p:txBody>
      </p:sp>
    </p:spTree>
    <p:extLst>
      <p:ext uri="{BB962C8B-B14F-4D97-AF65-F5344CB8AC3E}">
        <p14:creationId xmlns:p14="http://schemas.microsoft.com/office/powerpoint/2010/main" val="291707348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C07933-647C-6646-8B6C-875E86D7E86D}"/>
              </a:ext>
            </a:extLst>
          </p:cNvPr>
          <p:cNvSpPr txBox="1">
            <a:spLocks/>
          </p:cNvSpPr>
          <p:nvPr/>
        </p:nvSpPr>
        <p:spPr>
          <a:xfrm>
            <a:off x="838200" y="1326183"/>
            <a:ext cx="10515600" cy="485078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3600" b="1" i="1" dirty="0">
                <a:solidFill>
                  <a:srgbClr val="0000CC"/>
                </a:solidFill>
              </a:rPr>
              <a:t>How do we avoid getting a lowball job offer, given we are graduating students or transitioning employees with little leverage and fewer resources, fewer options and less information? </a:t>
            </a:r>
          </a:p>
          <a:p>
            <a:pPr marL="0" indent="0">
              <a:buNone/>
            </a:pPr>
            <a:endParaRPr lang="en-US" sz="2400" b="1" i="1" dirty="0">
              <a:solidFill>
                <a:srgbClr val="C00000"/>
              </a:solidFill>
            </a:endParaRPr>
          </a:p>
        </p:txBody>
      </p:sp>
      <p:sp>
        <p:nvSpPr>
          <p:cNvPr id="2" name="Rectangle 2">
            <a:extLst>
              <a:ext uri="{FF2B5EF4-FFF2-40B4-BE49-F238E27FC236}">
                <a16:creationId xmlns:a16="http://schemas.microsoft.com/office/drawing/2014/main" id="{17901E30-311D-71B3-0E17-399012BAD21E}"/>
              </a:ext>
            </a:extLst>
          </p:cNvPr>
          <p:cNvSpPr txBox="1">
            <a:spLocks noChangeArrowheads="1"/>
          </p:cNvSpPr>
          <p:nvPr/>
        </p:nvSpPr>
        <p:spPr bwMode="auto">
          <a:xfrm>
            <a:off x="838200" y="365126"/>
            <a:ext cx="10670628" cy="722696"/>
          </a:xfrm>
          <a:prstGeom prst="rect">
            <a:avLst/>
          </a:prstGeom>
          <a:solidFill>
            <a:srgbClr val="C00000"/>
          </a:solid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Frequently Asked Questions #8</a:t>
            </a:r>
          </a:p>
        </p:txBody>
      </p:sp>
    </p:spTree>
    <p:extLst>
      <p:ext uri="{BB962C8B-B14F-4D97-AF65-F5344CB8AC3E}">
        <p14:creationId xmlns:p14="http://schemas.microsoft.com/office/powerpoint/2010/main" val="371284514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C07933-647C-6646-8B6C-875E86D7E86D}"/>
              </a:ext>
            </a:extLst>
          </p:cNvPr>
          <p:cNvSpPr txBox="1">
            <a:spLocks/>
          </p:cNvSpPr>
          <p:nvPr/>
        </p:nvSpPr>
        <p:spPr>
          <a:xfrm>
            <a:off x="838200" y="1326183"/>
            <a:ext cx="10515600" cy="485078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000" b="1" i="1" dirty="0">
                <a:solidFill>
                  <a:srgbClr val="0000CC"/>
                </a:solidFill>
              </a:rPr>
              <a:t>How do we avoid getting a lowball job offer, given we are graduating students or transitioning employees with little leverage and fewer resources, fewer options and less information? </a:t>
            </a:r>
          </a:p>
          <a:p>
            <a:pPr marL="0" indent="0">
              <a:buNone/>
            </a:pPr>
            <a:endParaRPr lang="en-US" sz="2400" b="1" i="1" dirty="0">
              <a:solidFill>
                <a:srgbClr val="C00000"/>
              </a:solidFill>
            </a:endParaRPr>
          </a:p>
          <a:p>
            <a:pPr marL="0" indent="0">
              <a:buNone/>
            </a:pPr>
            <a:r>
              <a:rPr lang="en-US" b="1" i="1" dirty="0">
                <a:solidFill>
                  <a:srgbClr val="C00000"/>
                </a:solidFill>
              </a:rPr>
              <a:t>The financial planning answer:</a:t>
            </a:r>
          </a:p>
          <a:p>
            <a:pPr lvl="1"/>
            <a:r>
              <a:rPr lang="en-US" sz="2600" b="1" i="1" dirty="0">
                <a:solidFill>
                  <a:srgbClr val="C00000"/>
                </a:solidFill>
              </a:rPr>
              <a:t>If you know what your budget is and what your short- and medium-term financial goals are, you can do the math to determine what the minimum compensation you need from any job.</a:t>
            </a:r>
          </a:p>
          <a:p>
            <a:pPr lvl="2"/>
            <a:r>
              <a:rPr lang="en-US" sz="2600" b="1" i="1" dirty="0">
                <a:solidFill>
                  <a:srgbClr val="C00000"/>
                </a:solidFill>
              </a:rPr>
              <a:t>Include goals, family &amp; partner situations, debt repayment, insurance and finally-living-like-an-adult expenses (such as eating less rice and ramen).</a:t>
            </a:r>
          </a:p>
        </p:txBody>
      </p:sp>
      <p:sp>
        <p:nvSpPr>
          <p:cNvPr id="2" name="Rectangle 2">
            <a:extLst>
              <a:ext uri="{FF2B5EF4-FFF2-40B4-BE49-F238E27FC236}">
                <a16:creationId xmlns:a16="http://schemas.microsoft.com/office/drawing/2014/main" id="{13BB5971-7BA4-B815-9275-125F03645A2C}"/>
              </a:ext>
            </a:extLst>
          </p:cNvPr>
          <p:cNvSpPr txBox="1">
            <a:spLocks noChangeArrowheads="1"/>
          </p:cNvSpPr>
          <p:nvPr/>
        </p:nvSpPr>
        <p:spPr bwMode="auto">
          <a:xfrm>
            <a:off x="838200" y="365126"/>
            <a:ext cx="10670628" cy="722696"/>
          </a:xfrm>
          <a:prstGeom prst="rect">
            <a:avLst/>
          </a:prstGeom>
          <a:solidFill>
            <a:srgbClr val="C00000"/>
          </a:solid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Frequently Asked Questions #8</a:t>
            </a:r>
          </a:p>
        </p:txBody>
      </p:sp>
    </p:spTree>
    <p:extLst>
      <p:ext uri="{BB962C8B-B14F-4D97-AF65-F5344CB8AC3E}">
        <p14:creationId xmlns:p14="http://schemas.microsoft.com/office/powerpoint/2010/main" val="7118738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C07933-647C-6646-8B6C-875E86D7E86D}"/>
              </a:ext>
            </a:extLst>
          </p:cNvPr>
          <p:cNvSpPr txBox="1">
            <a:spLocks/>
          </p:cNvSpPr>
          <p:nvPr/>
        </p:nvSpPr>
        <p:spPr>
          <a:xfrm>
            <a:off x="838200" y="1326183"/>
            <a:ext cx="10515600" cy="485078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000" b="1" i="1" dirty="0">
                <a:solidFill>
                  <a:srgbClr val="0000CC"/>
                </a:solidFill>
              </a:rPr>
              <a:t>How do we avoid getting a lowball job offer, given we are graduating students or transitioning employees with little leverage and fewer resources, fewer options and less information? </a:t>
            </a:r>
          </a:p>
          <a:p>
            <a:pPr marL="0" indent="0">
              <a:buNone/>
            </a:pPr>
            <a:endParaRPr lang="en-US" sz="2400" b="1" i="1" dirty="0">
              <a:solidFill>
                <a:srgbClr val="C00000"/>
              </a:solidFill>
            </a:endParaRPr>
          </a:p>
          <a:p>
            <a:pPr marL="0" indent="0">
              <a:buNone/>
            </a:pPr>
            <a:r>
              <a:rPr lang="en-US" b="1" i="1" dirty="0">
                <a:solidFill>
                  <a:srgbClr val="7030A0"/>
                </a:solidFill>
              </a:rPr>
              <a:t>The career planning answer:</a:t>
            </a:r>
          </a:p>
          <a:p>
            <a:pPr lvl="1"/>
            <a:r>
              <a:rPr lang="en-US" sz="2000" b="1" i="1" dirty="0">
                <a:solidFill>
                  <a:srgbClr val="7030A0"/>
                </a:solidFill>
              </a:rPr>
              <a:t>Know your value. Talk to other graduates. Talk to faculty. Talk to family. If possible, talk to other people who have been hired by the same company. Do your research.</a:t>
            </a:r>
          </a:p>
          <a:p>
            <a:pPr lvl="1"/>
            <a:r>
              <a:rPr lang="en-US" sz="2000" b="1" i="1" dirty="0">
                <a:solidFill>
                  <a:srgbClr val="7030A0"/>
                </a:solidFill>
              </a:rPr>
              <a:t>Put your emotional intelligence (EQ) to work to try to determine how much leverage you have. Try to get a sense of how much they want you.</a:t>
            </a:r>
          </a:p>
          <a:p>
            <a:pPr lvl="2"/>
            <a:r>
              <a:rPr lang="en-US" b="1" i="1" dirty="0">
                <a:solidFill>
                  <a:srgbClr val="7030A0"/>
                </a:solidFill>
              </a:rPr>
              <a:t>In general, the higher the salary, the more they want you.</a:t>
            </a:r>
          </a:p>
          <a:p>
            <a:pPr lvl="2"/>
            <a:r>
              <a:rPr lang="en-US" b="1" i="1" dirty="0">
                <a:solidFill>
                  <a:srgbClr val="7030A0"/>
                </a:solidFill>
              </a:rPr>
              <a:t>In general, the more they have invested in recruiting you, the more they want you.</a:t>
            </a:r>
          </a:p>
          <a:p>
            <a:pPr lvl="2"/>
            <a:r>
              <a:rPr lang="en-US" b="1" i="1" dirty="0">
                <a:solidFill>
                  <a:srgbClr val="7030A0"/>
                </a:solidFill>
              </a:rPr>
              <a:t>Try to get a sense of how unique the position is.</a:t>
            </a:r>
          </a:p>
          <a:p>
            <a:pPr lvl="2"/>
            <a:r>
              <a:rPr lang="en-US" b="1" i="1" dirty="0">
                <a:solidFill>
                  <a:srgbClr val="7030A0"/>
                </a:solidFill>
              </a:rPr>
              <a:t>Try to get a sense of what they would do if you asked for more money</a:t>
            </a:r>
          </a:p>
          <a:p>
            <a:pPr lvl="3"/>
            <a:r>
              <a:rPr lang="en-US" sz="2000" b="1" i="1" dirty="0">
                <a:solidFill>
                  <a:srgbClr val="7030A0"/>
                </a:solidFill>
              </a:rPr>
              <a:t>Would they have to start the recruiting process over? Or is their second choice candidate simply a phone call away?</a:t>
            </a:r>
          </a:p>
        </p:txBody>
      </p:sp>
      <p:sp>
        <p:nvSpPr>
          <p:cNvPr id="2" name="Rectangle 2">
            <a:extLst>
              <a:ext uri="{FF2B5EF4-FFF2-40B4-BE49-F238E27FC236}">
                <a16:creationId xmlns:a16="http://schemas.microsoft.com/office/drawing/2014/main" id="{D272EF6B-FB8D-E466-6E0A-0423AA385A7E}"/>
              </a:ext>
            </a:extLst>
          </p:cNvPr>
          <p:cNvSpPr txBox="1">
            <a:spLocks noChangeArrowheads="1"/>
          </p:cNvSpPr>
          <p:nvPr/>
        </p:nvSpPr>
        <p:spPr bwMode="auto">
          <a:xfrm>
            <a:off x="838200" y="365126"/>
            <a:ext cx="10670628" cy="722696"/>
          </a:xfrm>
          <a:prstGeom prst="rect">
            <a:avLst/>
          </a:prstGeom>
          <a:solidFill>
            <a:srgbClr val="C00000"/>
          </a:solid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Frequently Asked Questions #8</a:t>
            </a:r>
          </a:p>
        </p:txBody>
      </p:sp>
    </p:spTree>
    <p:extLst>
      <p:ext uri="{BB962C8B-B14F-4D97-AF65-F5344CB8AC3E}">
        <p14:creationId xmlns:p14="http://schemas.microsoft.com/office/powerpoint/2010/main" val="303652856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C07933-647C-6646-8B6C-875E86D7E86D}"/>
              </a:ext>
            </a:extLst>
          </p:cNvPr>
          <p:cNvSpPr txBox="1">
            <a:spLocks/>
          </p:cNvSpPr>
          <p:nvPr/>
        </p:nvSpPr>
        <p:spPr>
          <a:xfrm>
            <a:off x="838200" y="1326183"/>
            <a:ext cx="10515600" cy="485078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000" b="1" i="1" dirty="0">
                <a:solidFill>
                  <a:srgbClr val="0000CC"/>
                </a:solidFill>
              </a:rPr>
              <a:t>How do we avoid getting a lowball job offer, given we are graduating students or transitioning employees with little leverage and fewer resources, fewer options and less information? </a:t>
            </a:r>
          </a:p>
          <a:p>
            <a:pPr marL="0" indent="0">
              <a:buNone/>
            </a:pPr>
            <a:endParaRPr lang="en-US" sz="2400" b="1" i="1" dirty="0">
              <a:solidFill>
                <a:srgbClr val="C00000"/>
              </a:solidFill>
            </a:endParaRPr>
          </a:p>
          <a:p>
            <a:pPr marL="0" indent="0">
              <a:buNone/>
            </a:pPr>
            <a:r>
              <a:rPr lang="en-US" b="1" i="1" dirty="0">
                <a:solidFill>
                  <a:srgbClr val="006600"/>
                </a:solidFill>
              </a:rPr>
              <a:t>Know what you are worth – and then ask for it.</a:t>
            </a:r>
          </a:p>
          <a:p>
            <a:pPr marL="0" indent="0">
              <a:buNone/>
            </a:pPr>
            <a:endParaRPr lang="en-US" sz="2200" b="1" i="1" dirty="0">
              <a:solidFill>
                <a:srgbClr val="006600"/>
              </a:solidFill>
            </a:endParaRPr>
          </a:p>
          <a:p>
            <a:pPr lvl="1"/>
            <a:r>
              <a:rPr lang="en-US" sz="2200" b="1" i="1" dirty="0">
                <a:solidFill>
                  <a:srgbClr val="006600"/>
                </a:solidFill>
              </a:rPr>
              <a:t>Most employers will respect that you asked, even if they cannot meet your request. It suggests that you know your value – or value yourself more. Know your value.</a:t>
            </a:r>
          </a:p>
          <a:p>
            <a:pPr lvl="2"/>
            <a:r>
              <a:rPr lang="en-US" sz="1800" b="1" i="1" dirty="0">
                <a:solidFill>
                  <a:srgbClr val="006600"/>
                </a:solidFill>
              </a:rPr>
              <a:t>Most of the people you’re interviewing with have negotiated more salary in their lives, too. </a:t>
            </a:r>
            <a:br>
              <a:rPr lang="en-US" sz="1800" b="1" i="1" dirty="0">
                <a:solidFill>
                  <a:srgbClr val="006600"/>
                </a:solidFill>
              </a:rPr>
            </a:br>
            <a:endParaRPr lang="en-US" sz="1800" b="1" i="1" dirty="0">
              <a:solidFill>
                <a:srgbClr val="006600"/>
              </a:solidFill>
            </a:endParaRPr>
          </a:p>
        </p:txBody>
      </p:sp>
      <p:sp>
        <p:nvSpPr>
          <p:cNvPr id="4" name="Rectangle 2">
            <a:extLst>
              <a:ext uri="{FF2B5EF4-FFF2-40B4-BE49-F238E27FC236}">
                <a16:creationId xmlns:a16="http://schemas.microsoft.com/office/drawing/2014/main" id="{DDE551E7-EF2C-B807-A407-AAF0C0290D7A}"/>
              </a:ext>
            </a:extLst>
          </p:cNvPr>
          <p:cNvSpPr txBox="1">
            <a:spLocks noChangeArrowheads="1"/>
          </p:cNvSpPr>
          <p:nvPr/>
        </p:nvSpPr>
        <p:spPr bwMode="auto">
          <a:xfrm>
            <a:off x="838200" y="365126"/>
            <a:ext cx="10670628" cy="722696"/>
          </a:xfrm>
          <a:prstGeom prst="rect">
            <a:avLst/>
          </a:prstGeom>
          <a:solidFill>
            <a:srgbClr val="C00000"/>
          </a:solid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Frequently Asked Questions #8</a:t>
            </a:r>
          </a:p>
        </p:txBody>
      </p:sp>
    </p:spTree>
    <p:extLst>
      <p:ext uri="{BB962C8B-B14F-4D97-AF65-F5344CB8AC3E}">
        <p14:creationId xmlns:p14="http://schemas.microsoft.com/office/powerpoint/2010/main" val="885937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2112C795-2A26-2743-80E5-4D91D41B9415}"/>
              </a:ext>
            </a:extLst>
          </p:cNvPr>
          <p:cNvGraphicFramePr/>
          <p:nvPr/>
        </p:nvGraphicFramePr>
        <p:xfrm>
          <a:off x="375450" y="-1108180"/>
          <a:ext cx="10972800" cy="7315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729417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C07933-647C-6646-8B6C-875E86D7E86D}"/>
              </a:ext>
            </a:extLst>
          </p:cNvPr>
          <p:cNvSpPr txBox="1">
            <a:spLocks/>
          </p:cNvSpPr>
          <p:nvPr/>
        </p:nvSpPr>
        <p:spPr>
          <a:xfrm>
            <a:off x="838200" y="1326183"/>
            <a:ext cx="10515600" cy="485078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000" b="1" i="1" dirty="0">
                <a:solidFill>
                  <a:srgbClr val="0000CC"/>
                </a:solidFill>
              </a:rPr>
              <a:t>How do we avoid getting a lowball job offer, given we are graduating students or transitioning employees with little leverage and fewer resources, fewer options and less information? </a:t>
            </a:r>
          </a:p>
          <a:p>
            <a:pPr marL="0" indent="0">
              <a:buNone/>
            </a:pPr>
            <a:endParaRPr lang="en-US" sz="2400" b="1" i="1" dirty="0">
              <a:solidFill>
                <a:srgbClr val="C00000"/>
              </a:solidFill>
            </a:endParaRPr>
          </a:p>
          <a:p>
            <a:pPr marL="0" indent="0">
              <a:buNone/>
            </a:pPr>
            <a:r>
              <a:rPr lang="en-US" b="1" i="1" dirty="0">
                <a:solidFill>
                  <a:srgbClr val="006600"/>
                </a:solidFill>
              </a:rPr>
              <a:t>Know what you are worth – and then ask for it.</a:t>
            </a:r>
          </a:p>
          <a:p>
            <a:pPr marL="0" indent="0">
              <a:buNone/>
            </a:pPr>
            <a:endParaRPr lang="en-US" sz="600" b="1" i="1" dirty="0">
              <a:solidFill>
                <a:srgbClr val="006600"/>
              </a:solidFill>
            </a:endParaRPr>
          </a:p>
          <a:p>
            <a:pPr lvl="1"/>
            <a:r>
              <a:rPr lang="en-US" sz="2200" b="1" i="1" dirty="0">
                <a:solidFill>
                  <a:srgbClr val="006600"/>
                </a:solidFill>
              </a:rPr>
              <a:t>They (generally) understand that giving you $2,000 or $5,000 more in </a:t>
            </a:r>
            <a:br>
              <a:rPr lang="en-US" sz="2200" b="1" i="1" dirty="0">
                <a:solidFill>
                  <a:srgbClr val="006600"/>
                </a:solidFill>
              </a:rPr>
            </a:br>
            <a:r>
              <a:rPr lang="en-US" sz="2200" b="1" i="1" dirty="0">
                <a:solidFill>
                  <a:srgbClr val="006600"/>
                </a:solidFill>
              </a:rPr>
              <a:t>salary is a small price to pay for your happiness and productivity.</a:t>
            </a:r>
            <a:br>
              <a:rPr lang="en-US" sz="2200" b="1" i="1" dirty="0">
                <a:solidFill>
                  <a:srgbClr val="006600"/>
                </a:solidFill>
              </a:rPr>
            </a:br>
            <a:endParaRPr lang="en-US" sz="2200" b="1" i="1" dirty="0">
              <a:solidFill>
                <a:srgbClr val="006600"/>
              </a:solidFill>
            </a:endParaRPr>
          </a:p>
          <a:p>
            <a:pPr lvl="1"/>
            <a:r>
              <a:rPr lang="en-US" sz="2200" b="1" i="1" dirty="0">
                <a:solidFill>
                  <a:srgbClr val="006600"/>
                </a:solidFill>
              </a:rPr>
              <a:t>Maybe they cannot offer you any more salary. If not, don’t be shy about trying to negotiate something else – vacation days, bonus potential, discretionary budget.</a:t>
            </a:r>
            <a:br>
              <a:rPr lang="en-US" sz="2200" b="1" i="1" dirty="0">
                <a:solidFill>
                  <a:srgbClr val="006600"/>
                </a:solidFill>
              </a:rPr>
            </a:br>
            <a:endParaRPr lang="en-US" sz="2200" b="1" i="1" dirty="0">
              <a:solidFill>
                <a:srgbClr val="006600"/>
              </a:solidFill>
            </a:endParaRPr>
          </a:p>
          <a:p>
            <a:pPr lvl="1"/>
            <a:r>
              <a:rPr lang="en-US" sz="2200" b="1" i="1" dirty="0">
                <a:solidFill>
                  <a:srgbClr val="006600"/>
                </a:solidFill>
              </a:rPr>
              <a:t>You have to pay your bills. And, you also want to be paid what you are worth so that you are excited about this JOB becoming your CAREER.</a:t>
            </a:r>
          </a:p>
        </p:txBody>
      </p:sp>
      <p:sp>
        <p:nvSpPr>
          <p:cNvPr id="2" name="Rectangle 2">
            <a:extLst>
              <a:ext uri="{FF2B5EF4-FFF2-40B4-BE49-F238E27FC236}">
                <a16:creationId xmlns:a16="http://schemas.microsoft.com/office/drawing/2014/main" id="{0D5356B5-44FE-96BD-F743-08C2805EB278}"/>
              </a:ext>
            </a:extLst>
          </p:cNvPr>
          <p:cNvSpPr txBox="1">
            <a:spLocks noChangeArrowheads="1"/>
          </p:cNvSpPr>
          <p:nvPr/>
        </p:nvSpPr>
        <p:spPr bwMode="auto">
          <a:xfrm>
            <a:off x="838200" y="365126"/>
            <a:ext cx="10670628" cy="722696"/>
          </a:xfrm>
          <a:prstGeom prst="rect">
            <a:avLst/>
          </a:prstGeom>
          <a:solidFill>
            <a:srgbClr val="C00000"/>
          </a:solid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Frequently Asked Questions #8</a:t>
            </a:r>
          </a:p>
        </p:txBody>
      </p:sp>
    </p:spTree>
    <p:extLst>
      <p:ext uri="{BB962C8B-B14F-4D97-AF65-F5344CB8AC3E}">
        <p14:creationId xmlns:p14="http://schemas.microsoft.com/office/powerpoint/2010/main" val="383904994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
            <a:extLst>
              <a:ext uri="{FF2B5EF4-FFF2-40B4-BE49-F238E27FC236}">
                <a16:creationId xmlns:a16="http://schemas.microsoft.com/office/drawing/2014/main" id="{1070AA1E-2142-4C46-8282-490CF0B64BA7}"/>
              </a:ext>
            </a:extLst>
          </p:cNvPr>
          <p:cNvSpPr txBox="1">
            <a:spLocks noChangeArrowheads="1"/>
          </p:cNvSpPr>
          <p:nvPr/>
        </p:nvSpPr>
        <p:spPr bwMode="auto">
          <a:xfrm>
            <a:off x="838200" y="365126"/>
            <a:ext cx="10670628" cy="722696"/>
          </a:xfrm>
          <a:prstGeom prst="rect">
            <a:avLst/>
          </a:prstGeom>
          <a:solidFill>
            <a:schemeClr val="tx1"/>
          </a:solid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Strategies &amp; Thinking for Success</a:t>
            </a:r>
          </a:p>
        </p:txBody>
      </p:sp>
      <p:sp>
        <p:nvSpPr>
          <p:cNvPr id="3" name="Content Placeholder 2">
            <a:extLst>
              <a:ext uri="{FF2B5EF4-FFF2-40B4-BE49-F238E27FC236}">
                <a16:creationId xmlns:a16="http://schemas.microsoft.com/office/drawing/2014/main" id="{2EC07933-647C-6646-8B6C-875E86D7E86D}"/>
              </a:ext>
            </a:extLst>
          </p:cNvPr>
          <p:cNvSpPr txBox="1">
            <a:spLocks/>
          </p:cNvSpPr>
          <p:nvPr/>
        </p:nvSpPr>
        <p:spPr>
          <a:xfrm>
            <a:off x="838200" y="1326183"/>
            <a:ext cx="10515600" cy="485078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000" b="1" i="1" dirty="0">
                <a:solidFill>
                  <a:srgbClr val="006600"/>
                </a:solidFill>
              </a:rPr>
              <a:t>As you think about money management and financial planning,</a:t>
            </a:r>
          </a:p>
          <a:p>
            <a:pPr marL="0" indent="0">
              <a:buNone/>
            </a:pPr>
            <a:r>
              <a:rPr lang="en-US" sz="3000" b="1" i="1" dirty="0">
                <a:solidFill>
                  <a:srgbClr val="006600"/>
                </a:solidFill>
              </a:rPr>
              <a:t>Take a minute to think about this word:</a:t>
            </a:r>
          </a:p>
          <a:p>
            <a:pPr marL="0" indent="0">
              <a:buNone/>
            </a:pPr>
            <a:endParaRPr lang="en-US" sz="3000" b="1" i="1" dirty="0">
              <a:solidFill>
                <a:srgbClr val="006600"/>
              </a:solidFill>
            </a:endParaRPr>
          </a:p>
          <a:p>
            <a:pPr marL="0" indent="0">
              <a:buNone/>
            </a:pPr>
            <a:r>
              <a:rPr lang="en-US" sz="3000" b="1" i="1" dirty="0">
                <a:solidFill>
                  <a:srgbClr val="006600"/>
                </a:solidFill>
              </a:rPr>
              <a:t>			</a:t>
            </a:r>
            <a:r>
              <a:rPr lang="en-US" sz="6000" b="1" i="1" dirty="0">
                <a:solidFill>
                  <a:srgbClr val="006600"/>
                </a:solidFill>
              </a:rPr>
              <a:t>VALUE</a:t>
            </a:r>
          </a:p>
          <a:p>
            <a:pPr marL="0" indent="0">
              <a:buNone/>
            </a:pPr>
            <a:endParaRPr lang="en-US" sz="3000" b="1" i="1" dirty="0">
              <a:solidFill>
                <a:srgbClr val="006600"/>
              </a:solidFill>
            </a:endParaRPr>
          </a:p>
          <a:p>
            <a:pPr marL="0" indent="0">
              <a:buNone/>
            </a:pPr>
            <a:r>
              <a:rPr lang="en-US" sz="3000" b="1" i="1" dirty="0">
                <a:solidFill>
                  <a:srgbClr val="0000CC"/>
                </a:solidFill>
              </a:rPr>
              <a:t>Now take a minute to think about this word:</a:t>
            </a:r>
          </a:p>
          <a:p>
            <a:pPr marL="0" indent="0">
              <a:buNone/>
            </a:pPr>
            <a:endParaRPr lang="en-US" sz="3000" b="1" i="1" dirty="0">
              <a:solidFill>
                <a:srgbClr val="0000CC"/>
              </a:solidFill>
            </a:endParaRPr>
          </a:p>
          <a:p>
            <a:pPr marL="0" indent="0">
              <a:buNone/>
            </a:pPr>
            <a:r>
              <a:rPr lang="en-US" sz="3000" b="1" i="1" dirty="0">
                <a:solidFill>
                  <a:srgbClr val="0000CC"/>
                </a:solidFill>
              </a:rPr>
              <a:t>			</a:t>
            </a:r>
            <a:r>
              <a:rPr lang="en-US" sz="6000" b="1" i="1" dirty="0">
                <a:solidFill>
                  <a:srgbClr val="0000CC"/>
                </a:solidFill>
              </a:rPr>
              <a:t>VALUES</a:t>
            </a:r>
          </a:p>
        </p:txBody>
      </p:sp>
    </p:spTree>
    <p:extLst>
      <p:ext uri="{BB962C8B-B14F-4D97-AF65-F5344CB8AC3E}">
        <p14:creationId xmlns:p14="http://schemas.microsoft.com/office/powerpoint/2010/main" val="4079722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p:cTn id="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3">
                                            <p:txEl>
                                              <p:pRg st="3" end="3"/>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5" end="5"/>
                                            </p:txEl>
                                          </p:spTgt>
                                        </p:tgtEl>
                                        <p:attrNameLst>
                                          <p:attrName>style.visibility</p:attrName>
                                        </p:attrNameLst>
                                      </p:cBhvr>
                                      <p:to>
                                        <p:strVal val="visible"/>
                                      </p:to>
                                    </p:set>
                                    <p:anim calcmode="lin" valueType="num">
                                      <p:cBhvr>
                                        <p:cTn id="14"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16" dur="500"/>
                                        <p:tgtEl>
                                          <p:spTgt spid="3">
                                            <p:txEl>
                                              <p:pRg st="5" end="5"/>
                                            </p:txEl>
                                          </p:spTgt>
                                        </p:tgtEl>
                                      </p:cBhvr>
                                    </p:animEffect>
                                  </p:childTnLst>
                                </p:cTn>
                              </p:par>
                              <p:par>
                                <p:cTn id="17" presetID="53" presetClass="entr" presetSubtype="16"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 calcmode="lin" valueType="num">
                                      <p:cBhvr>
                                        <p:cTn id="1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21"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2112C795-2A26-2743-80E5-4D91D41B9415}"/>
              </a:ext>
            </a:extLst>
          </p:cNvPr>
          <p:cNvGraphicFramePr/>
          <p:nvPr/>
        </p:nvGraphicFramePr>
        <p:xfrm>
          <a:off x="375450" y="-1108180"/>
          <a:ext cx="10972800" cy="7315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3566375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
            <a:extLst>
              <a:ext uri="{FF2B5EF4-FFF2-40B4-BE49-F238E27FC236}">
                <a16:creationId xmlns:a16="http://schemas.microsoft.com/office/drawing/2014/main" id="{1070AA1E-2142-4C46-8282-490CF0B64BA7}"/>
              </a:ext>
            </a:extLst>
          </p:cNvPr>
          <p:cNvSpPr txBox="1">
            <a:spLocks noChangeArrowheads="1"/>
          </p:cNvSpPr>
          <p:nvPr/>
        </p:nvSpPr>
        <p:spPr bwMode="auto">
          <a:xfrm>
            <a:off x="838200" y="328735"/>
            <a:ext cx="10670628" cy="722696"/>
          </a:xfrm>
          <a:prstGeom prst="rect">
            <a:avLst/>
          </a:prstGeom>
          <a:solidFill>
            <a:srgbClr val="C00000"/>
          </a:solid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A Few Concluding Morals</a:t>
            </a:r>
          </a:p>
        </p:txBody>
      </p:sp>
      <p:sp>
        <p:nvSpPr>
          <p:cNvPr id="7" name="Content Placeholder 2">
            <a:extLst>
              <a:ext uri="{FF2B5EF4-FFF2-40B4-BE49-F238E27FC236}">
                <a16:creationId xmlns:a16="http://schemas.microsoft.com/office/drawing/2014/main" id="{12C9495B-0837-214C-A224-4C62DF8BEF2C}"/>
              </a:ext>
            </a:extLst>
          </p:cNvPr>
          <p:cNvSpPr txBox="1">
            <a:spLocks/>
          </p:cNvSpPr>
          <p:nvPr/>
        </p:nvSpPr>
        <p:spPr>
          <a:xfrm>
            <a:off x="838200" y="1180845"/>
            <a:ext cx="10515600" cy="485078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742950" indent="-742950">
              <a:buFont typeface="+mj-lt"/>
              <a:buAutoNum type="arabicPeriod"/>
            </a:pPr>
            <a:r>
              <a:rPr lang="en-US" b="1" i="1" dirty="0">
                <a:solidFill>
                  <a:srgbClr val="C00000"/>
                </a:solidFill>
              </a:rPr>
              <a:t>Play your own game. Do not compare yourself to others. Everyone has their own unique experience with how the world works. Make sure your decisions are right for you only.</a:t>
            </a:r>
            <a:br>
              <a:rPr lang="en-US" b="1" i="1" dirty="0">
                <a:solidFill>
                  <a:srgbClr val="C00000"/>
                </a:solidFill>
              </a:rPr>
            </a:br>
            <a:endParaRPr lang="en-US" b="1" i="1" dirty="0">
              <a:solidFill>
                <a:srgbClr val="C00000"/>
              </a:solidFill>
            </a:endParaRPr>
          </a:p>
          <a:p>
            <a:pPr marL="742950" indent="-742950">
              <a:buFont typeface="+mj-lt"/>
              <a:buAutoNum type="arabicPeriod"/>
            </a:pPr>
            <a:r>
              <a:rPr lang="en-US" b="1" i="1" dirty="0">
                <a:solidFill>
                  <a:srgbClr val="0000CC"/>
                </a:solidFill>
              </a:rPr>
              <a:t>Good investing isn’t necessarily about earning the highest returns, it’s about earning pretty good returns for the longest period of time. That’s when compounding runs wild.</a:t>
            </a:r>
          </a:p>
          <a:p>
            <a:pPr marL="742950" indent="-742950">
              <a:buFont typeface="+mj-lt"/>
              <a:buAutoNum type="arabicPeriod"/>
            </a:pPr>
            <a:endParaRPr lang="en-US" b="1" i="1" dirty="0">
              <a:solidFill>
                <a:srgbClr val="0000CC"/>
              </a:solidFill>
            </a:endParaRPr>
          </a:p>
          <a:p>
            <a:pPr marL="742950" indent="-742950">
              <a:buFont typeface="+mj-lt"/>
              <a:buAutoNum type="arabicPeriod"/>
            </a:pPr>
            <a:r>
              <a:rPr lang="en-US" b="1" i="1" dirty="0">
                <a:solidFill>
                  <a:srgbClr val="C00000"/>
                </a:solidFill>
              </a:rPr>
              <a:t>Planning is important, but the most important plan is to plan on the plan not going according to plan. A plan is only useful if it can survive reality.</a:t>
            </a:r>
          </a:p>
        </p:txBody>
      </p:sp>
    </p:spTree>
    <p:extLst>
      <p:ext uri="{BB962C8B-B14F-4D97-AF65-F5344CB8AC3E}">
        <p14:creationId xmlns:p14="http://schemas.microsoft.com/office/powerpoint/2010/main" val="2703621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blinds(horizontal)">
                                      <p:cBhvr>
                                        <p:cTn id="7" dur="5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
                                            <p:txEl>
                                              <p:charRg st="347" end="499"/>
                                            </p:txEl>
                                          </p:spTgt>
                                        </p:tgtEl>
                                        <p:attrNameLst>
                                          <p:attrName>style.visibility</p:attrName>
                                        </p:attrNameLst>
                                      </p:cBhvr>
                                      <p:to>
                                        <p:strVal val="visible"/>
                                      </p:to>
                                    </p:set>
                                    <p:animEffect transition="in" filter="blinds(horizontal)">
                                      <p:cBhvr>
                                        <p:cTn id="12" dur="500"/>
                                        <p:tgtEl>
                                          <p:spTgt spid="7">
                                            <p:txEl>
                                              <p:charRg st="347" end="49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
            <a:extLst>
              <a:ext uri="{FF2B5EF4-FFF2-40B4-BE49-F238E27FC236}">
                <a16:creationId xmlns:a16="http://schemas.microsoft.com/office/drawing/2014/main" id="{1070AA1E-2142-4C46-8282-490CF0B64BA7}"/>
              </a:ext>
            </a:extLst>
          </p:cNvPr>
          <p:cNvSpPr txBox="1">
            <a:spLocks noChangeArrowheads="1"/>
          </p:cNvSpPr>
          <p:nvPr/>
        </p:nvSpPr>
        <p:spPr bwMode="auto">
          <a:xfrm>
            <a:off x="838200" y="328735"/>
            <a:ext cx="10670628" cy="722696"/>
          </a:xfrm>
          <a:prstGeom prst="rect">
            <a:avLst/>
          </a:prstGeom>
          <a:solidFill>
            <a:srgbClr val="C00000"/>
          </a:solid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A Few Concluding Morals</a:t>
            </a:r>
          </a:p>
        </p:txBody>
      </p:sp>
      <p:sp>
        <p:nvSpPr>
          <p:cNvPr id="7" name="Content Placeholder 2">
            <a:extLst>
              <a:ext uri="{FF2B5EF4-FFF2-40B4-BE49-F238E27FC236}">
                <a16:creationId xmlns:a16="http://schemas.microsoft.com/office/drawing/2014/main" id="{12C9495B-0837-214C-A224-4C62DF8BEF2C}"/>
              </a:ext>
            </a:extLst>
          </p:cNvPr>
          <p:cNvSpPr txBox="1">
            <a:spLocks/>
          </p:cNvSpPr>
          <p:nvPr/>
        </p:nvSpPr>
        <p:spPr>
          <a:xfrm>
            <a:off x="838200" y="1180845"/>
            <a:ext cx="10515600" cy="485078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742950" indent="-742950">
              <a:buFont typeface="+mj-lt"/>
              <a:buAutoNum type="arabicPeriod" startAt="4"/>
            </a:pPr>
            <a:r>
              <a:rPr lang="en-US" b="1" i="1" dirty="0">
                <a:solidFill>
                  <a:srgbClr val="0000CC"/>
                </a:solidFill>
              </a:rPr>
              <a:t>Your success as an investor – and as a student and as a professional – will be determined by how you respond to punctuated moments of terror, not the years spent on cruise control. A good definition of an investing genius is the person who can do the average thing when all those around them are going crazy.</a:t>
            </a:r>
          </a:p>
          <a:p>
            <a:pPr marL="742950" indent="-742950">
              <a:buFont typeface="+mj-lt"/>
              <a:buAutoNum type="arabicPeriod" startAt="4"/>
            </a:pPr>
            <a:endParaRPr lang="en-US" b="1" i="1" dirty="0">
              <a:solidFill>
                <a:srgbClr val="0000CC"/>
              </a:solidFill>
            </a:endParaRPr>
          </a:p>
          <a:p>
            <a:pPr marL="742950" indent="-742950">
              <a:buFont typeface="+mj-lt"/>
              <a:buAutoNum type="arabicPeriod" startAt="4"/>
            </a:pPr>
            <a:r>
              <a:rPr lang="en-US" b="1" i="1" dirty="0">
                <a:solidFill>
                  <a:srgbClr val="C00000"/>
                </a:solidFill>
              </a:rPr>
              <a:t>Spending money to show people how much money you have is the fastest way to have less money.</a:t>
            </a:r>
          </a:p>
          <a:p>
            <a:pPr marL="742950" indent="-742950">
              <a:buFont typeface="+mj-lt"/>
              <a:buAutoNum type="arabicPeriod" startAt="4"/>
            </a:pPr>
            <a:endParaRPr lang="en-US" b="1" i="1" dirty="0">
              <a:solidFill>
                <a:srgbClr val="C00000"/>
              </a:solidFill>
            </a:endParaRPr>
          </a:p>
          <a:p>
            <a:pPr marL="742950" indent="-742950">
              <a:buFont typeface="+mj-lt"/>
              <a:buAutoNum type="arabicPeriod" startAt="4"/>
            </a:pPr>
            <a:endParaRPr lang="en-US" b="1" i="1" dirty="0">
              <a:solidFill>
                <a:srgbClr val="0000CC"/>
              </a:solidFill>
            </a:endParaRPr>
          </a:p>
        </p:txBody>
      </p:sp>
    </p:spTree>
    <p:extLst>
      <p:ext uri="{BB962C8B-B14F-4D97-AF65-F5344CB8AC3E}">
        <p14:creationId xmlns:p14="http://schemas.microsoft.com/office/powerpoint/2010/main" val="771174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animEffect transition="in" filter="blinds(horizontal)">
                                      <p:cBhvr>
                                        <p:cTn id="7"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
            <a:extLst>
              <a:ext uri="{FF2B5EF4-FFF2-40B4-BE49-F238E27FC236}">
                <a16:creationId xmlns:a16="http://schemas.microsoft.com/office/drawing/2014/main" id="{1070AA1E-2142-4C46-8282-490CF0B64BA7}"/>
              </a:ext>
            </a:extLst>
          </p:cNvPr>
          <p:cNvSpPr txBox="1">
            <a:spLocks noChangeArrowheads="1"/>
          </p:cNvSpPr>
          <p:nvPr/>
        </p:nvSpPr>
        <p:spPr bwMode="auto">
          <a:xfrm>
            <a:off x="838200" y="328735"/>
            <a:ext cx="10670628" cy="722696"/>
          </a:xfrm>
          <a:prstGeom prst="rect">
            <a:avLst/>
          </a:prstGeom>
          <a:solidFill>
            <a:srgbClr val="C00000"/>
          </a:solid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A Few Concluding Morals</a:t>
            </a:r>
          </a:p>
        </p:txBody>
      </p:sp>
      <p:sp>
        <p:nvSpPr>
          <p:cNvPr id="7" name="Content Placeholder 2">
            <a:extLst>
              <a:ext uri="{FF2B5EF4-FFF2-40B4-BE49-F238E27FC236}">
                <a16:creationId xmlns:a16="http://schemas.microsoft.com/office/drawing/2014/main" id="{12C9495B-0837-214C-A224-4C62DF8BEF2C}"/>
              </a:ext>
            </a:extLst>
          </p:cNvPr>
          <p:cNvSpPr txBox="1">
            <a:spLocks/>
          </p:cNvSpPr>
          <p:nvPr/>
        </p:nvSpPr>
        <p:spPr>
          <a:xfrm>
            <a:off x="838200" y="1180845"/>
            <a:ext cx="10515600" cy="485078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742950" indent="-742950">
              <a:buFont typeface="+mj-lt"/>
              <a:buAutoNum type="arabicPeriod" startAt="6"/>
            </a:pPr>
            <a:r>
              <a:rPr lang="en-US" b="1" i="1" dirty="0">
                <a:solidFill>
                  <a:srgbClr val="0000CC"/>
                </a:solidFill>
              </a:rPr>
              <a:t>Everything has a price. The key to managing your money is figuring out what the price is and what you’re willing to pay for something.</a:t>
            </a:r>
          </a:p>
          <a:p>
            <a:pPr marL="742950" indent="-742950">
              <a:buFont typeface="+mj-lt"/>
              <a:buAutoNum type="arabicPeriod" startAt="6"/>
            </a:pPr>
            <a:endParaRPr lang="en-US" b="1" i="1" dirty="0">
              <a:solidFill>
                <a:srgbClr val="0000CC"/>
              </a:solidFill>
            </a:endParaRPr>
          </a:p>
          <a:p>
            <a:pPr marL="742950" indent="-742950">
              <a:buFont typeface="+mj-lt"/>
              <a:buAutoNum type="arabicPeriod" startAt="6"/>
            </a:pPr>
            <a:r>
              <a:rPr lang="en-US" b="1" i="1" dirty="0">
                <a:solidFill>
                  <a:srgbClr val="C00000"/>
                </a:solidFill>
              </a:rPr>
              <a:t>Less ego = more wealth. Go out of your way to find humility when things are going well and to find forgiveness &amp; compassion when things are not going well. Manage your money in a way that helps you sleep at night.</a:t>
            </a:r>
          </a:p>
          <a:p>
            <a:pPr marL="742950" indent="-742950">
              <a:buFont typeface="+mj-lt"/>
              <a:buAutoNum type="arabicPeriod" startAt="6"/>
            </a:pPr>
            <a:endParaRPr lang="en-US" b="1" i="1" dirty="0">
              <a:solidFill>
                <a:srgbClr val="0000CC"/>
              </a:solidFill>
            </a:endParaRPr>
          </a:p>
        </p:txBody>
      </p:sp>
    </p:spTree>
    <p:extLst>
      <p:ext uri="{BB962C8B-B14F-4D97-AF65-F5344CB8AC3E}">
        <p14:creationId xmlns:p14="http://schemas.microsoft.com/office/powerpoint/2010/main" val="3502529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animEffect transition="in" filter="blinds(horizontal)">
                                      <p:cBhvr>
                                        <p:cTn id="7"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
            <a:extLst>
              <a:ext uri="{FF2B5EF4-FFF2-40B4-BE49-F238E27FC236}">
                <a16:creationId xmlns:a16="http://schemas.microsoft.com/office/drawing/2014/main" id="{1070AA1E-2142-4C46-8282-490CF0B64BA7}"/>
              </a:ext>
            </a:extLst>
          </p:cNvPr>
          <p:cNvSpPr txBox="1">
            <a:spLocks noChangeArrowheads="1"/>
          </p:cNvSpPr>
          <p:nvPr/>
        </p:nvSpPr>
        <p:spPr bwMode="auto">
          <a:xfrm>
            <a:off x="838200" y="328735"/>
            <a:ext cx="10670628" cy="722696"/>
          </a:xfrm>
          <a:prstGeom prst="rect">
            <a:avLst/>
          </a:prstGeom>
          <a:solidFill>
            <a:srgbClr val="C00000"/>
          </a:solid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A Few Concluding Morals</a:t>
            </a:r>
          </a:p>
        </p:txBody>
      </p:sp>
      <p:sp>
        <p:nvSpPr>
          <p:cNvPr id="7" name="Content Placeholder 2">
            <a:extLst>
              <a:ext uri="{FF2B5EF4-FFF2-40B4-BE49-F238E27FC236}">
                <a16:creationId xmlns:a16="http://schemas.microsoft.com/office/drawing/2014/main" id="{12C9495B-0837-214C-A224-4C62DF8BEF2C}"/>
              </a:ext>
            </a:extLst>
          </p:cNvPr>
          <p:cNvSpPr txBox="1">
            <a:spLocks/>
          </p:cNvSpPr>
          <p:nvPr/>
        </p:nvSpPr>
        <p:spPr>
          <a:xfrm>
            <a:off x="838200" y="1489685"/>
            <a:ext cx="10515600" cy="454194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3600" b="1" i="1" dirty="0">
                <a:solidFill>
                  <a:srgbClr val="0000CC"/>
                </a:solidFill>
              </a:rPr>
              <a:t>Money doesn’t buy happiness. But money can buy opportunities. And then it’s up to you to choose opportunities that create happiness. </a:t>
            </a:r>
          </a:p>
          <a:p>
            <a:pPr marL="0" indent="0" algn="ctr">
              <a:buNone/>
            </a:pPr>
            <a:endParaRPr lang="en-US" sz="3600" b="1" i="1" dirty="0">
              <a:solidFill>
                <a:srgbClr val="0000CC"/>
              </a:solidFill>
            </a:endParaRPr>
          </a:p>
          <a:p>
            <a:pPr marL="0" indent="0" algn="ctr">
              <a:buNone/>
            </a:pPr>
            <a:r>
              <a:rPr lang="en-US" sz="3600" b="1" i="1" dirty="0">
                <a:solidFill>
                  <a:srgbClr val="0000CC"/>
                </a:solidFill>
              </a:rPr>
              <a:t>Controlling your time is the biggest dividend that money can ever pay.</a:t>
            </a:r>
          </a:p>
          <a:p>
            <a:pPr marL="742950" indent="-742950" algn="ctr">
              <a:buFont typeface="+mj-lt"/>
              <a:buAutoNum type="arabicPeriod" startAt="6"/>
            </a:pPr>
            <a:endParaRPr lang="en-US" sz="4400" b="1" i="1" dirty="0">
              <a:solidFill>
                <a:srgbClr val="0000CC"/>
              </a:solidFill>
            </a:endParaRPr>
          </a:p>
        </p:txBody>
      </p:sp>
    </p:spTree>
    <p:extLst>
      <p:ext uri="{BB962C8B-B14F-4D97-AF65-F5344CB8AC3E}">
        <p14:creationId xmlns:p14="http://schemas.microsoft.com/office/powerpoint/2010/main" val="106793912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423A993A-392E-7546-9DFE-C46846226AAE}"/>
              </a:ext>
            </a:extLst>
          </p:cNvPr>
          <p:cNvPicPr>
            <a:picLocks noChangeAspect="1"/>
          </p:cNvPicPr>
          <p:nvPr/>
        </p:nvPicPr>
        <p:blipFill>
          <a:blip r:embed="rId2"/>
          <a:stretch>
            <a:fillRect/>
          </a:stretch>
        </p:blipFill>
        <p:spPr>
          <a:xfrm>
            <a:off x="0" y="208431"/>
            <a:ext cx="12192000" cy="5242128"/>
          </a:xfrm>
          <a:prstGeom prst="rect">
            <a:avLst/>
          </a:prstGeom>
        </p:spPr>
      </p:pic>
      <p:sp>
        <p:nvSpPr>
          <p:cNvPr id="5" name="Rounded Rectangle 4">
            <a:extLst>
              <a:ext uri="{FF2B5EF4-FFF2-40B4-BE49-F238E27FC236}">
                <a16:creationId xmlns:a16="http://schemas.microsoft.com/office/drawing/2014/main" id="{DD4CF24A-0B1A-7F4A-A1ED-99D89060D5EE}"/>
              </a:ext>
            </a:extLst>
          </p:cNvPr>
          <p:cNvSpPr/>
          <p:nvPr/>
        </p:nvSpPr>
        <p:spPr>
          <a:xfrm>
            <a:off x="3009648" y="5637790"/>
            <a:ext cx="7042697" cy="629785"/>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Isn’t this a lot like what you do with your education planning?</a:t>
            </a:r>
          </a:p>
        </p:txBody>
      </p:sp>
    </p:spTree>
    <p:extLst>
      <p:ext uri="{BB962C8B-B14F-4D97-AF65-F5344CB8AC3E}">
        <p14:creationId xmlns:p14="http://schemas.microsoft.com/office/powerpoint/2010/main" val="173740959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423A993A-392E-7546-9DFE-C46846226AAE}"/>
              </a:ext>
            </a:extLst>
          </p:cNvPr>
          <p:cNvPicPr>
            <a:picLocks noChangeAspect="1"/>
          </p:cNvPicPr>
          <p:nvPr/>
        </p:nvPicPr>
        <p:blipFill>
          <a:blip r:embed="rId2"/>
          <a:stretch>
            <a:fillRect/>
          </a:stretch>
        </p:blipFill>
        <p:spPr>
          <a:xfrm>
            <a:off x="0" y="208431"/>
            <a:ext cx="12192000" cy="5242128"/>
          </a:xfrm>
          <a:prstGeom prst="rect">
            <a:avLst/>
          </a:prstGeom>
        </p:spPr>
      </p:pic>
      <p:sp>
        <p:nvSpPr>
          <p:cNvPr id="3" name="Rounded Rectangle 2">
            <a:extLst>
              <a:ext uri="{FF2B5EF4-FFF2-40B4-BE49-F238E27FC236}">
                <a16:creationId xmlns:a16="http://schemas.microsoft.com/office/drawing/2014/main" id="{01239B4A-6F6F-FB45-93E5-711A2022D7E8}"/>
              </a:ext>
            </a:extLst>
          </p:cNvPr>
          <p:cNvSpPr/>
          <p:nvPr/>
        </p:nvSpPr>
        <p:spPr>
          <a:xfrm>
            <a:off x="6207020" y="490506"/>
            <a:ext cx="5722569" cy="4886893"/>
          </a:xfrm>
          <a:prstGeom prst="roundRect">
            <a:avLst/>
          </a:prstGeom>
          <a:solidFill>
            <a:srgbClr val="00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You’ve been doing this with your education for years.</a:t>
            </a:r>
          </a:p>
          <a:p>
            <a:pPr algn="ctr"/>
            <a:endParaRPr lang="en-US" b="1" dirty="0"/>
          </a:p>
          <a:p>
            <a:pPr algn="ctr"/>
            <a:r>
              <a:rPr lang="en-US" b="1" dirty="0"/>
              <a:t>You’re about to begin doing this with your career…and you will continue working through this process for the next 30 or 40 years.</a:t>
            </a:r>
          </a:p>
          <a:p>
            <a:pPr algn="ctr"/>
            <a:endParaRPr lang="en-US" b="1" dirty="0"/>
          </a:p>
          <a:p>
            <a:pPr algn="ctr"/>
            <a:r>
              <a:rPr lang="en-US" b="1" dirty="0"/>
              <a:t>Whether it’s education planning or career planning, by now we know that all of our personal decisions with have financial implications.</a:t>
            </a:r>
          </a:p>
          <a:p>
            <a:pPr algn="ctr"/>
            <a:endParaRPr lang="en-US" b="1" dirty="0"/>
          </a:p>
          <a:p>
            <a:pPr algn="ctr"/>
            <a:r>
              <a:rPr lang="en-US" b="1" dirty="0"/>
              <a:t>The more we plan ahead and integrate our decision-making process, the more control we will have over our futures…and the less money will be a source of stress and the more money will be a source of empowerment.</a:t>
            </a:r>
          </a:p>
        </p:txBody>
      </p:sp>
      <p:sp>
        <p:nvSpPr>
          <p:cNvPr id="4" name="Rounded Rectangle 3">
            <a:extLst>
              <a:ext uri="{FF2B5EF4-FFF2-40B4-BE49-F238E27FC236}">
                <a16:creationId xmlns:a16="http://schemas.microsoft.com/office/drawing/2014/main" id="{EC61BB53-CC77-4084-F7B4-F28AE740CE9C}"/>
              </a:ext>
            </a:extLst>
          </p:cNvPr>
          <p:cNvSpPr/>
          <p:nvPr/>
        </p:nvSpPr>
        <p:spPr>
          <a:xfrm>
            <a:off x="3009648" y="5637790"/>
            <a:ext cx="7042697" cy="629785"/>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Isn’t this a lot like what you do with your education planning?</a:t>
            </a:r>
          </a:p>
        </p:txBody>
      </p:sp>
    </p:spTree>
    <p:extLst>
      <p:ext uri="{BB962C8B-B14F-4D97-AF65-F5344CB8AC3E}">
        <p14:creationId xmlns:p14="http://schemas.microsoft.com/office/powerpoint/2010/main" val="297930600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loud Callout 1">
            <a:extLst>
              <a:ext uri="{FF2B5EF4-FFF2-40B4-BE49-F238E27FC236}">
                <a16:creationId xmlns:a16="http://schemas.microsoft.com/office/drawing/2014/main" id="{829A5E17-0E05-FD40-926F-9741273A5509}"/>
              </a:ext>
            </a:extLst>
          </p:cNvPr>
          <p:cNvSpPr/>
          <p:nvPr/>
        </p:nvSpPr>
        <p:spPr>
          <a:xfrm>
            <a:off x="466404" y="1004920"/>
            <a:ext cx="3200400" cy="1828800"/>
          </a:xfrm>
          <a:prstGeom prst="cloudCallout">
            <a:avLst/>
          </a:prstGeom>
          <a:solidFill>
            <a:schemeClr val="accent4">
              <a:lumMod val="60000"/>
              <a:lumOff val="4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i="1" dirty="0">
                <a:solidFill>
                  <a:srgbClr val="0000CC"/>
                </a:solidFill>
              </a:rPr>
              <a:t>A goal without a plan is just a dream.</a:t>
            </a:r>
          </a:p>
        </p:txBody>
      </p:sp>
      <p:sp>
        <p:nvSpPr>
          <p:cNvPr id="13" name="Cloud Callout 12">
            <a:extLst>
              <a:ext uri="{FF2B5EF4-FFF2-40B4-BE49-F238E27FC236}">
                <a16:creationId xmlns:a16="http://schemas.microsoft.com/office/drawing/2014/main" id="{4E36713B-5C69-5844-A69B-E94BE57D8341}"/>
              </a:ext>
            </a:extLst>
          </p:cNvPr>
          <p:cNvSpPr/>
          <p:nvPr/>
        </p:nvSpPr>
        <p:spPr>
          <a:xfrm>
            <a:off x="1301214" y="3261769"/>
            <a:ext cx="3200400" cy="1828800"/>
          </a:xfrm>
          <a:prstGeom prst="cloudCallout">
            <a:avLst/>
          </a:prstGeom>
          <a:solidFill>
            <a:schemeClr val="accent4">
              <a:lumMod val="60000"/>
              <a:lumOff val="4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a:solidFill>
                  <a:srgbClr val="0000CC"/>
                </a:solidFill>
              </a:rPr>
              <a:t>The most difficult thing is the decision to act; the rest is mere tenacity.</a:t>
            </a:r>
          </a:p>
        </p:txBody>
      </p:sp>
      <p:sp>
        <p:nvSpPr>
          <p:cNvPr id="14" name="Cloud Callout 13">
            <a:extLst>
              <a:ext uri="{FF2B5EF4-FFF2-40B4-BE49-F238E27FC236}">
                <a16:creationId xmlns:a16="http://schemas.microsoft.com/office/drawing/2014/main" id="{46D0180F-BAB7-E047-80BF-ACF6C0F0E824}"/>
              </a:ext>
            </a:extLst>
          </p:cNvPr>
          <p:cNvSpPr/>
          <p:nvPr/>
        </p:nvSpPr>
        <p:spPr>
          <a:xfrm>
            <a:off x="8525195" y="1004920"/>
            <a:ext cx="3200400" cy="1828800"/>
          </a:xfrm>
          <a:prstGeom prst="cloudCallout">
            <a:avLst/>
          </a:prstGeom>
          <a:solidFill>
            <a:schemeClr val="accent4">
              <a:lumMod val="60000"/>
              <a:lumOff val="4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i="1" dirty="0">
                <a:solidFill>
                  <a:srgbClr val="0000CC"/>
                </a:solidFill>
              </a:rPr>
              <a:t>Wealth is largely the result of habit.</a:t>
            </a:r>
          </a:p>
        </p:txBody>
      </p:sp>
      <p:sp>
        <p:nvSpPr>
          <p:cNvPr id="15" name="Cloud Callout 14">
            <a:extLst>
              <a:ext uri="{FF2B5EF4-FFF2-40B4-BE49-F238E27FC236}">
                <a16:creationId xmlns:a16="http://schemas.microsoft.com/office/drawing/2014/main" id="{0AC174B7-77D5-AB45-88B5-6B07EAAF9878}"/>
              </a:ext>
            </a:extLst>
          </p:cNvPr>
          <p:cNvSpPr/>
          <p:nvPr/>
        </p:nvSpPr>
        <p:spPr>
          <a:xfrm>
            <a:off x="7690381" y="3261769"/>
            <a:ext cx="3200400" cy="1828800"/>
          </a:xfrm>
          <a:prstGeom prst="cloudCallout">
            <a:avLst/>
          </a:prstGeom>
          <a:solidFill>
            <a:schemeClr val="accent4">
              <a:lumMod val="60000"/>
              <a:lumOff val="4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i="1" dirty="0">
                <a:solidFill>
                  <a:srgbClr val="0000CC"/>
                </a:solidFill>
              </a:rPr>
              <a:t>It takes as much energy to plan as it does to wish.</a:t>
            </a:r>
          </a:p>
        </p:txBody>
      </p:sp>
      <p:sp>
        <p:nvSpPr>
          <p:cNvPr id="16" name="Cloud Callout 15">
            <a:extLst>
              <a:ext uri="{FF2B5EF4-FFF2-40B4-BE49-F238E27FC236}">
                <a16:creationId xmlns:a16="http://schemas.microsoft.com/office/drawing/2014/main" id="{3298933F-34FD-7441-A29B-6B3518E5D6D0}"/>
              </a:ext>
            </a:extLst>
          </p:cNvPr>
          <p:cNvSpPr/>
          <p:nvPr/>
        </p:nvSpPr>
        <p:spPr>
          <a:xfrm>
            <a:off x="4592454" y="4715195"/>
            <a:ext cx="3200400" cy="1828800"/>
          </a:xfrm>
          <a:prstGeom prst="cloudCallout">
            <a:avLst/>
          </a:prstGeom>
          <a:solidFill>
            <a:schemeClr val="accent4">
              <a:lumMod val="60000"/>
              <a:lumOff val="4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a:solidFill>
                  <a:srgbClr val="0000CC"/>
                </a:solidFill>
              </a:rPr>
              <a:t>You cannot escape the responsibility of tomorrow by avoiding it today.</a:t>
            </a:r>
          </a:p>
        </p:txBody>
      </p:sp>
      <p:sp>
        <p:nvSpPr>
          <p:cNvPr id="8" name="Cloud Callout 7">
            <a:extLst>
              <a:ext uri="{FF2B5EF4-FFF2-40B4-BE49-F238E27FC236}">
                <a16:creationId xmlns:a16="http://schemas.microsoft.com/office/drawing/2014/main" id="{DDABB7BF-8B78-75B5-9BBF-E269BD4AFE9E}"/>
              </a:ext>
            </a:extLst>
          </p:cNvPr>
          <p:cNvSpPr/>
          <p:nvPr/>
        </p:nvSpPr>
        <p:spPr>
          <a:xfrm>
            <a:off x="3906654" y="856893"/>
            <a:ext cx="4572000" cy="2441625"/>
          </a:xfrm>
          <a:prstGeom prst="cloudCallout">
            <a:avLst/>
          </a:prstGeom>
          <a:solidFill>
            <a:schemeClr val="accent4">
              <a:lumMod val="60000"/>
              <a:lumOff val="4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i="1" dirty="0">
                <a:solidFill>
                  <a:srgbClr val="CA1E27"/>
                </a:solidFill>
              </a:rPr>
              <a:t>Don’t wait around for other people to be happy for you.</a:t>
            </a:r>
          </a:p>
          <a:p>
            <a:r>
              <a:rPr lang="en-US" b="1" i="1" dirty="0">
                <a:solidFill>
                  <a:srgbClr val="CA1E27"/>
                </a:solidFill>
              </a:rPr>
              <a:t>Any happiness you get,</a:t>
            </a:r>
          </a:p>
          <a:p>
            <a:r>
              <a:rPr lang="en-US" b="1" i="1" dirty="0">
                <a:solidFill>
                  <a:srgbClr val="CA1E27"/>
                </a:solidFill>
              </a:rPr>
              <a:t>You’ve got to make yourself.</a:t>
            </a:r>
          </a:p>
          <a:p>
            <a:r>
              <a:rPr lang="en-US" b="1" i="1" dirty="0">
                <a:solidFill>
                  <a:srgbClr val="CA1E27"/>
                </a:solidFill>
              </a:rPr>
              <a:t>        ~ Alice Walker, </a:t>
            </a:r>
            <a:r>
              <a:rPr lang="en-US" sz="1000" b="1" i="1" dirty="0">
                <a:solidFill>
                  <a:srgbClr val="CA1E27"/>
                </a:solidFill>
              </a:rPr>
              <a:t>poet &amp; novelist</a:t>
            </a:r>
          </a:p>
        </p:txBody>
      </p:sp>
    </p:spTree>
    <p:extLst>
      <p:ext uri="{BB962C8B-B14F-4D97-AF65-F5344CB8AC3E}">
        <p14:creationId xmlns:p14="http://schemas.microsoft.com/office/powerpoint/2010/main" val="36155772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a:extLst>
              <a:ext uri="{FF2B5EF4-FFF2-40B4-BE49-F238E27FC236}">
                <a16:creationId xmlns:a16="http://schemas.microsoft.com/office/drawing/2014/main" id="{42A4D48F-CD13-4746-A3DA-7888E8C07C76}"/>
              </a:ext>
            </a:extLst>
          </p:cNvPr>
          <p:cNvSpPr/>
          <p:nvPr/>
        </p:nvSpPr>
        <p:spPr>
          <a:xfrm>
            <a:off x="4524694" y="561523"/>
            <a:ext cx="3142610" cy="1930063"/>
          </a:xfrm>
          <a:prstGeom prst="roundRect">
            <a:avLst/>
          </a:prstGeom>
          <a:solidFill>
            <a:srgbClr val="000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t>Financial Wellness</a:t>
            </a:r>
          </a:p>
        </p:txBody>
      </p:sp>
      <p:sp>
        <p:nvSpPr>
          <p:cNvPr id="2" name="Cloud Callout 1">
            <a:extLst>
              <a:ext uri="{FF2B5EF4-FFF2-40B4-BE49-F238E27FC236}">
                <a16:creationId xmlns:a16="http://schemas.microsoft.com/office/drawing/2014/main" id="{829A5E17-0E05-FD40-926F-9741273A5509}"/>
              </a:ext>
            </a:extLst>
          </p:cNvPr>
          <p:cNvSpPr/>
          <p:nvPr/>
        </p:nvSpPr>
        <p:spPr>
          <a:xfrm>
            <a:off x="466404" y="1004920"/>
            <a:ext cx="3200400" cy="1828800"/>
          </a:xfrm>
          <a:prstGeom prst="cloudCallout">
            <a:avLst/>
          </a:prstGeom>
          <a:solidFill>
            <a:schemeClr val="accent4">
              <a:lumMod val="60000"/>
              <a:lumOff val="4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i="1" dirty="0">
                <a:solidFill>
                  <a:srgbClr val="0000CC"/>
                </a:solidFill>
              </a:rPr>
              <a:t>A goal without a plan is just a dream.</a:t>
            </a:r>
          </a:p>
        </p:txBody>
      </p:sp>
      <p:sp>
        <p:nvSpPr>
          <p:cNvPr id="13" name="Cloud Callout 12">
            <a:extLst>
              <a:ext uri="{FF2B5EF4-FFF2-40B4-BE49-F238E27FC236}">
                <a16:creationId xmlns:a16="http://schemas.microsoft.com/office/drawing/2014/main" id="{4E36713B-5C69-5844-A69B-E94BE57D8341}"/>
              </a:ext>
            </a:extLst>
          </p:cNvPr>
          <p:cNvSpPr/>
          <p:nvPr/>
        </p:nvSpPr>
        <p:spPr>
          <a:xfrm>
            <a:off x="1301214" y="3261769"/>
            <a:ext cx="3200400" cy="1828800"/>
          </a:xfrm>
          <a:prstGeom prst="cloudCallout">
            <a:avLst/>
          </a:prstGeom>
          <a:solidFill>
            <a:schemeClr val="accent4">
              <a:lumMod val="60000"/>
              <a:lumOff val="4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a:solidFill>
                  <a:srgbClr val="0000CC"/>
                </a:solidFill>
              </a:rPr>
              <a:t>The most difficult thing is the decision to act; the rest is mere tenacity.</a:t>
            </a:r>
          </a:p>
        </p:txBody>
      </p:sp>
      <p:sp>
        <p:nvSpPr>
          <p:cNvPr id="14" name="Cloud Callout 13">
            <a:extLst>
              <a:ext uri="{FF2B5EF4-FFF2-40B4-BE49-F238E27FC236}">
                <a16:creationId xmlns:a16="http://schemas.microsoft.com/office/drawing/2014/main" id="{46D0180F-BAB7-E047-80BF-ACF6C0F0E824}"/>
              </a:ext>
            </a:extLst>
          </p:cNvPr>
          <p:cNvSpPr/>
          <p:nvPr/>
        </p:nvSpPr>
        <p:spPr>
          <a:xfrm>
            <a:off x="8525195" y="1004920"/>
            <a:ext cx="3200400" cy="1828800"/>
          </a:xfrm>
          <a:prstGeom prst="cloudCallout">
            <a:avLst/>
          </a:prstGeom>
          <a:solidFill>
            <a:schemeClr val="accent4">
              <a:lumMod val="60000"/>
              <a:lumOff val="4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i="1" dirty="0">
                <a:solidFill>
                  <a:srgbClr val="0000CC"/>
                </a:solidFill>
              </a:rPr>
              <a:t>Wealth is largely the result of habit.</a:t>
            </a:r>
          </a:p>
        </p:txBody>
      </p:sp>
      <p:sp>
        <p:nvSpPr>
          <p:cNvPr id="15" name="Cloud Callout 14">
            <a:extLst>
              <a:ext uri="{FF2B5EF4-FFF2-40B4-BE49-F238E27FC236}">
                <a16:creationId xmlns:a16="http://schemas.microsoft.com/office/drawing/2014/main" id="{0AC174B7-77D5-AB45-88B5-6B07EAAF9878}"/>
              </a:ext>
            </a:extLst>
          </p:cNvPr>
          <p:cNvSpPr/>
          <p:nvPr/>
        </p:nvSpPr>
        <p:spPr>
          <a:xfrm>
            <a:off x="7690381" y="3261769"/>
            <a:ext cx="3200400" cy="1828800"/>
          </a:xfrm>
          <a:prstGeom prst="cloudCallout">
            <a:avLst/>
          </a:prstGeom>
          <a:solidFill>
            <a:schemeClr val="accent4">
              <a:lumMod val="60000"/>
              <a:lumOff val="4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i="1" dirty="0">
                <a:solidFill>
                  <a:srgbClr val="0000CC"/>
                </a:solidFill>
              </a:rPr>
              <a:t>It takes as much energy to plan as it does to wish.</a:t>
            </a:r>
          </a:p>
        </p:txBody>
      </p:sp>
      <p:sp>
        <p:nvSpPr>
          <p:cNvPr id="16" name="Cloud Callout 15">
            <a:extLst>
              <a:ext uri="{FF2B5EF4-FFF2-40B4-BE49-F238E27FC236}">
                <a16:creationId xmlns:a16="http://schemas.microsoft.com/office/drawing/2014/main" id="{3298933F-34FD-7441-A29B-6B3518E5D6D0}"/>
              </a:ext>
            </a:extLst>
          </p:cNvPr>
          <p:cNvSpPr/>
          <p:nvPr/>
        </p:nvSpPr>
        <p:spPr>
          <a:xfrm>
            <a:off x="4592454" y="4715195"/>
            <a:ext cx="3200400" cy="1828800"/>
          </a:xfrm>
          <a:prstGeom prst="cloudCallout">
            <a:avLst/>
          </a:prstGeom>
          <a:solidFill>
            <a:schemeClr val="accent4">
              <a:lumMod val="60000"/>
              <a:lumOff val="4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a:solidFill>
                  <a:srgbClr val="0000CC"/>
                </a:solidFill>
              </a:rPr>
              <a:t>You cannot escape the responsibility of tomorrow by avoiding it today.</a:t>
            </a:r>
          </a:p>
        </p:txBody>
      </p:sp>
    </p:spTree>
    <p:extLst>
      <p:ext uri="{BB962C8B-B14F-4D97-AF65-F5344CB8AC3E}">
        <p14:creationId xmlns:p14="http://schemas.microsoft.com/office/powerpoint/2010/main" val="361561255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
            <a:extLst>
              <a:ext uri="{FF2B5EF4-FFF2-40B4-BE49-F238E27FC236}">
                <a16:creationId xmlns:a16="http://schemas.microsoft.com/office/drawing/2014/main" id="{1070AA1E-2142-4C46-8282-490CF0B64BA7}"/>
              </a:ext>
            </a:extLst>
          </p:cNvPr>
          <p:cNvSpPr txBox="1">
            <a:spLocks noChangeArrowheads="1"/>
          </p:cNvSpPr>
          <p:nvPr/>
        </p:nvSpPr>
        <p:spPr bwMode="auto">
          <a:xfrm>
            <a:off x="838200" y="328735"/>
            <a:ext cx="10670628" cy="722696"/>
          </a:xfrm>
          <a:prstGeom prst="rect">
            <a:avLst/>
          </a:prstGeom>
          <a:solidFill>
            <a:srgbClr val="C00000"/>
          </a:solid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Owning Your Financial Future</a:t>
            </a:r>
          </a:p>
        </p:txBody>
      </p:sp>
      <p:sp>
        <p:nvSpPr>
          <p:cNvPr id="30" name="Rounded Rectangle 29">
            <a:extLst>
              <a:ext uri="{FF2B5EF4-FFF2-40B4-BE49-F238E27FC236}">
                <a16:creationId xmlns:a16="http://schemas.microsoft.com/office/drawing/2014/main" id="{06838B02-27E1-914E-8454-9C2A7B856710}"/>
              </a:ext>
            </a:extLst>
          </p:cNvPr>
          <p:cNvSpPr/>
          <p:nvPr/>
        </p:nvSpPr>
        <p:spPr>
          <a:xfrm>
            <a:off x="1418317" y="1224141"/>
            <a:ext cx="8674716" cy="1263755"/>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t>INVESTING GOALS, HABITS &amp; STRATEGIES</a:t>
            </a:r>
          </a:p>
          <a:p>
            <a:pPr algn="ctr"/>
            <a:r>
              <a:rPr lang="en-US" sz="3000" b="1" dirty="0"/>
              <a:t>Today, June 22</a:t>
            </a:r>
          </a:p>
        </p:txBody>
      </p:sp>
      <p:sp>
        <p:nvSpPr>
          <p:cNvPr id="5" name="Rounded Rectangle 4">
            <a:extLst>
              <a:ext uri="{FF2B5EF4-FFF2-40B4-BE49-F238E27FC236}">
                <a16:creationId xmlns:a16="http://schemas.microsoft.com/office/drawing/2014/main" id="{02BA2D6F-7AD2-56F5-69AD-57A9A0B623F0}"/>
              </a:ext>
            </a:extLst>
          </p:cNvPr>
          <p:cNvSpPr/>
          <p:nvPr/>
        </p:nvSpPr>
        <p:spPr>
          <a:xfrm>
            <a:off x="1418316" y="2528351"/>
            <a:ext cx="8674715" cy="1324844"/>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t>BUDGETING &amp; DEBT MANAGEMENT</a:t>
            </a:r>
          </a:p>
          <a:p>
            <a:pPr algn="ctr"/>
            <a:r>
              <a:rPr lang="en-US" sz="3000" b="1" dirty="0"/>
              <a:t>Wednesday, July 6</a:t>
            </a:r>
          </a:p>
        </p:txBody>
      </p:sp>
      <p:sp>
        <p:nvSpPr>
          <p:cNvPr id="11" name="Rounded Rectangle 4">
            <a:extLst>
              <a:ext uri="{FF2B5EF4-FFF2-40B4-BE49-F238E27FC236}">
                <a16:creationId xmlns:a16="http://schemas.microsoft.com/office/drawing/2014/main" id="{07AC34F7-4DA0-9641-9DB3-801A42E352F3}"/>
              </a:ext>
            </a:extLst>
          </p:cNvPr>
          <p:cNvSpPr/>
          <p:nvPr/>
        </p:nvSpPr>
        <p:spPr>
          <a:xfrm>
            <a:off x="1418318" y="3893650"/>
            <a:ext cx="8674715" cy="1324844"/>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t>INVESTING FOR RETIREMENT, </a:t>
            </a:r>
            <a:br>
              <a:rPr lang="en-US" sz="3000" b="1" dirty="0"/>
            </a:br>
            <a:r>
              <a:rPr lang="en-US" sz="3000" b="1" dirty="0"/>
              <a:t>EDUCATION &amp; SPECIAL EVENTS</a:t>
            </a:r>
          </a:p>
          <a:p>
            <a:pPr algn="ctr"/>
            <a:r>
              <a:rPr lang="en-US" sz="3000" b="1" dirty="0"/>
              <a:t>Wednesday, July 13</a:t>
            </a:r>
          </a:p>
        </p:txBody>
      </p:sp>
    </p:spTree>
    <p:extLst>
      <p:ext uri="{BB962C8B-B14F-4D97-AF65-F5344CB8AC3E}">
        <p14:creationId xmlns:p14="http://schemas.microsoft.com/office/powerpoint/2010/main" val="276039192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ounded Rectangle 29">
            <a:extLst>
              <a:ext uri="{FF2B5EF4-FFF2-40B4-BE49-F238E27FC236}">
                <a16:creationId xmlns:a16="http://schemas.microsoft.com/office/drawing/2014/main" id="{06838B02-27E1-914E-8454-9C2A7B856710}"/>
              </a:ext>
            </a:extLst>
          </p:cNvPr>
          <p:cNvSpPr/>
          <p:nvPr/>
        </p:nvSpPr>
        <p:spPr>
          <a:xfrm>
            <a:off x="1418317" y="231031"/>
            <a:ext cx="8674716" cy="182880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t>INVESTING for INTERNATIONAL FACULTY, </a:t>
            </a:r>
            <a:br>
              <a:rPr lang="en-US" sz="3000" b="1" dirty="0"/>
            </a:br>
            <a:r>
              <a:rPr lang="en-US" sz="3000" b="1" dirty="0"/>
              <a:t>STUDENTS &amp; PROFESSIONALS</a:t>
            </a:r>
          </a:p>
          <a:p>
            <a:pPr algn="ctr"/>
            <a:r>
              <a:rPr lang="en-US" sz="3000" b="1" dirty="0"/>
              <a:t>Wednesday, July 20</a:t>
            </a:r>
          </a:p>
        </p:txBody>
      </p:sp>
      <p:sp>
        <p:nvSpPr>
          <p:cNvPr id="13" name="Rounded Rectangle 12">
            <a:extLst>
              <a:ext uri="{FF2B5EF4-FFF2-40B4-BE49-F238E27FC236}">
                <a16:creationId xmlns:a16="http://schemas.microsoft.com/office/drawing/2014/main" id="{E86DA962-8986-B14E-BC7C-8150A6189E68}"/>
              </a:ext>
            </a:extLst>
          </p:cNvPr>
          <p:cNvSpPr/>
          <p:nvPr/>
        </p:nvSpPr>
        <p:spPr>
          <a:xfrm>
            <a:off x="1418316" y="2201357"/>
            <a:ext cx="8674715" cy="182880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t>TAX PLANNING</a:t>
            </a:r>
            <a:br>
              <a:rPr lang="en-US" sz="3000" b="1" dirty="0"/>
            </a:br>
            <a:r>
              <a:rPr lang="en-US" sz="3000" b="1" dirty="0"/>
              <a:t>(for budgeting, investing &amp; retirement)</a:t>
            </a:r>
          </a:p>
          <a:p>
            <a:pPr algn="ctr"/>
            <a:r>
              <a:rPr lang="en-US" sz="3000" b="1" dirty="0"/>
              <a:t>Wednesday, July 27</a:t>
            </a:r>
          </a:p>
        </p:txBody>
      </p:sp>
      <p:sp>
        <p:nvSpPr>
          <p:cNvPr id="16" name="Rounded Rectangle 15">
            <a:extLst>
              <a:ext uri="{FF2B5EF4-FFF2-40B4-BE49-F238E27FC236}">
                <a16:creationId xmlns:a16="http://schemas.microsoft.com/office/drawing/2014/main" id="{C529DE7D-8B91-524D-8D6B-F973C9013BDB}"/>
              </a:ext>
            </a:extLst>
          </p:cNvPr>
          <p:cNvSpPr/>
          <p:nvPr/>
        </p:nvSpPr>
        <p:spPr>
          <a:xfrm>
            <a:off x="1418315" y="4190387"/>
            <a:ext cx="8674715" cy="1828800"/>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t>CAREER PLANNING: YOUR MONEY &amp; YOUR FUTURE</a:t>
            </a:r>
          </a:p>
          <a:p>
            <a:pPr algn="ctr"/>
            <a:r>
              <a:rPr lang="en-US" sz="3000" b="1" dirty="0"/>
              <a:t>Wednesday, August 3</a:t>
            </a:r>
          </a:p>
        </p:txBody>
      </p:sp>
    </p:spTree>
    <p:extLst>
      <p:ext uri="{BB962C8B-B14F-4D97-AF65-F5344CB8AC3E}">
        <p14:creationId xmlns:p14="http://schemas.microsoft.com/office/powerpoint/2010/main" val="311028680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44843"/>
            <a:ext cx="10972800" cy="2263432"/>
          </a:xfrm>
        </p:spPr>
        <p:txBody>
          <a:bodyPr>
            <a:normAutofit fontScale="90000"/>
          </a:bodyPr>
          <a:lstStyle/>
          <a:p>
            <a:r>
              <a:rPr lang="en-US" sz="5400" dirty="0">
                <a:latin typeface="Times New Roman" panose="02020603050405020304" pitchFamily="18" charset="0"/>
                <a:cs typeface="Times New Roman" panose="02020603050405020304" pitchFamily="18" charset="0"/>
              </a:rPr>
              <a:t>Brian Bolton</a:t>
            </a:r>
            <a:br>
              <a:rPr lang="en-US" sz="5400" dirty="0">
                <a:latin typeface="Times New Roman" panose="02020603050405020304" pitchFamily="18" charset="0"/>
                <a:cs typeface="Times New Roman" panose="02020603050405020304" pitchFamily="18" charset="0"/>
              </a:rPr>
            </a:br>
            <a:r>
              <a:rPr lang="en-US" sz="5400" dirty="0">
                <a:latin typeface="Times New Roman" panose="02020603050405020304" pitchFamily="18" charset="0"/>
                <a:cs typeface="Times New Roman" panose="02020603050405020304" pitchFamily="18" charset="0"/>
              </a:rPr>
              <a:t>Professor of Finance</a:t>
            </a:r>
            <a:br>
              <a:rPr lang="en-US" sz="5400" dirty="0">
                <a:latin typeface="Times New Roman" panose="02020603050405020304" pitchFamily="18" charset="0"/>
                <a:cs typeface="Times New Roman" panose="02020603050405020304" pitchFamily="18" charset="0"/>
              </a:rPr>
            </a:br>
            <a:r>
              <a:rPr lang="en-US" sz="5400" dirty="0">
                <a:latin typeface="Times New Roman" panose="02020603050405020304" pitchFamily="18" charset="0"/>
                <a:cs typeface="Times New Roman" panose="02020603050405020304" pitchFamily="18" charset="0"/>
              </a:rPr>
              <a:t>brian.bolton@louisiana.edu</a:t>
            </a:r>
            <a:br>
              <a:rPr lang="en-US" sz="5400" dirty="0">
                <a:latin typeface="Times New Roman" panose="02020603050405020304" pitchFamily="18" charset="0"/>
                <a:cs typeface="Times New Roman" panose="02020603050405020304" pitchFamily="18" charset="0"/>
              </a:rPr>
            </a:br>
            <a:br>
              <a:rPr lang="en-US" sz="5400" dirty="0">
                <a:latin typeface="Times New Roman" panose="02020603050405020304" pitchFamily="18" charset="0"/>
                <a:cs typeface="Times New Roman" panose="02020603050405020304" pitchFamily="18" charset="0"/>
              </a:rPr>
            </a:br>
            <a:r>
              <a:rPr lang="en-US" sz="4400" dirty="0">
                <a:latin typeface="Times New Roman" panose="02020603050405020304" pitchFamily="18" charset="0"/>
                <a:cs typeface="Times New Roman" panose="02020603050405020304" pitchFamily="18" charset="0"/>
              </a:rPr>
              <a:t>http://business.louisiana.edu/financeispersonal</a:t>
            </a:r>
          </a:p>
        </p:txBody>
      </p:sp>
    </p:spTree>
    <p:extLst>
      <p:ext uri="{BB962C8B-B14F-4D97-AF65-F5344CB8AC3E}">
        <p14:creationId xmlns:p14="http://schemas.microsoft.com/office/powerpoint/2010/main" val="23499294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loud Callout 11">
            <a:extLst>
              <a:ext uri="{FF2B5EF4-FFF2-40B4-BE49-F238E27FC236}">
                <a16:creationId xmlns:a16="http://schemas.microsoft.com/office/drawing/2014/main" id="{B34B4D30-C514-09C5-1535-A25B399CDAF8}"/>
              </a:ext>
            </a:extLst>
          </p:cNvPr>
          <p:cNvSpPr/>
          <p:nvPr/>
        </p:nvSpPr>
        <p:spPr>
          <a:xfrm>
            <a:off x="2646370" y="1749764"/>
            <a:ext cx="6899259" cy="4003086"/>
          </a:xfrm>
          <a:prstGeom prst="cloudCallout">
            <a:avLst/>
          </a:prstGeom>
          <a:solidFill>
            <a:schemeClr val="accent4">
              <a:lumMod val="60000"/>
              <a:lumOff val="4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500" b="1" i="1" dirty="0">
                <a:solidFill>
                  <a:srgbClr val="0000CC"/>
                </a:solidFill>
              </a:rPr>
              <a:t>If you don’t know where you’ve come from, you don’t know where you’re going.</a:t>
            </a:r>
          </a:p>
          <a:p>
            <a:pPr algn="ctr"/>
            <a:endParaRPr lang="en-US" sz="1500" b="1" i="1" dirty="0">
              <a:solidFill>
                <a:srgbClr val="0000CC"/>
              </a:solidFill>
            </a:endParaRPr>
          </a:p>
          <a:p>
            <a:pPr algn="ctr"/>
            <a:r>
              <a:rPr lang="en-US" sz="3500" b="1" i="1" dirty="0">
                <a:solidFill>
                  <a:srgbClr val="0000CC"/>
                </a:solidFill>
              </a:rPr>
              <a:t> - Maya Angelou</a:t>
            </a:r>
          </a:p>
        </p:txBody>
      </p:sp>
      <p:sp>
        <p:nvSpPr>
          <p:cNvPr id="2" name="Rounded Rectangle 1">
            <a:extLst>
              <a:ext uri="{FF2B5EF4-FFF2-40B4-BE49-F238E27FC236}">
                <a16:creationId xmlns:a16="http://schemas.microsoft.com/office/drawing/2014/main" id="{60FD7D08-5631-2AED-F213-348047EAF1CD}"/>
              </a:ext>
            </a:extLst>
          </p:cNvPr>
          <p:cNvSpPr/>
          <p:nvPr/>
        </p:nvSpPr>
        <p:spPr>
          <a:xfrm>
            <a:off x="1542165" y="331095"/>
            <a:ext cx="9107667" cy="946328"/>
          </a:xfrm>
          <a:prstGeom prst="roundRect">
            <a:avLst/>
          </a:prstGeom>
          <a:solidFill>
            <a:srgbClr val="000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t>Financial Wellness</a:t>
            </a:r>
          </a:p>
        </p:txBody>
      </p:sp>
    </p:spTree>
    <p:extLst>
      <p:ext uri="{BB962C8B-B14F-4D97-AF65-F5344CB8AC3E}">
        <p14:creationId xmlns:p14="http://schemas.microsoft.com/office/powerpoint/2010/main" val="1443176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a:extLst>
              <a:ext uri="{FF2B5EF4-FFF2-40B4-BE49-F238E27FC236}">
                <a16:creationId xmlns:a16="http://schemas.microsoft.com/office/drawing/2014/main" id="{D53C31E6-C6D8-064C-A958-74D32146B58C}"/>
              </a:ext>
            </a:extLst>
          </p:cNvPr>
          <p:cNvSpPr/>
          <p:nvPr/>
        </p:nvSpPr>
        <p:spPr>
          <a:xfrm>
            <a:off x="2492569" y="974841"/>
            <a:ext cx="7361889" cy="722696"/>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t>What Are Your Values, Dreams &amp; Goals?</a:t>
            </a:r>
          </a:p>
        </p:txBody>
      </p:sp>
      <p:sp>
        <p:nvSpPr>
          <p:cNvPr id="25" name="Rounded Rectangle 24">
            <a:extLst>
              <a:ext uri="{FF2B5EF4-FFF2-40B4-BE49-F238E27FC236}">
                <a16:creationId xmlns:a16="http://schemas.microsoft.com/office/drawing/2014/main" id="{F0CFA2F0-D932-AC48-B018-ED8275B2BF0A}"/>
              </a:ext>
            </a:extLst>
          </p:cNvPr>
          <p:cNvSpPr/>
          <p:nvPr/>
        </p:nvSpPr>
        <p:spPr>
          <a:xfrm>
            <a:off x="2492569" y="2660088"/>
            <a:ext cx="7361889" cy="722696"/>
          </a:xfrm>
          <a:prstGeom prst="roundRect">
            <a:avLst/>
          </a:prstGeom>
          <a:solidFill>
            <a:srgbClr val="00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t>What Is Your Current Situation?</a:t>
            </a:r>
          </a:p>
        </p:txBody>
      </p:sp>
      <p:sp>
        <p:nvSpPr>
          <p:cNvPr id="26" name="Rounded Rectangle 25">
            <a:extLst>
              <a:ext uri="{FF2B5EF4-FFF2-40B4-BE49-F238E27FC236}">
                <a16:creationId xmlns:a16="http://schemas.microsoft.com/office/drawing/2014/main" id="{5FBBCEA9-EBDF-CD4C-9379-6E086AE9ED96}"/>
              </a:ext>
            </a:extLst>
          </p:cNvPr>
          <p:cNvSpPr/>
          <p:nvPr/>
        </p:nvSpPr>
        <p:spPr>
          <a:xfrm>
            <a:off x="4796562" y="1778962"/>
            <a:ext cx="2598875" cy="459999"/>
          </a:xfrm>
          <a:prstGeom prst="roundRect">
            <a:avLst/>
          </a:prstGeom>
          <a:solidFill>
            <a:schemeClr val="accent1">
              <a:lumMod val="20000"/>
              <a:lumOff val="80000"/>
            </a:schemeClr>
          </a:solid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schemeClr val="tx1"/>
                </a:solidFill>
              </a:rPr>
              <a:t>Career</a:t>
            </a:r>
          </a:p>
        </p:txBody>
      </p:sp>
      <p:sp>
        <p:nvSpPr>
          <p:cNvPr id="28" name="Rounded Rectangle 27">
            <a:extLst>
              <a:ext uri="{FF2B5EF4-FFF2-40B4-BE49-F238E27FC236}">
                <a16:creationId xmlns:a16="http://schemas.microsoft.com/office/drawing/2014/main" id="{D643C296-9584-8449-B0C6-9BD11C30C601}"/>
              </a:ext>
            </a:extLst>
          </p:cNvPr>
          <p:cNvSpPr/>
          <p:nvPr/>
        </p:nvSpPr>
        <p:spPr>
          <a:xfrm>
            <a:off x="7471637" y="1778962"/>
            <a:ext cx="2598875" cy="459999"/>
          </a:xfrm>
          <a:prstGeom prst="roundRect">
            <a:avLst/>
          </a:prstGeom>
          <a:solidFill>
            <a:schemeClr val="accent1">
              <a:lumMod val="20000"/>
              <a:lumOff val="80000"/>
            </a:schemeClr>
          </a:solid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schemeClr val="tx1"/>
                </a:solidFill>
              </a:rPr>
              <a:t>Family</a:t>
            </a:r>
          </a:p>
        </p:txBody>
      </p:sp>
      <p:sp>
        <p:nvSpPr>
          <p:cNvPr id="29" name="Rounded Rectangle 28">
            <a:extLst>
              <a:ext uri="{FF2B5EF4-FFF2-40B4-BE49-F238E27FC236}">
                <a16:creationId xmlns:a16="http://schemas.microsoft.com/office/drawing/2014/main" id="{F4CC8E6D-533D-8143-986F-25B75942206E}"/>
              </a:ext>
            </a:extLst>
          </p:cNvPr>
          <p:cNvSpPr/>
          <p:nvPr/>
        </p:nvSpPr>
        <p:spPr>
          <a:xfrm>
            <a:off x="2121487" y="1778962"/>
            <a:ext cx="2598875" cy="459999"/>
          </a:xfrm>
          <a:prstGeom prst="roundRect">
            <a:avLst/>
          </a:prstGeom>
          <a:solidFill>
            <a:schemeClr val="accent1">
              <a:lumMod val="20000"/>
              <a:lumOff val="80000"/>
            </a:schemeClr>
          </a:solid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schemeClr val="tx1"/>
                </a:solidFill>
              </a:rPr>
              <a:t>Education</a:t>
            </a:r>
          </a:p>
        </p:txBody>
      </p:sp>
      <p:sp>
        <p:nvSpPr>
          <p:cNvPr id="13" name="Rounded Rectangle 12">
            <a:extLst>
              <a:ext uri="{FF2B5EF4-FFF2-40B4-BE49-F238E27FC236}">
                <a16:creationId xmlns:a16="http://schemas.microsoft.com/office/drawing/2014/main" id="{2D4DEE08-F42B-0045-BB6B-A0592D711C77}"/>
              </a:ext>
            </a:extLst>
          </p:cNvPr>
          <p:cNvSpPr/>
          <p:nvPr/>
        </p:nvSpPr>
        <p:spPr>
          <a:xfrm>
            <a:off x="3492530" y="3451312"/>
            <a:ext cx="2598875" cy="459999"/>
          </a:xfrm>
          <a:prstGeom prst="roundRect">
            <a:avLst/>
          </a:prstGeom>
          <a:solidFill>
            <a:schemeClr val="accent6">
              <a:lumMod val="20000"/>
              <a:lumOff val="80000"/>
            </a:schemeClr>
          </a:solidFill>
          <a:ln w="19050">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schemeClr val="tx1"/>
                </a:solidFill>
              </a:rPr>
              <a:t>Career</a:t>
            </a:r>
          </a:p>
        </p:txBody>
      </p:sp>
      <p:sp>
        <p:nvSpPr>
          <p:cNvPr id="14" name="Rounded Rectangle 13">
            <a:extLst>
              <a:ext uri="{FF2B5EF4-FFF2-40B4-BE49-F238E27FC236}">
                <a16:creationId xmlns:a16="http://schemas.microsoft.com/office/drawing/2014/main" id="{4BE25DEB-52CC-5841-811E-8C5374E17A91}"/>
              </a:ext>
            </a:extLst>
          </p:cNvPr>
          <p:cNvSpPr/>
          <p:nvPr/>
        </p:nvSpPr>
        <p:spPr>
          <a:xfrm>
            <a:off x="6167605" y="3451312"/>
            <a:ext cx="2598875" cy="459999"/>
          </a:xfrm>
          <a:prstGeom prst="roundRect">
            <a:avLst/>
          </a:prstGeom>
          <a:solidFill>
            <a:schemeClr val="accent6">
              <a:lumMod val="20000"/>
              <a:lumOff val="80000"/>
            </a:schemeClr>
          </a:solidFill>
          <a:ln w="19050">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schemeClr val="tx1"/>
                </a:solidFill>
              </a:rPr>
              <a:t>Family</a:t>
            </a:r>
          </a:p>
        </p:txBody>
      </p:sp>
      <p:sp>
        <p:nvSpPr>
          <p:cNvPr id="15" name="Rounded Rectangle 14">
            <a:extLst>
              <a:ext uri="{FF2B5EF4-FFF2-40B4-BE49-F238E27FC236}">
                <a16:creationId xmlns:a16="http://schemas.microsoft.com/office/drawing/2014/main" id="{6C0A5A66-3E3D-DD49-B986-9F860D88EE67}"/>
              </a:ext>
            </a:extLst>
          </p:cNvPr>
          <p:cNvSpPr/>
          <p:nvPr/>
        </p:nvSpPr>
        <p:spPr>
          <a:xfrm>
            <a:off x="817455" y="3451312"/>
            <a:ext cx="2598875" cy="459999"/>
          </a:xfrm>
          <a:prstGeom prst="roundRect">
            <a:avLst/>
          </a:prstGeom>
          <a:solidFill>
            <a:schemeClr val="accent6">
              <a:lumMod val="20000"/>
              <a:lumOff val="80000"/>
            </a:schemeClr>
          </a:solidFill>
          <a:ln w="19050">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schemeClr val="tx1"/>
                </a:solidFill>
              </a:rPr>
              <a:t>Education</a:t>
            </a:r>
          </a:p>
        </p:txBody>
      </p:sp>
      <p:sp>
        <p:nvSpPr>
          <p:cNvPr id="16" name="Rounded Rectangle 15">
            <a:extLst>
              <a:ext uri="{FF2B5EF4-FFF2-40B4-BE49-F238E27FC236}">
                <a16:creationId xmlns:a16="http://schemas.microsoft.com/office/drawing/2014/main" id="{07702850-9DCC-6045-B69F-0767E6C6BB39}"/>
              </a:ext>
            </a:extLst>
          </p:cNvPr>
          <p:cNvSpPr/>
          <p:nvPr/>
        </p:nvSpPr>
        <p:spPr>
          <a:xfrm>
            <a:off x="8842680" y="3451312"/>
            <a:ext cx="2598875" cy="459999"/>
          </a:xfrm>
          <a:prstGeom prst="roundRect">
            <a:avLst/>
          </a:prstGeom>
          <a:solidFill>
            <a:schemeClr val="accent6">
              <a:lumMod val="20000"/>
              <a:lumOff val="80000"/>
            </a:schemeClr>
          </a:solidFill>
          <a:ln w="19050">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schemeClr val="tx1"/>
                </a:solidFill>
              </a:rPr>
              <a:t>Financial</a:t>
            </a:r>
          </a:p>
        </p:txBody>
      </p:sp>
    </p:spTree>
    <p:extLst>
      <p:ext uri="{BB962C8B-B14F-4D97-AF65-F5344CB8AC3E}">
        <p14:creationId xmlns:p14="http://schemas.microsoft.com/office/powerpoint/2010/main" val="2759343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500" fill="hold"/>
                                        <p:tgtEl>
                                          <p:spTgt spid="25"/>
                                        </p:tgtEl>
                                        <p:attrNameLst>
                                          <p:attrName>ppt_w</p:attrName>
                                        </p:attrNameLst>
                                      </p:cBhvr>
                                      <p:tavLst>
                                        <p:tav tm="0">
                                          <p:val>
                                            <p:fltVal val="0"/>
                                          </p:val>
                                        </p:tav>
                                        <p:tav tm="100000">
                                          <p:val>
                                            <p:strVal val="#ppt_w"/>
                                          </p:val>
                                        </p:tav>
                                      </p:tavLst>
                                    </p:anim>
                                    <p:anim calcmode="lin" valueType="num">
                                      <p:cBhvr>
                                        <p:cTn id="8" dur="500" fill="hold"/>
                                        <p:tgtEl>
                                          <p:spTgt spid="25"/>
                                        </p:tgtEl>
                                        <p:attrNameLst>
                                          <p:attrName>ppt_h</p:attrName>
                                        </p:attrNameLst>
                                      </p:cBhvr>
                                      <p:tavLst>
                                        <p:tav tm="0">
                                          <p:val>
                                            <p:fltVal val="0"/>
                                          </p:val>
                                        </p:tav>
                                        <p:tav tm="100000">
                                          <p:val>
                                            <p:strVal val="#ppt_h"/>
                                          </p:val>
                                        </p:tav>
                                      </p:tavLst>
                                    </p:anim>
                                    <p:animEffect transition="in" filter="fade">
                                      <p:cBhvr>
                                        <p:cTn id="9" dur="500"/>
                                        <p:tgtEl>
                                          <p:spTgt spid="25"/>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p:cTn id="12" dur="500" fill="hold"/>
                                        <p:tgtEl>
                                          <p:spTgt spid="13"/>
                                        </p:tgtEl>
                                        <p:attrNameLst>
                                          <p:attrName>ppt_w</p:attrName>
                                        </p:attrNameLst>
                                      </p:cBhvr>
                                      <p:tavLst>
                                        <p:tav tm="0">
                                          <p:val>
                                            <p:fltVal val="0"/>
                                          </p:val>
                                        </p:tav>
                                        <p:tav tm="100000">
                                          <p:val>
                                            <p:strVal val="#ppt_w"/>
                                          </p:val>
                                        </p:tav>
                                      </p:tavLst>
                                    </p:anim>
                                    <p:anim calcmode="lin" valueType="num">
                                      <p:cBhvr>
                                        <p:cTn id="13" dur="500" fill="hold"/>
                                        <p:tgtEl>
                                          <p:spTgt spid="13"/>
                                        </p:tgtEl>
                                        <p:attrNameLst>
                                          <p:attrName>ppt_h</p:attrName>
                                        </p:attrNameLst>
                                      </p:cBhvr>
                                      <p:tavLst>
                                        <p:tav tm="0">
                                          <p:val>
                                            <p:fltVal val="0"/>
                                          </p:val>
                                        </p:tav>
                                        <p:tav tm="100000">
                                          <p:val>
                                            <p:strVal val="#ppt_h"/>
                                          </p:val>
                                        </p:tav>
                                      </p:tavLst>
                                    </p:anim>
                                    <p:animEffect transition="in" filter="fade">
                                      <p:cBhvr>
                                        <p:cTn id="14" dur="500"/>
                                        <p:tgtEl>
                                          <p:spTgt spid="13"/>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p:cTn id="17" dur="500" fill="hold"/>
                                        <p:tgtEl>
                                          <p:spTgt spid="14"/>
                                        </p:tgtEl>
                                        <p:attrNameLst>
                                          <p:attrName>ppt_w</p:attrName>
                                        </p:attrNameLst>
                                      </p:cBhvr>
                                      <p:tavLst>
                                        <p:tav tm="0">
                                          <p:val>
                                            <p:fltVal val="0"/>
                                          </p:val>
                                        </p:tav>
                                        <p:tav tm="100000">
                                          <p:val>
                                            <p:strVal val="#ppt_w"/>
                                          </p:val>
                                        </p:tav>
                                      </p:tavLst>
                                    </p:anim>
                                    <p:anim calcmode="lin" valueType="num">
                                      <p:cBhvr>
                                        <p:cTn id="18" dur="500" fill="hold"/>
                                        <p:tgtEl>
                                          <p:spTgt spid="14"/>
                                        </p:tgtEl>
                                        <p:attrNameLst>
                                          <p:attrName>ppt_h</p:attrName>
                                        </p:attrNameLst>
                                      </p:cBhvr>
                                      <p:tavLst>
                                        <p:tav tm="0">
                                          <p:val>
                                            <p:fltVal val="0"/>
                                          </p:val>
                                        </p:tav>
                                        <p:tav tm="100000">
                                          <p:val>
                                            <p:strVal val="#ppt_h"/>
                                          </p:val>
                                        </p:tav>
                                      </p:tavLst>
                                    </p:anim>
                                    <p:animEffect transition="in" filter="fade">
                                      <p:cBhvr>
                                        <p:cTn id="19" dur="500"/>
                                        <p:tgtEl>
                                          <p:spTgt spid="14"/>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15"/>
                                        </p:tgtEl>
                                        <p:attrNameLst>
                                          <p:attrName>style.visibility</p:attrName>
                                        </p:attrNameLst>
                                      </p:cBhvr>
                                      <p:to>
                                        <p:strVal val="visible"/>
                                      </p:to>
                                    </p:set>
                                    <p:anim calcmode="lin" valueType="num">
                                      <p:cBhvr>
                                        <p:cTn id="22" dur="500" fill="hold"/>
                                        <p:tgtEl>
                                          <p:spTgt spid="15"/>
                                        </p:tgtEl>
                                        <p:attrNameLst>
                                          <p:attrName>ppt_w</p:attrName>
                                        </p:attrNameLst>
                                      </p:cBhvr>
                                      <p:tavLst>
                                        <p:tav tm="0">
                                          <p:val>
                                            <p:fltVal val="0"/>
                                          </p:val>
                                        </p:tav>
                                        <p:tav tm="100000">
                                          <p:val>
                                            <p:strVal val="#ppt_w"/>
                                          </p:val>
                                        </p:tav>
                                      </p:tavLst>
                                    </p:anim>
                                    <p:anim calcmode="lin" valueType="num">
                                      <p:cBhvr>
                                        <p:cTn id="23" dur="500" fill="hold"/>
                                        <p:tgtEl>
                                          <p:spTgt spid="15"/>
                                        </p:tgtEl>
                                        <p:attrNameLst>
                                          <p:attrName>ppt_h</p:attrName>
                                        </p:attrNameLst>
                                      </p:cBhvr>
                                      <p:tavLst>
                                        <p:tav tm="0">
                                          <p:val>
                                            <p:fltVal val="0"/>
                                          </p:val>
                                        </p:tav>
                                        <p:tav tm="100000">
                                          <p:val>
                                            <p:strVal val="#ppt_h"/>
                                          </p:val>
                                        </p:tav>
                                      </p:tavLst>
                                    </p:anim>
                                    <p:animEffect transition="in" filter="fade">
                                      <p:cBhvr>
                                        <p:cTn id="24" dur="500"/>
                                        <p:tgtEl>
                                          <p:spTgt spid="15"/>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p:cTn id="27" dur="500" fill="hold"/>
                                        <p:tgtEl>
                                          <p:spTgt spid="16"/>
                                        </p:tgtEl>
                                        <p:attrNameLst>
                                          <p:attrName>ppt_w</p:attrName>
                                        </p:attrNameLst>
                                      </p:cBhvr>
                                      <p:tavLst>
                                        <p:tav tm="0">
                                          <p:val>
                                            <p:fltVal val="0"/>
                                          </p:val>
                                        </p:tav>
                                        <p:tav tm="100000">
                                          <p:val>
                                            <p:strVal val="#ppt_w"/>
                                          </p:val>
                                        </p:tav>
                                      </p:tavLst>
                                    </p:anim>
                                    <p:anim calcmode="lin" valueType="num">
                                      <p:cBhvr>
                                        <p:cTn id="28" dur="500" fill="hold"/>
                                        <p:tgtEl>
                                          <p:spTgt spid="16"/>
                                        </p:tgtEl>
                                        <p:attrNameLst>
                                          <p:attrName>ppt_h</p:attrName>
                                        </p:attrNameLst>
                                      </p:cBhvr>
                                      <p:tavLst>
                                        <p:tav tm="0">
                                          <p:val>
                                            <p:fltVal val="0"/>
                                          </p:val>
                                        </p:tav>
                                        <p:tav tm="100000">
                                          <p:val>
                                            <p:strVal val="#ppt_h"/>
                                          </p:val>
                                        </p:tav>
                                      </p:tavLst>
                                    </p:anim>
                                    <p:animEffect transition="in" filter="fade">
                                      <p:cBhvr>
                                        <p:cTn id="29"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13" grpId="0" animBg="1"/>
      <p:bldP spid="14" grpId="0" animBg="1"/>
      <p:bldP spid="15" grpId="0" animBg="1"/>
      <p:bldP spid="1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ounded Rectangle 29">
            <a:extLst>
              <a:ext uri="{FF2B5EF4-FFF2-40B4-BE49-F238E27FC236}">
                <a16:creationId xmlns:a16="http://schemas.microsoft.com/office/drawing/2014/main" id="{06838B02-27E1-914E-8454-9C2A7B856710}"/>
              </a:ext>
            </a:extLst>
          </p:cNvPr>
          <p:cNvSpPr/>
          <p:nvPr/>
        </p:nvSpPr>
        <p:spPr>
          <a:xfrm>
            <a:off x="2492569" y="1410029"/>
            <a:ext cx="7361888" cy="722696"/>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t>Create a Personal Financial Plan for You:</a:t>
            </a:r>
          </a:p>
        </p:txBody>
      </p:sp>
      <p:sp>
        <p:nvSpPr>
          <p:cNvPr id="31" name="Rounded Rectangle 30">
            <a:extLst>
              <a:ext uri="{FF2B5EF4-FFF2-40B4-BE49-F238E27FC236}">
                <a16:creationId xmlns:a16="http://schemas.microsoft.com/office/drawing/2014/main" id="{FA4F7E42-6B02-D749-BCDC-981324BD1602}"/>
              </a:ext>
            </a:extLst>
          </p:cNvPr>
          <p:cNvSpPr/>
          <p:nvPr/>
        </p:nvSpPr>
        <p:spPr>
          <a:xfrm>
            <a:off x="758965" y="2235835"/>
            <a:ext cx="2598875" cy="1013250"/>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srgbClr val="C00000"/>
                </a:solidFill>
              </a:rPr>
              <a:t>Investing</a:t>
            </a:r>
          </a:p>
        </p:txBody>
      </p:sp>
      <p:sp>
        <p:nvSpPr>
          <p:cNvPr id="32" name="Rounded Rectangle 31">
            <a:extLst>
              <a:ext uri="{FF2B5EF4-FFF2-40B4-BE49-F238E27FC236}">
                <a16:creationId xmlns:a16="http://schemas.microsoft.com/office/drawing/2014/main" id="{18318BA2-A959-D941-9A32-851411F4C47A}"/>
              </a:ext>
            </a:extLst>
          </p:cNvPr>
          <p:cNvSpPr/>
          <p:nvPr/>
        </p:nvSpPr>
        <p:spPr>
          <a:xfrm>
            <a:off x="3450696" y="2235835"/>
            <a:ext cx="2598875" cy="1013250"/>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srgbClr val="C00000"/>
                </a:solidFill>
              </a:rPr>
              <a:t>Budgeting</a:t>
            </a:r>
          </a:p>
        </p:txBody>
      </p:sp>
      <p:sp>
        <p:nvSpPr>
          <p:cNvPr id="33" name="Rounded Rectangle 32">
            <a:extLst>
              <a:ext uri="{FF2B5EF4-FFF2-40B4-BE49-F238E27FC236}">
                <a16:creationId xmlns:a16="http://schemas.microsoft.com/office/drawing/2014/main" id="{9E2E315C-0D49-2440-A3F2-682CE227D778}"/>
              </a:ext>
            </a:extLst>
          </p:cNvPr>
          <p:cNvSpPr/>
          <p:nvPr/>
        </p:nvSpPr>
        <p:spPr>
          <a:xfrm>
            <a:off x="6142427" y="2220597"/>
            <a:ext cx="2598875" cy="1028488"/>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srgbClr val="C00000"/>
                </a:solidFill>
              </a:rPr>
              <a:t>Debt Management</a:t>
            </a:r>
          </a:p>
        </p:txBody>
      </p:sp>
      <p:sp>
        <p:nvSpPr>
          <p:cNvPr id="34" name="Rounded Rectangle 33">
            <a:extLst>
              <a:ext uri="{FF2B5EF4-FFF2-40B4-BE49-F238E27FC236}">
                <a16:creationId xmlns:a16="http://schemas.microsoft.com/office/drawing/2014/main" id="{D3E10B83-F223-2941-AFE3-12DF5222609F}"/>
              </a:ext>
            </a:extLst>
          </p:cNvPr>
          <p:cNvSpPr/>
          <p:nvPr/>
        </p:nvSpPr>
        <p:spPr>
          <a:xfrm>
            <a:off x="8834158" y="2215511"/>
            <a:ext cx="2598875" cy="1028488"/>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srgbClr val="C00000"/>
                </a:solidFill>
              </a:rPr>
              <a:t>Taxes</a:t>
            </a:r>
          </a:p>
        </p:txBody>
      </p:sp>
      <p:sp>
        <p:nvSpPr>
          <p:cNvPr id="17" name="Rounded Rectangle 16">
            <a:extLst>
              <a:ext uri="{FF2B5EF4-FFF2-40B4-BE49-F238E27FC236}">
                <a16:creationId xmlns:a16="http://schemas.microsoft.com/office/drawing/2014/main" id="{83870A44-BF5D-594B-9F34-DBE34F220049}"/>
              </a:ext>
            </a:extLst>
          </p:cNvPr>
          <p:cNvSpPr/>
          <p:nvPr/>
        </p:nvSpPr>
        <p:spPr>
          <a:xfrm>
            <a:off x="2058402" y="3362347"/>
            <a:ext cx="2598875" cy="1013250"/>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srgbClr val="C00000"/>
                </a:solidFill>
              </a:rPr>
              <a:t>Insurance</a:t>
            </a:r>
          </a:p>
        </p:txBody>
      </p:sp>
      <p:sp>
        <p:nvSpPr>
          <p:cNvPr id="18" name="Rounded Rectangle 17">
            <a:extLst>
              <a:ext uri="{FF2B5EF4-FFF2-40B4-BE49-F238E27FC236}">
                <a16:creationId xmlns:a16="http://schemas.microsoft.com/office/drawing/2014/main" id="{60739723-1AD2-FC4B-812A-777CD9AEC65B}"/>
              </a:ext>
            </a:extLst>
          </p:cNvPr>
          <p:cNvSpPr/>
          <p:nvPr/>
        </p:nvSpPr>
        <p:spPr>
          <a:xfrm>
            <a:off x="4750133" y="3362347"/>
            <a:ext cx="2598875" cy="1013250"/>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srgbClr val="C00000"/>
                </a:solidFill>
              </a:rPr>
              <a:t>Retirement</a:t>
            </a:r>
          </a:p>
        </p:txBody>
      </p:sp>
      <p:sp>
        <p:nvSpPr>
          <p:cNvPr id="19" name="Rounded Rectangle 18">
            <a:extLst>
              <a:ext uri="{FF2B5EF4-FFF2-40B4-BE49-F238E27FC236}">
                <a16:creationId xmlns:a16="http://schemas.microsoft.com/office/drawing/2014/main" id="{546D580E-1BC2-3446-9D15-A95ED1C95621}"/>
              </a:ext>
            </a:extLst>
          </p:cNvPr>
          <p:cNvSpPr/>
          <p:nvPr/>
        </p:nvSpPr>
        <p:spPr>
          <a:xfrm>
            <a:off x="7441864" y="3347109"/>
            <a:ext cx="2598875" cy="1028488"/>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srgbClr val="C00000"/>
                </a:solidFill>
              </a:rPr>
              <a:t>Education</a:t>
            </a:r>
          </a:p>
        </p:txBody>
      </p:sp>
      <p:sp>
        <p:nvSpPr>
          <p:cNvPr id="20" name="Rounded Rectangle 19">
            <a:extLst>
              <a:ext uri="{FF2B5EF4-FFF2-40B4-BE49-F238E27FC236}">
                <a16:creationId xmlns:a16="http://schemas.microsoft.com/office/drawing/2014/main" id="{56D872F6-3496-C54D-A68E-E56FB8C05036}"/>
              </a:ext>
            </a:extLst>
          </p:cNvPr>
          <p:cNvSpPr/>
          <p:nvPr/>
        </p:nvSpPr>
        <p:spPr>
          <a:xfrm>
            <a:off x="758965" y="4509590"/>
            <a:ext cx="2598875" cy="1013250"/>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srgbClr val="C00000"/>
                </a:solidFill>
              </a:rPr>
              <a:t>Family</a:t>
            </a:r>
          </a:p>
        </p:txBody>
      </p:sp>
      <p:sp>
        <p:nvSpPr>
          <p:cNvPr id="21" name="Rounded Rectangle 20">
            <a:extLst>
              <a:ext uri="{FF2B5EF4-FFF2-40B4-BE49-F238E27FC236}">
                <a16:creationId xmlns:a16="http://schemas.microsoft.com/office/drawing/2014/main" id="{D6CD3757-91D4-D74E-9417-56D9569DF9C9}"/>
              </a:ext>
            </a:extLst>
          </p:cNvPr>
          <p:cNvSpPr/>
          <p:nvPr/>
        </p:nvSpPr>
        <p:spPr>
          <a:xfrm>
            <a:off x="3450696" y="4509590"/>
            <a:ext cx="2598875" cy="1013250"/>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srgbClr val="C00000"/>
                </a:solidFill>
              </a:rPr>
              <a:t>Business Planning</a:t>
            </a:r>
          </a:p>
        </p:txBody>
      </p:sp>
      <p:sp>
        <p:nvSpPr>
          <p:cNvPr id="22" name="Rounded Rectangle 21">
            <a:extLst>
              <a:ext uri="{FF2B5EF4-FFF2-40B4-BE49-F238E27FC236}">
                <a16:creationId xmlns:a16="http://schemas.microsoft.com/office/drawing/2014/main" id="{F3644A07-3907-0F41-91F4-16F56AA697F8}"/>
              </a:ext>
            </a:extLst>
          </p:cNvPr>
          <p:cNvSpPr/>
          <p:nvPr/>
        </p:nvSpPr>
        <p:spPr>
          <a:xfrm>
            <a:off x="6142427" y="4494352"/>
            <a:ext cx="2598875" cy="1028488"/>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srgbClr val="C00000"/>
                </a:solidFill>
              </a:rPr>
              <a:t>Philanthropy</a:t>
            </a:r>
          </a:p>
        </p:txBody>
      </p:sp>
      <p:sp>
        <p:nvSpPr>
          <p:cNvPr id="23" name="Rounded Rectangle 22">
            <a:extLst>
              <a:ext uri="{FF2B5EF4-FFF2-40B4-BE49-F238E27FC236}">
                <a16:creationId xmlns:a16="http://schemas.microsoft.com/office/drawing/2014/main" id="{0B842DFD-E5E2-6E44-9C4A-2EF376C254DE}"/>
              </a:ext>
            </a:extLst>
          </p:cNvPr>
          <p:cNvSpPr/>
          <p:nvPr/>
        </p:nvSpPr>
        <p:spPr>
          <a:xfrm>
            <a:off x="8834158" y="4489266"/>
            <a:ext cx="2598875" cy="1028488"/>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srgbClr val="C00000"/>
                </a:solidFill>
              </a:rPr>
              <a:t>Estate Planning</a:t>
            </a:r>
          </a:p>
        </p:txBody>
      </p:sp>
    </p:spTree>
    <p:extLst>
      <p:ext uri="{BB962C8B-B14F-4D97-AF65-F5344CB8AC3E}">
        <p14:creationId xmlns:p14="http://schemas.microsoft.com/office/powerpoint/2010/main" val="21335166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38753</TotalTime>
  <Words>5418</Words>
  <Application>Microsoft Macintosh PowerPoint</Application>
  <PresentationFormat>Widescreen</PresentationFormat>
  <Paragraphs>482</Paragraphs>
  <Slides>62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62</vt:i4>
      </vt:variant>
    </vt:vector>
  </HeadingPairs>
  <TitlesOfParts>
    <vt:vector size="68" baseType="lpstr">
      <vt:lpstr>Arial</vt:lpstr>
      <vt:lpstr>Calibri</vt:lpstr>
      <vt:lpstr>Calibri Light</vt:lpstr>
      <vt:lpstr>Garamond</vt:lpstr>
      <vt:lpstr>Times New Roman</vt:lpstr>
      <vt:lpstr>Office Theme</vt:lpstr>
      <vt:lpstr>PowerPoint Presentation</vt:lpstr>
      <vt:lpstr>Brian Bolton Professor of Finance brian.bolton@louisiana.edu  http://business.louisiana.edu/financeispersonal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Brian Bolton Professor of Finance brian.bolton@louisiana.edu  http://business.louisiana.edu/financeispersonal</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#1 August 27 &amp; 29  INTRODUCTION TO BUSINESS FINANCE  FNAN 300 Business Finance Fall 2019 Brian Bolton</dc:title>
  <dc:subject/>
  <dc:creator>Brian Bolton</dc:creator>
  <cp:keywords/>
  <dc:description/>
  <cp:lastModifiedBy>Brian J Bolton</cp:lastModifiedBy>
  <cp:revision>153</cp:revision>
  <dcterms:created xsi:type="dcterms:W3CDTF">2019-08-26T13:43:19Z</dcterms:created>
  <dcterms:modified xsi:type="dcterms:W3CDTF">2022-08-03T18:09:53Z</dcterms:modified>
  <cp:category/>
</cp:coreProperties>
</file>