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8"/>
  </p:notesMasterIdLst>
  <p:sldIdLst>
    <p:sldId id="310" r:id="rId2"/>
    <p:sldId id="1343" r:id="rId3"/>
    <p:sldId id="1989" r:id="rId4"/>
    <p:sldId id="1993" r:id="rId5"/>
    <p:sldId id="2204" r:id="rId6"/>
    <p:sldId id="2205" r:id="rId7"/>
    <p:sldId id="2045" r:id="rId8"/>
    <p:sldId id="2042" r:id="rId9"/>
    <p:sldId id="2043" r:id="rId10"/>
    <p:sldId id="2044" r:id="rId11"/>
    <p:sldId id="2046" r:id="rId12"/>
    <p:sldId id="2206" r:id="rId13"/>
    <p:sldId id="2207" r:id="rId14"/>
    <p:sldId id="2208" r:id="rId15"/>
    <p:sldId id="2209" r:id="rId16"/>
    <p:sldId id="2210" r:id="rId17"/>
    <p:sldId id="2211" r:id="rId18"/>
    <p:sldId id="2212" r:id="rId19"/>
    <p:sldId id="2213" r:id="rId20"/>
    <p:sldId id="2054" r:id="rId21"/>
    <p:sldId id="1995" r:id="rId22"/>
    <p:sldId id="2065" r:id="rId23"/>
    <p:sldId id="2055" r:id="rId24"/>
    <p:sldId id="2214" r:id="rId25"/>
    <p:sldId id="2215" r:id="rId26"/>
    <p:sldId id="2216" r:id="rId27"/>
    <p:sldId id="2217" r:id="rId28"/>
    <p:sldId id="2048" r:id="rId29"/>
    <p:sldId id="2056" r:id="rId30"/>
    <p:sldId id="2057" r:id="rId31"/>
    <p:sldId id="2058" r:id="rId32"/>
    <p:sldId id="2070" r:id="rId33"/>
    <p:sldId id="2061" r:id="rId34"/>
    <p:sldId id="2218" r:id="rId35"/>
    <p:sldId id="2062" r:id="rId36"/>
    <p:sldId id="2219" r:id="rId37"/>
    <p:sldId id="2220" r:id="rId38"/>
    <p:sldId id="2063" r:id="rId39"/>
    <p:sldId id="2047" r:id="rId40"/>
    <p:sldId id="2221" r:id="rId41"/>
    <p:sldId id="2052" r:id="rId42"/>
    <p:sldId id="2051" r:id="rId43"/>
    <p:sldId id="1266" r:id="rId44"/>
    <p:sldId id="2199" r:id="rId45"/>
    <p:sldId id="2088" r:id="rId46"/>
    <p:sldId id="2080"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006600"/>
    <a:srgbClr val="009051"/>
    <a:srgbClr val="D883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301"/>
    <p:restoredTop sz="94680"/>
  </p:normalViewPr>
  <p:slideViewPr>
    <p:cSldViewPr snapToGrid="0" snapToObjects="1">
      <p:cViewPr varScale="1">
        <p:scale>
          <a:sx n="211" d="100"/>
          <a:sy n="211" d="100"/>
        </p:scale>
        <p:origin x="592" y="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CABCD6F-53C3-9243-99B0-6E125F7F0AB5}" type="doc">
      <dgm:prSet loTypeId="urn:microsoft.com/office/officeart/2005/8/layout/venn1" loCatId="" qsTypeId="urn:microsoft.com/office/officeart/2005/8/quickstyle/simple1" qsCatId="simple" csTypeId="urn:microsoft.com/office/officeart/2005/8/colors/accent1_2" csCatId="accent1" phldr="1"/>
      <dgm:spPr/>
    </dgm:pt>
    <dgm:pt modelId="{C017838B-2018-C04A-9E12-D68B56F9D4AF}">
      <dgm:prSet phldrT="[Text]" custT="1"/>
      <dgm:spPr/>
      <dgm:t>
        <a:bodyPr/>
        <a:lstStyle/>
        <a:p>
          <a:r>
            <a:rPr lang="en-US" sz="4800" b="1" dirty="0"/>
            <a:t>Happiness</a:t>
          </a:r>
        </a:p>
      </dgm:t>
    </dgm:pt>
    <dgm:pt modelId="{EE47A901-5E00-1749-ADA2-B1F7097B6EFC}" type="parTrans" cxnId="{6DCACAD0-4BFD-B345-8CFA-F1A5BA3C3800}">
      <dgm:prSet/>
      <dgm:spPr/>
      <dgm:t>
        <a:bodyPr/>
        <a:lstStyle/>
        <a:p>
          <a:endParaRPr lang="en-US"/>
        </a:p>
      </dgm:t>
    </dgm:pt>
    <dgm:pt modelId="{E5572A2B-6152-624D-96E3-A420FE0DB552}" type="sibTrans" cxnId="{6DCACAD0-4BFD-B345-8CFA-F1A5BA3C3800}">
      <dgm:prSet/>
      <dgm:spPr/>
      <dgm:t>
        <a:bodyPr/>
        <a:lstStyle/>
        <a:p>
          <a:endParaRPr lang="en-US"/>
        </a:p>
      </dgm:t>
    </dgm:pt>
    <dgm:pt modelId="{534D8F67-179C-BD40-9ECC-E12D4DA8B21E}">
      <dgm:prSet phldrT="[Text]" custT="1"/>
      <dgm:spPr/>
      <dgm:t>
        <a:bodyPr/>
        <a:lstStyle/>
        <a:p>
          <a:r>
            <a:rPr lang="en-US" sz="3600" b="1" dirty="0"/>
            <a:t>Long-Term Goals</a:t>
          </a:r>
        </a:p>
      </dgm:t>
    </dgm:pt>
    <dgm:pt modelId="{45ED5C30-221B-D54E-9915-6E4F8A56F27F}" type="parTrans" cxnId="{01B5A383-5724-8447-97D9-5A513C83BF2A}">
      <dgm:prSet/>
      <dgm:spPr/>
      <dgm:t>
        <a:bodyPr/>
        <a:lstStyle/>
        <a:p>
          <a:endParaRPr lang="en-US"/>
        </a:p>
      </dgm:t>
    </dgm:pt>
    <dgm:pt modelId="{C77D59AD-D3C8-E34C-B713-16E66348959B}" type="sibTrans" cxnId="{01B5A383-5724-8447-97D9-5A513C83BF2A}">
      <dgm:prSet/>
      <dgm:spPr/>
      <dgm:t>
        <a:bodyPr/>
        <a:lstStyle/>
        <a:p>
          <a:endParaRPr lang="en-US"/>
        </a:p>
      </dgm:t>
    </dgm:pt>
    <dgm:pt modelId="{7CC92DBB-1BB9-F542-A784-384CF9B70E39}">
      <dgm:prSet phldrT="[Text]" custT="1"/>
      <dgm:spPr/>
      <dgm:t>
        <a:bodyPr/>
        <a:lstStyle/>
        <a:p>
          <a:r>
            <a:rPr lang="en-US" sz="3600" b="1" dirty="0"/>
            <a:t>Short-Term Goals</a:t>
          </a:r>
        </a:p>
      </dgm:t>
    </dgm:pt>
    <dgm:pt modelId="{7328C3C0-D732-E943-938E-BAD3EDD4AD5F}" type="parTrans" cxnId="{1EAAEC01-AB5A-B04B-9174-CEB57B50A9B6}">
      <dgm:prSet/>
      <dgm:spPr/>
      <dgm:t>
        <a:bodyPr/>
        <a:lstStyle/>
        <a:p>
          <a:endParaRPr lang="en-US"/>
        </a:p>
      </dgm:t>
    </dgm:pt>
    <dgm:pt modelId="{B6F6C84E-64E2-1842-BCE1-A051785DF213}" type="sibTrans" cxnId="{1EAAEC01-AB5A-B04B-9174-CEB57B50A9B6}">
      <dgm:prSet/>
      <dgm:spPr/>
      <dgm:t>
        <a:bodyPr/>
        <a:lstStyle/>
        <a:p>
          <a:endParaRPr lang="en-US"/>
        </a:p>
      </dgm:t>
    </dgm:pt>
    <dgm:pt modelId="{534C7095-3E52-F640-9C85-06B47F379A4F}">
      <dgm:prSet phldrT="[Text]" custT="1"/>
      <dgm:spPr/>
      <dgm:t>
        <a:bodyPr/>
        <a:lstStyle/>
        <a:p>
          <a:r>
            <a:rPr lang="en-US" sz="3600" b="1" dirty="0"/>
            <a:t>Financial Needs</a:t>
          </a:r>
        </a:p>
      </dgm:t>
    </dgm:pt>
    <dgm:pt modelId="{DA024982-CEEC-EC4A-A80B-EB95BBE5824F}" type="parTrans" cxnId="{3D05EE24-22C9-D64D-B033-CEFD6A8D44C2}">
      <dgm:prSet/>
      <dgm:spPr/>
      <dgm:t>
        <a:bodyPr/>
        <a:lstStyle/>
        <a:p>
          <a:endParaRPr lang="en-US"/>
        </a:p>
      </dgm:t>
    </dgm:pt>
    <dgm:pt modelId="{C4C15B12-797A-404A-9A6A-EEFBC7760533}" type="sibTrans" cxnId="{3D05EE24-22C9-D64D-B033-CEFD6A8D44C2}">
      <dgm:prSet/>
      <dgm:spPr/>
      <dgm:t>
        <a:bodyPr/>
        <a:lstStyle/>
        <a:p>
          <a:endParaRPr lang="en-US"/>
        </a:p>
      </dgm:t>
    </dgm:pt>
    <dgm:pt modelId="{F70F896A-0E82-7542-8165-980CA8E066E4}">
      <dgm:prSet phldrT="[Text]" custT="1"/>
      <dgm:spPr/>
      <dgm:t>
        <a:bodyPr/>
        <a:lstStyle/>
        <a:p>
          <a:r>
            <a:rPr lang="en-US" sz="3600" b="1" dirty="0"/>
            <a:t>Family Needs</a:t>
          </a:r>
        </a:p>
      </dgm:t>
    </dgm:pt>
    <dgm:pt modelId="{755F7156-B704-824B-9597-D3245F76D1EA}" type="parTrans" cxnId="{44760F3A-2508-5742-A06F-D973D8AD158F}">
      <dgm:prSet/>
      <dgm:spPr/>
      <dgm:t>
        <a:bodyPr/>
        <a:lstStyle/>
        <a:p>
          <a:endParaRPr lang="en-US"/>
        </a:p>
      </dgm:t>
    </dgm:pt>
    <dgm:pt modelId="{394766BA-EB1A-EE4F-A66D-E95CA86F4D37}" type="sibTrans" cxnId="{44760F3A-2508-5742-A06F-D973D8AD158F}">
      <dgm:prSet/>
      <dgm:spPr/>
      <dgm:t>
        <a:bodyPr/>
        <a:lstStyle/>
        <a:p>
          <a:endParaRPr lang="en-US"/>
        </a:p>
      </dgm:t>
    </dgm:pt>
    <dgm:pt modelId="{7C0EFCC7-3202-4648-8937-BF57D1820924}" type="pres">
      <dgm:prSet presAssocID="{8CABCD6F-53C3-9243-99B0-6E125F7F0AB5}" presName="compositeShape" presStyleCnt="0">
        <dgm:presLayoutVars>
          <dgm:chMax val="7"/>
          <dgm:dir/>
          <dgm:resizeHandles val="exact"/>
        </dgm:presLayoutVars>
      </dgm:prSet>
      <dgm:spPr/>
    </dgm:pt>
    <dgm:pt modelId="{A5E2C715-DCFD-1F43-B1C2-7883FA3C5947}" type="pres">
      <dgm:prSet presAssocID="{C017838B-2018-C04A-9E12-D68B56F9D4AF}" presName="circ1" presStyleLbl="vennNode1" presStyleIdx="0" presStyleCnt="5"/>
      <dgm:spPr>
        <a:solidFill>
          <a:srgbClr val="C00000">
            <a:alpha val="50000"/>
          </a:srgbClr>
        </a:solidFill>
      </dgm:spPr>
    </dgm:pt>
    <dgm:pt modelId="{EDC1D7FC-32EE-B942-A986-23A171B6EDA4}" type="pres">
      <dgm:prSet presAssocID="{C017838B-2018-C04A-9E12-D68B56F9D4AF}" presName="circ1Tx" presStyleLbl="revTx" presStyleIdx="0" presStyleCnt="0" custLinFactNeighborX="3466" custLinFactNeighborY="52839">
        <dgm:presLayoutVars>
          <dgm:chMax val="0"/>
          <dgm:chPref val="0"/>
          <dgm:bulletEnabled val="1"/>
        </dgm:presLayoutVars>
      </dgm:prSet>
      <dgm:spPr/>
    </dgm:pt>
    <dgm:pt modelId="{DCCF8A74-CC8B-EA46-B4DB-3B3FD20E2183}" type="pres">
      <dgm:prSet presAssocID="{534D8F67-179C-BD40-9ECC-E12D4DA8B21E}" presName="circ2" presStyleLbl="vennNode1" presStyleIdx="1" presStyleCnt="5"/>
      <dgm:spPr/>
    </dgm:pt>
    <dgm:pt modelId="{2C1DB129-8C43-1E4C-8E11-EDEA98C2BB09}" type="pres">
      <dgm:prSet presAssocID="{534D8F67-179C-BD40-9ECC-E12D4DA8B21E}" presName="circ2Tx" presStyleLbl="revTx" presStyleIdx="0" presStyleCnt="0" custLinFactNeighborX="-27745" custLinFactNeighborY="9090">
        <dgm:presLayoutVars>
          <dgm:chMax val="0"/>
          <dgm:chPref val="0"/>
          <dgm:bulletEnabled val="1"/>
        </dgm:presLayoutVars>
      </dgm:prSet>
      <dgm:spPr/>
    </dgm:pt>
    <dgm:pt modelId="{BDA005F2-5F63-B64B-ABB9-900F8BA3844F}" type="pres">
      <dgm:prSet presAssocID="{534C7095-3E52-F640-9C85-06B47F379A4F}" presName="circ3" presStyleLbl="vennNode1" presStyleIdx="2" presStyleCnt="5"/>
      <dgm:spPr>
        <a:solidFill>
          <a:srgbClr val="006600">
            <a:alpha val="50000"/>
          </a:srgbClr>
        </a:solidFill>
      </dgm:spPr>
    </dgm:pt>
    <dgm:pt modelId="{506439D6-9BB8-F14C-816B-35779F8F061C}" type="pres">
      <dgm:prSet presAssocID="{534C7095-3E52-F640-9C85-06B47F379A4F}" presName="circ3Tx" presStyleLbl="revTx" presStyleIdx="0" presStyleCnt="0" custScaleX="71799" custLinFactNeighborX="-21833" custLinFactNeighborY="-10713">
        <dgm:presLayoutVars>
          <dgm:chMax val="0"/>
          <dgm:chPref val="0"/>
          <dgm:bulletEnabled val="1"/>
        </dgm:presLayoutVars>
      </dgm:prSet>
      <dgm:spPr/>
    </dgm:pt>
    <dgm:pt modelId="{AC3AB432-3E12-AA4A-AAAA-E306AA90A474}" type="pres">
      <dgm:prSet presAssocID="{F70F896A-0E82-7542-8165-980CA8E066E4}" presName="circ4" presStyleLbl="vennNode1" presStyleIdx="3" presStyleCnt="5"/>
      <dgm:spPr>
        <a:solidFill>
          <a:srgbClr val="FFFF00">
            <a:alpha val="50000"/>
          </a:srgbClr>
        </a:solidFill>
      </dgm:spPr>
    </dgm:pt>
    <dgm:pt modelId="{D4402325-322E-2942-8F29-042EDA60403C}" type="pres">
      <dgm:prSet presAssocID="{F70F896A-0E82-7542-8165-980CA8E066E4}" presName="circ4Tx" presStyleLbl="revTx" presStyleIdx="0" presStyleCnt="0" custScaleX="71682" custLinFactNeighborX="25699" custLinFactNeighborY="-12336">
        <dgm:presLayoutVars>
          <dgm:chMax val="0"/>
          <dgm:chPref val="0"/>
          <dgm:bulletEnabled val="1"/>
        </dgm:presLayoutVars>
      </dgm:prSet>
      <dgm:spPr/>
    </dgm:pt>
    <dgm:pt modelId="{62135EA9-2824-A040-91CD-E6438FF930D2}" type="pres">
      <dgm:prSet presAssocID="{7CC92DBB-1BB9-F542-A784-384CF9B70E39}" presName="circ5" presStyleLbl="vennNode1" presStyleIdx="4" presStyleCnt="5"/>
      <dgm:spPr>
        <a:solidFill>
          <a:srgbClr val="7030A0">
            <a:alpha val="50000"/>
          </a:srgbClr>
        </a:solidFill>
      </dgm:spPr>
    </dgm:pt>
    <dgm:pt modelId="{413BE3BC-C9A6-D340-8173-E694B74421A9}" type="pres">
      <dgm:prSet presAssocID="{7CC92DBB-1BB9-F542-A784-384CF9B70E39}" presName="circ5Tx" presStyleLbl="revTx" presStyleIdx="0" presStyleCnt="0" custLinFactNeighborX="23652" custLinFactNeighborY="7467">
        <dgm:presLayoutVars>
          <dgm:chMax val="0"/>
          <dgm:chPref val="0"/>
          <dgm:bulletEnabled val="1"/>
        </dgm:presLayoutVars>
      </dgm:prSet>
      <dgm:spPr/>
    </dgm:pt>
  </dgm:ptLst>
  <dgm:cxnLst>
    <dgm:cxn modelId="{1EAAEC01-AB5A-B04B-9174-CEB57B50A9B6}" srcId="{8CABCD6F-53C3-9243-99B0-6E125F7F0AB5}" destId="{7CC92DBB-1BB9-F542-A784-384CF9B70E39}" srcOrd="4" destOrd="0" parTransId="{7328C3C0-D732-E943-938E-BAD3EDD4AD5F}" sibTransId="{B6F6C84E-64E2-1842-BCE1-A051785DF213}"/>
    <dgm:cxn modelId="{3D05EE24-22C9-D64D-B033-CEFD6A8D44C2}" srcId="{8CABCD6F-53C3-9243-99B0-6E125F7F0AB5}" destId="{534C7095-3E52-F640-9C85-06B47F379A4F}" srcOrd="2" destOrd="0" parTransId="{DA024982-CEEC-EC4A-A80B-EB95BBE5824F}" sibTransId="{C4C15B12-797A-404A-9A6A-EEFBC7760533}"/>
    <dgm:cxn modelId="{44760F3A-2508-5742-A06F-D973D8AD158F}" srcId="{8CABCD6F-53C3-9243-99B0-6E125F7F0AB5}" destId="{F70F896A-0E82-7542-8165-980CA8E066E4}" srcOrd="3" destOrd="0" parTransId="{755F7156-B704-824B-9597-D3245F76D1EA}" sibTransId="{394766BA-EB1A-EE4F-A66D-E95CA86F4D37}"/>
    <dgm:cxn modelId="{6B563B54-2B18-D149-9B68-25121941023B}" type="presOf" srcId="{C017838B-2018-C04A-9E12-D68B56F9D4AF}" destId="{EDC1D7FC-32EE-B942-A986-23A171B6EDA4}" srcOrd="0" destOrd="0" presId="urn:microsoft.com/office/officeart/2005/8/layout/venn1"/>
    <dgm:cxn modelId="{01B5A383-5724-8447-97D9-5A513C83BF2A}" srcId="{8CABCD6F-53C3-9243-99B0-6E125F7F0AB5}" destId="{534D8F67-179C-BD40-9ECC-E12D4DA8B21E}" srcOrd="1" destOrd="0" parTransId="{45ED5C30-221B-D54E-9915-6E4F8A56F27F}" sibTransId="{C77D59AD-D3C8-E34C-B713-16E66348959B}"/>
    <dgm:cxn modelId="{BF0462A3-8FAC-6C4F-BCE5-BA687BEFE8F5}" type="presOf" srcId="{534C7095-3E52-F640-9C85-06B47F379A4F}" destId="{506439D6-9BB8-F14C-816B-35779F8F061C}" srcOrd="0" destOrd="0" presId="urn:microsoft.com/office/officeart/2005/8/layout/venn1"/>
    <dgm:cxn modelId="{8086CBB8-E686-A441-84A3-A99D78F68BF7}" type="presOf" srcId="{534D8F67-179C-BD40-9ECC-E12D4DA8B21E}" destId="{2C1DB129-8C43-1E4C-8E11-EDEA98C2BB09}" srcOrd="0" destOrd="0" presId="urn:microsoft.com/office/officeart/2005/8/layout/venn1"/>
    <dgm:cxn modelId="{1BEC35C2-AB35-4443-B839-81640DEC6A62}" type="presOf" srcId="{8CABCD6F-53C3-9243-99B0-6E125F7F0AB5}" destId="{7C0EFCC7-3202-4648-8937-BF57D1820924}" srcOrd="0" destOrd="0" presId="urn:microsoft.com/office/officeart/2005/8/layout/venn1"/>
    <dgm:cxn modelId="{6DCACAD0-4BFD-B345-8CFA-F1A5BA3C3800}" srcId="{8CABCD6F-53C3-9243-99B0-6E125F7F0AB5}" destId="{C017838B-2018-C04A-9E12-D68B56F9D4AF}" srcOrd="0" destOrd="0" parTransId="{EE47A901-5E00-1749-ADA2-B1F7097B6EFC}" sibTransId="{E5572A2B-6152-624D-96E3-A420FE0DB552}"/>
    <dgm:cxn modelId="{C42B1CDE-6C81-6148-B084-5051CD825696}" type="presOf" srcId="{7CC92DBB-1BB9-F542-A784-384CF9B70E39}" destId="{413BE3BC-C9A6-D340-8173-E694B74421A9}" srcOrd="0" destOrd="0" presId="urn:microsoft.com/office/officeart/2005/8/layout/venn1"/>
    <dgm:cxn modelId="{456E37F2-8321-F748-BB4A-6CDAD8443A6B}" type="presOf" srcId="{F70F896A-0E82-7542-8165-980CA8E066E4}" destId="{D4402325-322E-2942-8F29-042EDA60403C}" srcOrd="0" destOrd="0" presId="urn:microsoft.com/office/officeart/2005/8/layout/venn1"/>
    <dgm:cxn modelId="{ABEDAA1C-6933-FD4B-B8E5-6FF891A6A425}" type="presParOf" srcId="{7C0EFCC7-3202-4648-8937-BF57D1820924}" destId="{A5E2C715-DCFD-1F43-B1C2-7883FA3C5947}" srcOrd="0" destOrd="0" presId="urn:microsoft.com/office/officeart/2005/8/layout/venn1"/>
    <dgm:cxn modelId="{F508F27B-1BE6-E94E-956B-B212E9A670A7}" type="presParOf" srcId="{7C0EFCC7-3202-4648-8937-BF57D1820924}" destId="{EDC1D7FC-32EE-B942-A986-23A171B6EDA4}" srcOrd="1" destOrd="0" presId="urn:microsoft.com/office/officeart/2005/8/layout/venn1"/>
    <dgm:cxn modelId="{A0524A5D-3B40-8B4D-8E8E-5EE8A31A8F7F}" type="presParOf" srcId="{7C0EFCC7-3202-4648-8937-BF57D1820924}" destId="{DCCF8A74-CC8B-EA46-B4DB-3B3FD20E2183}" srcOrd="2" destOrd="0" presId="urn:microsoft.com/office/officeart/2005/8/layout/venn1"/>
    <dgm:cxn modelId="{5D44B6EB-2FFC-7446-8EE0-844C0E6940BF}" type="presParOf" srcId="{7C0EFCC7-3202-4648-8937-BF57D1820924}" destId="{2C1DB129-8C43-1E4C-8E11-EDEA98C2BB09}" srcOrd="3" destOrd="0" presId="urn:microsoft.com/office/officeart/2005/8/layout/venn1"/>
    <dgm:cxn modelId="{439DA0CB-DBF6-E441-BAAE-5215C7863DB8}" type="presParOf" srcId="{7C0EFCC7-3202-4648-8937-BF57D1820924}" destId="{BDA005F2-5F63-B64B-ABB9-900F8BA3844F}" srcOrd="4" destOrd="0" presId="urn:microsoft.com/office/officeart/2005/8/layout/venn1"/>
    <dgm:cxn modelId="{B4EBBEEF-EB7B-B542-A40C-8C93F398681F}" type="presParOf" srcId="{7C0EFCC7-3202-4648-8937-BF57D1820924}" destId="{506439D6-9BB8-F14C-816B-35779F8F061C}" srcOrd="5" destOrd="0" presId="urn:microsoft.com/office/officeart/2005/8/layout/venn1"/>
    <dgm:cxn modelId="{D2A6AC6B-58DD-D346-93F5-F4D6E5E53937}" type="presParOf" srcId="{7C0EFCC7-3202-4648-8937-BF57D1820924}" destId="{AC3AB432-3E12-AA4A-AAAA-E306AA90A474}" srcOrd="6" destOrd="0" presId="urn:microsoft.com/office/officeart/2005/8/layout/venn1"/>
    <dgm:cxn modelId="{372C32F1-9CB1-A44C-8E6B-77F76A52111F}" type="presParOf" srcId="{7C0EFCC7-3202-4648-8937-BF57D1820924}" destId="{D4402325-322E-2942-8F29-042EDA60403C}" srcOrd="7" destOrd="0" presId="urn:microsoft.com/office/officeart/2005/8/layout/venn1"/>
    <dgm:cxn modelId="{C2947A7E-0D3D-0A4A-9DCC-E6F26F580445}" type="presParOf" srcId="{7C0EFCC7-3202-4648-8937-BF57D1820924}" destId="{62135EA9-2824-A040-91CD-E6438FF930D2}" srcOrd="8" destOrd="0" presId="urn:microsoft.com/office/officeart/2005/8/layout/venn1"/>
    <dgm:cxn modelId="{B0F6FDF4-183C-9342-A50F-5396E325508E}" type="presParOf" srcId="{7C0EFCC7-3202-4648-8937-BF57D1820924}" destId="{413BE3BC-C9A6-D340-8173-E694B74421A9}" srcOrd="9"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CABCD6F-53C3-9243-99B0-6E125F7F0AB5}" type="doc">
      <dgm:prSet loTypeId="urn:microsoft.com/office/officeart/2005/8/layout/venn1" loCatId="" qsTypeId="urn:microsoft.com/office/officeart/2005/8/quickstyle/simple1" qsCatId="simple" csTypeId="urn:microsoft.com/office/officeart/2005/8/colors/accent1_2" csCatId="accent1" phldr="1"/>
      <dgm:spPr/>
    </dgm:pt>
    <dgm:pt modelId="{C017838B-2018-C04A-9E12-D68B56F9D4AF}">
      <dgm:prSet phldrT="[Text]" custT="1"/>
      <dgm:spPr/>
      <dgm:t>
        <a:bodyPr/>
        <a:lstStyle/>
        <a:p>
          <a:r>
            <a:rPr lang="en-US" sz="4800" b="1" dirty="0"/>
            <a:t>Happiness</a:t>
          </a:r>
        </a:p>
      </dgm:t>
    </dgm:pt>
    <dgm:pt modelId="{EE47A901-5E00-1749-ADA2-B1F7097B6EFC}" type="parTrans" cxnId="{6DCACAD0-4BFD-B345-8CFA-F1A5BA3C3800}">
      <dgm:prSet/>
      <dgm:spPr/>
      <dgm:t>
        <a:bodyPr/>
        <a:lstStyle/>
        <a:p>
          <a:endParaRPr lang="en-US"/>
        </a:p>
      </dgm:t>
    </dgm:pt>
    <dgm:pt modelId="{E5572A2B-6152-624D-96E3-A420FE0DB552}" type="sibTrans" cxnId="{6DCACAD0-4BFD-B345-8CFA-F1A5BA3C3800}">
      <dgm:prSet/>
      <dgm:spPr/>
      <dgm:t>
        <a:bodyPr/>
        <a:lstStyle/>
        <a:p>
          <a:endParaRPr lang="en-US"/>
        </a:p>
      </dgm:t>
    </dgm:pt>
    <dgm:pt modelId="{534D8F67-179C-BD40-9ECC-E12D4DA8B21E}">
      <dgm:prSet phldrT="[Text]" custT="1"/>
      <dgm:spPr/>
      <dgm:t>
        <a:bodyPr/>
        <a:lstStyle/>
        <a:p>
          <a:r>
            <a:rPr lang="en-US" sz="3600" b="1" dirty="0"/>
            <a:t>Long-Term Goals</a:t>
          </a:r>
        </a:p>
      </dgm:t>
    </dgm:pt>
    <dgm:pt modelId="{45ED5C30-221B-D54E-9915-6E4F8A56F27F}" type="parTrans" cxnId="{01B5A383-5724-8447-97D9-5A513C83BF2A}">
      <dgm:prSet/>
      <dgm:spPr/>
      <dgm:t>
        <a:bodyPr/>
        <a:lstStyle/>
        <a:p>
          <a:endParaRPr lang="en-US"/>
        </a:p>
      </dgm:t>
    </dgm:pt>
    <dgm:pt modelId="{C77D59AD-D3C8-E34C-B713-16E66348959B}" type="sibTrans" cxnId="{01B5A383-5724-8447-97D9-5A513C83BF2A}">
      <dgm:prSet/>
      <dgm:spPr/>
      <dgm:t>
        <a:bodyPr/>
        <a:lstStyle/>
        <a:p>
          <a:endParaRPr lang="en-US"/>
        </a:p>
      </dgm:t>
    </dgm:pt>
    <dgm:pt modelId="{7CC92DBB-1BB9-F542-A784-384CF9B70E39}">
      <dgm:prSet phldrT="[Text]" custT="1"/>
      <dgm:spPr/>
      <dgm:t>
        <a:bodyPr/>
        <a:lstStyle/>
        <a:p>
          <a:r>
            <a:rPr lang="en-US" sz="3600" b="1" dirty="0"/>
            <a:t>Short-Term Goals</a:t>
          </a:r>
        </a:p>
      </dgm:t>
    </dgm:pt>
    <dgm:pt modelId="{7328C3C0-D732-E943-938E-BAD3EDD4AD5F}" type="parTrans" cxnId="{1EAAEC01-AB5A-B04B-9174-CEB57B50A9B6}">
      <dgm:prSet/>
      <dgm:spPr/>
      <dgm:t>
        <a:bodyPr/>
        <a:lstStyle/>
        <a:p>
          <a:endParaRPr lang="en-US"/>
        </a:p>
      </dgm:t>
    </dgm:pt>
    <dgm:pt modelId="{B6F6C84E-64E2-1842-BCE1-A051785DF213}" type="sibTrans" cxnId="{1EAAEC01-AB5A-B04B-9174-CEB57B50A9B6}">
      <dgm:prSet/>
      <dgm:spPr/>
      <dgm:t>
        <a:bodyPr/>
        <a:lstStyle/>
        <a:p>
          <a:endParaRPr lang="en-US"/>
        </a:p>
      </dgm:t>
    </dgm:pt>
    <dgm:pt modelId="{534C7095-3E52-F640-9C85-06B47F379A4F}">
      <dgm:prSet phldrT="[Text]" custT="1"/>
      <dgm:spPr/>
      <dgm:t>
        <a:bodyPr/>
        <a:lstStyle/>
        <a:p>
          <a:r>
            <a:rPr lang="en-US" sz="3600" b="1" dirty="0"/>
            <a:t>Financial Needs</a:t>
          </a:r>
        </a:p>
      </dgm:t>
    </dgm:pt>
    <dgm:pt modelId="{DA024982-CEEC-EC4A-A80B-EB95BBE5824F}" type="parTrans" cxnId="{3D05EE24-22C9-D64D-B033-CEFD6A8D44C2}">
      <dgm:prSet/>
      <dgm:spPr/>
      <dgm:t>
        <a:bodyPr/>
        <a:lstStyle/>
        <a:p>
          <a:endParaRPr lang="en-US"/>
        </a:p>
      </dgm:t>
    </dgm:pt>
    <dgm:pt modelId="{C4C15B12-797A-404A-9A6A-EEFBC7760533}" type="sibTrans" cxnId="{3D05EE24-22C9-D64D-B033-CEFD6A8D44C2}">
      <dgm:prSet/>
      <dgm:spPr/>
      <dgm:t>
        <a:bodyPr/>
        <a:lstStyle/>
        <a:p>
          <a:endParaRPr lang="en-US"/>
        </a:p>
      </dgm:t>
    </dgm:pt>
    <dgm:pt modelId="{F70F896A-0E82-7542-8165-980CA8E066E4}">
      <dgm:prSet phldrT="[Text]" custT="1"/>
      <dgm:spPr/>
      <dgm:t>
        <a:bodyPr/>
        <a:lstStyle/>
        <a:p>
          <a:r>
            <a:rPr lang="en-US" sz="3600" b="1" dirty="0"/>
            <a:t>Family Needs</a:t>
          </a:r>
        </a:p>
      </dgm:t>
    </dgm:pt>
    <dgm:pt modelId="{755F7156-B704-824B-9597-D3245F76D1EA}" type="parTrans" cxnId="{44760F3A-2508-5742-A06F-D973D8AD158F}">
      <dgm:prSet/>
      <dgm:spPr/>
      <dgm:t>
        <a:bodyPr/>
        <a:lstStyle/>
        <a:p>
          <a:endParaRPr lang="en-US"/>
        </a:p>
      </dgm:t>
    </dgm:pt>
    <dgm:pt modelId="{394766BA-EB1A-EE4F-A66D-E95CA86F4D37}" type="sibTrans" cxnId="{44760F3A-2508-5742-A06F-D973D8AD158F}">
      <dgm:prSet/>
      <dgm:spPr/>
      <dgm:t>
        <a:bodyPr/>
        <a:lstStyle/>
        <a:p>
          <a:endParaRPr lang="en-US"/>
        </a:p>
      </dgm:t>
    </dgm:pt>
    <dgm:pt modelId="{7C0EFCC7-3202-4648-8937-BF57D1820924}" type="pres">
      <dgm:prSet presAssocID="{8CABCD6F-53C3-9243-99B0-6E125F7F0AB5}" presName="compositeShape" presStyleCnt="0">
        <dgm:presLayoutVars>
          <dgm:chMax val="7"/>
          <dgm:dir/>
          <dgm:resizeHandles val="exact"/>
        </dgm:presLayoutVars>
      </dgm:prSet>
      <dgm:spPr/>
    </dgm:pt>
    <dgm:pt modelId="{A5E2C715-DCFD-1F43-B1C2-7883FA3C5947}" type="pres">
      <dgm:prSet presAssocID="{C017838B-2018-C04A-9E12-D68B56F9D4AF}" presName="circ1" presStyleLbl="vennNode1" presStyleIdx="0" presStyleCnt="5"/>
      <dgm:spPr>
        <a:solidFill>
          <a:srgbClr val="C00000">
            <a:alpha val="50000"/>
          </a:srgbClr>
        </a:solidFill>
      </dgm:spPr>
    </dgm:pt>
    <dgm:pt modelId="{EDC1D7FC-32EE-B942-A986-23A171B6EDA4}" type="pres">
      <dgm:prSet presAssocID="{C017838B-2018-C04A-9E12-D68B56F9D4AF}" presName="circ1Tx" presStyleLbl="revTx" presStyleIdx="0" presStyleCnt="0" custLinFactNeighborX="3466" custLinFactNeighborY="52839">
        <dgm:presLayoutVars>
          <dgm:chMax val="0"/>
          <dgm:chPref val="0"/>
          <dgm:bulletEnabled val="1"/>
        </dgm:presLayoutVars>
      </dgm:prSet>
      <dgm:spPr/>
    </dgm:pt>
    <dgm:pt modelId="{DCCF8A74-CC8B-EA46-B4DB-3B3FD20E2183}" type="pres">
      <dgm:prSet presAssocID="{534D8F67-179C-BD40-9ECC-E12D4DA8B21E}" presName="circ2" presStyleLbl="vennNode1" presStyleIdx="1" presStyleCnt="5"/>
      <dgm:spPr/>
    </dgm:pt>
    <dgm:pt modelId="{2C1DB129-8C43-1E4C-8E11-EDEA98C2BB09}" type="pres">
      <dgm:prSet presAssocID="{534D8F67-179C-BD40-9ECC-E12D4DA8B21E}" presName="circ2Tx" presStyleLbl="revTx" presStyleIdx="0" presStyleCnt="0" custLinFactNeighborX="-27745" custLinFactNeighborY="9090">
        <dgm:presLayoutVars>
          <dgm:chMax val="0"/>
          <dgm:chPref val="0"/>
          <dgm:bulletEnabled val="1"/>
        </dgm:presLayoutVars>
      </dgm:prSet>
      <dgm:spPr/>
    </dgm:pt>
    <dgm:pt modelId="{BDA005F2-5F63-B64B-ABB9-900F8BA3844F}" type="pres">
      <dgm:prSet presAssocID="{534C7095-3E52-F640-9C85-06B47F379A4F}" presName="circ3" presStyleLbl="vennNode1" presStyleIdx="2" presStyleCnt="5"/>
      <dgm:spPr>
        <a:solidFill>
          <a:srgbClr val="006600">
            <a:alpha val="50000"/>
          </a:srgbClr>
        </a:solidFill>
      </dgm:spPr>
    </dgm:pt>
    <dgm:pt modelId="{506439D6-9BB8-F14C-816B-35779F8F061C}" type="pres">
      <dgm:prSet presAssocID="{534C7095-3E52-F640-9C85-06B47F379A4F}" presName="circ3Tx" presStyleLbl="revTx" presStyleIdx="0" presStyleCnt="0" custScaleX="71799" custLinFactNeighborX="-21833" custLinFactNeighborY="-10713">
        <dgm:presLayoutVars>
          <dgm:chMax val="0"/>
          <dgm:chPref val="0"/>
          <dgm:bulletEnabled val="1"/>
        </dgm:presLayoutVars>
      </dgm:prSet>
      <dgm:spPr/>
    </dgm:pt>
    <dgm:pt modelId="{AC3AB432-3E12-AA4A-AAAA-E306AA90A474}" type="pres">
      <dgm:prSet presAssocID="{F70F896A-0E82-7542-8165-980CA8E066E4}" presName="circ4" presStyleLbl="vennNode1" presStyleIdx="3" presStyleCnt="5"/>
      <dgm:spPr>
        <a:solidFill>
          <a:srgbClr val="FFFF00">
            <a:alpha val="50000"/>
          </a:srgbClr>
        </a:solidFill>
      </dgm:spPr>
    </dgm:pt>
    <dgm:pt modelId="{D4402325-322E-2942-8F29-042EDA60403C}" type="pres">
      <dgm:prSet presAssocID="{F70F896A-0E82-7542-8165-980CA8E066E4}" presName="circ4Tx" presStyleLbl="revTx" presStyleIdx="0" presStyleCnt="0" custScaleX="71682" custLinFactNeighborX="25699" custLinFactNeighborY="-12336">
        <dgm:presLayoutVars>
          <dgm:chMax val="0"/>
          <dgm:chPref val="0"/>
          <dgm:bulletEnabled val="1"/>
        </dgm:presLayoutVars>
      </dgm:prSet>
      <dgm:spPr/>
    </dgm:pt>
    <dgm:pt modelId="{62135EA9-2824-A040-91CD-E6438FF930D2}" type="pres">
      <dgm:prSet presAssocID="{7CC92DBB-1BB9-F542-A784-384CF9B70E39}" presName="circ5" presStyleLbl="vennNode1" presStyleIdx="4" presStyleCnt="5"/>
      <dgm:spPr>
        <a:solidFill>
          <a:srgbClr val="7030A0">
            <a:alpha val="50000"/>
          </a:srgbClr>
        </a:solidFill>
      </dgm:spPr>
    </dgm:pt>
    <dgm:pt modelId="{413BE3BC-C9A6-D340-8173-E694B74421A9}" type="pres">
      <dgm:prSet presAssocID="{7CC92DBB-1BB9-F542-A784-384CF9B70E39}" presName="circ5Tx" presStyleLbl="revTx" presStyleIdx="0" presStyleCnt="0" custLinFactNeighborX="23652" custLinFactNeighborY="7467">
        <dgm:presLayoutVars>
          <dgm:chMax val="0"/>
          <dgm:chPref val="0"/>
          <dgm:bulletEnabled val="1"/>
        </dgm:presLayoutVars>
      </dgm:prSet>
      <dgm:spPr/>
    </dgm:pt>
  </dgm:ptLst>
  <dgm:cxnLst>
    <dgm:cxn modelId="{1EAAEC01-AB5A-B04B-9174-CEB57B50A9B6}" srcId="{8CABCD6F-53C3-9243-99B0-6E125F7F0AB5}" destId="{7CC92DBB-1BB9-F542-A784-384CF9B70E39}" srcOrd="4" destOrd="0" parTransId="{7328C3C0-D732-E943-938E-BAD3EDD4AD5F}" sibTransId="{B6F6C84E-64E2-1842-BCE1-A051785DF213}"/>
    <dgm:cxn modelId="{3D05EE24-22C9-D64D-B033-CEFD6A8D44C2}" srcId="{8CABCD6F-53C3-9243-99B0-6E125F7F0AB5}" destId="{534C7095-3E52-F640-9C85-06B47F379A4F}" srcOrd="2" destOrd="0" parTransId="{DA024982-CEEC-EC4A-A80B-EB95BBE5824F}" sibTransId="{C4C15B12-797A-404A-9A6A-EEFBC7760533}"/>
    <dgm:cxn modelId="{44760F3A-2508-5742-A06F-D973D8AD158F}" srcId="{8CABCD6F-53C3-9243-99B0-6E125F7F0AB5}" destId="{F70F896A-0E82-7542-8165-980CA8E066E4}" srcOrd="3" destOrd="0" parTransId="{755F7156-B704-824B-9597-D3245F76D1EA}" sibTransId="{394766BA-EB1A-EE4F-A66D-E95CA86F4D37}"/>
    <dgm:cxn modelId="{6B563B54-2B18-D149-9B68-25121941023B}" type="presOf" srcId="{C017838B-2018-C04A-9E12-D68B56F9D4AF}" destId="{EDC1D7FC-32EE-B942-A986-23A171B6EDA4}" srcOrd="0" destOrd="0" presId="urn:microsoft.com/office/officeart/2005/8/layout/venn1"/>
    <dgm:cxn modelId="{01B5A383-5724-8447-97D9-5A513C83BF2A}" srcId="{8CABCD6F-53C3-9243-99B0-6E125F7F0AB5}" destId="{534D8F67-179C-BD40-9ECC-E12D4DA8B21E}" srcOrd="1" destOrd="0" parTransId="{45ED5C30-221B-D54E-9915-6E4F8A56F27F}" sibTransId="{C77D59AD-D3C8-E34C-B713-16E66348959B}"/>
    <dgm:cxn modelId="{BF0462A3-8FAC-6C4F-BCE5-BA687BEFE8F5}" type="presOf" srcId="{534C7095-3E52-F640-9C85-06B47F379A4F}" destId="{506439D6-9BB8-F14C-816B-35779F8F061C}" srcOrd="0" destOrd="0" presId="urn:microsoft.com/office/officeart/2005/8/layout/venn1"/>
    <dgm:cxn modelId="{8086CBB8-E686-A441-84A3-A99D78F68BF7}" type="presOf" srcId="{534D8F67-179C-BD40-9ECC-E12D4DA8B21E}" destId="{2C1DB129-8C43-1E4C-8E11-EDEA98C2BB09}" srcOrd="0" destOrd="0" presId="urn:microsoft.com/office/officeart/2005/8/layout/venn1"/>
    <dgm:cxn modelId="{1BEC35C2-AB35-4443-B839-81640DEC6A62}" type="presOf" srcId="{8CABCD6F-53C3-9243-99B0-6E125F7F0AB5}" destId="{7C0EFCC7-3202-4648-8937-BF57D1820924}" srcOrd="0" destOrd="0" presId="urn:microsoft.com/office/officeart/2005/8/layout/venn1"/>
    <dgm:cxn modelId="{6DCACAD0-4BFD-B345-8CFA-F1A5BA3C3800}" srcId="{8CABCD6F-53C3-9243-99B0-6E125F7F0AB5}" destId="{C017838B-2018-C04A-9E12-D68B56F9D4AF}" srcOrd="0" destOrd="0" parTransId="{EE47A901-5E00-1749-ADA2-B1F7097B6EFC}" sibTransId="{E5572A2B-6152-624D-96E3-A420FE0DB552}"/>
    <dgm:cxn modelId="{C42B1CDE-6C81-6148-B084-5051CD825696}" type="presOf" srcId="{7CC92DBB-1BB9-F542-A784-384CF9B70E39}" destId="{413BE3BC-C9A6-D340-8173-E694B74421A9}" srcOrd="0" destOrd="0" presId="urn:microsoft.com/office/officeart/2005/8/layout/venn1"/>
    <dgm:cxn modelId="{456E37F2-8321-F748-BB4A-6CDAD8443A6B}" type="presOf" srcId="{F70F896A-0E82-7542-8165-980CA8E066E4}" destId="{D4402325-322E-2942-8F29-042EDA60403C}" srcOrd="0" destOrd="0" presId="urn:microsoft.com/office/officeart/2005/8/layout/venn1"/>
    <dgm:cxn modelId="{ABEDAA1C-6933-FD4B-B8E5-6FF891A6A425}" type="presParOf" srcId="{7C0EFCC7-3202-4648-8937-BF57D1820924}" destId="{A5E2C715-DCFD-1F43-B1C2-7883FA3C5947}" srcOrd="0" destOrd="0" presId="urn:microsoft.com/office/officeart/2005/8/layout/venn1"/>
    <dgm:cxn modelId="{F508F27B-1BE6-E94E-956B-B212E9A670A7}" type="presParOf" srcId="{7C0EFCC7-3202-4648-8937-BF57D1820924}" destId="{EDC1D7FC-32EE-B942-A986-23A171B6EDA4}" srcOrd="1" destOrd="0" presId="urn:microsoft.com/office/officeart/2005/8/layout/venn1"/>
    <dgm:cxn modelId="{A0524A5D-3B40-8B4D-8E8E-5EE8A31A8F7F}" type="presParOf" srcId="{7C0EFCC7-3202-4648-8937-BF57D1820924}" destId="{DCCF8A74-CC8B-EA46-B4DB-3B3FD20E2183}" srcOrd="2" destOrd="0" presId="urn:microsoft.com/office/officeart/2005/8/layout/venn1"/>
    <dgm:cxn modelId="{5D44B6EB-2FFC-7446-8EE0-844C0E6940BF}" type="presParOf" srcId="{7C0EFCC7-3202-4648-8937-BF57D1820924}" destId="{2C1DB129-8C43-1E4C-8E11-EDEA98C2BB09}" srcOrd="3" destOrd="0" presId="urn:microsoft.com/office/officeart/2005/8/layout/venn1"/>
    <dgm:cxn modelId="{439DA0CB-DBF6-E441-BAAE-5215C7863DB8}" type="presParOf" srcId="{7C0EFCC7-3202-4648-8937-BF57D1820924}" destId="{BDA005F2-5F63-B64B-ABB9-900F8BA3844F}" srcOrd="4" destOrd="0" presId="urn:microsoft.com/office/officeart/2005/8/layout/venn1"/>
    <dgm:cxn modelId="{B4EBBEEF-EB7B-B542-A40C-8C93F398681F}" type="presParOf" srcId="{7C0EFCC7-3202-4648-8937-BF57D1820924}" destId="{506439D6-9BB8-F14C-816B-35779F8F061C}" srcOrd="5" destOrd="0" presId="urn:microsoft.com/office/officeart/2005/8/layout/venn1"/>
    <dgm:cxn modelId="{D2A6AC6B-58DD-D346-93F5-F4D6E5E53937}" type="presParOf" srcId="{7C0EFCC7-3202-4648-8937-BF57D1820924}" destId="{AC3AB432-3E12-AA4A-AAAA-E306AA90A474}" srcOrd="6" destOrd="0" presId="urn:microsoft.com/office/officeart/2005/8/layout/venn1"/>
    <dgm:cxn modelId="{372C32F1-9CB1-A44C-8E6B-77F76A52111F}" type="presParOf" srcId="{7C0EFCC7-3202-4648-8937-BF57D1820924}" destId="{D4402325-322E-2942-8F29-042EDA60403C}" srcOrd="7" destOrd="0" presId="urn:microsoft.com/office/officeart/2005/8/layout/venn1"/>
    <dgm:cxn modelId="{C2947A7E-0D3D-0A4A-9DCC-E6F26F580445}" type="presParOf" srcId="{7C0EFCC7-3202-4648-8937-BF57D1820924}" destId="{62135EA9-2824-A040-91CD-E6438FF930D2}" srcOrd="8" destOrd="0" presId="urn:microsoft.com/office/officeart/2005/8/layout/venn1"/>
    <dgm:cxn modelId="{B0F6FDF4-183C-9342-A50F-5396E325508E}" type="presParOf" srcId="{7C0EFCC7-3202-4648-8937-BF57D1820924}" destId="{413BE3BC-C9A6-D340-8173-E694B74421A9}" srcOrd="9"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E2C715-DCFD-1F43-B1C2-7883FA3C5947}">
      <dsp:nvSpPr>
        <dsp:cNvPr id="0" name=""/>
        <dsp:cNvSpPr/>
      </dsp:nvSpPr>
      <dsp:spPr>
        <a:xfrm>
          <a:off x="4206239" y="2084831"/>
          <a:ext cx="2560319" cy="2560320"/>
        </a:xfrm>
        <a:prstGeom prst="ellipse">
          <a:avLst/>
        </a:prstGeom>
        <a:solidFill>
          <a:srgbClr val="C0000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EDC1D7FC-32EE-B942-A986-23A171B6EDA4}">
      <dsp:nvSpPr>
        <dsp:cNvPr id="0" name=""/>
        <dsp:cNvSpPr/>
      </dsp:nvSpPr>
      <dsp:spPr>
        <a:xfrm>
          <a:off x="4104353" y="908340"/>
          <a:ext cx="2969971" cy="1719072"/>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2133600">
            <a:lnSpc>
              <a:spcPct val="90000"/>
            </a:lnSpc>
            <a:spcBef>
              <a:spcPct val="0"/>
            </a:spcBef>
            <a:spcAft>
              <a:spcPct val="35000"/>
            </a:spcAft>
            <a:buNone/>
          </a:pPr>
          <a:r>
            <a:rPr lang="en-US" sz="4800" b="1" kern="1200" dirty="0"/>
            <a:t>Happiness</a:t>
          </a:r>
        </a:p>
      </dsp:txBody>
      <dsp:txXfrm>
        <a:off x="4104353" y="908340"/>
        <a:ext cx="2969971" cy="1719072"/>
      </dsp:txXfrm>
    </dsp:sp>
    <dsp:sp modelId="{DCCF8A74-CC8B-EA46-B4DB-3B3FD20E2183}">
      <dsp:nvSpPr>
        <dsp:cNvPr id="0" name=""/>
        <dsp:cNvSpPr/>
      </dsp:nvSpPr>
      <dsp:spPr>
        <a:xfrm>
          <a:off x="5180185" y="2792211"/>
          <a:ext cx="2560319" cy="2560320"/>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2C1DB129-8C43-1E4C-8E11-EDEA98C2BB09}">
      <dsp:nvSpPr>
        <dsp:cNvPr id="0" name=""/>
        <dsp:cNvSpPr/>
      </dsp:nvSpPr>
      <dsp:spPr>
        <a:xfrm>
          <a:off x="7205531" y="2437274"/>
          <a:ext cx="2662732" cy="186537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en-US" sz="3600" b="1" kern="1200" dirty="0"/>
            <a:t>Long-Term Goals</a:t>
          </a:r>
        </a:p>
      </dsp:txBody>
      <dsp:txXfrm>
        <a:off x="7205531" y="2437274"/>
        <a:ext cx="2662732" cy="1865376"/>
      </dsp:txXfrm>
    </dsp:sp>
    <dsp:sp modelId="{BDA005F2-5F63-B64B-ABB9-900F8BA3844F}">
      <dsp:nvSpPr>
        <dsp:cNvPr id="0" name=""/>
        <dsp:cNvSpPr/>
      </dsp:nvSpPr>
      <dsp:spPr>
        <a:xfrm>
          <a:off x="4808427" y="3937772"/>
          <a:ext cx="2560319" cy="2560320"/>
        </a:xfrm>
        <a:prstGeom prst="ellipse">
          <a:avLst/>
        </a:prstGeom>
        <a:solidFill>
          <a:srgbClr val="00660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506439D6-9BB8-F14C-816B-35779F8F061C}">
      <dsp:nvSpPr>
        <dsp:cNvPr id="0" name=""/>
        <dsp:cNvSpPr/>
      </dsp:nvSpPr>
      <dsp:spPr>
        <a:xfrm>
          <a:off x="7328760" y="5249986"/>
          <a:ext cx="1911815" cy="186537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en-US" sz="3600" b="1" kern="1200" dirty="0"/>
            <a:t>Financial Needs</a:t>
          </a:r>
        </a:p>
      </dsp:txBody>
      <dsp:txXfrm>
        <a:off x="7328760" y="5249986"/>
        <a:ext cx="1911815" cy="1865376"/>
      </dsp:txXfrm>
    </dsp:sp>
    <dsp:sp modelId="{AC3AB432-3E12-AA4A-AAAA-E306AA90A474}">
      <dsp:nvSpPr>
        <dsp:cNvPr id="0" name=""/>
        <dsp:cNvSpPr/>
      </dsp:nvSpPr>
      <dsp:spPr>
        <a:xfrm>
          <a:off x="3604052" y="3937772"/>
          <a:ext cx="2560319" cy="2560320"/>
        </a:xfrm>
        <a:prstGeom prst="ellipse">
          <a:avLst/>
        </a:prstGeom>
        <a:solidFill>
          <a:srgbClr val="FFFF0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D4402325-322E-2942-8F29-042EDA60403C}">
      <dsp:nvSpPr>
        <dsp:cNvPr id="0" name=""/>
        <dsp:cNvSpPr/>
      </dsp:nvSpPr>
      <dsp:spPr>
        <a:xfrm>
          <a:off x="1836723" y="5219711"/>
          <a:ext cx="1908700" cy="186537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en-US" sz="3600" b="1" kern="1200" dirty="0"/>
            <a:t>Family Needs</a:t>
          </a:r>
        </a:p>
      </dsp:txBody>
      <dsp:txXfrm>
        <a:off x="1836723" y="5219711"/>
        <a:ext cx="1908700" cy="1865376"/>
      </dsp:txXfrm>
    </dsp:sp>
    <dsp:sp modelId="{62135EA9-2824-A040-91CD-E6438FF930D2}">
      <dsp:nvSpPr>
        <dsp:cNvPr id="0" name=""/>
        <dsp:cNvSpPr/>
      </dsp:nvSpPr>
      <dsp:spPr>
        <a:xfrm>
          <a:off x="3232294" y="2792211"/>
          <a:ext cx="2560319" cy="2560320"/>
        </a:xfrm>
        <a:prstGeom prst="ellipse">
          <a:avLst/>
        </a:prstGeom>
        <a:solidFill>
          <a:srgbClr val="7030A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413BE3BC-C9A6-D340-8173-E694B74421A9}">
      <dsp:nvSpPr>
        <dsp:cNvPr id="0" name=""/>
        <dsp:cNvSpPr/>
      </dsp:nvSpPr>
      <dsp:spPr>
        <a:xfrm>
          <a:off x="995549" y="2406999"/>
          <a:ext cx="2662732" cy="186537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en-US" sz="3600" b="1" kern="1200" dirty="0"/>
            <a:t>Short-Term Goals</a:t>
          </a:r>
        </a:p>
      </dsp:txBody>
      <dsp:txXfrm>
        <a:off x="995549" y="2406999"/>
        <a:ext cx="2662732" cy="186537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E2C715-DCFD-1F43-B1C2-7883FA3C5947}">
      <dsp:nvSpPr>
        <dsp:cNvPr id="0" name=""/>
        <dsp:cNvSpPr/>
      </dsp:nvSpPr>
      <dsp:spPr>
        <a:xfrm>
          <a:off x="4206239" y="2084831"/>
          <a:ext cx="2560319" cy="2560320"/>
        </a:xfrm>
        <a:prstGeom prst="ellipse">
          <a:avLst/>
        </a:prstGeom>
        <a:solidFill>
          <a:srgbClr val="C0000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EDC1D7FC-32EE-B942-A986-23A171B6EDA4}">
      <dsp:nvSpPr>
        <dsp:cNvPr id="0" name=""/>
        <dsp:cNvSpPr/>
      </dsp:nvSpPr>
      <dsp:spPr>
        <a:xfrm>
          <a:off x="4104353" y="908340"/>
          <a:ext cx="2969971" cy="1719072"/>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2133600">
            <a:lnSpc>
              <a:spcPct val="90000"/>
            </a:lnSpc>
            <a:spcBef>
              <a:spcPct val="0"/>
            </a:spcBef>
            <a:spcAft>
              <a:spcPct val="35000"/>
            </a:spcAft>
            <a:buNone/>
          </a:pPr>
          <a:r>
            <a:rPr lang="en-US" sz="4800" b="1" kern="1200" dirty="0"/>
            <a:t>Happiness</a:t>
          </a:r>
        </a:p>
      </dsp:txBody>
      <dsp:txXfrm>
        <a:off x="4104353" y="908340"/>
        <a:ext cx="2969971" cy="1719072"/>
      </dsp:txXfrm>
    </dsp:sp>
    <dsp:sp modelId="{DCCF8A74-CC8B-EA46-B4DB-3B3FD20E2183}">
      <dsp:nvSpPr>
        <dsp:cNvPr id="0" name=""/>
        <dsp:cNvSpPr/>
      </dsp:nvSpPr>
      <dsp:spPr>
        <a:xfrm>
          <a:off x="5180185" y="2792211"/>
          <a:ext cx="2560319" cy="2560320"/>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2C1DB129-8C43-1E4C-8E11-EDEA98C2BB09}">
      <dsp:nvSpPr>
        <dsp:cNvPr id="0" name=""/>
        <dsp:cNvSpPr/>
      </dsp:nvSpPr>
      <dsp:spPr>
        <a:xfrm>
          <a:off x="7205531" y="2437274"/>
          <a:ext cx="2662732" cy="186537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en-US" sz="3600" b="1" kern="1200" dirty="0"/>
            <a:t>Long-Term Goals</a:t>
          </a:r>
        </a:p>
      </dsp:txBody>
      <dsp:txXfrm>
        <a:off x="7205531" y="2437274"/>
        <a:ext cx="2662732" cy="1865376"/>
      </dsp:txXfrm>
    </dsp:sp>
    <dsp:sp modelId="{BDA005F2-5F63-B64B-ABB9-900F8BA3844F}">
      <dsp:nvSpPr>
        <dsp:cNvPr id="0" name=""/>
        <dsp:cNvSpPr/>
      </dsp:nvSpPr>
      <dsp:spPr>
        <a:xfrm>
          <a:off x="4808427" y="3937772"/>
          <a:ext cx="2560319" cy="2560320"/>
        </a:xfrm>
        <a:prstGeom prst="ellipse">
          <a:avLst/>
        </a:prstGeom>
        <a:solidFill>
          <a:srgbClr val="00660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506439D6-9BB8-F14C-816B-35779F8F061C}">
      <dsp:nvSpPr>
        <dsp:cNvPr id="0" name=""/>
        <dsp:cNvSpPr/>
      </dsp:nvSpPr>
      <dsp:spPr>
        <a:xfrm>
          <a:off x="7328760" y="5249986"/>
          <a:ext cx="1911815" cy="186537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en-US" sz="3600" b="1" kern="1200" dirty="0"/>
            <a:t>Financial Needs</a:t>
          </a:r>
        </a:p>
      </dsp:txBody>
      <dsp:txXfrm>
        <a:off x="7328760" y="5249986"/>
        <a:ext cx="1911815" cy="1865376"/>
      </dsp:txXfrm>
    </dsp:sp>
    <dsp:sp modelId="{AC3AB432-3E12-AA4A-AAAA-E306AA90A474}">
      <dsp:nvSpPr>
        <dsp:cNvPr id="0" name=""/>
        <dsp:cNvSpPr/>
      </dsp:nvSpPr>
      <dsp:spPr>
        <a:xfrm>
          <a:off x="3604052" y="3937772"/>
          <a:ext cx="2560319" cy="2560320"/>
        </a:xfrm>
        <a:prstGeom prst="ellipse">
          <a:avLst/>
        </a:prstGeom>
        <a:solidFill>
          <a:srgbClr val="FFFF0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D4402325-322E-2942-8F29-042EDA60403C}">
      <dsp:nvSpPr>
        <dsp:cNvPr id="0" name=""/>
        <dsp:cNvSpPr/>
      </dsp:nvSpPr>
      <dsp:spPr>
        <a:xfrm>
          <a:off x="1836723" y="5219711"/>
          <a:ext cx="1908700" cy="186537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en-US" sz="3600" b="1" kern="1200" dirty="0"/>
            <a:t>Family Needs</a:t>
          </a:r>
        </a:p>
      </dsp:txBody>
      <dsp:txXfrm>
        <a:off x="1836723" y="5219711"/>
        <a:ext cx="1908700" cy="1865376"/>
      </dsp:txXfrm>
    </dsp:sp>
    <dsp:sp modelId="{62135EA9-2824-A040-91CD-E6438FF930D2}">
      <dsp:nvSpPr>
        <dsp:cNvPr id="0" name=""/>
        <dsp:cNvSpPr/>
      </dsp:nvSpPr>
      <dsp:spPr>
        <a:xfrm>
          <a:off x="3232294" y="2792211"/>
          <a:ext cx="2560319" cy="2560320"/>
        </a:xfrm>
        <a:prstGeom prst="ellipse">
          <a:avLst/>
        </a:prstGeom>
        <a:solidFill>
          <a:srgbClr val="7030A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413BE3BC-C9A6-D340-8173-E694B74421A9}">
      <dsp:nvSpPr>
        <dsp:cNvPr id="0" name=""/>
        <dsp:cNvSpPr/>
      </dsp:nvSpPr>
      <dsp:spPr>
        <a:xfrm>
          <a:off x="995549" y="2406999"/>
          <a:ext cx="2662732" cy="186537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en-US" sz="3600" b="1" kern="1200" dirty="0"/>
            <a:t>Short-Term Goals</a:t>
          </a:r>
        </a:p>
      </dsp:txBody>
      <dsp:txXfrm>
        <a:off x="995549" y="2406999"/>
        <a:ext cx="2662732" cy="1865376"/>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FBE3052-2D10-BA4E-AA4A-FF3A60595744}" type="datetimeFigureOut">
              <a:rPr lang="en-US" smtClean="0"/>
              <a:t>10/23/22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74C6F1-94A6-8148-A699-A2975CBCFFC6}" type="slidenum">
              <a:rPr lang="en-US" smtClean="0"/>
              <a:t>‹#›</a:t>
            </a:fld>
            <a:endParaRPr lang="en-US" dirty="0"/>
          </a:p>
        </p:txBody>
      </p:sp>
    </p:spTree>
    <p:extLst>
      <p:ext uri="{BB962C8B-B14F-4D97-AF65-F5344CB8AC3E}">
        <p14:creationId xmlns:p14="http://schemas.microsoft.com/office/powerpoint/2010/main" val="26484165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4747F8-B021-2F4E-88C8-BB982A3747D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7B5CF07-57C6-7C41-8CDE-E450205BBE9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2272169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8FC58C-3E1F-9841-9955-8D672312450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59E7171-289F-174A-8A84-C99EA49FD26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BCCC0A51-2BF1-3C44-99BD-2C6236495505}"/>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092670" y="5832844"/>
            <a:ext cx="1991745" cy="990370"/>
          </a:xfrm>
          <a:prstGeom prst="rect">
            <a:avLst/>
          </a:prstGeom>
          <a:noFill/>
          <a:ln>
            <a:noFill/>
          </a:ln>
        </p:spPr>
      </p:pic>
      <p:sp>
        <p:nvSpPr>
          <p:cNvPr id="4" name="Title 1">
            <a:extLst>
              <a:ext uri="{FF2B5EF4-FFF2-40B4-BE49-F238E27FC236}">
                <a16:creationId xmlns:a16="http://schemas.microsoft.com/office/drawing/2014/main" id="{8FBA7670-0900-19E9-0DBD-3B6AA490328F}"/>
              </a:ext>
            </a:extLst>
          </p:cNvPr>
          <p:cNvSpPr txBox="1">
            <a:spLocks/>
          </p:cNvSpPr>
          <p:nvPr userDrawn="1"/>
        </p:nvSpPr>
        <p:spPr>
          <a:xfrm>
            <a:off x="194733" y="6176964"/>
            <a:ext cx="2322689" cy="562504"/>
          </a:xfrm>
          <a:prstGeom prst="rect">
            <a:avLst/>
          </a:prstGeom>
          <a:solidFill>
            <a:srgbClr val="00206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algn="ctr">
              <a:lnSpc>
                <a:spcPct val="107000"/>
              </a:lnSpc>
              <a:spcBef>
                <a:spcPts val="0"/>
              </a:spcBef>
              <a:spcAft>
                <a:spcPts val="800"/>
              </a:spcAft>
            </a:pPr>
            <a:r>
              <a:rPr lang="en-US" sz="10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Federal Student Loan Forgiveness Information Session for </a:t>
            </a:r>
            <a:br>
              <a:rPr lang="en-US" sz="10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br>
            <a:r>
              <a:rPr lang="en-US" sz="10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UL System Employees</a:t>
            </a:r>
            <a:endParaRPr lang="en-US" sz="1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959031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772A9E9-7FA2-434F-B0B4-BE534E51798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B3E806F-6531-2A41-B5B2-3B7CCC64E19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126736F7-1DD0-0E42-9766-0D54ACB3D4EF}"/>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092670" y="5832844"/>
            <a:ext cx="1991745" cy="990370"/>
          </a:xfrm>
          <a:prstGeom prst="rect">
            <a:avLst/>
          </a:prstGeom>
          <a:noFill/>
          <a:ln>
            <a:noFill/>
          </a:ln>
        </p:spPr>
      </p:pic>
      <p:sp>
        <p:nvSpPr>
          <p:cNvPr id="4" name="Title 1">
            <a:extLst>
              <a:ext uri="{FF2B5EF4-FFF2-40B4-BE49-F238E27FC236}">
                <a16:creationId xmlns:a16="http://schemas.microsoft.com/office/drawing/2014/main" id="{0C09E21E-3233-B34E-64F7-2A669B240CCD}"/>
              </a:ext>
            </a:extLst>
          </p:cNvPr>
          <p:cNvSpPr txBox="1">
            <a:spLocks/>
          </p:cNvSpPr>
          <p:nvPr userDrawn="1"/>
        </p:nvSpPr>
        <p:spPr>
          <a:xfrm>
            <a:off x="194733" y="6176964"/>
            <a:ext cx="2322689" cy="562504"/>
          </a:xfrm>
          <a:prstGeom prst="rect">
            <a:avLst/>
          </a:prstGeom>
          <a:solidFill>
            <a:srgbClr val="00206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algn="ctr">
              <a:lnSpc>
                <a:spcPct val="107000"/>
              </a:lnSpc>
              <a:spcBef>
                <a:spcPts val="0"/>
              </a:spcBef>
              <a:spcAft>
                <a:spcPts val="800"/>
              </a:spcAft>
            </a:pPr>
            <a:r>
              <a:rPr lang="en-US" sz="10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Federal Student Loan Forgiveness Information Session for </a:t>
            </a:r>
            <a:br>
              <a:rPr lang="en-US" sz="10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br>
            <a:r>
              <a:rPr lang="en-US" sz="10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UL System Employees</a:t>
            </a:r>
            <a:endParaRPr lang="en-US" sz="1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366525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Open 2">
    <p:bg>
      <p:bgPr>
        <a:solidFill>
          <a:srgbClr val="C00000">
            <a:alpha val="60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1986733"/>
            <a:ext cx="10972800" cy="1021541"/>
          </a:xfrm>
        </p:spPr>
        <p:txBody>
          <a:bodyPr/>
          <a:lstStyle>
            <a:lvl1pPr algn="ctr">
              <a:defRPr sz="4800" b="1" i="1" cap="none">
                <a:solidFill>
                  <a:schemeClr val="bg1"/>
                </a:solidFill>
                <a:latin typeface="Times New Roman" charset="0"/>
                <a:ea typeface="Times New Roman" charset="0"/>
                <a:cs typeface="Times New Roman" charset="0"/>
              </a:defRPr>
            </a:lvl1pPr>
          </a:lstStyle>
          <a:p>
            <a:r>
              <a:rPr lang="en-US" dirty="0" err="1"/>
              <a:t>brian.bolton@louisiana.edu</a:t>
            </a:r>
            <a:endParaRPr lang="en-US" dirty="0"/>
          </a:p>
        </p:txBody>
      </p:sp>
      <p:pic>
        <p:nvPicPr>
          <p:cNvPr id="4" name="Picture 3">
            <a:extLst>
              <a:ext uri="{FF2B5EF4-FFF2-40B4-BE49-F238E27FC236}">
                <a16:creationId xmlns:a16="http://schemas.microsoft.com/office/drawing/2014/main" id="{BC92C259-7C64-F54B-BF8F-D51CED9AD70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77597" y="4634000"/>
            <a:ext cx="11004803" cy="1768629"/>
          </a:xfrm>
          <a:prstGeom prst="rect">
            <a:avLst/>
          </a:prstGeom>
        </p:spPr>
      </p:pic>
    </p:spTree>
    <p:extLst>
      <p:ext uri="{BB962C8B-B14F-4D97-AF65-F5344CB8AC3E}">
        <p14:creationId xmlns:p14="http://schemas.microsoft.com/office/powerpoint/2010/main" val="20971895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AF6F67-177F-1F4A-AB34-2E8212DDDF3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29C8CA2-82D2-214D-88C5-A5B78A1FCF22}"/>
              </a:ext>
            </a:extLst>
          </p:cNvPr>
          <p:cNvSpPr>
            <a:spLocks noGrp="1"/>
          </p:cNvSpPr>
          <p:nvPr>
            <p:ph idx="1"/>
          </p:nvPr>
        </p:nvSpPr>
        <p:spPr>
          <a:xfrm>
            <a:off x="838200" y="1825625"/>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6" name="Picture 5">
            <a:extLst>
              <a:ext uri="{FF2B5EF4-FFF2-40B4-BE49-F238E27FC236}">
                <a16:creationId xmlns:a16="http://schemas.microsoft.com/office/drawing/2014/main" id="{00000000-0008-0000-0000-000017000000}"/>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092670" y="5832844"/>
            <a:ext cx="1991745" cy="990370"/>
          </a:xfrm>
          <a:prstGeom prst="rect">
            <a:avLst/>
          </a:prstGeom>
          <a:noFill/>
          <a:ln>
            <a:noFill/>
          </a:ln>
        </p:spPr>
      </p:pic>
      <p:sp>
        <p:nvSpPr>
          <p:cNvPr id="4" name="Title 1">
            <a:extLst>
              <a:ext uri="{FF2B5EF4-FFF2-40B4-BE49-F238E27FC236}">
                <a16:creationId xmlns:a16="http://schemas.microsoft.com/office/drawing/2014/main" id="{92C5CD8B-DD90-E736-F692-6FE4BD188C8D}"/>
              </a:ext>
            </a:extLst>
          </p:cNvPr>
          <p:cNvSpPr txBox="1">
            <a:spLocks/>
          </p:cNvSpPr>
          <p:nvPr userDrawn="1"/>
        </p:nvSpPr>
        <p:spPr>
          <a:xfrm>
            <a:off x="194733" y="6176964"/>
            <a:ext cx="2322689" cy="562504"/>
          </a:xfrm>
          <a:prstGeom prst="rect">
            <a:avLst/>
          </a:prstGeom>
          <a:solidFill>
            <a:srgbClr val="00206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algn="ctr">
              <a:lnSpc>
                <a:spcPct val="107000"/>
              </a:lnSpc>
              <a:spcBef>
                <a:spcPts val="0"/>
              </a:spcBef>
              <a:spcAft>
                <a:spcPts val="800"/>
              </a:spcAft>
            </a:pPr>
            <a:r>
              <a:rPr lang="en-US" sz="10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Federal Student Loan Forgiveness Information Session for </a:t>
            </a:r>
            <a:br>
              <a:rPr lang="en-US" sz="10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br>
            <a:r>
              <a:rPr lang="en-US" sz="10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UL System Employees</a:t>
            </a:r>
            <a:endParaRPr lang="en-US" sz="1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659784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5FA67F-6569-624B-822D-C49E113E49E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FBDC462-1161-DC42-BE7F-200B108A612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7" name="Picture 6">
            <a:extLst>
              <a:ext uri="{FF2B5EF4-FFF2-40B4-BE49-F238E27FC236}">
                <a16:creationId xmlns:a16="http://schemas.microsoft.com/office/drawing/2014/main" id="{895ACFCB-038F-6047-892D-D436B40C24A6}"/>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092670" y="5832844"/>
            <a:ext cx="1991745" cy="990370"/>
          </a:xfrm>
          <a:prstGeom prst="rect">
            <a:avLst/>
          </a:prstGeom>
          <a:noFill/>
          <a:ln>
            <a:noFill/>
          </a:ln>
        </p:spPr>
      </p:pic>
      <p:sp>
        <p:nvSpPr>
          <p:cNvPr id="4" name="Title 1">
            <a:extLst>
              <a:ext uri="{FF2B5EF4-FFF2-40B4-BE49-F238E27FC236}">
                <a16:creationId xmlns:a16="http://schemas.microsoft.com/office/drawing/2014/main" id="{445BAC8A-DD93-105F-211F-5E2DBA825518}"/>
              </a:ext>
            </a:extLst>
          </p:cNvPr>
          <p:cNvSpPr txBox="1">
            <a:spLocks/>
          </p:cNvSpPr>
          <p:nvPr userDrawn="1"/>
        </p:nvSpPr>
        <p:spPr>
          <a:xfrm>
            <a:off x="194733" y="6176964"/>
            <a:ext cx="2322689" cy="562504"/>
          </a:xfrm>
          <a:prstGeom prst="rect">
            <a:avLst/>
          </a:prstGeom>
          <a:solidFill>
            <a:srgbClr val="00206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algn="ctr">
              <a:lnSpc>
                <a:spcPct val="107000"/>
              </a:lnSpc>
              <a:spcBef>
                <a:spcPts val="0"/>
              </a:spcBef>
              <a:spcAft>
                <a:spcPts val="800"/>
              </a:spcAft>
            </a:pPr>
            <a:r>
              <a:rPr lang="en-US" sz="10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Federal Student Loan Forgiveness Information Session for </a:t>
            </a:r>
            <a:br>
              <a:rPr lang="en-US" sz="10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br>
            <a:r>
              <a:rPr lang="en-US" sz="10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UL System Employees</a:t>
            </a:r>
            <a:endParaRPr lang="en-US" sz="1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519355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79735F-18BD-F548-9E41-3045217E920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1381893-2BAE-DC4E-B35F-22896E9330E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9B4858D-A4E0-314B-B0EE-656E0340D06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59E76D6A-EA75-924E-9A82-10729EBF41EE}"/>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092670" y="5832844"/>
            <a:ext cx="1991745" cy="990370"/>
          </a:xfrm>
          <a:prstGeom prst="rect">
            <a:avLst/>
          </a:prstGeom>
          <a:noFill/>
          <a:ln>
            <a:noFill/>
          </a:ln>
        </p:spPr>
      </p:pic>
      <p:sp>
        <p:nvSpPr>
          <p:cNvPr id="5" name="Title 1">
            <a:extLst>
              <a:ext uri="{FF2B5EF4-FFF2-40B4-BE49-F238E27FC236}">
                <a16:creationId xmlns:a16="http://schemas.microsoft.com/office/drawing/2014/main" id="{AB2DBF53-876F-79E7-A0C1-1D2A8EEA31BF}"/>
              </a:ext>
            </a:extLst>
          </p:cNvPr>
          <p:cNvSpPr txBox="1">
            <a:spLocks/>
          </p:cNvSpPr>
          <p:nvPr userDrawn="1"/>
        </p:nvSpPr>
        <p:spPr>
          <a:xfrm>
            <a:off x="194733" y="6176964"/>
            <a:ext cx="2322689" cy="562504"/>
          </a:xfrm>
          <a:prstGeom prst="rect">
            <a:avLst/>
          </a:prstGeom>
          <a:solidFill>
            <a:srgbClr val="00206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algn="ctr">
              <a:lnSpc>
                <a:spcPct val="107000"/>
              </a:lnSpc>
              <a:spcBef>
                <a:spcPts val="0"/>
              </a:spcBef>
              <a:spcAft>
                <a:spcPts val="800"/>
              </a:spcAft>
            </a:pPr>
            <a:r>
              <a:rPr lang="en-US" sz="10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Federal Student Loan Forgiveness Information Session for </a:t>
            </a:r>
            <a:br>
              <a:rPr lang="en-US" sz="10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br>
            <a:r>
              <a:rPr lang="en-US" sz="10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UL System Employees</a:t>
            </a:r>
            <a:endParaRPr lang="en-US" sz="1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920693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2123A3-C291-974E-8D9B-CE73B4DC279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4E1D6DE-ABF9-C34B-93B6-CBEABCC447F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989EB0E-1B9E-524A-B3FF-BE633D33530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18098BA-AC93-E14B-A159-8D13636B82F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398D742-8AD1-D64F-9409-0018A9B0514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a:extLst>
              <a:ext uri="{FF2B5EF4-FFF2-40B4-BE49-F238E27FC236}">
                <a16:creationId xmlns:a16="http://schemas.microsoft.com/office/drawing/2014/main" id="{3BB36A2F-FC4C-C840-BC73-D548DD905483}"/>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092670" y="5832844"/>
            <a:ext cx="1991745" cy="990370"/>
          </a:xfrm>
          <a:prstGeom prst="rect">
            <a:avLst/>
          </a:prstGeom>
          <a:noFill/>
          <a:ln>
            <a:noFill/>
          </a:ln>
        </p:spPr>
      </p:pic>
      <p:sp>
        <p:nvSpPr>
          <p:cNvPr id="7" name="Title 1">
            <a:extLst>
              <a:ext uri="{FF2B5EF4-FFF2-40B4-BE49-F238E27FC236}">
                <a16:creationId xmlns:a16="http://schemas.microsoft.com/office/drawing/2014/main" id="{FFCF8910-AEDE-8CDB-46D0-04653AAA8F62}"/>
              </a:ext>
            </a:extLst>
          </p:cNvPr>
          <p:cNvSpPr txBox="1">
            <a:spLocks/>
          </p:cNvSpPr>
          <p:nvPr userDrawn="1"/>
        </p:nvSpPr>
        <p:spPr>
          <a:xfrm>
            <a:off x="194733" y="6176964"/>
            <a:ext cx="2322689" cy="562504"/>
          </a:xfrm>
          <a:prstGeom prst="rect">
            <a:avLst/>
          </a:prstGeom>
          <a:solidFill>
            <a:srgbClr val="00206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algn="ctr">
              <a:lnSpc>
                <a:spcPct val="107000"/>
              </a:lnSpc>
              <a:spcBef>
                <a:spcPts val="0"/>
              </a:spcBef>
              <a:spcAft>
                <a:spcPts val="800"/>
              </a:spcAft>
            </a:pPr>
            <a:r>
              <a:rPr lang="en-US" sz="10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Federal Student Loan Forgiveness Information Session for </a:t>
            </a:r>
            <a:br>
              <a:rPr lang="en-US" sz="10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br>
            <a:r>
              <a:rPr lang="en-US" sz="10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UL System Employees</a:t>
            </a:r>
            <a:endParaRPr lang="en-US" sz="1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949035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6F472A-A3C9-F04B-8C7C-F4BF24475E60}"/>
              </a:ext>
            </a:extLst>
          </p:cNvPr>
          <p:cNvSpPr>
            <a:spLocks noGrp="1"/>
          </p:cNvSpPr>
          <p:nvPr>
            <p:ph type="title"/>
          </p:nvPr>
        </p:nvSpPr>
        <p:spPr/>
        <p:txBody>
          <a:bodyPr/>
          <a:lstStyle/>
          <a:p>
            <a:r>
              <a:rPr lang="en-US"/>
              <a:t>Click to edit Master title style</a:t>
            </a:r>
          </a:p>
        </p:txBody>
      </p:sp>
      <p:pic>
        <p:nvPicPr>
          <p:cNvPr id="5" name="Picture 4">
            <a:extLst>
              <a:ext uri="{FF2B5EF4-FFF2-40B4-BE49-F238E27FC236}">
                <a16:creationId xmlns:a16="http://schemas.microsoft.com/office/drawing/2014/main" id="{5BC6FADE-142B-C346-92D7-049A225675F9}"/>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092670" y="5832844"/>
            <a:ext cx="1991745" cy="990370"/>
          </a:xfrm>
          <a:prstGeom prst="rect">
            <a:avLst/>
          </a:prstGeom>
          <a:noFill/>
          <a:ln>
            <a:noFill/>
          </a:ln>
        </p:spPr>
      </p:pic>
      <p:sp>
        <p:nvSpPr>
          <p:cNvPr id="8" name="Title 1">
            <a:extLst>
              <a:ext uri="{FF2B5EF4-FFF2-40B4-BE49-F238E27FC236}">
                <a16:creationId xmlns:a16="http://schemas.microsoft.com/office/drawing/2014/main" id="{17FA537A-9E4C-4D2F-5B15-77F1925F6139}"/>
              </a:ext>
            </a:extLst>
          </p:cNvPr>
          <p:cNvSpPr txBox="1">
            <a:spLocks/>
          </p:cNvSpPr>
          <p:nvPr userDrawn="1"/>
        </p:nvSpPr>
        <p:spPr>
          <a:xfrm>
            <a:off x="194733" y="6176964"/>
            <a:ext cx="2322689" cy="562504"/>
          </a:xfrm>
          <a:prstGeom prst="rect">
            <a:avLst/>
          </a:prstGeom>
          <a:solidFill>
            <a:srgbClr val="00206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algn="ctr">
              <a:lnSpc>
                <a:spcPct val="107000"/>
              </a:lnSpc>
              <a:spcBef>
                <a:spcPts val="0"/>
              </a:spcBef>
              <a:spcAft>
                <a:spcPts val="800"/>
              </a:spcAft>
            </a:pPr>
            <a:r>
              <a:rPr lang="en-US" sz="10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Federal Student Loan Forgiveness Information Session for </a:t>
            </a:r>
            <a:br>
              <a:rPr lang="en-US" sz="10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br>
            <a:r>
              <a:rPr lang="en-US" sz="10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UL System Employees</a:t>
            </a:r>
            <a:endParaRPr lang="en-US" sz="1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354696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6DBD007-6322-3740-9FCE-EB4F5BF91846}"/>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092670" y="5832844"/>
            <a:ext cx="1991745" cy="990370"/>
          </a:xfrm>
          <a:prstGeom prst="rect">
            <a:avLst/>
          </a:prstGeom>
          <a:noFill/>
          <a:ln>
            <a:noFill/>
          </a:ln>
        </p:spPr>
      </p:pic>
      <p:sp>
        <p:nvSpPr>
          <p:cNvPr id="2" name="Title 1">
            <a:extLst>
              <a:ext uri="{FF2B5EF4-FFF2-40B4-BE49-F238E27FC236}">
                <a16:creationId xmlns:a16="http://schemas.microsoft.com/office/drawing/2014/main" id="{420FA7E5-B163-767D-47E3-0D505704189E}"/>
              </a:ext>
            </a:extLst>
          </p:cNvPr>
          <p:cNvSpPr txBox="1">
            <a:spLocks/>
          </p:cNvSpPr>
          <p:nvPr userDrawn="1"/>
        </p:nvSpPr>
        <p:spPr>
          <a:xfrm>
            <a:off x="194733" y="6176964"/>
            <a:ext cx="2322689" cy="562504"/>
          </a:xfrm>
          <a:prstGeom prst="rect">
            <a:avLst/>
          </a:prstGeom>
          <a:solidFill>
            <a:srgbClr val="00206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algn="ctr">
              <a:lnSpc>
                <a:spcPct val="107000"/>
              </a:lnSpc>
              <a:spcBef>
                <a:spcPts val="0"/>
              </a:spcBef>
              <a:spcAft>
                <a:spcPts val="800"/>
              </a:spcAft>
            </a:pPr>
            <a:r>
              <a:rPr lang="en-US" sz="10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Federal Student Loan Forgiveness Information Session for </a:t>
            </a:r>
            <a:br>
              <a:rPr lang="en-US" sz="10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br>
            <a:r>
              <a:rPr lang="en-US" sz="10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UL System Employees</a:t>
            </a:r>
            <a:endParaRPr lang="en-US" sz="1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736538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FD8C7-7997-3247-824B-1E7FBA6C276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D11BAF3-9831-0649-8F70-72975D6EA28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B67394A-9026-AC48-8433-EFE0A89468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8" name="Picture 7">
            <a:extLst>
              <a:ext uri="{FF2B5EF4-FFF2-40B4-BE49-F238E27FC236}">
                <a16:creationId xmlns:a16="http://schemas.microsoft.com/office/drawing/2014/main" id="{1BCF2783-32C0-D847-AC29-5DFA46DDD7D0}"/>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092670" y="5832844"/>
            <a:ext cx="1991745" cy="990370"/>
          </a:xfrm>
          <a:prstGeom prst="rect">
            <a:avLst/>
          </a:prstGeom>
          <a:noFill/>
          <a:ln>
            <a:noFill/>
          </a:ln>
        </p:spPr>
      </p:pic>
      <p:sp>
        <p:nvSpPr>
          <p:cNvPr id="5" name="Title 1">
            <a:extLst>
              <a:ext uri="{FF2B5EF4-FFF2-40B4-BE49-F238E27FC236}">
                <a16:creationId xmlns:a16="http://schemas.microsoft.com/office/drawing/2014/main" id="{E57F6878-F8B2-7A63-4AD2-D86330949C53}"/>
              </a:ext>
            </a:extLst>
          </p:cNvPr>
          <p:cNvSpPr txBox="1">
            <a:spLocks/>
          </p:cNvSpPr>
          <p:nvPr userDrawn="1"/>
        </p:nvSpPr>
        <p:spPr>
          <a:xfrm>
            <a:off x="194733" y="6176964"/>
            <a:ext cx="2322689" cy="562504"/>
          </a:xfrm>
          <a:prstGeom prst="rect">
            <a:avLst/>
          </a:prstGeom>
          <a:solidFill>
            <a:srgbClr val="00206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algn="ctr">
              <a:lnSpc>
                <a:spcPct val="107000"/>
              </a:lnSpc>
              <a:spcBef>
                <a:spcPts val="0"/>
              </a:spcBef>
              <a:spcAft>
                <a:spcPts val="800"/>
              </a:spcAft>
            </a:pPr>
            <a:r>
              <a:rPr lang="en-US" sz="10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Federal Student Loan Forgiveness Information Session for </a:t>
            </a:r>
            <a:br>
              <a:rPr lang="en-US" sz="10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br>
            <a:r>
              <a:rPr lang="en-US" sz="10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UL System Employees</a:t>
            </a:r>
            <a:endParaRPr lang="en-US" sz="1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65598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AFB546-87EF-5348-B380-780328FACCB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43CC803-4EF5-594A-B49D-30334762CA1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CA15F991-0973-5D45-9F42-D363C51F313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8" name="Picture 7">
            <a:extLst>
              <a:ext uri="{FF2B5EF4-FFF2-40B4-BE49-F238E27FC236}">
                <a16:creationId xmlns:a16="http://schemas.microsoft.com/office/drawing/2014/main" id="{16197CEC-4031-A248-8D8F-2899D2169014}"/>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092670" y="5832844"/>
            <a:ext cx="1991745" cy="990370"/>
          </a:xfrm>
          <a:prstGeom prst="rect">
            <a:avLst/>
          </a:prstGeom>
          <a:noFill/>
          <a:ln>
            <a:noFill/>
          </a:ln>
        </p:spPr>
      </p:pic>
      <p:sp>
        <p:nvSpPr>
          <p:cNvPr id="5" name="Title 1">
            <a:extLst>
              <a:ext uri="{FF2B5EF4-FFF2-40B4-BE49-F238E27FC236}">
                <a16:creationId xmlns:a16="http://schemas.microsoft.com/office/drawing/2014/main" id="{1729D3FD-91BC-28CA-CAF4-F81FDF19AF4C}"/>
              </a:ext>
            </a:extLst>
          </p:cNvPr>
          <p:cNvSpPr txBox="1">
            <a:spLocks/>
          </p:cNvSpPr>
          <p:nvPr userDrawn="1"/>
        </p:nvSpPr>
        <p:spPr>
          <a:xfrm>
            <a:off x="194733" y="6176964"/>
            <a:ext cx="2322689" cy="562504"/>
          </a:xfrm>
          <a:prstGeom prst="rect">
            <a:avLst/>
          </a:prstGeom>
          <a:solidFill>
            <a:srgbClr val="00206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algn="ctr">
              <a:lnSpc>
                <a:spcPct val="107000"/>
              </a:lnSpc>
              <a:spcBef>
                <a:spcPts val="0"/>
              </a:spcBef>
              <a:spcAft>
                <a:spcPts val="800"/>
              </a:spcAft>
            </a:pPr>
            <a:r>
              <a:rPr lang="en-US" sz="10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Federal Student Loan Forgiveness Information Session for </a:t>
            </a:r>
            <a:br>
              <a:rPr lang="en-US" sz="10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br>
            <a:r>
              <a:rPr lang="en-US" sz="10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UL System Employees</a:t>
            </a:r>
            <a:endParaRPr lang="en-US" sz="1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66364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98A55F9-6875-6A43-8265-5D930DCC74D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5550B9D-7089-9A4C-8E02-E76CF953EF6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A0DF22-6E0D-A141-9D1F-713704100D9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B95C5A-D224-AA43-BB03-DCCC78B25673}" type="datetimeFigureOut">
              <a:rPr lang="en-US" smtClean="0"/>
              <a:t>10/23/22</a:t>
            </a:fld>
            <a:endParaRPr lang="en-US" dirty="0"/>
          </a:p>
        </p:txBody>
      </p:sp>
      <p:sp>
        <p:nvSpPr>
          <p:cNvPr id="5" name="Footer Placeholder 4">
            <a:extLst>
              <a:ext uri="{FF2B5EF4-FFF2-40B4-BE49-F238E27FC236}">
                <a16:creationId xmlns:a16="http://schemas.microsoft.com/office/drawing/2014/main" id="{7F619766-8740-7B40-AD10-1AA4334465A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D8D72150-09C2-D846-8599-691D3F21924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B0D608-4A3F-D64C-84F4-6E3C8DD2657E}" type="slidenum">
              <a:rPr lang="en-US" smtClean="0"/>
              <a:t>‹#›</a:t>
            </a:fld>
            <a:endParaRPr lang="en-US" dirty="0"/>
          </a:p>
        </p:txBody>
      </p:sp>
    </p:spTree>
    <p:extLst>
      <p:ext uri="{BB962C8B-B14F-4D97-AF65-F5344CB8AC3E}">
        <p14:creationId xmlns:p14="http://schemas.microsoft.com/office/powerpoint/2010/main" val="19643568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6.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hyperlink" Target="https://studentaid.gov/debt-relief/application" TargetMode="Externa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s://www.ed.gov/subscriptions" TargetMode="External"/><Relationship Id="rId2" Type="http://schemas.openxmlformats.org/officeDocument/2006/relationships/hyperlink" Target="https://studentaid.gov/debt-relief/application" TargetMode="External"/><Relationship Id="rId1" Type="http://schemas.openxmlformats.org/officeDocument/2006/relationships/slideLayout" Target="../slideLayouts/slideLayout2.xml"/><Relationship Id="rId4" Type="http://schemas.openxmlformats.org/officeDocument/2006/relationships/hyperlink" Target="https://studentaid.gov/fsa-id/sign-in/landing" TargetMode="Externa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D280C45-1E37-4342-899E-930A139437D2}"/>
              </a:ext>
            </a:extLst>
          </p:cNvPr>
          <p:cNvSpPr/>
          <p:nvPr/>
        </p:nvSpPr>
        <p:spPr>
          <a:xfrm>
            <a:off x="0" y="200275"/>
            <a:ext cx="12192000" cy="6093976"/>
          </a:xfrm>
          <a:prstGeom prst="rect">
            <a:avLst/>
          </a:prstGeom>
        </p:spPr>
        <p:txBody>
          <a:bodyPr wrap="square">
            <a:spAutoFit/>
          </a:bodyPr>
          <a:lstStyle/>
          <a:p>
            <a:pPr algn="ctr"/>
            <a:r>
              <a:rPr lang="en-US" sz="4000" b="1" dirty="0">
                <a:solidFill>
                  <a:srgbClr val="C00000"/>
                </a:solidFill>
                <a:latin typeface="Calibri" panose="020F0502020204030204" pitchFamily="34" charset="0"/>
                <a:ea typeface="Times New Roman" panose="02020603050405020304" pitchFamily="18" charset="0"/>
                <a:cs typeface="Calibri" panose="020F0502020204030204" pitchFamily="34" charset="0"/>
              </a:rPr>
              <a:t>MONEY MATTERS: </a:t>
            </a:r>
          </a:p>
          <a:p>
            <a:pPr algn="ctr"/>
            <a:r>
              <a:rPr lang="en-US" sz="4000" b="1" dirty="0">
                <a:solidFill>
                  <a:srgbClr val="C00000"/>
                </a:solidFill>
                <a:latin typeface="Calibri" panose="020F0502020204030204" pitchFamily="34" charset="0"/>
                <a:ea typeface="Times New Roman" panose="02020603050405020304" pitchFamily="18" charset="0"/>
                <a:cs typeface="Calibri" panose="020F0502020204030204" pitchFamily="34" charset="0"/>
              </a:rPr>
              <a:t>UL SYSTEM FINANCIAL WELLNESS SERIES</a:t>
            </a:r>
          </a:p>
          <a:p>
            <a:pPr algn="ctr"/>
            <a:endParaRPr lang="en-US" sz="4000" b="1" dirty="0">
              <a:solidFill>
                <a:srgbClr val="C00000"/>
              </a:solidFill>
              <a:latin typeface="Calibri" panose="020F0502020204030204" pitchFamily="34" charset="0"/>
              <a:ea typeface="Times New Roman" panose="02020603050405020304" pitchFamily="18" charset="0"/>
              <a:cs typeface="Calibri" panose="020F0502020204030204" pitchFamily="34" charset="0"/>
            </a:endParaRPr>
          </a:p>
          <a:p>
            <a:pPr algn="ctr"/>
            <a:r>
              <a:rPr lang="en-US" sz="5400" b="1" dirty="0">
                <a:solidFill>
                  <a:srgbClr val="002060"/>
                </a:solidFill>
                <a:latin typeface="Calibri" panose="020F0502020204030204" pitchFamily="34" charset="0"/>
                <a:ea typeface="Times New Roman" panose="02020603050405020304" pitchFamily="18" charset="0"/>
                <a:cs typeface="Calibri" panose="020F0502020204030204" pitchFamily="34" charset="0"/>
              </a:rPr>
              <a:t>Federal Student Loan Forgiveness</a:t>
            </a:r>
            <a:br>
              <a:rPr lang="en-US" sz="5400" b="1" dirty="0">
                <a:solidFill>
                  <a:srgbClr val="002060"/>
                </a:solidFill>
                <a:latin typeface="Calibri" panose="020F0502020204030204" pitchFamily="34" charset="0"/>
                <a:ea typeface="Times New Roman" panose="02020603050405020304" pitchFamily="18" charset="0"/>
                <a:cs typeface="Calibri" panose="020F0502020204030204" pitchFamily="34" charset="0"/>
              </a:rPr>
            </a:br>
            <a:r>
              <a:rPr lang="en-US" sz="5400" b="1" dirty="0">
                <a:solidFill>
                  <a:srgbClr val="002060"/>
                </a:solidFill>
                <a:latin typeface="Calibri" panose="020F0502020204030204" pitchFamily="34" charset="0"/>
                <a:ea typeface="Times New Roman" panose="02020603050405020304" pitchFamily="18" charset="0"/>
                <a:cs typeface="Calibri" panose="020F0502020204030204" pitchFamily="34" charset="0"/>
              </a:rPr>
              <a:t>Information Session for</a:t>
            </a:r>
            <a:br>
              <a:rPr lang="en-US" sz="5400" b="1" dirty="0">
                <a:solidFill>
                  <a:srgbClr val="002060"/>
                </a:solidFill>
                <a:latin typeface="Calibri" panose="020F0502020204030204" pitchFamily="34" charset="0"/>
                <a:ea typeface="Times New Roman" panose="02020603050405020304" pitchFamily="18" charset="0"/>
                <a:cs typeface="Calibri" panose="020F0502020204030204" pitchFamily="34" charset="0"/>
              </a:rPr>
            </a:br>
            <a:r>
              <a:rPr lang="en-US" sz="5400" b="1" dirty="0">
                <a:solidFill>
                  <a:srgbClr val="002060"/>
                </a:solidFill>
                <a:latin typeface="Calibri" panose="020F0502020204030204" pitchFamily="34" charset="0"/>
                <a:ea typeface="Times New Roman" panose="02020603050405020304" pitchFamily="18" charset="0"/>
                <a:cs typeface="Calibri" panose="020F0502020204030204" pitchFamily="34" charset="0"/>
              </a:rPr>
              <a:t>UL System Employees</a:t>
            </a:r>
          </a:p>
          <a:p>
            <a:pPr algn="ctr"/>
            <a:endParaRPr lang="en-US" sz="5400" b="1" dirty="0">
              <a:solidFill>
                <a:srgbClr val="C00000"/>
              </a:solidFill>
              <a:latin typeface="Calibri" panose="020F0502020204030204" pitchFamily="34" charset="0"/>
              <a:ea typeface="Times New Roman" panose="02020603050405020304" pitchFamily="18" charset="0"/>
              <a:cs typeface="Calibri" panose="020F0502020204030204" pitchFamily="34" charset="0"/>
            </a:endParaRPr>
          </a:p>
          <a:p>
            <a:pPr algn="ctr"/>
            <a:r>
              <a:rPr lang="en-US" sz="4000" dirty="0">
                <a:solidFill>
                  <a:srgbClr val="C00000"/>
                </a:solidFill>
                <a:latin typeface="Calibri" panose="020F0502020204030204" pitchFamily="34" charset="0"/>
                <a:ea typeface="Times New Roman" panose="02020603050405020304" pitchFamily="18" charset="0"/>
                <a:cs typeface="Calibri" panose="020F0502020204030204" pitchFamily="34" charset="0"/>
              </a:rPr>
              <a:t>October 24, 2022</a:t>
            </a:r>
            <a:endParaRPr lang="en-US" sz="4000"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endParaRPr>
          </a:p>
        </p:txBody>
      </p:sp>
      <p:pic>
        <p:nvPicPr>
          <p:cNvPr id="1026" name="Picture 2" descr="Bridging the Divide Banner for Money Manners Webinar Series">
            <a:extLst>
              <a:ext uri="{FF2B5EF4-FFF2-40B4-BE49-F238E27FC236}">
                <a16:creationId xmlns:a16="http://schemas.microsoft.com/office/drawing/2014/main" id="{8BF6FA83-BB9C-6907-0CD6-EACEAD7C682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054" y="5191886"/>
            <a:ext cx="3101239" cy="155062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Bridging the Divide Banner for Money Manners Webinar Series">
            <a:extLst>
              <a:ext uri="{FF2B5EF4-FFF2-40B4-BE49-F238E27FC236}">
                <a16:creationId xmlns:a16="http://schemas.microsoft.com/office/drawing/2014/main" id="{60E8669B-C4F4-AF98-3081-5B6402DE90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75709" y="5191886"/>
            <a:ext cx="3101239" cy="155062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21BA4764-079B-6DD6-B9A1-EC136BA27EDC}"/>
              </a:ext>
            </a:extLst>
          </p:cNvPr>
          <p:cNvSpPr/>
          <p:nvPr/>
        </p:nvSpPr>
        <p:spPr>
          <a:xfrm>
            <a:off x="1495740" y="6055629"/>
            <a:ext cx="974957" cy="1392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D633C472-FF6F-473F-9882-E2B43C85DEDB}"/>
              </a:ext>
            </a:extLst>
          </p:cNvPr>
          <p:cNvSpPr/>
          <p:nvPr/>
        </p:nvSpPr>
        <p:spPr>
          <a:xfrm>
            <a:off x="10331916" y="6055629"/>
            <a:ext cx="974957" cy="1392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173890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AE0CF6C-3305-6BE1-DBB0-C947505CE202}"/>
              </a:ext>
            </a:extLst>
          </p:cNvPr>
          <p:cNvSpPr txBox="1"/>
          <p:nvPr/>
        </p:nvSpPr>
        <p:spPr>
          <a:xfrm>
            <a:off x="5733535" y="259492"/>
            <a:ext cx="5702644" cy="5447645"/>
          </a:xfrm>
          <a:prstGeom prst="rect">
            <a:avLst/>
          </a:prstGeom>
          <a:noFill/>
          <a:ln w="57150">
            <a:solidFill>
              <a:schemeClr val="tx1"/>
            </a:solidFill>
          </a:ln>
        </p:spPr>
        <p:txBody>
          <a:bodyPr wrap="square" rtlCol="0">
            <a:spAutoFit/>
          </a:bodyPr>
          <a:lstStyle/>
          <a:p>
            <a:pPr algn="ctr"/>
            <a:endParaRPr lang="en-US" sz="2000" b="1" dirty="0"/>
          </a:p>
          <a:p>
            <a:pPr algn="ctr"/>
            <a:r>
              <a:rPr lang="en-US" sz="4000" b="1" dirty="0"/>
              <a:t>WHY WE ARE HERE:</a:t>
            </a:r>
          </a:p>
          <a:p>
            <a:pPr algn="ctr"/>
            <a:endParaRPr lang="en-US" sz="4000" dirty="0"/>
          </a:p>
          <a:p>
            <a:pPr algn="ctr"/>
            <a:r>
              <a:rPr lang="en-US" sz="3200" b="1" dirty="0">
                <a:solidFill>
                  <a:srgbClr val="006600"/>
                </a:solidFill>
              </a:rPr>
              <a:t>We are here to help you understand the proposed policy changes and how it might affect your financial planning and your financial wellness in both the short-term and possibly over the long-term.</a:t>
            </a:r>
          </a:p>
          <a:p>
            <a:pPr algn="ctr"/>
            <a:endParaRPr lang="en-US" sz="2400" b="1" dirty="0">
              <a:solidFill>
                <a:srgbClr val="C00000"/>
              </a:solidFill>
            </a:endParaRPr>
          </a:p>
        </p:txBody>
      </p:sp>
      <p:pic>
        <p:nvPicPr>
          <p:cNvPr id="4" name="Picture 3" descr="The Biden Administration's Student Loan Debt Plan:&#10;&#10;Forgiving debt:&#10;$20,000 if you went to college on Pell Grants&#10;$10,000 if you didn't receive Pell Grants&#10;&#10;Forgiveness only applies to those earling less than $125,000&#10;&#10;Student loan pause extended one final time through Dec 31, 2022&#10;&#10;Payment based on income:&#10;If you have undergraduate loans, you can cap repayment at 5% of your monthly income.">
            <a:extLst>
              <a:ext uri="{FF2B5EF4-FFF2-40B4-BE49-F238E27FC236}">
                <a16:creationId xmlns:a16="http://schemas.microsoft.com/office/drawing/2014/main" id="{D25DD917-0FE3-CD8D-1783-EBCAB9F9ECE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9866" y="260453"/>
            <a:ext cx="4048632" cy="40486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25569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AE0CF6C-3305-6BE1-DBB0-C947505CE202}"/>
              </a:ext>
            </a:extLst>
          </p:cNvPr>
          <p:cNvSpPr txBox="1"/>
          <p:nvPr/>
        </p:nvSpPr>
        <p:spPr>
          <a:xfrm>
            <a:off x="5733536" y="255423"/>
            <a:ext cx="5702644" cy="4216539"/>
          </a:xfrm>
          <a:prstGeom prst="rect">
            <a:avLst/>
          </a:prstGeom>
          <a:noFill/>
          <a:ln w="57150">
            <a:solidFill>
              <a:schemeClr val="tx1"/>
            </a:solidFill>
          </a:ln>
        </p:spPr>
        <p:txBody>
          <a:bodyPr wrap="square" rtlCol="0">
            <a:spAutoFit/>
          </a:bodyPr>
          <a:lstStyle/>
          <a:p>
            <a:pPr algn="ctr"/>
            <a:endParaRPr lang="en-US" sz="2000" b="1" dirty="0"/>
          </a:p>
          <a:p>
            <a:pPr algn="ctr"/>
            <a:r>
              <a:rPr lang="en-US" sz="4000" b="1" dirty="0">
                <a:solidFill>
                  <a:srgbClr val="0000CC"/>
                </a:solidFill>
              </a:rPr>
              <a:t>Let’s assume that the policy proposed on August 24</a:t>
            </a:r>
            <a:r>
              <a:rPr lang="en-US" sz="4000" b="1" baseline="30000" dirty="0">
                <a:solidFill>
                  <a:srgbClr val="0000CC"/>
                </a:solidFill>
              </a:rPr>
              <a:t>th</a:t>
            </a:r>
            <a:r>
              <a:rPr lang="en-US" sz="4000" b="1" dirty="0">
                <a:solidFill>
                  <a:srgbClr val="0000CC"/>
                </a:solidFill>
              </a:rPr>
              <a:t> will become official policy….but…</a:t>
            </a:r>
          </a:p>
          <a:p>
            <a:pPr algn="ctr"/>
            <a:endParaRPr lang="en-US" sz="4000" b="1" dirty="0">
              <a:solidFill>
                <a:srgbClr val="0000CC"/>
              </a:solidFill>
            </a:endParaRPr>
          </a:p>
          <a:p>
            <a:pPr algn="ctr"/>
            <a:endParaRPr lang="en-US" sz="2400" b="1" dirty="0">
              <a:solidFill>
                <a:srgbClr val="C00000"/>
              </a:solidFill>
            </a:endParaRPr>
          </a:p>
          <a:p>
            <a:pPr algn="ctr"/>
            <a:endParaRPr lang="en-US" sz="2400" b="1" dirty="0">
              <a:solidFill>
                <a:srgbClr val="C00000"/>
              </a:solidFill>
            </a:endParaRPr>
          </a:p>
        </p:txBody>
      </p:sp>
      <p:pic>
        <p:nvPicPr>
          <p:cNvPr id="4" name="Picture 3" descr="The Biden Administration's Student Loan Debt Plan:&#10;&#10;Forgiving debt:&#10;$20,000 if you went to college on Pell Grants&#10;$10,000 if you didn't receive Pell Grants&#10;&#10;Forgiveness only applies to those earling less than $125,000&#10;&#10;Student loan pause extended one final time through Dec 31, 2022&#10;&#10;Payment based on income:&#10;If you have undergraduate loans, you can cap repayment at 5% of your monthly income.">
            <a:extLst>
              <a:ext uri="{FF2B5EF4-FFF2-40B4-BE49-F238E27FC236}">
                <a16:creationId xmlns:a16="http://schemas.microsoft.com/office/drawing/2014/main" id="{EFCEBF63-3C71-1D9F-0CDA-00324E8CE6C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9866" y="260453"/>
            <a:ext cx="4048632" cy="40486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96930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AE0CF6C-3305-6BE1-DBB0-C947505CE202}"/>
              </a:ext>
            </a:extLst>
          </p:cNvPr>
          <p:cNvSpPr txBox="1"/>
          <p:nvPr/>
        </p:nvSpPr>
        <p:spPr>
          <a:xfrm>
            <a:off x="403708" y="261478"/>
            <a:ext cx="11384583" cy="5324535"/>
          </a:xfrm>
          <a:prstGeom prst="rect">
            <a:avLst/>
          </a:prstGeom>
          <a:noFill/>
          <a:ln w="57150">
            <a:solidFill>
              <a:schemeClr val="tx1"/>
            </a:solidFill>
          </a:ln>
        </p:spPr>
        <p:txBody>
          <a:bodyPr wrap="square" rtlCol="0">
            <a:spAutoFit/>
          </a:bodyPr>
          <a:lstStyle/>
          <a:p>
            <a:pPr algn="ctr"/>
            <a:endParaRPr lang="en-US" sz="2000" b="1" i="1" dirty="0"/>
          </a:p>
          <a:p>
            <a:pPr algn="ctr"/>
            <a:r>
              <a:rPr lang="en-US" sz="4000" b="1" i="1" dirty="0">
                <a:solidFill>
                  <a:srgbClr val="0000CC"/>
                </a:solidFill>
              </a:rPr>
              <a:t>“Application is open, but debt discharge is paused.</a:t>
            </a:r>
          </a:p>
          <a:p>
            <a:pPr algn="ctr"/>
            <a:endParaRPr lang="en-US" sz="4000" b="1" i="1" dirty="0">
              <a:solidFill>
                <a:srgbClr val="0000CC"/>
              </a:solidFill>
            </a:endParaRPr>
          </a:p>
          <a:p>
            <a:pPr algn="ctr"/>
            <a:r>
              <a:rPr lang="en-US" sz="3200" b="1" i="1" dirty="0">
                <a:solidFill>
                  <a:srgbClr val="0000CC"/>
                </a:solidFill>
              </a:rPr>
              <a:t>As a result of a court order, we are temporarily blocked </a:t>
            </a:r>
            <a:br>
              <a:rPr lang="en-US" sz="3200" b="1" i="1" dirty="0">
                <a:solidFill>
                  <a:srgbClr val="0000CC"/>
                </a:solidFill>
              </a:rPr>
            </a:br>
            <a:r>
              <a:rPr lang="en-US" sz="3200" b="1" i="1" dirty="0">
                <a:solidFill>
                  <a:srgbClr val="0000CC"/>
                </a:solidFill>
              </a:rPr>
              <a:t>from processing debt discharges. We encourage you to apply </a:t>
            </a:r>
            <a:br>
              <a:rPr lang="en-US" sz="3200" b="1" i="1" dirty="0">
                <a:solidFill>
                  <a:srgbClr val="0000CC"/>
                </a:solidFill>
              </a:rPr>
            </a:br>
            <a:r>
              <a:rPr lang="en-US" sz="3200" b="1" i="1" dirty="0">
                <a:solidFill>
                  <a:srgbClr val="0000CC"/>
                </a:solidFill>
              </a:rPr>
              <a:t>if you are eligible. We will continue to review applications. </a:t>
            </a:r>
            <a:br>
              <a:rPr lang="en-US" sz="3200" b="1" i="1" dirty="0">
                <a:solidFill>
                  <a:srgbClr val="0000CC"/>
                </a:solidFill>
              </a:rPr>
            </a:br>
            <a:r>
              <a:rPr lang="en-US" sz="3200" b="1" i="1" dirty="0">
                <a:solidFill>
                  <a:srgbClr val="0000CC"/>
                </a:solidFill>
              </a:rPr>
              <a:t>We will quickly process discharges when we are able </a:t>
            </a:r>
            <a:br>
              <a:rPr lang="en-US" sz="3200" b="1" i="1" dirty="0">
                <a:solidFill>
                  <a:srgbClr val="0000CC"/>
                </a:solidFill>
              </a:rPr>
            </a:br>
            <a:r>
              <a:rPr lang="en-US" sz="3200" b="1" i="1" dirty="0">
                <a:solidFill>
                  <a:srgbClr val="0000CC"/>
                </a:solidFill>
              </a:rPr>
              <a:t>to do so and you will not need to reapply.”</a:t>
            </a:r>
          </a:p>
          <a:p>
            <a:pPr algn="ctr"/>
            <a:endParaRPr lang="en-US" sz="3200" b="1" dirty="0">
              <a:solidFill>
                <a:srgbClr val="0000CC"/>
              </a:solidFill>
            </a:endParaRPr>
          </a:p>
          <a:p>
            <a:pPr algn="ctr"/>
            <a:r>
              <a:rPr lang="en-US" sz="2400" b="1" dirty="0">
                <a:solidFill>
                  <a:srgbClr val="002060"/>
                </a:solidFill>
              </a:rPr>
              <a:t>Notice on Federal Student Aid website, October 22, 2022</a:t>
            </a:r>
            <a:endParaRPr lang="en-US" sz="2400" b="1" dirty="0">
              <a:solidFill>
                <a:srgbClr val="C00000"/>
              </a:solidFill>
            </a:endParaRPr>
          </a:p>
          <a:p>
            <a:pPr algn="ctr"/>
            <a:endParaRPr lang="en-US" sz="2400" b="1" dirty="0">
              <a:solidFill>
                <a:srgbClr val="C00000"/>
              </a:solidFill>
            </a:endParaRPr>
          </a:p>
        </p:txBody>
      </p:sp>
    </p:spTree>
    <p:extLst>
      <p:ext uri="{BB962C8B-B14F-4D97-AF65-F5344CB8AC3E}">
        <p14:creationId xmlns:p14="http://schemas.microsoft.com/office/powerpoint/2010/main" val="11720726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AE0CF6C-3305-6BE1-DBB0-C947505CE202}"/>
              </a:ext>
            </a:extLst>
          </p:cNvPr>
          <p:cNvSpPr txBox="1"/>
          <p:nvPr/>
        </p:nvSpPr>
        <p:spPr>
          <a:xfrm>
            <a:off x="5733536" y="255423"/>
            <a:ext cx="5702644" cy="5447645"/>
          </a:xfrm>
          <a:prstGeom prst="rect">
            <a:avLst/>
          </a:prstGeom>
          <a:noFill/>
          <a:ln w="57150">
            <a:solidFill>
              <a:schemeClr val="tx1"/>
            </a:solidFill>
          </a:ln>
        </p:spPr>
        <p:txBody>
          <a:bodyPr wrap="square" rtlCol="0">
            <a:spAutoFit/>
          </a:bodyPr>
          <a:lstStyle/>
          <a:p>
            <a:pPr algn="ctr"/>
            <a:endParaRPr lang="en-US" sz="1200" b="1" dirty="0">
              <a:solidFill>
                <a:srgbClr val="002060"/>
              </a:solidFill>
            </a:endParaRPr>
          </a:p>
          <a:p>
            <a:pPr algn="ctr"/>
            <a:r>
              <a:rPr lang="en-US" sz="3200" b="1" dirty="0">
                <a:solidFill>
                  <a:srgbClr val="002060"/>
                </a:solidFill>
              </a:rPr>
              <a:t>The original proposal really contains 4 components:</a:t>
            </a:r>
          </a:p>
          <a:p>
            <a:pPr algn="ctr"/>
            <a:endParaRPr lang="en-US" sz="3200" b="1" dirty="0">
              <a:solidFill>
                <a:srgbClr val="002060"/>
              </a:solidFill>
            </a:endParaRPr>
          </a:p>
          <a:p>
            <a:pPr marL="1200150" lvl="1" indent="-742950">
              <a:buAutoNum type="arabicPeriod"/>
            </a:pPr>
            <a:r>
              <a:rPr lang="en-US" sz="3000" b="1" dirty="0">
                <a:solidFill>
                  <a:srgbClr val="002060"/>
                </a:solidFill>
              </a:rPr>
              <a:t>Debt Relief</a:t>
            </a:r>
          </a:p>
          <a:p>
            <a:pPr marL="1200150" lvl="1" indent="-742950">
              <a:buAutoNum type="arabicPeriod"/>
            </a:pPr>
            <a:r>
              <a:rPr lang="en-US" sz="3000" b="1" dirty="0">
                <a:solidFill>
                  <a:srgbClr val="002060"/>
                </a:solidFill>
              </a:rPr>
              <a:t>Payment Pause Ending</a:t>
            </a:r>
          </a:p>
          <a:p>
            <a:pPr marL="1200150" lvl="1" indent="-742950">
              <a:buAutoNum type="arabicPeriod"/>
            </a:pPr>
            <a:r>
              <a:rPr lang="en-US" sz="3000" b="1" dirty="0">
                <a:solidFill>
                  <a:srgbClr val="002060"/>
                </a:solidFill>
              </a:rPr>
              <a:t>Public Service Loan Forgiveness (PSLF) One-Time Opportunity for Enhanced Enrollment</a:t>
            </a:r>
          </a:p>
          <a:p>
            <a:pPr marL="1200150" lvl="1" indent="-742950">
              <a:buAutoNum type="arabicPeriod"/>
            </a:pPr>
            <a:r>
              <a:rPr lang="en-US" sz="3000" b="1" dirty="0">
                <a:solidFill>
                  <a:srgbClr val="002060"/>
                </a:solidFill>
              </a:rPr>
              <a:t>Income Driven Repayment (IDR) Enhanced Structure</a:t>
            </a:r>
          </a:p>
        </p:txBody>
      </p:sp>
      <p:pic>
        <p:nvPicPr>
          <p:cNvPr id="4" name="Picture 3" descr="The Biden Administration's Student Loan Debt Plan:&#10;&#10;Forgiving debt:&#10;$20,000 if you went to college on Pell Grants&#10;$10,000 if you didn't receive Pell Grants&#10;&#10;Forgiveness only applies to those earling less than $125,000&#10;&#10;Student loan pause extended one final time through Dec 31, 2022&#10;&#10;Payment based on income:&#10;If you have undergraduate loans, you can cap repayment at 5% of your monthly income.">
            <a:extLst>
              <a:ext uri="{FF2B5EF4-FFF2-40B4-BE49-F238E27FC236}">
                <a16:creationId xmlns:a16="http://schemas.microsoft.com/office/drawing/2014/main" id="{EFCEBF63-3C71-1D9F-0CDA-00324E8CE6C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9866" y="260453"/>
            <a:ext cx="4048632" cy="40486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95290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AE0CF6C-3305-6BE1-DBB0-C947505CE202}"/>
              </a:ext>
            </a:extLst>
          </p:cNvPr>
          <p:cNvSpPr txBox="1"/>
          <p:nvPr/>
        </p:nvSpPr>
        <p:spPr>
          <a:xfrm>
            <a:off x="5733536" y="255423"/>
            <a:ext cx="5702644" cy="5447645"/>
          </a:xfrm>
          <a:prstGeom prst="rect">
            <a:avLst/>
          </a:prstGeom>
          <a:noFill/>
          <a:ln w="57150">
            <a:solidFill>
              <a:schemeClr val="tx1"/>
            </a:solidFill>
          </a:ln>
        </p:spPr>
        <p:txBody>
          <a:bodyPr wrap="square" rtlCol="0">
            <a:spAutoFit/>
          </a:bodyPr>
          <a:lstStyle/>
          <a:p>
            <a:pPr algn="ctr"/>
            <a:endParaRPr lang="en-US" sz="1200" b="1" dirty="0">
              <a:solidFill>
                <a:srgbClr val="002060"/>
              </a:solidFill>
            </a:endParaRPr>
          </a:p>
          <a:p>
            <a:pPr algn="ctr"/>
            <a:r>
              <a:rPr lang="en-US" sz="3200" b="1" dirty="0">
                <a:solidFill>
                  <a:srgbClr val="002060"/>
                </a:solidFill>
              </a:rPr>
              <a:t>The original proposal really contains 4 components:</a:t>
            </a:r>
          </a:p>
          <a:p>
            <a:pPr algn="ctr"/>
            <a:endParaRPr lang="en-US" sz="3200" b="1" dirty="0">
              <a:solidFill>
                <a:srgbClr val="002060"/>
              </a:solidFill>
            </a:endParaRPr>
          </a:p>
          <a:p>
            <a:pPr marL="1200150" lvl="1" indent="-742950">
              <a:buAutoNum type="arabicPeriod"/>
            </a:pPr>
            <a:r>
              <a:rPr lang="en-US" sz="3000" b="1" dirty="0">
                <a:solidFill>
                  <a:srgbClr val="FF0000"/>
                </a:solidFill>
              </a:rPr>
              <a:t>Debt Relief</a:t>
            </a:r>
          </a:p>
          <a:p>
            <a:pPr marL="1200150" lvl="1" indent="-742950">
              <a:buAutoNum type="arabicPeriod"/>
            </a:pPr>
            <a:r>
              <a:rPr lang="en-US" sz="3000" b="1" dirty="0">
                <a:solidFill>
                  <a:srgbClr val="002060"/>
                </a:solidFill>
              </a:rPr>
              <a:t>Payment Pause Ending</a:t>
            </a:r>
          </a:p>
          <a:p>
            <a:pPr marL="1200150" lvl="1" indent="-742950">
              <a:buAutoNum type="arabicPeriod"/>
            </a:pPr>
            <a:r>
              <a:rPr lang="en-US" sz="3000" b="1" dirty="0">
                <a:solidFill>
                  <a:srgbClr val="002060"/>
                </a:solidFill>
              </a:rPr>
              <a:t>Public Service Loan Forgiveness (PSLF) One-Time Opportunity for Enhanced Enrollment</a:t>
            </a:r>
          </a:p>
          <a:p>
            <a:pPr marL="1200150" lvl="1" indent="-742950">
              <a:buAutoNum type="arabicPeriod"/>
            </a:pPr>
            <a:r>
              <a:rPr lang="en-US" sz="3000" b="1" dirty="0">
                <a:solidFill>
                  <a:srgbClr val="002060"/>
                </a:solidFill>
              </a:rPr>
              <a:t>Income Driven Repayment (IDR) Enhanced Structure</a:t>
            </a:r>
          </a:p>
        </p:txBody>
      </p:sp>
      <p:pic>
        <p:nvPicPr>
          <p:cNvPr id="4" name="Picture 3" descr="The Biden Administration's Student Loan Debt Plan:&#10;&#10;Forgiving debt:&#10;$20,000 if you went to college on Pell Grants&#10;$10,000 if you didn't receive Pell Grants&#10;&#10;Forgiveness only applies to those earling less than $125,000&#10;&#10;Student loan pause extended one final time through Dec 31, 2022&#10;&#10;Payment based on income:&#10;If you have undergraduate loans, you can cap repayment at 5% of your monthly income.">
            <a:extLst>
              <a:ext uri="{FF2B5EF4-FFF2-40B4-BE49-F238E27FC236}">
                <a16:creationId xmlns:a16="http://schemas.microsoft.com/office/drawing/2014/main" id="{EFCEBF63-3C71-1D9F-0CDA-00324E8CE6C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9866" y="260453"/>
            <a:ext cx="4048632" cy="404863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B35ECF9C-9645-A3BD-8064-E08F5E32B9F3}"/>
              </a:ext>
            </a:extLst>
          </p:cNvPr>
          <p:cNvSpPr txBox="1"/>
          <p:nvPr/>
        </p:nvSpPr>
        <p:spPr>
          <a:xfrm>
            <a:off x="8998665" y="1568421"/>
            <a:ext cx="3009648" cy="1200329"/>
          </a:xfrm>
          <a:prstGeom prst="rect">
            <a:avLst/>
          </a:prstGeom>
          <a:solidFill>
            <a:schemeClr val="bg1"/>
          </a:solidFill>
          <a:ln w="41275">
            <a:solidFill>
              <a:srgbClr val="FF0000"/>
            </a:solidFill>
          </a:ln>
        </p:spPr>
        <p:txBody>
          <a:bodyPr wrap="square" rtlCol="0">
            <a:spAutoFit/>
          </a:bodyPr>
          <a:lstStyle/>
          <a:p>
            <a:pPr algn="ctr"/>
            <a:r>
              <a:rPr lang="en-US" b="1" dirty="0">
                <a:solidFill>
                  <a:srgbClr val="FF0000"/>
                </a:solidFill>
              </a:rPr>
              <a:t>The current court order only puts a pause on debt relief. All other components remain in effect as announced.</a:t>
            </a:r>
          </a:p>
        </p:txBody>
      </p:sp>
    </p:spTree>
    <p:extLst>
      <p:ext uri="{BB962C8B-B14F-4D97-AF65-F5344CB8AC3E}">
        <p14:creationId xmlns:p14="http://schemas.microsoft.com/office/powerpoint/2010/main" val="23484317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EA38E64-5C27-1F35-6F29-1D27A34F1E9C}"/>
              </a:ext>
            </a:extLst>
          </p:cNvPr>
          <p:cNvPicPr>
            <a:picLocks noChangeAspect="1"/>
          </p:cNvPicPr>
          <p:nvPr/>
        </p:nvPicPr>
        <p:blipFill>
          <a:blip r:embed="rId2"/>
          <a:stretch>
            <a:fillRect/>
          </a:stretch>
        </p:blipFill>
        <p:spPr>
          <a:xfrm>
            <a:off x="1452792" y="1432267"/>
            <a:ext cx="9286415" cy="2911134"/>
          </a:xfrm>
          <a:prstGeom prst="rect">
            <a:avLst/>
          </a:prstGeom>
        </p:spPr>
      </p:pic>
      <p:sp>
        <p:nvSpPr>
          <p:cNvPr id="3" name="Rectangle 2">
            <a:extLst>
              <a:ext uri="{FF2B5EF4-FFF2-40B4-BE49-F238E27FC236}">
                <a16:creationId xmlns:a16="http://schemas.microsoft.com/office/drawing/2014/main" id="{226D7EDA-11D0-F513-75C6-32FB8F21F08E}"/>
              </a:ext>
            </a:extLst>
          </p:cNvPr>
          <p:cNvSpPr txBox="1">
            <a:spLocks noChangeArrowheads="1"/>
          </p:cNvSpPr>
          <p:nvPr/>
        </p:nvSpPr>
        <p:spPr bwMode="auto">
          <a:xfrm>
            <a:off x="838200" y="328735"/>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#1 $10k-$20k of DEBT RELIEF</a:t>
            </a:r>
          </a:p>
        </p:txBody>
      </p:sp>
    </p:spTree>
    <p:extLst>
      <p:ext uri="{BB962C8B-B14F-4D97-AF65-F5344CB8AC3E}">
        <p14:creationId xmlns:p14="http://schemas.microsoft.com/office/powerpoint/2010/main" val="29651750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#1 $10k-$20k of DEBT RELIEF</a:t>
            </a:r>
          </a:p>
        </p:txBody>
      </p:sp>
      <p:pic>
        <p:nvPicPr>
          <p:cNvPr id="2" name="Picture 1">
            <a:extLst>
              <a:ext uri="{FF2B5EF4-FFF2-40B4-BE49-F238E27FC236}">
                <a16:creationId xmlns:a16="http://schemas.microsoft.com/office/drawing/2014/main" id="{DEA38E64-5C27-1F35-6F29-1D27A34F1E9C}"/>
              </a:ext>
            </a:extLst>
          </p:cNvPr>
          <p:cNvPicPr>
            <a:picLocks noChangeAspect="1"/>
          </p:cNvPicPr>
          <p:nvPr/>
        </p:nvPicPr>
        <p:blipFill>
          <a:blip r:embed="rId2"/>
          <a:stretch>
            <a:fillRect/>
          </a:stretch>
        </p:blipFill>
        <p:spPr>
          <a:xfrm>
            <a:off x="172994" y="1292500"/>
            <a:ext cx="5061277" cy="1586625"/>
          </a:xfrm>
          <a:prstGeom prst="rect">
            <a:avLst/>
          </a:prstGeom>
        </p:spPr>
      </p:pic>
      <p:sp>
        <p:nvSpPr>
          <p:cNvPr id="3" name="Content Placeholder 2">
            <a:extLst>
              <a:ext uri="{FF2B5EF4-FFF2-40B4-BE49-F238E27FC236}">
                <a16:creationId xmlns:a16="http://schemas.microsoft.com/office/drawing/2014/main" id="{5D8B1E91-340F-3345-4455-3540FE046D83}"/>
              </a:ext>
            </a:extLst>
          </p:cNvPr>
          <p:cNvSpPr txBox="1">
            <a:spLocks/>
          </p:cNvSpPr>
          <p:nvPr/>
        </p:nvSpPr>
        <p:spPr>
          <a:xfrm>
            <a:off x="5486400" y="1285103"/>
            <a:ext cx="6141308" cy="472504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100" dirty="0"/>
              <a:t>This is the headline feature of the proposal. </a:t>
            </a:r>
            <a:br>
              <a:rPr lang="en-US" sz="2100" dirty="0"/>
            </a:br>
            <a:endParaRPr lang="en-US" sz="1600" dirty="0"/>
          </a:p>
          <a:p>
            <a:r>
              <a:rPr lang="en-US" sz="2100" dirty="0"/>
              <a:t>If you do not know if you received a Pell Grant, you should be able to confirm this through your FAFSA account at studentaid.gov or with your servicer.</a:t>
            </a:r>
          </a:p>
          <a:p>
            <a:pPr lvl="1"/>
            <a:r>
              <a:rPr lang="en-US" sz="1900" dirty="0"/>
              <a:t>The Department of Education knows if you received a Pell, you might like to know just to be sure.</a:t>
            </a:r>
            <a:br>
              <a:rPr lang="en-US" sz="2100" dirty="0"/>
            </a:br>
            <a:endParaRPr lang="en-US" sz="1600" dirty="0"/>
          </a:p>
          <a:p>
            <a:r>
              <a:rPr lang="en-US" sz="2100" dirty="0"/>
              <a:t>Once you complete the forgiveness application, your outstanding balance should be reduced by $10,000 or $20,000 within 4-6 weeks.</a:t>
            </a:r>
          </a:p>
          <a:p>
            <a:pPr lvl="1"/>
            <a:r>
              <a:rPr lang="en-US" sz="1700" dirty="0"/>
              <a:t>You will NOT receive cash or a check. You will only see the change effected on your loan balance online.</a:t>
            </a:r>
            <a:br>
              <a:rPr lang="en-US" sz="1700" dirty="0"/>
            </a:br>
            <a:endParaRPr lang="en-US" sz="1600" dirty="0"/>
          </a:p>
          <a:p>
            <a:r>
              <a:rPr lang="en-US" sz="2100" dirty="0"/>
              <a:t>You have until December 31, 2023 to apply.</a:t>
            </a:r>
          </a:p>
        </p:txBody>
      </p:sp>
    </p:spTree>
    <p:extLst>
      <p:ext uri="{BB962C8B-B14F-4D97-AF65-F5344CB8AC3E}">
        <p14:creationId xmlns:p14="http://schemas.microsoft.com/office/powerpoint/2010/main" val="10188282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EA38E64-5C27-1F35-6F29-1D27A34F1E9C}"/>
              </a:ext>
            </a:extLst>
          </p:cNvPr>
          <p:cNvPicPr>
            <a:picLocks noChangeAspect="1"/>
          </p:cNvPicPr>
          <p:nvPr/>
        </p:nvPicPr>
        <p:blipFill>
          <a:blip r:embed="rId2"/>
          <a:stretch>
            <a:fillRect/>
          </a:stretch>
        </p:blipFill>
        <p:spPr>
          <a:xfrm>
            <a:off x="172994" y="1292500"/>
            <a:ext cx="5061277" cy="1586625"/>
          </a:xfrm>
          <a:prstGeom prst="rect">
            <a:avLst/>
          </a:prstGeom>
        </p:spPr>
      </p:pic>
      <p:sp>
        <p:nvSpPr>
          <p:cNvPr id="3" name="Content Placeholder 2">
            <a:extLst>
              <a:ext uri="{FF2B5EF4-FFF2-40B4-BE49-F238E27FC236}">
                <a16:creationId xmlns:a16="http://schemas.microsoft.com/office/drawing/2014/main" id="{5D8B1E91-340F-3345-4455-3540FE046D83}"/>
              </a:ext>
            </a:extLst>
          </p:cNvPr>
          <p:cNvSpPr txBox="1">
            <a:spLocks/>
          </p:cNvSpPr>
          <p:nvPr/>
        </p:nvSpPr>
        <p:spPr>
          <a:xfrm>
            <a:off x="5486400" y="1285103"/>
            <a:ext cx="6141308" cy="472504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200" dirty="0">
                <a:solidFill>
                  <a:srgbClr val="006600"/>
                </a:solidFill>
              </a:rPr>
              <a:t>If you have made payments and reduced your outstanding loan balance since the pause began in March 2020, you are eligible to get that money refunded.</a:t>
            </a:r>
            <a:br>
              <a:rPr lang="en-US" sz="2200" dirty="0">
                <a:solidFill>
                  <a:srgbClr val="006600"/>
                </a:solidFill>
              </a:rPr>
            </a:br>
            <a:endParaRPr lang="en-US" sz="2200" dirty="0">
              <a:solidFill>
                <a:srgbClr val="006600"/>
              </a:solidFill>
            </a:endParaRPr>
          </a:p>
          <a:p>
            <a:pPr lvl="1"/>
            <a:r>
              <a:rPr lang="en-US" sz="2000" dirty="0">
                <a:solidFill>
                  <a:srgbClr val="006600"/>
                </a:solidFill>
              </a:rPr>
              <a:t>Contact your servicer to request your refund.</a:t>
            </a:r>
          </a:p>
          <a:p>
            <a:pPr lvl="1"/>
            <a:r>
              <a:rPr lang="en-US" sz="2000" dirty="0">
                <a:solidFill>
                  <a:srgbClr val="006600"/>
                </a:solidFill>
              </a:rPr>
              <a:t>The refund will effectively increase your loan balance back to where it was in March 2020.</a:t>
            </a:r>
          </a:p>
          <a:p>
            <a:pPr lvl="1"/>
            <a:r>
              <a:rPr lang="en-US" sz="2000" dirty="0">
                <a:solidFill>
                  <a:srgbClr val="006600"/>
                </a:solidFill>
              </a:rPr>
              <a:t>Get your refund before applying for loan forgiveness because your eligible loan forgiveness is limited to the outstanding loan balance, so you want that to be as high as possible.</a:t>
            </a:r>
            <a:br>
              <a:rPr lang="en-US" sz="2000" dirty="0">
                <a:solidFill>
                  <a:srgbClr val="006600"/>
                </a:solidFill>
              </a:rPr>
            </a:br>
            <a:br>
              <a:rPr lang="en-US" sz="2000" dirty="0">
                <a:solidFill>
                  <a:srgbClr val="006600"/>
                </a:solidFill>
              </a:rPr>
            </a:br>
            <a:r>
              <a:rPr lang="en-US" sz="1400" dirty="0">
                <a:solidFill>
                  <a:srgbClr val="006600"/>
                </a:solidFill>
              </a:rPr>
              <a:t>(Note: studentaid.gov is saying that your payments will be refunded automatically. But, to be safe, it might not hurt if you request it directly.)</a:t>
            </a:r>
          </a:p>
        </p:txBody>
      </p:sp>
      <p:sp>
        <p:nvSpPr>
          <p:cNvPr id="4" name="Rectangle 2">
            <a:extLst>
              <a:ext uri="{FF2B5EF4-FFF2-40B4-BE49-F238E27FC236}">
                <a16:creationId xmlns:a16="http://schemas.microsoft.com/office/drawing/2014/main" id="{94652F61-2FB7-1D49-0AA1-1134103652AB}"/>
              </a:ext>
            </a:extLst>
          </p:cNvPr>
          <p:cNvSpPr txBox="1">
            <a:spLocks noChangeArrowheads="1"/>
          </p:cNvSpPr>
          <p:nvPr/>
        </p:nvSpPr>
        <p:spPr bwMode="auto">
          <a:xfrm>
            <a:off x="838200" y="328735"/>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#1 $10k-$20k of DEBT RELIEF</a:t>
            </a:r>
          </a:p>
        </p:txBody>
      </p:sp>
    </p:spTree>
    <p:extLst>
      <p:ext uri="{BB962C8B-B14F-4D97-AF65-F5344CB8AC3E}">
        <p14:creationId xmlns:p14="http://schemas.microsoft.com/office/powerpoint/2010/main" val="35460271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EA38E64-5C27-1F35-6F29-1D27A34F1E9C}"/>
              </a:ext>
            </a:extLst>
          </p:cNvPr>
          <p:cNvPicPr>
            <a:picLocks noChangeAspect="1"/>
          </p:cNvPicPr>
          <p:nvPr/>
        </p:nvPicPr>
        <p:blipFill>
          <a:blip r:embed="rId2"/>
          <a:stretch>
            <a:fillRect/>
          </a:stretch>
        </p:blipFill>
        <p:spPr>
          <a:xfrm>
            <a:off x="172994" y="1292500"/>
            <a:ext cx="5061277" cy="1586625"/>
          </a:xfrm>
          <a:prstGeom prst="rect">
            <a:avLst/>
          </a:prstGeom>
        </p:spPr>
      </p:pic>
      <p:sp>
        <p:nvSpPr>
          <p:cNvPr id="3" name="Content Placeholder 2">
            <a:extLst>
              <a:ext uri="{FF2B5EF4-FFF2-40B4-BE49-F238E27FC236}">
                <a16:creationId xmlns:a16="http://schemas.microsoft.com/office/drawing/2014/main" id="{5D8B1E91-340F-3345-4455-3540FE046D83}"/>
              </a:ext>
            </a:extLst>
          </p:cNvPr>
          <p:cNvSpPr txBox="1">
            <a:spLocks/>
          </p:cNvSpPr>
          <p:nvPr/>
        </p:nvSpPr>
        <p:spPr>
          <a:xfrm>
            <a:off x="5486400" y="1285103"/>
            <a:ext cx="6141308" cy="472504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200" dirty="0">
                <a:solidFill>
                  <a:srgbClr val="006600"/>
                </a:solidFill>
              </a:rPr>
              <a:t>If you have multiple federal loans with outstanding debt, studentaid.gov is saying that the Department of Education will determine which loans receive the forgiveness</a:t>
            </a:r>
            <a:br>
              <a:rPr lang="en-US" sz="2200" dirty="0">
                <a:solidFill>
                  <a:srgbClr val="006600"/>
                </a:solidFill>
              </a:rPr>
            </a:br>
            <a:endParaRPr lang="en-US" sz="2200" dirty="0">
              <a:solidFill>
                <a:srgbClr val="006600"/>
              </a:solidFill>
            </a:endParaRPr>
          </a:p>
          <a:p>
            <a:pPr lvl="1"/>
            <a:r>
              <a:rPr lang="en-US" sz="2200" dirty="0">
                <a:solidFill>
                  <a:srgbClr val="006600"/>
                </a:solidFill>
              </a:rPr>
              <a:t>The highest priority will go to loans that have defaulted and/or have the highest interest rates (to benefit you the most).</a:t>
            </a:r>
            <a:br>
              <a:rPr lang="en-US" sz="2200" dirty="0">
                <a:solidFill>
                  <a:srgbClr val="006600"/>
                </a:solidFill>
              </a:rPr>
            </a:br>
            <a:endParaRPr lang="en-US" sz="2200" dirty="0">
              <a:solidFill>
                <a:srgbClr val="006600"/>
              </a:solidFill>
            </a:endParaRPr>
          </a:p>
          <a:p>
            <a:pPr lvl="1"/>
            <a:r>
              <a:rPr lang="en-US" sz="2200" dirty="0">
                <a:solidFill>
                  <a:srgbClr val="006600"/>
                </a:solidFill>
              </a:rPr>
              <a:t>Neither you nor your service have the ability to request a different priority or order of relief, so hopefully the DoE does right by you.</a:t>
            </a:r>
          </a:p>
        </p:txBody>
      </p:sp>
      <p:sp>
        <p:nvSpPr>
          <p:cNvPr id="4" name="Rectangle 2">
            <a:extLst>
              <a:ext uri="{FF2B5EF4-FFF2-40B4-BE49-F238E27FC236}">
                <a16:creationId xmlns:a16="http://schemas.microsoft.com/office/drawing/2014/main" id="{C2D817C8-8FCC-27D4-F4A3-CA866D4361EC}"/>
              </a:ext>
            </a:extLst>
          </p:cNvPr>
          <p:cNvSpPr txBox="1">
            <a:spLocks noChangeArrowheads="1"/>
          </p:cNvSpPr>
          <p:nvPr/>
        </p:nvSpPr>
        <p:spPr bwMode="auto">
          <a:xfrm>
            <a:off x="838200" y="328735"/>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#1 $10k-$20k of DEBT RELIEF</a:t>
            </a:r>
          </a:p>
        </p:txBody>
      </p:sp>
    </p:spTree>
    <p:extLst>
      <p:ext uri="{BB962C8B-B14F-4D97-AF65-F5344CB8AC3E}">
        <p14:creationId xmlns:p14="http://schemas.microsoft.com/office/powerpoint/2010/main" val="38761712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EA38E64-5C27-1F35-6F29-1D27A34F1E9C}"/>
              </a:ext>
            </a:extLst>
          </p:cNvPr>
          <p:cNvPicPr>
            <a:picLocks noChangeAspect="1"/>
          </p:cNvPicPr>
          <p:nvPr/>
        </p:nvPicPr>
        <p:blipFill>
          <a:blip r:embed="rId2"/>
          <a:stretch>
            <a:fillRect/>
          </a:stretch>
        </p:blipFill>
        <p:spPr>
          <a:xfrm>
            <a:off x="172994" y="1292500"/>
            <a:ext cx="5061277" cy="1586625"/>
          </a:xfrm>
          <a:prstGeom prst="rect">
            <a:avLst/>
          </a:prstGeom>
        </p:spPr>
      </p:pic>
      <p:sp>
        <p:nvSpPr>
          <p:cNvPr id="3" name="Content Placeholder 2">
            <a:extLst>
              <a:ext uri="{FF2B5EF4-FFF2-40B4-BE49-F238E27FC236}">
                <a16:creationId xmlns:a16="http://schemas.microsoft.com/office/drawing/2014/main" id="{5D8B1E91-340F-3345-4455-3540FE046D83}"/>
              </a:ext>
            </a:extLst>
          </p:cNvPr>
          <p:cNvSpPr txBox="1">
            <a:spLocks/>
          </p:cNvSpPr>
          <p:nvPr/>
        </p:nvSpPr>
        <p:spPr>
          <a:xfrm>
            <a:off x="5486400" y="1285103"/>
            <a:ext cx="6022428" cy="902043"/>
          </a:xfrm>
          <a:prstGeom prst="rect">
            <a:avLst/>
          </a:prstGeom>
          <a:solidFill>
            <a:srgbClr val="006600"/>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b="1" dirty="0">
                <a:solidFill>
                  <a:schemeClr val="bg1"/>
                </a:solidFill>
              </a:rPr>
              <a:t>WHAT ARE THE TAX IMPLICATIONS </a:t>
            </a:r>
            <a:br>
              <a:rPr lang="en-US" b="1" dirty="0">
                <a:solidFill>
                  <a:schemeClr val="bg1"/>
                </a:solidFill>
              </a:rPr>
            </a:br>
            <a:r>
              <a:rPr lang="en-US" b="1" dirty="0">
                <a:solidFill>
                  <a:schemeClr val="bg1"/>
                </a:solidFill>
              </a:rPr>
              <a:t>WHEN YOUR DEBT IS FORGIVEN?</a:t>
            </a:r>
            <a:endParaRPr lang="en-US" sz="2400" b="1" dirty="0">
              <a:solidFill>
                <a:schemeClr val="bg1"/>
              </a:solidFill>
            </a:endParaRPr>
          </a:p>
        </p:txBody>
      </p:sp>
      <p:sp>
        <p:nvSpPr>
          <p:cNvPr id="4" name="Content Placeholder 2">
            <a:extLst>
              <a:ext uri="{FF2B5EF4-FFF2-40B4-BE49-F238E27FC236}">
                <a16:creationId xmlns:a16="http://schemas.microsoft.com/office/drawing/2014/main" id="{7367E544-020F-1AD8-5221-FF96058EEF93}"/>
              </a:ext>
            </a:extLst>
          </p:cNvPr>
          <p:cNvSpPr txBox="1">
            <a:spLocks/>
          </p:cNvSpPr>
          <p:nvPr/>
        </p:nvSpPr>
        <p:spPr>
          <a:xfrm>
            <a:off x="5486400" y="2420817"/>
            <a:ext cx="6022428" cy="374381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solidFill>
                  <a:srgbClr val="006600"/>
                </a:solidFill>
              </a:rPr>
              <a:t>NONE…at the federal level.</a:t>
            </a:r>
          </a:p>
          <a:p>
            <a:pPr lvl="1"/>
            <a:r>
              <a:rPr lang="en-US" sz="2000" dirty="0">
                <a:solidFill>
                  <a:srgbClr val="006600"/>
                </a:solidFill>
              </a:rPr>
              <a:t>This exclusion was part of the 2021 American Rescue Plan (from 2021-2025).</a:t>
            </a:r>
            <a:br>
              <a:rPr lang="en-US" sz="2000" dirty="0">
                <a:solidFill>
                  <a:srgbClr val="006600"/>
                </a:solidFill>
              </a:rPr>
            </a:br>
            <a:endParaRPr lang="en-US" sz="2000" dirty="0">
              <a:solidFill>
                <a:srgbClr val="006600"/>
              </a:solidFill>
            </a:endParaRPr>
          </a:p>
          <a:p>
            <a:r>
              <a:rPr lang="en-US" sz="2400" dirty="0">
                <a:solidFill>
                  <a:srgbClr val="006600"/>
                </a:solidFill>
              </a:rPr>
              <a:t>NONE….at the state level (probably)</a:t>
            </a:r>
          </a:p>
          <a:p>
            <a:pPr lvl="1"/>
            <a:r>
              <a:rPr lang="en-US" sz="2000" dirty="0">
                <a:solidFill>
                  <a:srgbClr val="006600"/>
                </a:solidFill>
              </a:rPr>
              <a:t>As of now, Louisiana is not expected to impose state income taxes on forgiven student loan debt.</a:t>
            </a:r>
          </a:p>
          <a:p>
            <a:pPr lvl="1"/>
            <a:r>
              <a:rPr lang="en-US" sz="2000" dirty="0">
                <a:solidFill>
                  <a:srgbClr val="006600"/>
                </a:solidFill>
              </a:rPr>
              <a:t>We think there are 13 states where it will be taxed…but Louisiana is not one of them.</a:t>
            </a:r>
          </a:p>
          <a:p>
            <a:pPr lvl="1"/>
            <a:r>
              <a:rPr lang="en-US" sz="2000" dirty="0">
                <a:solidFill>
                  <a:srgbClr val="006600"/>
                </a:solidFill>
              </a:rPr>
              <a:t>Confirm this before you file your 2022 or 2023 state income taxes.</a:t>
            </a:r>
            <a:endParaRPr lang="en-US" sz="2400" dirty="0">
              <a:solidFill>
                <a:srgbClr val="006600"/>
              </a:solidFill>
            </a:endParaRPr>
          </a:p>
        </p:txBody>
      </p:sp>
      <p:sp>
        <p:nvSpPr>
          <p:cNvPr id="5" name="Rectangle 2">
            <a:extLst>
              <a:ext uri="{FF2B5EF4-FFF2-40B4-BE49-F238E27FC236}">
                <a16:creationId xmlns:a16="http://schemas.microsoft.com/office/drawing/2014/main" id="{58A09CD0-171F-4A3A-1A6A-F85F47986262}"/>
              </a:ext>
            </a:extLst>
          </p:cNvPr>
          <p:cNvSpPr txBox="1">
            <a:spLocks noChangeArrowheads="1"/>
          </p:cNvSpPr>
          <p:nvPr/>
        </p:nvSpPr>
        <p:spPr bwMode="auto">
          <a:xfrm>
            <a:off x="838200" y="328735"/>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#1 $10k-$20k of DEBT RELIEF</a:t>
            </a:r>
          </a:p>
        </p:txBody>
      </p:sp>
    </p:spTree>
    <p:extLst>
      <p:ext uri="{BB962C8B-B14F-4D97-AF65-F5344CB8AC3E}">
        <p14:creationId xmlns:p14="http://schemas.microsoft.com/office/powerpoint/2010/main" val="132985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blinds(horizontal)">
                                      <p:cBhvr>
                                        <p:cTn id="10" dur="500"/>
                                        <p:tgtEl>
                                          <p:spTgt spid="4">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blinds(horizontal)">
                                      <p:cBhvr>
                                        <p:cTn id="15" dur="500"/>
                                        <p:tgtEl>
                                          <p:spTgt spid="4">
                                            <p:txEl>
                                              <p:pRg st="2" end="2"/>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4">
                                            <p:txEl>
                                              <p:pRg st="3" end="3"/>
                                            </p:txEl>
                                          </p:spTgt>
                                        </p:tgtEl>
                                        <p:attrNameLst>
                                          <p:attrName>style.visibility</p:attrName>
                                        </p:attrNameLst>
                                      </p:cBhvr>
                                      <p:to>
                                        <p:strVal val="visible"/>
                                      </p:to>
                                    </p:set>
                                    <p:animEffect transition="in" filter="blinds(horizontal)">
                                      <p:cBhvr>
                                        <p:cTn id="18" dur="500"/>
                                        <p:tgtEl>
                                          <p:spTgt spid="4">
                                            <p:txEl>
                                              <p:pRg st="3" end="3"/>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animEffect transition="in" filter="blinds(horizontal)">
                                      <p:cBhvr>
                                        <p:cTn id="21" dur="500"/>
                                        <p:tgtEl>
                                          <p:spTgt spid="4">
                                            <p:txEl>
                                              <p:pRg st="4" end="4"/>
                                            </p:txEl>
                                          </p:spTgt>
                                        </p:tgtEl>
                                      </p:cBhvr>
                                    </p:animEffect>
                                  </p:childTnLst>
                                </p:cTn>
                              </p:par>
                              <p:par>
                                <p:cTn id="22" presetID="3" presetClass="entr" presetSubtype="10" fill="hold" nodeType="withEffect">
                                  <p:stCondLst>
                                    <p:cond delay="0"/>
                                  </p:stCondLst>
                                  <p:childTnLst>
                                    <p:set>
                                      <p:cBhvr>
                                        <p:cTn id="23" dur="1" fill="hold">
                                          <p:stCondLst>
                                            <p:cond delay="0"/>
                                          </p:stCondLst>
                                        </p:cTn>
                                        <p:tgtEl>
                                          <p:spTgt spid="4">
                                            <p:txEl>
                                              <p:pRg st="5" end="5"/>
                                            </p:txEl>
                                          </p:spTgt>
                                        </p:tgtEl>
                                        <p:attrNameLst>
                                          <p:attrName>style.visibility</p:attrName>
                                        </p:attrNameLst>
                                      </p:cBhvr>
                                      <p:to>
                                        <p:strVal val="visible"/>
                                      </p:to>
                                    </p:set>
                                    <p:animEffect transition="in" filter="blinds(horizontal)">
                                      <p:cBhvr>
                                        <p:cTn id="24"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44843"/>
            <a:ext cx="10972800" cy="2263432"/>
          </a:xfrm>
        </p:spPr>
        <p:txBody>
          <a:bodyPr>
            <a:normAutofit fontScale="90000"/>
          </a:bodyPr>
          <a:lstStyle/>
          <a:p>
            <a:r>
              <a:rPr lang="en-US" sz="5400" dirty="0">
                <a:latin typeface="Times New Roman" panose="02020603050405020304" pitchFamily="18" charset="0"/>
                <a:cs typeface="Times New Roman" panose="02020603050405020304" pitchFamily="18" charset="0"/>
              </a:rPr>
              <a:t>Brian Bolton</a:t>
            </a:r>
            <a:br>
              <a:rPr lang="en-US" sz="5400" dirty="0">
                <a:latin typeface="Times New Roman" panose="02020603050405020304" pitchFamily="18" charset="0"/>
                <a:cs typeface="Times New Roman" panose="02020603050405020304" pitchFamily="18" charset="0"/>
              </a:rPr>
            </a:br>
            <a:r>
              <a:rPr lang="en-US" sz="5400" dirty="0">
                <a:latin typeface="Times New Roman" panose="02020603050405020304" pitchFamily="18" charset="0"/>
                <a:cs typeface="Times New Roman" panose="02020603050405020304" pitchFamily="18" charset="0"/>
              </a:rPr>
              <a:t>Professor of Finance</a:t>
            </a:r>
            <a:br>
              <a:rPr lang="en-US" sz="5400" dirty="0">
                <a:latin typeface="Times New Roman" panose="02020603050405020304" pitchFamily="18" charset="0"/>
                <a:cs typeface="Times New Roman" panose="02020603050405020304" pitchFamily="18" charset="0"/>
              </a:rPr>
            </a:br>
            <a:r>
              <a:rPr lang="en-US" sz="5400" dirty="0">
                <a:latin typeface="Times New Roman" panose="02020603050405020304" pitchFamily="18" charset="0"/>
                <a:cs typeface="Times New Roman" panose="02020603050405020304" pitchFamily="18" charset="0"/>
              </a:rPr>
              <a:t>brian.bolton@louisiana.edu</a:t>
            </a:r>
            <a:br>
              <a:rPr lang="en-US" sz="5400" dirty="0">
                <a:latin typeface="Times New Roman" panose="02020603050405020304" pitchFamily="18" charset="0"/>
                <a:cs typeface="Times New Roman" panose="02020603050405020304" pitchFamily="18" charset="0"/>
              </a:rPr>
            </a:br>
            <a:br>
              <a:rPr lang="en-US" sz="5400" dirty="0">
                <a:latin typeface="Times New Roman" panose="02020603050405020304" pitchFamily="18" charset="0"/>
                <a:cs typeface="Times New Roman" panose="02020603050405020304" pitchFamily="18" charset="0"/>
              </a:rPr>
            </a:br>
            <a:r>
              <a:rPr lang="en-US" sz="4400" dirty="0">
                <a:latin typeface="Times New Roman" panose="02020603050405020304" pitchFamily="18" charset="0"/>
                <a:cs typeface="Times New Roman" panose="02020603050405020304" pitchFamily="18" charset="0"/>
              </a:rPr>
              <a:t>http://business.louisiana.edu/financeispersonal</a:t>
            </a:r>
          </a:p>
        </p:txBody>
      </p:sp>
    </p:spTree>
    <p:extLst>
      <p:ext uri="{BB962C8B-B14F-4D97-AF65-F5344CB8AC3E}">
        <p14:creationId xmlns:p14="http://schemas.microsoft.com/office/powerpoint/2010/main" val="3124618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#1 DEBT RELIEF: WHO IS ELIGIBLE?</a:t>
            </a:r>
          </a:p>
        </p:txBody>
      </p:sp>
      <p:sp>
        <p:nvSpPr>
          <p:cNvPr id="2" name="Content Placeholder 2">
            <a:extLst>
              <a:ext uri="{FF2B5EF4-FFF2-40B4-BE49-F238E27FC236}">
                <a16:creationId xmlns:a16="http://schemas.microsoft.com/office/drawing/2014/main" id="{DE54BF1F-89EF-FF75-F5D5-60E2016F99CF}"/>
              </a:ext>
            </a:extLst>
          </p:cNvPr>
          <p:cNvSpPr txBox="1">
            <a:spLocks/>
          </p:cNvSpPr>
          <p:nvPr/>
        </p:nvSpPr>
        <p:spPr>
          <a:xfrm>
            <a:off x="838200" y="1451919"/>
            <a:ext cx="10515600" cy="472504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Forgiveness is only available for loans held by the U.S. Department of Education (Federal Loans, not private loans).</a:t>
            </a:r>
            <a:br>
              <a:rPr lang="en-US" dirty="0"/>
            </a:br>
            <a:endParaRPr lang="en-US" dirty="0"/>
          </a:p>
          <a:p>
            <a:r>
              <a:rPr lang="en-US" b="1" dirty="0">
                <a:solidFill>
                  <a:srgbClr val="C00000"/>
                </a:solidFill>
              </a:rPr>
              <a:t>You are probably NOT eligible for student loan forgiveness if…</a:t>
            </a:r>
          </a:p>
          <a:p>
            <a:pPr lvl="1"/>
            <a:r>
              <a:rPr lang="en-US" b="1" dirty="0">
                <a:solidFill>
                  <a:srgbClr val="C00000"/>
                </a:solidFill>
              </a:rPr>
              <a:t>You obtained your loan from a private lender, not the DoE.</a:t>
            </a:r>
          </a:p>
          <a:p>
            <a:pPr lvl="1"/>
            <a:r>
              <a:rPr lang="en-US" b="1" dirty="0">
                <a:solidFill>
                  <a:srgbClr val="C00000"/>
                </a:solidFill>
              </a:rPr>
              <a:t>You refinanced your federal loan into a private loan.</a:t>
            </a:r>
          </a:p>
          <a:p>
            <a:pPr lvl="1"/>
            <a:r>
              <a:rPr lang="en-US" b="1" dirty="0">
                <a:solidFill>
                  <a:srgbClr val="C00000"/>
                </a:solidFill>
              </a:rPr>
              <a:t>You consolidated or combined federal loans and private loans into a single loan repayment package.</a:t>
            </a:r>
          </a:p>
          <a:p>
            <a:pPr lvl="1"/>
            <a:r>
              <a:rPr lang="en-US" b="1" dirty="0">
                <a:solidFill>
                  <a:srgbClr val="C00000"/>
                </a:solidFill>
              </a:rPr>
              <a:t>You have a FFEL or Perkins loan that was moved from federal to private</a:t>
            </a:r>
            <a:br>
              <a:rPr lang="en-US" b="1" dirty="0">
                <a:solidFill>
                  <a:srgbClr val="C00000"/>
                </a:solidFill>
              </a:rPr>
            </a:br>
            <a:endParaRPr lang="en-US" b="1" dirty="0">
              <a:solidFill>
                <a:srgbClr val="C00000"/>
              </a:solidFill>
            </a:endParaRPr>
          </a:p>
          <a:p>
            <a:pPr lvl="1"/>
            <a:r>
              <a:rPr lang="en-US" b="1" dirty="0">
                <a:solidFill>
                  <a:srgbClr val="C00000"/>
                </a:solidFill>
              </a:rPr>
              <a:t>A federal loan can be converted into a private loan, but a private loan cannot be converted into a federal loan.</a:t>
            </a:r>
          </a:p>
        </p:txBody>
      </p:sp>
    </p:spTree>
    <p:extLst>
      <p:ext uri="{BB962C8B-B14F-4D97-AF65-F5344CB8AC3E}">
        <p14:creationId xmlns:p14="http://schemas.microsoft.com/office/powerpoint/2010/main" val="1084847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blinds(horizontal)">
                                      <p:cBhvr>
                                        <p:cTn id="7" dur="500"/>
                                        <p:tgtEl>
                                          <p:spTgt spid="2">
                                            <p:txEl>
                                              <p:pRg st="1" end="1"/>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2">
                                            <p:txEl>
                                              <p:pRg st="2" end="2"/>
                                            </p:txEl>
                                          </p:spTgt>
                                        </p:tgtEl>
                                        <p:attrNameLst>
                                          <p:attrName>style.visibility</p:attrName>
                                        </p:attrNameLst>
                                      </p:cBhvr>
                                      <p:to>
                                        <p:strVal val="visible"/>
                                      </p:to>
                                    </p:set>
                                    <p:animEffect transition="in" filter="blinds(horizontal)">
                                      <p:cBhvr>
                                        <p:cTn id="10" dur="500"/>
                                        <p:tgtEl>
                                          <p:spTgt spid="2">
                                            <p:txEl>
                                              <p:pRg st="2" end="2"/>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animEffect transition="in" filter="blinds(horizontal)">
                                      <p:cBhvr>
                                        <p:cTn id="13" dur="500"/>
                                        <p:tgtEl>
                                          <p:spTgt spid="2">
                                            <p:txEl>
                                              <p:pRg st="3" end="3"/>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2">
                                            <p:txEl>
                                              <p:pRg st="4" end="4"/>
                                            </p:txEl>
                                          </p:spTgt>
                                        </p:tgtEl>
                                        <p:attrNameLst>
                                          <p:attrName>style.visibility</p:attrName>
                                        </p:attrNameLst>
                                      </p:cBhvr>
                                      <p:to>
                                        <p:strVal val="visible"/>
                                      </p:to>
                                    </p:set>
                                    <p:animEffect transition="in" filter="blinds(horizontal)">
                                      <p:cBhvr>
                                        <p:cTn id="16" dur="500"/>
                                        <p:tgtEl>
                                          <p:spTgt spid="2">
                                            <p:txEl>
                                              <p:pRg st="4" end="4"/>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animEffect transition="in" filter="blinds(horizontal)">
                                      <p:cBhvr>
                                        <p:cTn id="19" dur="500"/>
                                        <p:tgtEl>
                                          <p:spTgt spid="2">
                                            <p:txEl>
                                              <p:pRg st="5" end="5"/>
                                            </p:txEl>
                                          </p:spTgt>
                                        </p:tgtEl>
                                      </p:cBhvr>
                                    </p:animEffect>
                                  </p:childTnLst>
                                </p:cTn>
                              </p:par>
                              <p:par>
                                <p:cTn id="20" presetID="3" presetClass="entr" presetSubtype="10" fill="hold" nodeType="withEffect">
                                  <p:stCondLst>
                                    <p:cond delay="0"/>
                                  </p:stCondLst>
                                  <p:childTnLst>
                                    <p:set>
                                      <p:cBhvr>
                                        <p:cTn id="21" dur="1" fill="hold">
                                          <p:stCondLst>
                                            <p:cond delay="0"/>
                                          </p:stCondLst>
                                        </p:cTn>
                                        <p:tgtEl>
                                          <p:spTgt spid="2">
                                            <p:txEl>
                                              <p:pRg st="6" end="6"/>
                                            </p:txEl>
                                          </p:spTgt>
                                        </p:tgtEl>
                                        <p:attrNameLst>
                                          <p:attrName>style.visibility</p:attrName>
                                        </p:attrNameLst>
                                      </p:cBhvr>
                                      <p:to>
                                        <p:strVal val="visible"/>
                                      </p:to>
                                    </p:set>
                                    <p:animEffect transition="in" filter="blinds(horizontal)">
                                      <p:cBhvr>
                                        <p:cTn id="22"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#1 DEBT RELIEF: WHO IS ELIGIBLE?</a:t>
            </a:r>
          </a:p>
        </p:txBody>
      </p:sp>
      <p:sp>
        <p:nvSpPr>
          <p:cNvPr id="2" name="Content Placeholder 2">
            <a:extLst>
              <a:ext uri="{FF2B5EF4-FFF2-40B4-BE49-F238E27FC236}">
                <a16:creationId xmlns:a16="http://schemas.microsoft.com/office/drawing/2014/main" id="{DE54BF1F-89EF-FF75-F5D5-60E2016F99CF}"/>
              </a:ext>
            </a:extLst>
          </p:cNvPr>
          <p:cNvSpPr txBox="1">
            <a:spLocks/>
          </p:cNvSpPr>
          <p:nvPr/>
        </p:nvSpPr>
        <p:spPr>
          <a:xfrm>
            <a:off x="838200" y="1451919"/>
            <a:ext cx="10515600" cy="472504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Forgiveness is only available for loans held by the U.S. Department of Education (Federal Loans, not private loans).</a:t>
            </a:r>
          </a:p>
        </p:txBody>
      </p:sp>
      <p:pic>
        <p:nvPicPr>
          <p:cNvPr id="15364" name="Picture 4" descr="16,841 College Student Illustrations &amp; Clip Art - iStock">
            <a:extLst>
              <a:ext uri="{FF2B5EF4-FFF2-40B4-BE49-F238E27FC236}">
                <a16:creationId xmlns:a16="http://schemas.microsoft.com/office/drawing/2014/main" id="{D8C502CE-1B0D-791D-D369-0A8478B018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745" y="2259233"/>
            <a:ext cx="2118669" cy="1694935"/>
          </a:xfrm>
          <a:prstGeom prst="rect">
            <a:avLst/>
          </a:prstGeom>
          <a:noFill/>
          <a:extLst>
            <a:ext uri="{909E8E84-426E-40DD-AFC4-6F175D3DCCD1}">
              <a14:hiddenFill xmlns:a14="http://schemas.microsoft.com/office/drawing/2010/main">
                <a:solidFill>
                  <a:srgbClr val="FFFFFF"/>
                </a:solidFill>
              </a14:hiddenFill>
            </a:ext>
          </a:extLst>
        </p:spPr>
      </p:pic>
      <p:pic>
        <p:nvPicPr>
          <p:cNvPr id="15366" name="Picture 6" descr="Free Bank Cliparts, Download Free Bank Cliparts png images, Free ClipArts  on Clipart Library">
            <a:extLst>
              <a:ext uri="{FF2B5EF4-FFF2-40B4-BE49-F238E27FC236}">
                <a16:creationId xmlns:a16="http://schemas.microsoft.com/office/drawing/2014/main" id="{F415025D-5EBA-C888-138F-0731063F89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0830" y="2354997"/>
            <a:ext cx="1641389" cy="164138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6" descr="Free Bank Cliparts, Download Free Bank Cliparts png images, Free ClipArts  on Clipart Library">
            <a:extLst>
              <a:ext uri="{FF2B5EF4-FFF2-40B4-BE49-F238E27FC236}">
                <a16:creationId xmlns:a16="http://schemas.microsoft.com/office/drawing/2014/main" id="{1A2C4371-6C2B-B3B0-BA82-FC3D733615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3267" y="4307855"/>
            <a:ext cx="1641389" cy="1641389"/>
          </a:xfrm>
          <a:prstGeom prst="rect">
            <a:avLst/>
          </a:prstGeom>
          <a:noFill/>
          <a:extLst>
            <a:ext uri="{909E8E84-426E-40DD-AFC4-6F175D3DCCD1}">
              <a14:hiddenFill xmlns:a14="http://schemas.microsoft.com/office/drawing/2010/main">
                <a:solidFill>
                  <a:srgbClr val="FFFFFF"/>
                </a:solidFill>
              </a14:hiddenFill>
            </a:ext>
          </a:extLst>
        </p:spPr>
      </p:pic>
      <p:pic>
        <p:nvPicPr>
          <p:cNvPr id="15370" name="Picture 10" descr="student clipart university - Clip Art Library">
            <a:extLst>
              <a:ext uri="{FF2B5EF4-FFF2-40B4-BE49-F238E27FC236}">
                <a16:creationId xmlns:a16="http://schemas.microsoft.com/office/drawing/2014/main" id="{F71F7F8D-4381-57EB-8EF9-7E06A6E1AF4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79574" y="2461457"/>
            <a:ext cx="2263345" cy="1175198"/>
          </a:xfrm>
          <a:prstGeom prst="rect">
            <a:avLst/>
          </a:prstGeom>
          <a:noFill/>
          <a:extLst>
            <a:ext uri="{909E8E84-426E-40DD-AFC4-6F175D3DCCD1}">
              <a14:hiddenFill xmlns:a14="http://schemas.microsoft.com/office/drawing/2010/main">
                <a:solidFill>
                  <a:srgbClr val="FFFFFF"/>
                </a:solidFill>
              </a14:hiddenFill>
            </a:ext>
          </a:extLst>
        </p:spPr>
      </p:pic>
      <p:pic>
        <p:nvPicPr>
          <p:cNvPr id="15372" name="Picture 12" descr="Treasury Clipart Free Download | 6 Treasury free illustrations">
            <a:extLst>
              <a:ext uri="{FF2B5EF4-FFF2-40B4-BE49-F238E27FC236}">
                <a16:creationId xmlns:a16="http://schemas.microsoft.com/office/drawing/2014/main" id="{71E26021-29E7-3C71-7932-070A49DEC9D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60865" y="4175848"/>
            <a:ext cx="1953395" cy="1723584"/>
          </a:xfrm>
          <a:prstGeom prst="rect">
            <a:avLst/>
          </a:prstGeom>
          <a:noFill/>
          <a:extLst>
            <a:ext uri="{909E8E84-426E-40DD-AFC4-6F175D3DCCD1}">
              <a14:hiddenFill xmlns:a14="http://schemas.microsoft.com/office/drawing/2010/main">
                <a:solidFill>
                  <a:srgbClr val="FFFFFF"/>
                </a:solidFill>
              </a14:hiddenFill>
            </a:ext>
          </a:extLst>
        </p:spPr>
      </p:pic>
      <p:pic>
        <p:nvPicPr>
          <p:cNvPr id="15374" name="Picture 14" descr="Here's How to Make Money Investing in Pre-IPO Stocks">
            <a:extLst>
              <a:ext uri="{FF2B5EF4-FFF2-40B4-BE49-F238E27FC236}">
                <a16:creationId xmlns:a16="http://schemas.microsoft.com/office/drawing/2014/main" id="{C6DA3A8C-F02F-053C-B25D-4C0CD3D573C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46743" y="4244669"/>
            <a:ext cx="2815281" cy="1585942"/>
          </a:xfrm>
          <a:prstGeom prst="rect">
            <a:avLst/>
          </a:prstGeom>
          <a:noFill/>
          <a:extLst>
            <a:ext uri="{909E8E84-426E-40DD-AFC4-6F175D3DCCD1}">
              <a14:hiddenFill xmlns:a14="http://schemas.microsoft.com/office/drawing/2010/main">
                <a:solidFill>
                  <a:srgbClr val="FFFFFF"/>
                </a:solidFill>
              </a14:hiddenFill>
            </a:ext>
          </a:extLst>
        </p:spPr>
      </p:pic>
      <p:sp>
        <p:nvSpPr>
          <p:cNvPr id="4" name="Right Arrow 3">
            <a:extLst>
              <a:ext uri="{FF2B5EF4-FFF2-40B4-BE49-F238E27FC236}">
                <a16:creationId xmlns:a16="http://schemas.microsoft.com/office/drawing/2014/main" id="{BB06346A-1615-197E-257B-DA005EB518AC}"/>
              </a:ext>
            </a:extLst>
          </p:cNvPr>
          <p:cNvSpPr/>
          <p:nvPr/>
        </p:nvSpPr>
        <p:spPr>
          <a:xfrm>
            <a:off x="2221385" y="3049056"/>
            <a:ext cx="1042087" cy="186376"/>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ight Arrow 4">
            <a:extLst>
              <a:ext uri="{FF2B5EF4-FFF2-40B4-BE49-F238E27FC236}">
                <a16:creationId xmlns:a16="http://schemas.microsoft.com/office/drawing/2014/main" id="{595994A4-0DAA-61D6-EEB3-649A71723254}"/>
              </a:ext>
            </a:extLst>
          </p:cNvPr>
          <p:cNvSpPr/>
          <p:nvPr/>
        </p:nvSpPr>
        <p:spPr>
          <a:xfrm>
            <a:off x="5731992" y="3049056"/>
            <a:ext cx="1042087" cy="186376"/>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ight Arrow 5">
            <a:extLst>
              <a:ext uri="{FF2B5EF4-FFF2-40B4-BE49-F238E27FC236}">
                <a16:creationId xmlns:a16="http://schemas.microsoft.com/office/drawing/2014/main" id="{65F3D1F4-377E-23BD-F79D-88C6235964CF}"/>
              </a:ext>
            </a:extLst>
          </p:cNvPr>
          <p:cNvSpPr/>
          <p:nvPr/>
        </p:nvSpPr>
        <p:spPr>
          <a:xfrm>
            <a:off x="8751159" y="3082503"/>
            <a:ext cx="1042087" cy="186376"/>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ight Arrow 8">
            <a:extLst>
              <a:ext uri="{FF2B5EF4-FFF2-40B4-BE49-F238E27FC236}">
                <a16:creationId xmlns:a16="http://schemas.microsoft.com/office/drawing/2014/main" id="{8AEC8066-82A5-FD1C-4622-C26C7AB3B720}"/>
              </a:ext>
            </a:extLst>
          </p:cNvPr>
          <p:cNvSpPr/>
          <p:nvPr/>
        </p:nvSpPr>
        <p:spPr>
          <a:xfrm>
            <a:off x="1462860" y="5116380"/>
            <a:ext cx="1042087" cy="186376"/>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ight Arrow 9">
            <a:extLst>
              <a:ext uri="{FF2B5EF4-FFF2-40B4-BE49-F238E27FC236}">
                <a16:creationId xmlns:a16="http://schemas.microsoft.com/office/drawing/2014/main" id="{F205B1EF-23B4-7002-CC43-279D462CA9BE}"/>
              </a:ext>
            </a:extLst>
          </p:cNvPr>
          <p:cNvSpPr/>
          <p:nvPr/>
        </p:nvSpPr>
        <p:spPr>
          <a:xfrm>
            <a:off x="4545100" y="5056639"/>
            <a:ext cx="1042087" cy="186376"/>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ight Arrow 10">
            <a:extLst>
              <a:ext uri="{FF2B5EF4-FFF2-40B4-BE49-F238E27FC236}">
                <a16:creationId xmlns:a16="http://schemas.microsoft.com/office/drawing/2014/main" id="{19AD56A0-07ED-40F9-F008-632740DA5FBC}"/>
              </a:ext>
            </a:extLst>
          </p:cNvPr>
          <p:cNvSpPr/>
          <p:nvPr/>
        </p:nvSpPr>
        <p:spPr>
          <a:xfrm>
            <a:off x="7930851" y="5149827"/>
            <a:ext cx="1042087" cy="186376"/>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FD6289B3-1B8C-C349-7F85-7200FFA511ED}"/>
              </a:ext>
            </a:extLst>
          </p:cNvPr>
          <p:cNvSpPr txBox="1"/>
          <p:nvPr/>
        </p:nvSpPr>
        <p:spPr>
          <a:xfrm>
            <a:off x="270947" y="3843640"/>
            <a:ext cx="1836263" cy="369332"/>
          </a:xfrm>
          <a:prstGeom prst="rect">
            <a:avLst/>
          </a:prstGeom>
          <a:solidFill>
            <a:srgbClr val="C00000"/>
          </a:solidFill>
        </p:spPr>
        <p:txBody>
          <a:bodyPr wrap="square" rtlCol="0">
            <a:spAutoFit/>
          </a:bodyPr>
          <a:lstStyle/>
          <a:p>
            <a:pPr algn="ctr"/>
            <a:r>
              <a:rPr lang="en-US" b="1" dirty="0">
                <a:solidFill>
                  <a:schemeClr val="bg1"/>
                </a:solidFill>
              </a:rPr>
              <a:t>YOU</a:t>
            </a:r>
          </a:p>
        </p:txBody>
      </p:sp>
      <p:sp>
        <p:nvSpPr>
          <p:cNvPr id="14" name="TextBox 13">
            <a:extLst>
              <a:ext uri="{FF2B5EF4-FFF2-40B4-BE49-F238E27FC236}">
                <a16:creationId xmlns:a16="http://schemas.microsoft.com/office/drawing/2014/main" id="{2C9AEF68-2C9A-6F1E-E994-97B3627C276D}"/>
              </a:ext>
            </a:extLst>
          </p:cNvPr>
          <p:cNvSpPr txBox="1"/>
          <p:nvPr/>
        </p:nvSpPr>
        <p:spPr>
          <a:xfrm>
            <a:off x="3486149" y="3843640"/>
            <a:ext cx="1975022" cy="369332"/>
          </a:xfrm>
          <a:prstGeom prst="rect">
            <a:avLst/>
          </a:prstGeom>
          <a:solidFill>
            <a:srgbClr val="C00000"/>
          </a:solidFill>
        </p:spPr>
        <p:txBody>
          <a:bodyPr wrap="square" rtlCol="0">
            <a:spAutoFit/>
          </a:bodyPr>
          <a:lstStyle/>
          <a:p>
            <a:pPr algn="ctr"/>
            <a:r>
              <a:rPr lang="en-US" b="1" dirty="0">
                <a:solidFill>
                  <a:schemeClr val="bg1"/>
                </a:solidFill>
              </a:rPr>
              <a:t>YOUR COLLEGE</a:t>
            </a:r>
          </a:p>
        </p:txBody>
      </p:sp>
      <p:sp>
        <p:nvSpPr>
          <p:cNvPr id="15" name="TextBox 14">
            <a:extLst>
              <a:ext uri="{FF2B5EF4-FFF2-40B4-BE49-F238E27FC236}">
                <a16:creationId xmlns:a16="http://schemas.microsoft.com/office/drawing/2014/main" id="{47FDAC5B-BE7D-7AA7-8088-4BA390DE0C8F}"/>
              </a:ext>
            </a:extLst>
          </p:cNvPr>
          <p:cNvSpPr txBox="1"/>
          <p:nvPr/>
        </p:nvSpPr>
        <p:spPr>
          <a:xfrm>
            <a:off x="6437614" y="3848623"/>
            <a:ext cx="2392831" cy="369332"/>
          </a:xfrm>
          <a:prstGeom prst="rect">
            <a:avLst/>
          </a:prstGeom>
          <a:solidFill>
            <a:srgbClr val="C00000"/>
          </a:solidFill>
        </p:spPr>
        <p:txBody>
          <a:bodyPr wrap="square" rtlCol="0">
            <a:spAutoFit/>
          </a:bodyPr>
          <a:lstStyle/>
          <a:p>
            <a:pPr algn="ctr"/>
            <a:r>
              <a:rPr lang="en-US" b="1" dirty="0">
                <a:solidFill>
                  <a:schemeClr val="bg1"/>
                </a:solidFill>
              </a:rPr>
              <a:t>YOUR LOAN SERVICER</a:t>
            </a:r>
          </a:p>
        </p:txBody>
      </p:sp>
      <p:sp>
        <p:nvSpPr>
          <p:cNvPr id="18" name="TextBox 17">
            <a:extLst>
              <a:ext uri="{FF2B5EF4-FFF2-40B4-BE49-F238E27FC236}">
                <a16:creationId xmlns:a16="http://schemas.microsoft.com/office/drawing/2014/main" id="{3ECC05A2-FDBE-64A0-4E7F-84761576BB4F}"/>
              </a:ext>
            </a:extLst>
          </p:cNvPr>
          <p:cNvSpPr txBox="1"/>
          <p:nvPr/>
        </p:nvSpPr>
        <p:spPr>
          <a:xfrm>
            <a:off x="2594663" y="5987699"/>
            <a:ext cx="1836263" cy="369332"/>
          </a:xfrm>
          <a:prstGeom prst="rect">
            <a:avLst/>
          </a:prstGeom>
          <a:solidFill>
            <a:srgbClr val="C00000"/>
          </a:solidFill>
        </p:spPr>
        <p:txBody>
          <a:bodyPr wrap="square" rtlCol="0">
            <a:spAutoFit/>
          </a:bodyPr>
          <a:lstStyle/>
          <a:p>
            <a:pPr algn="ctr"/>
            <a:r>
              <a:rPr lang="en-US" b="1" dirty="0">
                <a:solidFill>
                  <a:schemeClr val="bg1"/>
                </a:solidFill>
              </a:rPr>
              <a:t>MAYBE A BANK</a:t>
            </a:r>
          </a:p>
        </p:txBody>
      </p:sp>
      <p:sp>
        <p:nvSpPr>
          <p:cNvPr id="19" name="TextBox 18">
            <a:extLst>
              <a:ext uri="{FF2B5EF4-FFF2-40B4-BE49-F238E27FC236}">
                <a16:creationId xmlns:a16="http://schemas.microsoft.com/office/drawing/2014/main" id="{E92D6174-A972-4D89-512B-9E5587864CBA}"/>
              </a:ext>
            </a:extLst>
          </p:cNvPr>
          <p:cNvSpPr txBox="1"/>
          <p:nvPr/>
        </p:nvSpPr>
        <p:spPr>
          <a:xfrm>
            <a:off x="5431630" y="5974184"/>
            <a:ext cx="2645506" cy="369332"/>
          </a:xfrm>
          <a:prstGeom prst="rect">
            <a:avLst/>
          </a:prstGeom>
          <a:solidFill>
            <a:srgbClr val="C00000"/>
          </a:solidFill>
        </p:spPr>
        <p:txBody>
          <a:bodyPr wrap="square" rtlCol="0">
            <a:spAutoFit/>
          </a:bodyPr>
          <a:lstStyle/>
          <a:p>
            <a:pPr algn="ctr"/>
            <a:r>
              <a:rPr lang="en-US" b="1" dirty="0">
                <a:solidFill>
                  <a:schemeClr val="bg1"/>
                </a:solidFill>
              </a:rPr>
              <a:t>MAYBE SOME INVESTORS</a:t>
            </a:r>
          </a:p>
        </p:txBody>
      </p:sp>
      <p:sp>
        <p:nvSpPr>
          <p:cNvPr id="21" name="Rectangle 20">
            <a:extLst>
              <a:ext uri="{FF2B5EF4-FFF2-40B4-BE49-F238E27FC236}">
                <a16:creationId xmlns:a16="http://schemas.microsoft.com/office/drawing/2014/main" id="{13D648FB-8090-F6E6-1AB7-5D3E647DC333}"/>
              </a:ext>
            </a:extLst>
          </p:cNvPr>
          <p:cNvSpPr/>
          <p:nvPr/>
        </p:nvSpPr>
        <p:spPr>
          <a:xfrm>
            <a:off x="10100104" y="5906851"/>
            <a:ext cx="2011154" cy="8391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7774FF41-D170-D95A-DFD1-785B13A5B8EB}"/>
              </a:ext>
            </a:extLst>
          </p:cNvPr>
          <p:cNvSpPr txBox="1"/>
          <p:nvPr/>
        </p:nvSpPr>
        <p:spPr>
          <a:xfrm>
            <a:off x="8941146" y="5960775"/>
            <a:ext cx="2392831" cy="646331"/>
          </a:xfrm>
          <a:prstGeom prst="rect">
            <a:avLst/>
          </a:prstGeom>
          <a:solidFill>
            <a:srgbClr val="006600"/>
          </a:solidFill>
        </p:spPr>
        <p:txBody>
          <a:bodyPr wrap="square" rtlCol="0">
            <a:spAutoFit/>
          </a:bodyPr>
          <a:lstStyle/>
          <a:p>
            <a:pPr algn="ctr"/>
            <a:r>
              <a:rPr lang="en-US" b="1" dirty="0">
                <a:solidFill>
                  <a:schemeClr val="bg1"/>
                </a:solidFill>
              </a:rPr>
              <a:t>U.S. DEPARTMEMT OF EDUCATION</a:t>
            </a:r>
          </a:p>
        </p:txBody>
      </p:sp>
    </p:spTree>
    <p:extLst>
      <p:ext uri="{BB962C8B-B14F-4D97-AF65-F5344CB8AC3E}">
        <p14:creationId xmlns:p14="http://schemas.microsoft.com/office/powerpoint/2010/main" val="2957229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3" presetClass="entr" presetSubtype="10" fill="hold" nodeType="withEffect">
                                  <p:stCondLst>
                                    <p:cond delay="0"/>
                                  </p:stCondLst>
                                  <p:childTnLst>
                                    <p:set>
                                      <p:cBhvr>
                                        <p:cTn id="9" dur="1" fill="hold">
                                          <p:stCondLst>
                                            <p:cond delay="0"/>
                                          </p:stCondLst>
                                        </p:cTn>
                                        <p:tgtEl>
                                          <p:spTgt spid="15370"/>
                                        </p:tgtEl>
                                        <p:attrNameLst>
                                          <p:attrName>style.visibility</p:attrName>
                                        </p:attrNameLst>
                                      </p:cBhvr>
                                      <p:to>
                                        <p:strVal val="visible"/>
                                      </p:to>
                                    </p:set>
                                    <p:animEffect transition="in" filter="blinds(horizontal)">
                                      <p:cBhvr>
                                        <p:cTn id="10" dur="500"/>
                                        <p:tgtEl>
                                          <p:spTgt spid="15370"/>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blinds(horizontal)">
                                      <p:cBhvr>
                                        <p:cTn id="13" dur="500"/>
                                        <p:tgtEl>
                                          <p:spTgt spid="14"/>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linds(horizontal)">
                                      <p:cBhvr>
                                        <p:cTn id="18" dur="500"/>
                                        <p:tgtEl>
                                          <p:spTgt spid="5"/>
                                        </p:tgtEl>
                                      </p:cBhvr>
                                    </p:animEffect>
                                  </p:childTnLst>
                                </p:cTn>
                              </p:par>
                              <p:par>
                                <p:cTn id="19" presetID="3" presetClass="entr" presetSubtype="10" fill="hold" nodeType="withEffect">
                                  <p:stCondLst>
                                    <p:cond delay="0"/>
                                  </p:stCondLst>
                                  <p:childTnLst>
                                    <p:set>
                                      <p:cBhvr>
                                        <p:cTn id="20" dur="1" fill="hold">
                                          <p:stCondLst>
                                            <p:cond delay="0"/>
                                          </p:stCondLst>
                                        </p:cTn>
                                        <p:tgtEl>
                                          <p:spTgt spid="15366"/>
                                        </p:tgtEl>
                                        <p:attrNameLst>
                                          <p:attrName>style.visibility</p:attrName>
                                        </p:attrNameLst>
                                      </p:cBhvr>
                                      <p:to>
                                        <p:strVal val="visible"/>
                                      </p:to>
                                    </p:set>
                                    <p:animEffect transition="in" filter="blinds(horizontal)">
                                      <p:cBhvr>
                                        <p:cTn id="21" dur="500"/>
                                        <p:tgtEl>
                                          <p:spTgt spid="15366"/>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blinds(horizontal)">
                                      <p:cBhvr>
                                        <p:cTn id="24" dur="500"/>
                                        <p:tgtEl>
                                          <p:spTgt spid="15"/>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blinds(horizontal)">
                                      <p:cBhvr>
                                        <p:cTn id="29" dur="500"/>
                                        <p:tgtEl>
                                          <p:spTgt spid="6"/>
                                        </p:tgtEl>
                                      </p:cBhvr>
                                    </p:animEffect>
                                  </p:childTnLst>
                                </p:cTn>
                              </p:par>
                              <p:par>
                                <p:cTn id="30" presetID="3" presetClass="entr" presetSubtype="10" fill="hold" grpId="0"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linds(horizontal)">
                                      <p:cBhvr>
                                        <p:cTn id="32" dur="500"/>
                                        <p:tgtEl>
                                          <p:spTgt spid="9"/>
                                        </p:tgtEl>
                                      </p:cBhvr>
                                    </p:animEffect>
                                  </p:childTnLst>
                                </p:cTn>
                              </p:par>
                              <p:par>
                                <p:cTn id="33" presetID="3" presetClass="entr" presetSubtype="10" fill="hold" nodeType="with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blinds(horizontal)">
                                      <p:cBhvr>
                                        <p:cTn id="35" dur="500"/>
                                        <p:tgtEl>
                                          <p:spTgt spid="3"/>
                                        </p:tgtEl>
                                      </p:cBhvr>
                                    </p:animEffect>
                                  </p:childTnLst>
                                </p:cTn>
                              </p:par>
                              <p:par>
                                <p:cTn id="36" presetID="3" presetClass="entr" presetSubtype="10" fill="hold" grpId="0" nodeType="with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blinds(horizontal)">
                                      <p:cBhvr>
                                        <p:cTn id="38" dur="500"/>
                                        <p:tgtEl>
                                          <p:spTgt spid="18"/>
                                        </p:tgtEl>
                                      </p:cBhvr>
                                    </p:animEffect>
                                  </p:childTnLst>
                                </p:cTn>
                              </p:par>
                            </p:childTnLst>
                          </p:cTn>
                        </p:par>
                      </p:childTnLst>
                    </p:cTn>
                  </p:par>
                  <p:par>
                    <p:cTn id="39" fill="hold">
                      <p:stCondLst>
                        <p:cond delay="indefinite"/>
                      </p:stCondLst>
                      <p:childTnLst>
                        <p:par>
                          <p:cTn id="40" fill="hold">
                            <p:stCondLst>
                              <p:cond delay="0"/>
                            </p:stCondLst>
                            <p:childTnLst>
                              <p:par>
                                <p:cTn id="41" presetID="3" presetClass="entr" presetSubtype="10"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blinds(horizontal)">
                                      <p:cBhvr>
                                        <p:cTn id="43" dur="500"/>
                                        <p:tgtEl>
                                          <p:spTgt spid="10"/>
                                        </p:tgtEl>
                                      </p:cBhvr>
                                    </p:animEffect>
                                  </p:childTnLst>
                                </p:cTn>
                              </p:par>
                              <p:par>
                                <p:cTn id="44" presetID="3" presetClass="entr" presetSubtype="10" fill="hold" nodeType="withEffect">
                                  <p:stCondLst>
                                    <p:cond delay="0"/>
                                  </p:stCondLst>
                                  <p:childTnLst>
                                    <p:set>
                                      <p:cBhvr>
                                        <p:cTn id="45" dur="1" fill="hold">
                                          <p:stCondLst>
                                            <p:cond delay="0"/>
                                          </p:stCondLst>
                                        </p:cTn>
                                        <p:tgtEl>
                                          <p:spTgt spid="15374"/>
                                        </p:tgtEl>
                                        <p:attrNameLst>
                                          <p:attrName>style.visibility</p:attrName>
                                        </p:attrNameLst>
                                      </p:cBhvr>
                                      <p:to>
                                        <p:strVal val="visible"/>
                                      </p:to>
                                    </p:set>
                                    <p:animEffect transition="in" filter="blinds(horizontal)">
                                      <p:cBhvr>
                                        <p:cTn id="46" dur="500"/>
                                        <p:tgtEl>
                                          <p:spTgt spid="15374"/>
                                        </p:tgtEl>
                                      </p:cBhvr>
                                    </p:animEffect>
                                  </p:childTnLst>
                                </p:cTn>
                              </p:par>
                              <p:par>
                                <p:cTn id="47" presetID="3" presetClass="entr" presetSubtype="10" fill="hold" grpId="0" nodeType="with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blinds(horizontal)">
                                      <p:cBhvr>
                                        <p:cTn id="49" dur="500"/>
                                        <p:tgtEl>
                                          <p:spTgt spid="19"/>
                                        </p:tgtEl>
                                      </p:cBhvr>
                                    </p:animEffect>
                                  </p:childTnLst>
                                </p:cTn>
                              </p:par>
                            </p:childTnLst>
                          </p:cTn>
                        </p:par>
                      </p:childTnLst>
                    </p:cTn>
                  </p:par>
                  <p:par>
                    <p:cTn id="50" fill="hold">
                      <p:stCondLst>
                        <p:cond delay="indefinite"/>
                      </p:stCondLst>
                      <p:childTnLst>
                        <p:par>
                          <p:cTn id="51" fill="hold">
                            <p:stCondLst>
                              <p:cond delay="0"/>
                            </p:stCondLst>
                            <p:childTnLst>
                              <p:par>
                                <p:cTn id="52" presetID="3" presetClass="entr" presetSubtype="10" fill="hold" grpId="0" nodeType="clickEffect">
                                  <p:stCondLst>
                                    <p:cond delay="0"/>
                                  </p:stCondLst>
                                  <p:childTnLst>
                                    <p:set>
                                      <p:cBhvr>
                                        <p:cTn id="53" dur="1" fill="hold">
                                          <p:stCondLst>
                                            <p:cond delay="0"/>
                                          </p:stCondLst>
                                        </p:cTn>
                                        <p:tgtEl>
                                          <p:spTgt spid="11"/>
                                        </p:tgtEl>
                                        <p:attrNameLst>
                                          <p:attrName>style.visibility</p:attrName>
                                        </p:attrNameLst>
                                      </p:cBhvr>
                                      <p:to>
                                        <p:strVal val="visible"/>
                                      </p:to>
                                    </p:set>
                                    <p:animEffect transition="in" filter="blinds(horizontal)">
                                      <p:cBhvr>
                                        <p:cTn id="54" dur="500"/>
                                        <p:tgtEl>
                                          <p:spTgt spid="11"/>
                                        </p:tgtEl>
                                      </p:cBhvr>
                                    </p:animEffect>
                                  </p:childTnLst>
                                </p:cTn>
                              </p:par>
                              <p:par>
                                <p:cTn id="55" presetID="3" presetClass="entr" presetSubtype="10" fill="hold" nodeType="withEffect">
                                  <p:stCondLst>
                                    <p:cond delay="0"/>
                                  </p:stCondLst>
                                  <p:childTnLst>
                                    <p:set>
                                      <p:cBhvr>
                                        <p:cTn id="56" dur="1" fill="hold">
                                          <p:stCondLst>
                                            <p:cond delay="0"/>
                                          </p:stCondLst>
                                        </p:cTn>
                                        <p:tgtEl>
                                          <p:spTgt spid="15372"/>
                                        </p:tgtEl>
                                        <p:attrNameLst>
                                          <p:attrName>style.visibility</p:attrName>
                                        </p:attrNameLst>
                                      </p:cBhvr>
                                      <p:to>
                                        <p:strVal val="visible"/>
                                      </p:to>
                                    </p:set>
                                    <p:animEffect transition="in" filter="blinds(horizontal)">
                                      <p:cBhvr>
                                        <p:cTn id="57" dur="500"/>
                                        <p:tgtEl>
                                          <p:spTgt spid="15372"/>
                                        </p:tgtEl>
                                      </p:cBhvr>
                                    </p:animEffect>
                                  </p:childTnLst>
                                </p:cTn>
                              </p:par>
                              <p:par>
                                <p:cTn id="58" presetID="3" presetClass="entr" presetSubtype="10" fill="hold" grpId="0" nodeType="withEffect">
                                  <p:stCondLst>
                                    <p:cond delay="0"/>
                                  </p:stCondLst>
                                  <p:childTnLst>
                                    <p:set>
                                      <p:cBhvr>
                                        <p:cTn id="59" dur="1" fill="hold">
                                          <p:stCondLst>
                                            <p:cond delay="0"/>
                                          </p:stCondLst>
                                        </p:cTn>
                                        <p:tgtEl>
                                          <p:spTgt spid="20"/>
                                        </p:tgtEl>
                                        <p:attrNameLst>
                                          <p:attrName>style.visibility</p:attrName>
                                        </p:attrNameLst>
                                      </p:cBhvr>
                                      <p:to>
                                        <p:strVal val="visible"/>
                                      </p:to>
                                    </p:set>
                                    <p:animEffect transition="in" filter="blinds(horizontal)">
                                      <p:cBhvr>
                                        <p:cTn id="6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9" grpId="0" animBg="1"/>
      <p:bldP spid="10" grpId="0" animBg="1"/>
      <p:bldP spid="11" grpId="0" animBg="1"/>
      <p:bldP spid="14" grpId="0" animBg="1"/>
      <p:bldP spid="15" grpId="0" animBg="1"/>
      <p:bldP spid="18" grpId="0" animBg="1"/>
      <p:bldP spid="19" grpId="0" animBg="1"/>
      <p:bldP spid="2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#1 DEBT RELIEF: WHO IS ELIGIBLE?</a:t>
            </a:r>
          </a:p>
        </p:txBody>
      </p:sp>
      <p:sp>
        <p:nvSpPr>
          <p:cNvPr id="2" name="Content Placeholder 2">
            <a:extLst>
              <a:ext uri="{FF2B5EF4-FFF2-40B4-BE49-F238E27FC236}">
                <a16:creationId xmlns:a16="http://schemas.microsoft.com/office/drawing/2014/main" id="{DE54BF1F-89EF-FF75-F5D5-60E2016F99CF}"/>
              </a:ext>
            </a:extLst>
          </p:cNvPr>
          <p:cNvSpPr txBox="1">
            <a:spLocks/>
          </p:cNvSpPr>
          <p:nvPr/>
        </p:nvSpPr>
        <p:spPr>
          <a:xfrm>
            <a:off x="838200" y="1451919"/>
            <a:ext cx="10515600" cy="472504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Forgiveness is only available for loans held by the U.S. Department of Education (Federal Loans, not private loans).</a:t>
            </a:r>
            <a:br>
              <a:rPr lang="en-US" dirty="0"/>
            </a:br>
            <a:endParaRPr lang="en-US" dirty="0"/>
          </a:p>
          <a:p>
            <a:r>
              <a:rPr lang="en-US" dirty="0"/>
              <a:t>Forgiveness is only available if annual income is less than $125,000 for individuals or less than $250,000 married couples (filing jointly) </a:t>
            </a:r>
            <a:br>
              <a:rPr lang="en-US" dirty="0"/>
            </a:br>
            <a:r>
              <a:rPr lang="en-US" dirty="0"/>
              <a:t>or for heads of households in either 2020 or 2021.</a:t>
            </a:r>
          </a:p>
          <a:p>
            <a:pPr lvl="1"/>
            <a:r>
              <a:rPr lang="en-US" dirty="0"/>
              <a:t>You do not need to provide income information, you just need to confirm that your income was below the limit levels in 2020 or 2021.</a:t>
            </a:r>
            <a:br>
              <a:rPr lang="en-US" dirty="0"/>
            </a:br>
            <a:endParaRPr lang="en-US" dirty="0"/>
          </a:p>
          <a:p>
            <a:r>
              <a:rPr lang="en-US" dirty="0"/>
              <a:t>You should be eligible regardless of when you file the application. </a:t>
            </a:r>
            <a:br>
              <a:rPr lang="en-US" dirty="0"/>
            </a:br>
            <a:r>
              <a:rPr lang="en-US" dirty="0"/>
              <a:t>The relief window is expected to close on December 31, 2023.</a:t>
            </a:r>
          </a:p>
          <a:p>
            <a:pPr marL="0" indent="0">
              <a:buNone/>
            </a:pPr>
            <a:endParaRPr lang="en-US" dirty="0"/>
          </a:p>
        </p:txBody>
      </p:sp>
    </p:spTree>
    <p:extLst>
      <p:ext uri="{BB962C8B-B14F-4D97-AF65-F5344CB8AC3E}">
        <p14:creationId xmlns:p14="http://schemas.microsoft.com/office/powerpoint/2010/main" val="4231308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#1 DO YOU NEED TO FILE ANYTHING?</a:t>
            </a:r>
          </a:p>
        </p:txBody>
      </p:sp>
      <p:sp>
        <p:nvSpPr>
          <p:cNvPr id="2" name="Content Placeholder 2">
            <a:extLst>
              <a:ext uri="{FF2B5EF4-FFF2-40B4-BE49-F238E27FC236}">
                <a16:creationId xmlns:a16="http://schemas.microsoft.com/office/drawing/2014/main" id="{DE54BF1F-89EF-FF75-F5D5-60E2016F99CF}"/>
              </a:ext>
            </a:extLst>
          </p:cNvPr>
          <p:cNvSpPr txBox="1">
            <a:spLocks/>
          </p:cNvSpPr>
          <p:nvPr/>
        </p:nvSpPr>
        <p:spPr>
          <a:xfrm>
            <a:off x="838200" y="1451919"/>
            <a:ext cx="10515600" cy="472504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hlinkClick r:id="rId2"/>
              </a:rPr>
              <a:t>https://studentaid.gov/debt-relief/application</a:t>
            </a:r>
            <a:r>
              <a:rPr lang="en-US" dirty="0"/>
              <a:t> </a:t>
            </a:r>
          </a:p>
          <a:p>
            <a:pPr marL="0" indent="0">
              <a:buNone/>
            </a:pPr>
            <a:endParaRPr lang="en-US" sz="800" dirty="0"/>
          </a:p>
          <a:p>
            <a:r>
              <a:rPr lang="en-US" dirty="0"/>
              <a:t>The application form is now available. It is short and simple.</a:t>
            </a:r>
          </a:p>
          <a:p>
            <a:pPr lvl="1"/>
            <a:r>
              <a:rPr lang="en-US" dirty="0"/>
              <a:t>Even though debt relief is paused, the system is still processing applications.</a:t>
            </a:r>
            <a:br>
              <a:rPr lang="en-US" dirty="0"/>
            </a:br>
            <a:endParaRPr lang="en-US" dirty="0"/>
          </a:p>
          <a:p>
            <a:r>
              <a:rPr lang="en-US" dirty="0"/>
              <a:t>The Department of Education has loan balance, Pell grant history and income information for some people….but it does not have income information for everyone. </a:t>
            </a:r>
          </a:p>
          <a:p>
            <a:pPr lvl="1"/>
            <a:r>
              <a:rPr lang="en-US" dirty="0"/>
              <a:t>These people will receive forgiveness automatically, without filing.</a:t>
            </a:r>
          </a:p>
          <a:p>
            <a:pPr lvl="1"/>
            <a:r>
              <a:rPr lang="en-US" dirty="0"/>
              <a:t>But most of you do not know if you are one of these people.</a:t>
            </a:r>
          </a:p>
          <a:p>
            <a:pPr lvl="1"/>
            <a:r>
              <a:rPr lang="en-US" dirty="0"/>
              <a:t>So, complete the application as soon as you can just to be sure.</a:t>
            </a:r>
          </a:p>
        </p:txBody>
      </p:sp>
    </p:spTree>
    <p:extLst>
      <p:ext uri="{BB962C8B-B14F-4D97-AF65-F5344CB8AC3E}">
        <p14:creationId xmlns:p14="http://schemas.microsoft.com/office/powerpoint/2010/main" val="37993202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#1 DO YOU NEED TO FILE ANYTHING?</a:t>
            </a:r>
          </a:p>
        </p:txBody>
      </p:sp>
      <p:pic>
        <p:nvPicPr>
          <p:cNvPr id="4" name="Picture 3">
            <a:extLst>
              <a:ext uri="{FF2B5EF4-FFF2-40B4-BE49-F238E27FC236}">
                <a16:creationId xmlns:a16="http://schemas.microsoft.com/office/drawing/2014/main" id="{5440A415-15AA-DBD6-F4AA-380251E2A8E0}"/>
              </a:ext>
            </a:extLst>
          </p:cNvPr>
          <p:cNvPicPr>
            <a:picLocks noChangeAspect="1"/>
          </p:cNvPicPr>
          <p:nvPr/>
        </p:nvPicPr>
        <p:blipFill>
          <a:blip r:embed="rId2"/>
          <a:stretch>
            <a:fillRect/>
          </a:stretch>
        </p:blipFill>
        <p:spPr>
          <a:xfrm>
            <a:off x="2618797" y="1096065"/>
            <a:ext cx="7357347" cy="5573747"/>
          </a:xfrm>
          <a:prstGeom prst="rect">
            <a:avLst/>
          </a:prstGeom>
        </p:spPr>
      </p:pic>
    </p:spTree>
    <p:extLst>
      <p:ext uri="{BB962C8B-B14F-4D97-AF65-F5344CB8AC3E}">
        <p14:creationId xmlns:p14="http://schemas.microsoft.com/office/powerpoint/2010/main" val="38548681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#1 DO YOU NEED TO FILE ANYTHING?</a:t>
            </a:r>
          </a:p>
        </p:txBody>
      </p:sp>
      <p:pic>
        <p:nvPicPr>
          <p:cNvPr id="5" name="Picture 4">
            <a:extLst>
              <a:ext uri="{FF2B5EF4-FFF2-40B4-BE49-F238E27FC236}">
                <a16:creationId xmlns:a16="http://schemas.microsoft.com/office/drawing/2014/main" id="{9E682846-C0B7-52E7-C5D2-E32D2DAD5CE2}"/>
              </a:ext>
            </a:extLst>
          </p:cNvPr>
          <p:cNvPicPr>
            <a:picLocks noChangeAspect="1"/>
          </p:cNvPicPr>
          <p:nvPr/>
        </p:nvPicPr>
        <p:blipFill>
          <a:blip r:embed="rId2"/>
          <a:stretch>
            <a:fillRect/>
          </a:stretch>
        </p:blipFill>
        <p:spPr>
          <a:xfrm>
            <a:off x="6173514" y="1832750"/>
            <a:ext cx="4418566" cy="3951886"/>
          </a:xfrm>
          <a:prstGeom prst="rect">
            <a:avLst/>
          </a:prstGeom>
        </p:spPr>
      </p:pic>
      <p:pic>
        <p:nvPicPr>
          <p:cNvPr id="6" name="Picture 5">
            <a:extLst>
              <a:ext uri="{FF2B5EF4-FFF2-40B4-BE49-F238E27FC236}">
                <a16:creationId xmlns:a16="http://schemas.microsoft.com/office/drawing/2014/main" id="{7E9927FF-C666-ABBA-FD1B-A3DCAECAF533}"/>
              </a:ext>
            </a:extLst>
          </p:cNvPr>
          <p:cNvPicPr>
            <a:picLocks noChangeAspect="1"/>
          </p:cNvPicPr>
          <p:nvPr/>
        </p:nvPicPr>
        <p:blipFill>
          <a:blip r:embed="rId3"/>
          <a:stretch>
            <a:fillRect/>
          </a:stretch>
        </p:blipFill>
        <p:spPr>
          <a:xfrm>
            <a:off x="2585754" y="1073364"/>
            <a:ext cx="3808020" cy="5747454"/>
          </a:xfrm>
          <a:prstGeom prst="rect">
            <a:avLst/>
          </a:prstGeom>
        </p:spPr>
      </p:pic>
    </p:spTree>
    <p:extLst>
      <p:ext uri="{BB962C8B-B14F-4D97-AF65-F5344CB8AC3E}">
        <p14:creationId xmlns:p14="http://schemas.microsoft.com/office/powerpoint/2010/main" val="41958812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#1 DO YOU NEED TO FILE ANYTHING?</a:t>
            </a:r>
          </a:p>
        </p:txBody>
      </p:sp>
      <p:pic>
        <p:nvPicPr>
          <p:cNvPr id="2" name="Picture 1">
            <a:extLst>
              <a:ext uri="{FF2B5EF4-FFF2-40B4-BE49-F238E27FC236}">
                <a16:creationId xmlns:a16="http://schemas.microsoft.com/office/drawing/2014/main" id="{5AD84EF0-7806-D466-BC73-5693C7992126}"/>
              </a:ext>
            </a:extLst>
          </p:cNvPr>
          <p:cNvPicPr>
            <a:picLocks noChangeAspect="1"/>
          </p:cNvPicPr>
          <p:nvPr/>
        </p:nvPicPr>
        <p:blipFill>
          <a:blip r:embed="rId2"/>
          <a:stretch>
            <a:fillRect/>
          </a:stretch>
        </p:blipFill>
        <p:spPr>
          <a:xfrm>
            <a:off x="2561534" y="1060794"/>
            <a:ext cx="7333363" cy="5721634"/>
          </a:xfrm>
          <a:prstGeom prst="rect">
            <a:avLst/>
          </a:prstGeom>
        </p:spPr>
      </p:pic>
    </p:spTree>
    <p:extLst>
      <p:ext uri="{BB962C8B-B14F-4D97-AF65-F5344CB8AC3E}">
        <p14:creationId xmlns:p14="http://schemas.microsoft.com/office/powerpoint/2010/main" val="32739996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#1 DO YOU NEED TO FILE ANYTHING?</a:t>
            </a:r>
          </a:p>
        </p:txBody>
      </p:sp>
      <p:pic>
        <p:nvPicPr>
          <p:cNvPr id="2" name="Picture 1">
            <a:extLst>
              <a:ext uri="{FF2B5EF4-FFF2-40B4-BE49-F238E27FC236}">
                <a16:creationId xmlns:a16="http://schemas.microsoft.com/office/drawing/2014/main" id="{5AD84EF0-7806-D466-BC73-5693C7992126}"/>
              </a:ext>
            </a:extLst>
          </p:cNvPr>
          <p:cNvPicPr>
            <a:picLocks noChangeAspect="1"/>
          </p:cNvPicPr>
          <p:nvPr/>
        </p:nvPicPr>
        <p:blipFill>
          <a:blip r:embed="rId2"/>
          <a:stretch>
            <a:fillRect/>
          </a:stretch>
        </p:blipFill>
        <p:spPr>
          <a:xfrm>
            <a:off x="484455" y="1345409"/>
            <a:ext cx="3708612" cy="2893532"/>
          </a:xfrm>
          <a:prstGeom prst="rect">
            <a:avLst/>
          </a:prstGeom>
        </p:spPr>
      </p:pic>
      <p:pic>
        <p:nvPicPr>
          <p:cNvPr id="3" name="Picture 2">
            <a:extLst>
              <a:ext uri="{FF2B5EF4-FFF2-40B4-BE49-F238E27FC236}">
                <a16:creationId xmlns:a16="http://schemas.microsoft.com/office/drawing/2014/main" id="{A673F739-8BC3-5C20-528E-C11D7D5AAEA0}"/>
              </a:ext>
            </a:extLst>
          </p:cNvPr>
          <p:cNvPicPr>
            <a:picLocks noChangeAspect="1"/>
          </p:cNvPicPr>
          <p:nvPr/>
        </p:nvPicPr>
        <p:blipFill>
          <a:blip r:embed="rId3"/>
          <a:stretch>
            <a:fillRect/>
          </a:stretch>
        </p:blipFill>
        <p:spPr>
          <a:xfrm>
            <a:off x="4493276" y="1197250"/>
            <a:ext cx="7608393" cy="4741051"/>
          </a:xfrm>
          <a:prstGeom prst="rect">
            <a:avLst/>
          </a:prstGeom>
        </p:spPr>
      </p:pic>
    </p:spTree>
    <p:extLst>
      <p:ext uri="{BB962C8B-B14F-4D97-AF65-F5344CB8AC3E}">
        <p14:creationId xmlns:p14="http://schemas.microsoft.com/office/powerpoint/2010/main" val="38327044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0000CC"/>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#2 DEFERRAL ENDS DECEMBER 31</a:t>
            </a:r>
            <a:r>
              <a:rPr lang="en-US" b="1" baseline="30000" dirty="0">
                <a:solidFill>
                  <a:schemeClr val="bg1"/>
                </a:solidFill>
                <a:latin typeface="Calibri" panose="020F0502020204030204" pitchFamily="34" charset="0"/>
                <a:cs typeface="Calibri" panose="020F0502020204030204" pitchFamily="34" charset="0"/>
              </a:rPr>
              <a:t>ST</a:t>
            </a:r>
            <a:r>
              <a:rPr lang="en-US" b="1" dirty="0">
                <a:solidFill>
                  <a:schemeClr val="bg1"/>
                </a:solidFill>
                <a:latin typeface="Calibri" panose="020F0502020204030204" pitchFamily="34" charset="0"/>
                <a:cs typeface="Calibri" panose="020F0502020204030204" pitchFamily="34" charset="0"/>
              </a:rPr>
              <a:t>, 2022</a:t>
            </a:r>
          </a:p>
        </p:txBody>
      </p:sp>
      <p:pic>
        <p:nvPicPr>
          <p:cNvPr id="14338" name="Picture 2" descr="Student Loan Payments to Restart After Dec. 31, 2022">
            <a:extLst>
              <a:ext uri="{FF2B5EF4-FFF2-40B4-BE49-F238E27FC236}">
                <a16:creationId xmlns:a16="http://schemas.microsoft.com/office/drawing/2014/main" id="{BD965C77-10F1-AFA7-C72A-16506E65882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0945" y="1096565"/>
            <a:ext cx="8550109" cy="48072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45977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0000CC"/>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#2 DEFERRAL ENDS DECEMBER 31</a:t>
            </a:r>
            <a:r>
              <a:rPr lang="en-US" b="1" baseline="30000" dirty="0">
                <a:solidFill>
                  <a:schemeClr val="bg1"/>
                </a:solidFill>
                <a:latin typeface="Calibri" panose="020F0502020204030204" pitchFamily="34" charset="0"/>
                <a:cs typeface="Calibri" panose="020F0502020204030204" pitchFamily="34" charset="0"/>
              </a:rPr>
              <a:t>ST</a:t>
            </a:r>
            <a:r>
              <a:rPr lang="en-US" b="1" dirty="0">
                <a:solidFill>
                  <a:schemeClr val="bg1"/>
                </a:solidFill>
                <a:latin typeface="Calibri" panose="020F0502020204030204" pitchFamily="34" charset="0"/>
                <a:cs typeface="Calibri" panose="020F0502020204030204" pitchFamily="34" charset="0"/>
              </a:rPr>
              <a:t>, 2022</a:t>
            </a:r>
          </a:p>
        </p:txBody>
      </p:sp>
      <p:pic>
        <p:nvPicPr>
          <p:cNvPr id="14338" name="Picture 2" descr="Student Loan Payments to Restart After Dec. 31, 2022">
            <a:extLst>
              <a:ext uri="{FF2B5EF4-FFF2-40B4-BE49-F238E27FC236}">
                <a16:creationId xmlns:a16="http://schemas.microsoft.com/office/drawing/2014/main" id="{BD965C77-10F1-AFA7-C72A-16506E65882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1291" y="1163546"/>
            <a:ext cx="3721652" cy="2092460"/>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2">
            <a:extLst>
              <a:ext uri="{FF2B5EF4-FFF2-40B4-BE49-F238E27FC236}">
                <a16:creationId xmlns:a16="http://schemas.microsoft.com/office/drawing/2014/main" id="{9DABC882-8D1D-D1EC-5AEC-AA5DDDF6F93C}"/>
              </a:ext>
            </a:extLst>
          </p:cNvPr>
          <p:cNvSpPr txBox="1">
            <a:spLocks/>
          </p:cNvSpPr>
          <p:nvPr/>
        </p:nvSpPr>
        <p:spPr>
          <a:xfrm>
            <a:off x="3985053" y="1285103"/>
            <a:ext cx="7702311" cy="472504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400" dirty="0"/>
              <a:t>Since March 2020…</a:t>
            </a:r>
          </a:p>
          <a:p>
            <a:pPr lvl="1"/>
            <a:r>
              <a:rPr lang="en-US" sz="3400" dirty="0"/>
              <a:t>You have not had to make payments on your federal outstanding debt.</a:t>
            </a:r>
          </a:p>
          <a:p>
            <a:pPr lvl="1"/>
            <a:r>
              <a:rPr lang="en-US" sz="3400" dirty="0"/>
              <a:t>Interest has not been accruing on your outstanding federal debt.</a:t>
            </a:r>
            <a:br>
              <a:rPr lang="en-US" sz="3400" dirty="0"/>
            </a:br>
            <a:endParaRPr lang="en-US" sz="3400" dirty="0"/>
          </a:p>
          <a:p>
            <a:r>
              <a:rPr lang="en-US" sz="3400" b="1" dirty="0">
                <a:solidFill>
                  <a:srgbClr val="C00000"/>
                </a:solidFill>
              </a:rPr>
              <a:t>ALL THAT ENDS ON DECEMBER 31, 2022</a:t>
            </a:r>
            <a:r>
              <a:rPr lang="en-US" sz="3600" b="1" baseline="30000" dirty="0">
                <a:solidFill>
                  <a:srgbClr val="C00000"/>
                </a:solidFill>
              </a:rPr>
              <a:t>*</a:t>
            </a:r>
            <a:br>
              <a:rPr lang="en-US" sz="3400" b="1" dirty="0">
                <a:solidFill>
                  <a:srgbClr val="C00000"/>
                </a:solidFill>
              </a:rPr>
            </a:br>
            <a:br>
              <a:rPr lang="en-US" sz="1600" b="1" dirty="0">
                <a:solidFill>
                  <a:srgbClr val="C00000"/>
                </a:solidFill>
              </a:rPr>
            </a:br>
            <a:r>
              <a:rPr lang="en-US" sz="1800" b="1" dirty="0">
                <a:solidFill>
                  <a:srgbClr val="C00000"/>
                </a:solidFill>
              </a:rPr>
              <a:t>  	* Maybe…depending on your loan and status as a student.</a:t>
            </a:r>
            <a:br>
              <a:rPr lang="en-US" sz="1800" b="1" dirty="0">
                <a:solidFill>
                  <a:srgbClr val="C00000"/>
                </a:solidFill>
              </a:rPr>
            </a:br>
            <a:r>
              <a:rPr lang="en-US" sz="1800" b="1" dirty="0">
                <a:solidFill>
                  <a:srgbClr val="C00000"/>
                </a:solidFill>
              </a:rPr>
              <a:t> 	* If your status normally affords you interest and payment deferral, </a:t>
            </a:r>
            <a:br>
              <a:rPr lang="en-US" sz="1800" b="1" dirty="0">
                <a:solidFill>
                  <a:srgbClr val="C00000"/>
                </a:solidFill>
              </a:rPr>
            </a:br>
            <a:r>
              <a:rPr lang="en-US" sz="1800" b="1" dirty="0">
                <a:solidFill>
                  <a:srgbClr val="C00000"/>
                </a:solidFill>
              </a:rPr>
              <a:t> 	   then nothing changes – you are still eligible for deferral.</a:t>
            </a:r>
            <a:endParaRPr lang="en-US" sz="1800" dirty="0"/>
          </a:p>
        </p:txBody>
      </p:sp>
    </p:spTree>
    <p:extLst>
      <p:ext uri="{BB962C8B-B14F-4D97-AF65-F5344CB8AC3E}">
        <p14:creationId xmlns:p14="http://schemas.microsoft.com/office/powerpoint/2010/main" val="1133237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blinds(horizontal)">
                                      <p:cBhvr>
                                        <p:cTn id="7"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2112C795-2A26-2743-80E5-4D91D41B9415}"/>
              </a:ext>
            </a:extLst>
          </p:cNvPr>
          <p:cNvGraphicFramePr/>
          <p:nvPr/>
        </p:nvGraphicFramePr>
        <p:xfrm>
          <a:off x="375450" y="-1108180"/>
          <a:ext cx="10972800" cy="7315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729417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0000CC"/>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#2 DEFERRAL ENDS DECEMBER 31</a:t>
            </a:r>
            <a:r>
              <a:rPr lang="en-US" b="1" baseline="30000" dirty="0">
                <a:solidFill>
                  <a:schemeClr val="bg1"/>
                </a:solidFill>
                <a:latin typeface="Calibri" panose="020F0502020204030204" pitchFamily="34" charset="0"/>
                <a:cs typeface="Calibri" panose="020F0502020204030204" pitchFamily="34" charset="0"/>
              </a:rPr>
              <a:t>ST</a:t>
            </a:r>
            <a:r>
              <a:rPr lang="en-US" b="1" dirty="0">
                <a:solidFill>
                  <a:schemeClr val="bg1"/>
                </a:solidFill>
                <a:latin typeface="Calibri" panose="020F0502020204030204" pitchFamily="34" charset="0"/>
                <a:cs typeface="Calibri" panose="020F0502020204030204" pitchFamily="34" charset="0"/>
              </a:rPr>
              <a:t>, 2022</a:t>
            </a:r>
          </a:p>
        </p:txBody>
      </p:sp>
      <p:pic>
        <p:nvPicPr>
          <p:cNvPr id="14338" name="Picture 2" descr="Student Loan Payments to Restart After Dec. 31, 2022">
            <a:extLst>
              <a:ext uri="{FF2B5EF4-FFF2-40B4-BE49-F238E27FC236}">
                <a16:creationId xmlns:a16="http://schemas.microsoft.com/office/drawing/2014/main" id="{BD965C77-10F1-AFA7-C72A-16506E65882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1291" y="1163546"/>
            <a:ext cx="3721652" cy="2092460"/>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2">
            <a:extLst>
              <a:ext uri="{FF2B5EF4-FFF2-40B4-BE49-F238E27FC236}">
                <a16:creationId xmlns:a16="http://schemas.microsoft.com/office/drawing/2014/main" id="{9DABC882-8D1D-D1EC-5AEC-AA5DDDF6F93C}"/>
              </a:ext>
            </a:extLst>
          </p:cNvPr>
          <p:cNvSpPr txBox="1">
            <a:spLocks/>
          </p:cNvSpPr>
          <p:nvPr/>
        </p:nvSpPr>
        <p:spPr>
          <a:xfrm>
            <a:off x="3985054" y="1285103"/>
            <a:ext cx="7523774" cy="472504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Since March 2020…</a:t>
            </a:r>
          </a:p>
          <a:p>
            <a:pPr lvl="1"/>
            <a:r>
              <a:rPr lang="en-US" dirty="0"/>
              <a:t>You have not had to make payments on your debt.</a:t>
            </a:r>
          </a:p>
          <a:p>
            <a:pPr lvl="1"/>
            <a:r>
              <a:rPr lang="en-US" dirty="0"/>
              <a:t>Interest has not been accruing on your debt.</a:t>
            </a:r>
            <a:br>
              <a:rPr lang="en-US" dirty="0"/>
            </a:br>
            <a:endParaRPr lang="en-US" dirty="0"/>
          </a:p>
          <a:p>
            <a:r>
              <a:rPr lang="en-US" sz="2400" b="1" dirty="0">
                <a:solidFill>
                  <a:srgbClr val="C00000"/>
                </a:solidFill>
              </a:rPr>
              <a:t>ALL THAT ENDS ON DECEMBER 31, 2022</a:t>
            </a:r>
            <a:br>
              <a:rPr lang="en-US" sz="2400" b="1" dirty="0">
                <a:solidFill>
                  <a:srgbClr val="C00000"/>
                </a:solidFill>
              </a:rPr>
            </a:br>
            <a:endParaRPr lang="en-US" sz="2400" b="1" dirty="0">
              <a:solidFill>
                <a:srgbClr val="C00000"/>
              </a:solidFill>
            </a:endParaRPr>
          </a:p>
          <a:p>
            <a:r>
              <a:rPr lang="en-US" sz="2400" b="1" dirty="0">
                <a:solidFill>
                  <a:srgbClr val="0000CC"/>
                </a:solidFill>
              </a:rPr>
              <a:t>SO, WHAT SHOULD YOU DO:</a:t>
            </a:r>
          </a:p>
          <a:p>
            <a:pPr lvl="1"/>
            <a:r>
              <a:rPr lang="en-US" sz="2000" b="1" dirty="0">
                <a:solidFill>
                  <a:srgbClr val="0000CC"/>
                </a:solidFill>
              </a:rPr>
              <a:t>Check with your servicer to know if you will have payments due in January, 2023</a:t>
            </a:r>
          </a:p>
          <a:p>
            <a:pPr lvl="1"/>
            <a:r>
              <a:rPr lang="en-US" sz="2000" b="1" dirty="0">
                <a:solidFill>
                  <a:srgbClr val="0000CC"/>
                </a:solidFill>
              </a:rPr>
              <a:t>Check with your servicer to know if interest will begin accruing in January, 2023</a:t>
            </a:r>
          </a:p>
          <a:p>
            <a:pPr lvl="1"/>
            <a:r>
              <a:rPr lang="en-US" sz="2000" b="1" dirty="0">
                <a:solidFill>
                  <a:srgbClr val="0000CC"/>
                </a:solidFill>
              </a:rPr>
              <a:t>Make a plan to begin making payments when you have to and when you are able to do so</a:t>
            </a:r>
            <a:br>
              <a:rPr lang="en-US" sz="2000" b="1" dirty="0">
                <a:solidFill>
                  <a:srgbClr val="C00000"/>
                </a:solidFill>
              </a:rPr>
            </a:br>
            <a:endParaRPr lang="en-US" sz="2000" b="1" dirty="0">
              <a:solidFill>
                <a:srgbClr val="C00000"/>
              </a:solidFill>
            </a:endParaRPr>
          </a:p>
          <a:p>
            <a:endParaRPr lang="en-US" sz="2400" dirty="0"/>
          </a:p>
        </p:txBody>
      </p:sp>
    </p:spTree>
    <p:extLst>
      <p:ext uri="{BB962C8B-B14F-4D97-AF65-F5344CB8AC3E}">
        <p14:creationId xmlns:p14="http://schemas.microsoft.com/office/powerpoint/2010/main" val="3231410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5" end="5"/>
                                            </p:txEl>
                                          </p:spTgt>
                                        </p:tgtEl>
                                        <p:attrNameLst>
                                          <p:attrName>style.visibility</p:attrName>
                                        </p:attrNameLst>
                                      </p:cBhvr>
                                      <p:to>
                                        <p:strVal val="visible"/>
                                      </p:to>
                                    </p:set>
                                    <p:animEffect transition="in" filter="blinds(horizontal)">
                                      <p:cBhvr>
                                        <p:cTn id="7" dur="500"/>
                                        <p:tgtEl>
                                          <p:spTgt spid="2">
                                            <p:txEl>
                                              <p:pRg st="5" end="5"/>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2">
                                            <p:txEl>
                                              <p:pRg st="6" end="6"/>
                                            </p:txEl>
                                          </p:spTgt>
                                        </p:tgtEl>
                                        <p:attrNameLst>
                                          <p:attrName>style.visibility</p:attrName>
                                        </p:attrNameLst>
                                      </p:cBhvr>
                                      <p:to>
                                        <p:strVal val="visible"/>
                                      </p:to>
                                    </p:set>
                                    <p:animEffect transition="in" filter="blinds(horizontal)">
                                      <p:cBhvr>
                                        <p:cTn id="10" dur="500"/>
                                        <p:tgtEl>
                                          <p:spTgt spid="2">
                                            <p:txEl>
                                              <p:pRg st="6" end="6"/>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2">
                                            <p:txEl>
                                              <p:pRg st="7" end="7"/>
                                            </p:txEl>
                                          </p:spTgt>
                                        </p:tgtEl>
                                        <p:attrNameLst>
                                          <p:attrName>style.visibility</p:attrName>
                                        </p:attrNameLst>
                                      </p:cBhvr>
                                      <p:to>
                                        <p:strVal val="visible"/>
                                      </p:to>
                                    </p:set>
                                    <p:animEffect transition="in" filter="blinds(horizontal)">
                                      <p:cBhvr>
                                        <p:cTn id="13"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0000CC"/>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#2 DEFERRAL ENDS DECEMBER 31</a:t>
            </a:r>
            <a:r>
              <a:rPr lang="en-US" b="1" baseline="30000" dirty="0">
                <a:solidFill>
                  <a:schemeClr val="bg1"/>
                </a:solidFill>
                <a:latin typeface="Calibri" panose="020F0502020204030204" pitchFamily="34" charset="0"/>
                <a:cs typeface="Calibri" panose="020F0502020204030204" pitchFamily="34" charset="0"/>
              </a:rPr>
              <a:t>ST</a:t>
            </a:r>
            <a:r>
              <a:rPr lang="en-US" b="1" dirty="0">
                <a:solidFill>
                  <a:schemeClr val="bg1"/>
                </a:solidFill>
                <a:latin typeface="Calibri" panose="020F0502020204030204" pitchFamily="34" charset="0"/>
                <a:cs typeface="Calibri" panose="020F0502020204030204" pitchFamily="34" charset="0"/>
              </a:rPr>
              <a:t>, 2022</a:t>
            </a:r>
          </a:p>
        </p:txBody>
      </p:sp>
      <p:pic>
        <p:nvPicPr>
          <p:cNvPr id="14338" name="Picture 2" descr="Student Loan Payments to Restart After Dec. 31, 2022">
            <a:extLst>
              <a:ext uri="{FF2B5EF4-FFF2-40B4-BE49-F238E27FC236}">
                <a16:creationId xmlns:a16="http://schemas.microsoft.com/office/drawing/2014/main" id="{BD965C77-10F1-AFA7-C72A-16506E65882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1291" y="1163546"/>
            <a:ext cx="3721652" cy="2092460"/>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2">
            <a:extLst>
              <a:ext uri="{FF2B5EF4-FFF2-40B4-BE49-F238E27FC236}">
                <a16:creationId xmlns:a16="http://schemas.microsoft.com/office/drawing/2014/main" id="{9DABC882-8D1D-D1EC-5AEC-AA5DDDF6F93C}"/>
              </a:ext>
            </a:extLst>
          </p:cNvPr>
          <p:cNvSpPr txBox="1">
            <a:spLocks/>
          </p:cNvSpPr>
          <p:nvPr/>
        </p:nvSpPr>
        <p:spPr>
          <a:xfrm>
            <a:off x="3985054" y="1285103"/>
            <a:ext cx="7523774" cy="472504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Since March 2020…</a:t>
            </a:r>
          </a:p>
          <a:p>
            <a:pPr lvl="1"/>
            <a:r>
              <a:rPr lang="en-US" dirty="0"/>
              <a:t>You have not had to make payments on your debt.</a:t>
            </a:r>
          </a:p>
          <a:p>
            <a:pPr lvl="1"/>
            <a:r>
              <a:rPr lang="en-US" dirty="0"/>
              <a:t>Interest has not been accruing on your debt.</a:t>
            </a:r>
            <a:br>
              <a:rPr lang="en-US" dirty="0"/>
            </a:br>
            <a:endParaRPr lang="en-US" dirty="0"/>
          </a:p>
          <a:p>
            <a:r>
              <a:rPr lang="en-US" sz="2400" b="1" dirty="0">
                <a:solidFill>
                  <a:srgbClr val="C00000"/>
                </a:solidFill>
              </a:rPr>
              <a:t>ALL THAT ENDS ON DECEMBER 31, 2022</a:t>
            </a:r>
            <a:br>
              <a:rPr lang="en-US" sz="2400" b="1" dirty="0">
                <a:solidFill>
                  <a:srgbClr val="C00000"/>
                </a:solidFill>
              </a:rPr>
            </a:br>
            <a:endParaRPr lang="en-US" sz="2400" b="1" dirty="0">
              <a:solidFill>
                <a:srgbClr val="C00000"/>
              </a:solidFill>
            </a:endParaRPr>
          </a:p>
          <a:p>
            <a:r>
              <a:rPr lang="en-US" sz="2400" b="1" dirty="0">
                <a:solidFill>
                  <a:srgbClr val="0000CC"/>
                </a:solidFill>
              </a:rPr>
              <a:t>SO, WHAT SHOULD YOU DO:</a:t>
            </a:r>
            <a:br>
              <a:rPr lang="en-US" sz="2400" b="1" dirty="0">
                <a:solidFill>
                  <a:srgbClr val="0000CC"/>
                </a:solidFill>
              </a:rPr>
            </a:br>
            <a:endParaRPr lang="en-US" sz="2400" b="1" dirty="0">
              <a:solidFill>
                <a:srgbClr val="0000CC"/>
              </a:solidFill>
            </a:endParaRPr>
          </a:p>
          <a:p>
            <a:pPr lvl="1"/>
            <a:r>
              <a:rPr lang="en-US" sz="2000" b="1" dirty="0">
                <a:solidFill>
                  <a:srgbClr val="0000CC"/>
                </a:solidFill>
              </a:rPr>
              <a:t>CLAIM YOUR LOAN FORGIVENESS AS SOON AS POSSIBLE SO THAT YOUR OUTSTANDING BALANCE IS $10,000 OR $20,000 LOWER WHEN INTEREST BEGINS ACCRUING AGAIN</a:t>
            </a:r>
          </a:p>
          <a:p>
            <a:pPr lvl="1"/>
            <a:r>
              <a:rPr lang="en-US" sz="2000" b="1" dirty="0">
                <a:solidFill>
                  <a:srgbClr val="0000CC"/>
                </a:solidFill>
              </a:rPr>
              <a:t>Try to obtain your loan forgiveness by December 31, 2022 to give yourself the maximum benefit.</a:t>
            </a:r>
            <a:endParaRPr lang="en-US" sz="2400" dirty="0"/>
          </a:p>
        </p:txBody>
      </p:sp>
    </p:spTree>
    <p:extLst>
      <p:ext uri="{BB962C8B-B14F-4D97-AF65-F5344CB8AC3E}">
        <p14:creationId xmlns:p14="http://schemas.microsoft.com/office/powerpoint/2010/main" val="8433957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0000CC"/>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#2 DEFERRAL ENDS DECEMBER 31</a:t>
            </a:r>
            <a:r>
              <a:rPr lang="en-US" b="1" baseline="30000" dirty="0">
                <a:solidFill>
                  <a:schemeClr val="bg1"/>
                </a:solidFill>
                <a:latin typeface="Calibri" panose="020F0502020204030204" pitchFamily="34" charset="0"/>
                <a:cs typeface="Calibri" panose="020F0502020204030204" pitchFamily="34" charset="0"/>
              </a:rPr>
              <a:t>ST</a:t>
            </a:r>
            <a:r>
              <a:rPr lang="en-US" b="1" dirty="0">
                <a:solidFill>
                  <a:schemeClr val="bg1"/>
                </a:solidFill>
                <a:latin typeface="Calibri" panose="020F0502020204030204" pitchFamily="34" charset="0"/>
                <a:cs typeface="Calibri" panose="020F0502020204030204" pitchFamily="34" charset="0"/>
              </a:rPr>
              <a:t>, 2022</a:t>
            </a:r>
          </a:p>
        </p:txBody>
      </p:sp>
      <p:sp>
        <p:nvSpPr>
          <p:cNvPr id="2" name="Content Placeholder 2">
            <a:extLst>
              <a:ext uri="{FF2B5EF4-FFF2-40B4-BE49-F238E27FC236}">
                <a16:creationId xmlns:a16="http://schemas.microsoft.com/office/drawing/2014/main" id="{9DABC882-8D1D-D1EC-5AEC-AA5DDDF6F93C}"/>
              </a:ext>
            </a:extLst>
          </p:cNvPr>
          <p:cNvSpPr txBox="1">
            <a:spLocks/>
          </p:cNvSpPr>
          <p:nvPr/>
        </p:nvSpPr>
        <p:spPr>
          <a:xfrm>
            <a:off x="838200" y="1285103"/>
            <a:ext cx="10670628" cy="472504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Assume your balance is </a:t>
            </a:r>
            <a:r>
              <a:rPr lang="en-US" sz="2400" dirty="0">
                <a:solidFill>
                  <a:srgbClr val="0000CC"/>
                </a:solidFill>
              </a:rPr>
              <a:t>$30,000 </a:t>
            </a:r>
            <a:r>
              <a:rPr lang="en-US" sz="2400" dirty="0"/>
              <a:t>and your interest rate is 6% per year.</a:t>
            </a:r>
            <a:br>
              <a:rPr lang="en-US" sz="2400" dirty="0"/>
            </a:br>
            <a:endParaRPr lang="en-US" sz="2000" dirty="0"/>
          </a:p>
          <a:p>
            <a:pPr lvl="1"/>
            <a:r>
              <a:rPr lang="en-US" sz="2000" dirty="0"/>
              <a:t>You will accrue </a:t>
            </a:r>
            <a:r>
              <a:rPr lang="en-US" sz="2000" dirty="0">
                <a:solidFill>
                  <a:srgbClr val="0000CC"/>
                </a:solidFill>
              </a:rPr>
              <a:t>$1,800 </a:t>
            </a:r>
            <a:r>
              <a:rPr lang="en-US" sz="2000" dirty="0"/>
              <a:t>in the first year</a:t>
            </a:r>
          </a:p>
          <a:p>
            <a:pPr lvl="1"/>
            <a:r>
              <a:rPr lang="en-US" sz="2000" dirty="0"/>
              <a:t>You will accrue </a:t>
            </a:r>
            <a:r>
              <a:rPr lang="en-US" sz="2000" dirty="0">
                <a:solidFill>
                  <a:srgbClr val="0000CC"/>
                </a:solidFill>
              </a:rPr>
              <a:t>$1,909 </a:t>
            </a:r>
            <a:r>
              <a:rPr lang="en-US" sz="2000" dirty="0"/>
              <a:t>in the second year</a:t>
            </a:r>
          </a:p>
          <a:p>
            <a:pPr lvl="1"/>
            <a:r>
              <a:rPr lang="en-US" sz="2000" dirty="0"/>
              <a:t>Your balance may be as high as </a:t>
            </a:r>
            <a:r>
              <a:rPr lang="en-US" sz="2000" dirty="0">
                <a:solidFill>
                  <a:srgbClr val="0000CC"/>
                </a:solidFill>
              </a:rPr>
              <a:t>$40,202 </a:t>
            </a:r>
            <a:r>
              <a:rPr lang="en-US" sz="2000" dirty="0"/>
              <a:t>after 5 years (with no payments made)</a:t>
            </a:r>
          </a:p>
          <a:p>
            <a:pPr marL="457200" lvl="1" indent="0">
              <a:buNone/>
            </a:pPr>
            <a:endParaRPr lang="en-US" sz="2400" dirty="0"/>
          </a:p>
          <a:p>
            <a:r>
              <a:rPr lang="en-US" sz="2400" dirty="0"/>
              <a:t>Assume your balance is </a:t>
            </a:r>
            <a:r>
              <a:rPr lang="en-US" sz="2400" dirty="0">
                <a:solidFill>
                  <a:srgbClr val="FF0000"/>
                </a:solidFill>
              </a:rPr>
              <a:t>$20,000 </a:t>
            </a:r>
            <a:r>
              <a:rPr lang="en-US" sz="2400" dirty="0"/>
              <a:t>and your interest rate is 6% per year.</a:t>
            </a:r>
            <a:br>
              <a:rPr lang="en-US" sz="2400" dirty="0"/>
            </a:br>
            <a:endParaRPr lang="en-US" sz="2000" dirty="0"/>
          </a:p>
          <a:p>
            <a:pPr lvl="1"/>
            <a:r>
              <a:rPr lang="en-US" sz="2000" dirty="0"/>
              <a:t>You will accrue </a:t>
            </a:r>
            <a:r>
              <a:rPr lang="en-US" sz="2000" dirty="0">
                <a:solidFill>
                  <a:srgbClr val="FF0000"/>
                </a:solidFill>
              </a:rPr>
              <a:t>$1,200 </a:t>
            </a:r>
            <a:r>
              <a:rPr lang="en-US" sz="2000" dirty="0"/>
              <a:t>in the first year</a:t>
            </a:r>
          </a:p>
          <a:p>
            <a:pPr lvl="1"/>
            <a:r>
              <a:rPr lang="en-US" sz="2000" dirty="0"/>
              <a:t>You will accrue </a:t>
            </a:r>
            <a:r>
              <a:rPr lang="en-US" sz="2000" dirty="0">
                <a:solidFill>
                  <a:srgbClr val="FF0000"/>
                </a:solidFill>
              </a:rPr>
              <a:t>$1,272 </a:t>
            </a:r>
            <a:r>
              <a:rPr lang="en-US" sz="2000" dirty="0"/>
              <a:t>in the second year</a:t>
            </a:r>
          </a:p>
          <a:p>
            <a:pPr lvl="1"/>
            <a:r>
              <a:rPr lang="en-US" sz="2000" dirty="0"/>
              <a:t>Your balance may be as high as </a:t>
            </a:r>
            <a:r>
              <a:rPr lang="en-US" sz="2000" dirty="0">
                <a:solidFill>
                  <a:srgbClr val="FF0000"/>
                </a:solidFill>
              </a:rPr>
              <a:t>$26,765 </a:t>
            </a:r>
            <a:r>
              <a:rPr lang="en-US" sz="2000" dirty="0"/>
              <a:t>after 5 years (with no payments made)</a:t>
            </a:r>
            <a:br>
              <a:rPr lang="en-US" sz="2000" dirty="0"/>
            </a:br>
            <a:endParaRPr lang="en-US" sz="2000" dirty="0"/>
          </a:p>
          <a:p>
            <a:pPr lvl="1"/>
            <a:r>
              <a:rPr lang="en-US" sz="2000" dirty="0">
                <a:solidFill>
                  <a:srgbClr val="FF0000"/>
                </a:solidFill>
              </a:rPr>
              <a:t>That’s $3,437 LESS interest accrued over 5 years, simply by claiming the $10,000 forgiveness.</a:t>
            </a:r>
          </a:p>
          <a:p>
            <a:endParaRPr lang="en-US" sz="2400" dirty="0"/>
          </a:p>
        </p:txBody>
      </p:sp>
    </p:spTree>
    <p:extLst>
      <p:ext uri="{BB962C8B-B14F-4D97-AF65-F5344CB8AC3E}">
        <p14:creationId xmlns:p14="http://schemas.microsoft.com/office/powerpoint/2010/main" val="3373315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blinds(horizontal)">
                                      <p:cBhvr>
                                        <p:cTn id="7" dur="500"/>
                                        <p:tgtEl>
                                          <p:spTgt spid="2">
                                            <p:txEl>
                                              <p:pRg st="1" end="1"/>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2">
                                            <p:txEl>
                                              <p:pRg st="2" end="2"/>
                                            </p:txEl>
                                          </p:spTgt>
                                        </p:tgtEl>
                                        <p:attrNameLst>
                                          <p:attrName>style.visibility</p:attrName>
                                        </p:attrNameLst>
                                      </p:cBhvr>
                                      <p:to>
                                        <p:strVal val="visible"/>
                                      </p:to>
                                    </p:set>
                                    <p:animEffect transition="in" filter="blinds(horizontal)">
                                      <p:cBhvr>
                                        <p:cTn id="10" dur="500"/>
                                        <p:tgtEl>
                                          <p:spTgt spid="2">
                                            <p:txEl>
                                              <p:pRg st="2" end="2"/>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animEffect transition="in" filter="blinds(horizontal)">
                                      <p:cBhvr>
                                        <p:cTn id="13" dur="500"/>
                                        <p:tgtEl>
                                          <p:spTgt spid="2">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2">
                                            <p:txEl>
                                              <p:pRg st="5" end="5"/>
                                            </p:txEl>
                                          </p:spTgt>
                                        </p:tgtEl>
                                        <p:attrNameLst>
                                          <p:attrName>style.visibility</p:attrName>
                                        </p:attrNameLst>
                                      </p:cBhvr>
                                      <p:to>
                                        <p:strVal val="visible"/>
                                      </p:to>
                                    </p:set>
                                    <p:animEffect transition="in" filter="blinds(horizontal)">
                                      <p:cBhvr>
                                        <p:cTn id="18" dur="500"/>
                                        <p:tgtEl>
                                          <p:spTgt spid="2">
                                            <p:txEl>
                                              <p:pRg st="5" end="5"/>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animEffect transition="in" filter="blinds(horizontal)">
                                      <p:cBhvr>
                                        <p:cTn id="23" dur="500"/>
                                        <p:tgtEl>
                                          <p:spTgt spid="2">
                                            <p:txEl>
                                              <p:pRg st="6" end="6"/>
                                            </p:txEl>
                                          </p:spTgt>
                                        </p:tgtEl>
                                      </p:cBhvr>
                                    </p:animEffect>
                                  </p:childTnLst>
                                </p:cTn>
                              </p:par>
                              <p:par>
                                <p:cTn id="24" presetID="3" presetClass="entr" presetSubtype="10" fill="hold" nodeType="withEffect">
                                  <p:stCondLst>
                                    <p:cond delay="0"/>
                                  </p:stCondLst>
                                  <p:childTnLst>
                                    <p:set>
                                      <p:cBhvr>
                                        <p:cTn id="25" dur="1" fill="hold">
                                          <p:stCondLst>
                                            <p:cond delay="0"/>
                                          </p:stCondLst>
                                        </p:cTn>
                                        <p:tgtEl>
                                          <p:spTgt spid="2">
                                            <p:txEl>
                                              <p:pRg st="7" end="7"/>
                                            </p:txEl>
                                          </p:spTgt>
                                        </p:tgtEl>
                                        <p:attrNameLst>
                                          <p:attrName>style.visibility</p:attrName>
                                        </p:attrNameLst>
                                      </p:cBhvr>
                                      <p:to>
                                        <p:strVal val="visible"/>
                                      </p:to>
                                    </p:set>
                                    <p:animEffect transition="in" filter="blinds(horizontal)">
                                      <p:cBhvr>
                                        <p:cTn id="26" dur="500"/>
                                        <p:tgtEl>
                                          <p:spTgt spid="2">
                                            <p:txEl>
                                              <p:pRg st="7" end="7"/>
                                            </p:txEl>
                                          </p:spTgt>
                                        </p:tgtEl>
                                      </p:cBhvr>
                                    </p:animEffect>
                                  </p:childTnLst>
                                </p:cTn>
                              </p:par>
                              <p:par>
                                <p:cTn id="27" presetID="3" presetClass="entr" presetSubtype="10" fill="hold" nodeType="withEffect">
                                  <p:stCondLst>
                                    <p:cond delay="0"/>
                                  </p:stCondLst>
                                  <p:childTnLst>
                                    <p:set>
                                      <p:cBhvr>
                                        <p:cTn id="28" dur="1" fill="hold">
                                          <p:stCondLst>
                                            <p:cond delay="0"/>
                                          </p:stCondLst>
                                        </p:cTn>
                                        <p:tgtEl>
                                          <p:spTgt spid="2">
                                            <p:txEl>
                                              <p:pRg st="8" end="8"/>
                                            </p:txEl>
                                          </p:spTgt>
                                        </p:tgtEl>
                                        <p:attrNameLst>
                                          <p:attrName>style.visibility</p:attrName>
                                        </p:attrNameLst>
                                      </p:cBhvr>
                                      <p:to>
                                        <p:strVal val="visible"/>
                                      </p:to>
                                    </p:set>
                                    <p:animEffect transition="in" filter="blinds(horizontal)">
                                      <p:cBhvr>
                                        <p:cTn id="29" dur="500"/>
                                        <p:tgtEl>
                                          <p:spTgt spid="2">
                                            <p:txEl>
                                              <p:pRg st="8" end="8"/>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nodeType="clickEffect">
                                  <p:stCondLst>
                                    <p:cond delay="0"/>
                                  </p:stCondLst>
                                  <p:childTnLst>
                                    <p:set>
                                      <p:cBhvr>
                                        <p:cTn id="33" dur="1" fill="hold">
                                          <p:stCondLst>
                                            <p:cond delay="0"/>
                                          </p:stCondLst>
                                        </p:cTn>
                                        <p:tgtEl>
                                          <p:spTgt spid="2">
                                            <p:txEl>
                                              <p:pRg st="9" end="9"/>
                                            </p:txEl>
                                          </p:spTgt>
                                        </p:tgtEl>
                                        <p:attrNameLst>
                                          <p:attrName>style.visibility</p:attrName>
                                        </p:attrNameLst>
                                      </p:cBhvr>
                                      <p:to>
                                        <p:strVal val="visible"/>
                                      </p:to>
                                    </p:set>
                                    <p:animEffect transition="in" filter="blinds(horizontal)">
                                      <p:cBhvr>
                                        <p:cTn id="34" dur="500"/>
                                        <p:tgtEl>
                                          <p:spTgt spid="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0845EB29-FE2D-4C54-3998-51E08DA08424}"/>
              </a:ext>
            </a:extLst>
          </p:cNvPr>
          <p:cNvSpPr txBox="1">
            <a:spLocks/>
          </p:cNvSpPr>
          <p:nvPr/>
        </p:nvSpPr>
        <p:spPr>
          <a:xfrm>
            <a:off x="838200" y="1247461"/>
            <a:ext cx="10670628" cy="492950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500" dirty="0"/>
              <a:t>Borrowers who are employed by non-profits, the military, or federal, state, Tribal, or local government may be eligible to have all of their student loans forgiven through the Public Service Loan Forgiveness (PSLF) program. </a:t>
            </a:r>
            <a:br>
              <a:rPr lang="en-US" sz="2500" dirty="0"/>
            </a:br>
            <a:endParaRPr lang="en-US" sz="2500" dirty="0"/>
          </a:p>
          <a:p>
            <a:r>
              <a:rPr lang="en-US" sz="2500" dirty="0"/>
              <a:t>If you work in public service for 10 years and make payments for 10 years, you are eligible to have your loan balance completely forgiven after 10 years.</a:t>
            </a:r>
            <a:br>
              <a:rPr lang="en-US" sz="2500" dirty="0"/>
            </a:br>
            <a:endParaRPr lang="en-US" sz="2500" dirty="0"/>
          </a:p>
          <a:p>
            <a:r>
              <a:rPr lang="en-US" sz="2500" dirty="0"/>
              <a:t>As this is the most generous repayment plan the Department of Education offers, it has had very strict requirements regarding loan payments and employment.</a:t>
            </a:r>
            <a:br>
              <a:rPr lang="en-US" sz="2500" dirty="0"/>
            </a:br>
            <a:endParaRPr lang="en-US" sz="2500" dirty="0"/>
          </a:p>
          <a:p>
            <a:r>
              <a:rPr lang="en-US" sz="2500" b="1" dirty="0">
                <a:solidFill>
                  <a:srgbClr val="FF0000"/>
                </a:solidFill>
              </a:rPr>
              <a:t>YOU MAY HAVE THE OPPORTUNITY TO EARN BACK-CREDIT AND GET IN PSFL.</a:t>
            </a:r>
            <a:endParaRPr lang="en-US" b="1" dirty="0">
              <a:solidFill>
                <a:srgbClr val="FF0000"/>
              </a:solidFill>
            </a:endParaRPr>
          </a:p>
        </p:txBody>
      </p:sp>
      <p:sp>
        <p:nvSpPr>
          <p:cNvPr id="4" name="Rectangle 2">
            <a:extLst>
              <a:ext uri="{FF2B5EF4-FFF2-40B4-BE49-F238E27FC236}">
                <a16:creationId xmlns:a16="http://schemas.microsoft.com/office/drawing/2014/main" id="{9276296F-AF15-D16E-CF79-032BA0849C2E}"/>
              </a:ext>
            </a:extLst>
          </p:cNvPr>
          <p:cNvSpPr txBox="1">
            <a:spLocks noChangeArrowheads="1"/>
          </p:cNvSpPr>
          <p:nvPr/>
        </p:nvSpPr>
        <p:spPr bwMode="auto">
          <a:xfrm>
            <a:off x="838200" y="328735"/>
            <a:ext cx="10670628" cy="722696"/>
          </a:xfrm>
          <a:prstGeom prst="rect">
            <a:avLst/>
          </a:prstGeom>
          <a:solidFill>
            <a:srgbClr val="00206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#3 PUBLIC SERVICE LOAN FORGIVENESS</a:t>
            </a:r>
          </a:p>
        </p:txBody>
      </p:sp>
    </p:spTree>
    <p:extLst>
      <p:ext uri="{BB962C8B-B14F-4D97-AF65-F5344CB8AC3E}">
        <p14:creationId xmlns:p14="http://schemas.microsoft.com/office/powerpoint/2010/main" val="2074585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fade">
                                      <p:cBhvr>
                                        <p:cTn id="12" dur="2000"/>
                                        <p:tgtEl>
                                          <p:spTgt spid="2">
                                            <p:txEl>
                                              <p:pRg st="3" end="3"/>
                                            </p:txEl>
                                          </p:spTgt>
                                        </p:tgtEl>
                                      </p:cBhvr>
                                    </p:animEffect>
                                    <p:anim calcmode="lin" valueType="num">
                                      <p:cBhvr>
                                        <p:cTn id="13" dur="2000" fill="hold"/>
                                        <p:tgtEl>
                                          <p:spTgt spid="2">
                                            <p:txEl>
                                              <p:pRg st="3" end="3"/>
                                            </p:txEl>
                                          </p:spTgt>
                                        </p:tgtEl>
                                        <p:attrNameLst>
                                          <p:attrName>ppt_w</p:attrName>
                                        </p:attrNameLst>
                                      </p:cBhvr>
                                      <p:tavLst>
                                        <p:tav tm="0" fmla="#ppt_w*sin(2.5*pi*$)">
                                          <p:val>
                                            <p:fltVal val="0"/>
                                          </p:val>
                                        </p:tav>
                                        <p:tav tm="100000">
                                          <p:val>
                                            <p:fltVal val="1"/>
                                          </p:val>
                                        </p:tav>
                                      </p:tavLst>
                                    </p:anim>
                                    <p:anim calcmode="lin" valueType="num">
                                      <p:cBhvr>
                                        <p:cTn id="14" dur="2000" fill="hold"/>
                                        <p:tgtEl>
                                          <p:spTgt spid="2">
                                            <p:txEl>
                                              <p:pRg st="3" end="3"/>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00206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#3 PUBLIC SERVICE LOAN FORGIVENESS</a:t>
            </a:r>
          </a:p>
        </p:txBody>
      </p:sp>
      <p:sp>
        <p:nvSpPr>
          <p:cNvPr id="2" name="Content Placeholder 2">
            <a:extLst>
              <a:ext uri="{FF2B5EF4-FFF2-40B4-BE49-F238E27FC236}">
                <a16:creationId xmlns:a16="http://schemas.microsoft.com/office/drawing/2014/main" id="{0845EB29-FE2D-4C54-3998-51E08DA08424}"/>
              </a:ext>
            </a:extLst>
          </p:cNvPr>
          <p:cNvSpPr txBox="1">
            <a:spLocks/>
          </p:cNvSpPr>
          <p:nvPr/>
        </p:nvSpPr>
        <p:spPr>
          <a:xfrm>
            <a:off x="838200" y="1326183"/>
            <a:ext cx="10670628" cy="485077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500" dirty="0"/>
              <a:t>Borrowers who are employed by non-profits, the military, or federal, state, Tribal, or local government may be eligible to have all of their student loans forgiven through the Public Service Loan Forgiveness (PSLF) program. </a:t>
            </a:r>
            <a:br>
              <a:rPr lang="en-US" sz="2500" dirty="0"/>
            </a:br>
            <a:endParaRPr lang="en-US" sz="2500" dirty="0"/>
          </a:p>
          <a:p>
            <a:r>
              <a:rPr lang="en-US" sz="2500" dirty="0"/>
              <a:t>For the past year, the DoE has offered some temporary changes that provide greater provide flexibility – to confirm your employment or to receive credit for past periods of repayment that would otherwise not qualify for PSLF.</a:t>
            </a:r>
          </a:p>
          <a:p>
            <a:pPr lvl="1"/>
            <a:r>
              <a:rPr lang="en-US" sz="2200" b="1" dirty="0">
                <a:solidFill>
                  <a:srgbClr val="FF0000"/>
                </a:solidFill>
              </a:rPr>
              <a:t>These temporary changes expire October 31, 2022.</a:t>
            </a:r>
          </a:p>
          <a:p>
            <a:pPr lvl="1"/>
            <a:r>
              <a:rPr lang="en-US" sz="2200" dirty="0"/>
              <a:t>Enrollments on or after November 1, 2022 will not be eligible for this treatment. </a:t>
            </a:r>
          </a:p>
          <a:p>
            <a:pPr lvl="1"/>
            <a:r>
              <a:rPr lang="en-US" sz="2200" dirty="0"/>
              <a:t>Contact previous employers and get your paperwork completed immediately.</a:t>
            </a:r>
            <a:br>
              <a:rPr lang="en-US" sz="2200" dirty="0"/>
            </a:br>
            <a:endParaRPr lang="en-US" sz="2200" dirty="0"/>
          </a:p>
          <a:p>
            <a:pPr lvl="1"/>
            <a:r>
              <a:rPr lang="en-US" sz="2200" dirty="0"/>
              <a:t>For more information on eligibility and requirements, go to PSLF.gov.</a:t>
            </a:r>
          </a:p>
          <a:p>
            <a:endParaRPr lang="en-US" dirty="0"/>
          </a:p>
        </p:txBody>
      </p:sp>
    </p:spTree>
    <p:extLst>
      <p:ext uri="{BB962C8B-B14F-4D97-AF65-F5344CB8AC3E}">
        <p14:creationId xmlns:p14="http://schemas.microsoft.com/office/powerpoint/2010/main" val="51884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blinds(horizontal)">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blinds(horizontal)">
                                      <p:cBhvr>
                                        <p:cTn id="12" dur="500"/>
                                        <p:tgtEl>
                                          <p:spTgt spid="2">
                                            <p:txEl>
                                              <p:pRg st="3" end="3"/>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animEffect transition="in" filter="blinds(horizontal)">
                                      <p:cBhvr>
                                        <p:cTn id="15" dur="500"/>
                                        <p:tgtEl>
                                          <p:spTgt spid="2">
                                            <p:txEl>
                                              <p:pRg st="4" end="4"/>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2">
                                            <p:txEl>
                                              <p:pRg st="5" end="5"/>
                                            </p:txEl>
                                          </p:spTgt>
                                        </p:tgtEl>
                                        <p:attrNameLst>
                                          <p:attrName>style.visibility</p:attrName>
                                        </p:attrNameLst>
                                      </p:cBhvr>
                                      <p:to>
                                        <p:strVal val="visible"/>
                                      </p:to>
                                    </p:set>
                                    <p:animEffect transition="in" filter="blinds(horizontal)">
                                      <p:cBhvr>
                                        <p:cTn id="18"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7030A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#4 INCOME DRIVEN REPAYMENT</a:t>
            </a:r>
          </a:p>
        </p:txBody>
      </p:sp>
      <p:sp>
        <p:nvSpPr>
          <p:cNvPr id="2" name="Content Placeholder 2">
            <a:extLst>
              <a:ext uri="{FF2B5EF4-FFF2-40B4-BE49-F238E27FC236}">
                <a16:creationId xmlns:a16="http://schemas.microsoft.com/office/drawing/2014/main" id="{0845EB29-FE2D-4C54-3998-51E08DA08424}"/>
              </a:ext>
            </a:extLst>
          </p:cNvPr>
          <p:cNvSpPr txBox="1">
            <a:spLocks/>
          </p:cNvSpPr>
          <p:nvPr/>
        </p:nvSpPr>
        <p:spPr>
          <a:xfrm>
            <a:off x="838200" y="1223237"/>
            <a:ext cx="10515600" cy="495372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500" dirty="0"/>
              <a:t>Income Driven Repayment (IDR) itself is not new. </a:t>
            </a:r>
          </a:p>
          <a:p>
            <a:r>
              <a:rPr lang="en-US" sz="2500" dirty="0"/>
              <a:t>IDR allows borrowers to repay federal student loan debt based on what their income is, ostensibly to allow students who go into lower-paying careers more flexibility in how they repay their student loans.</a:t>
            </a:r>
          </a:p>
          <a:p>
            <a:pPr lvl="1"/>
            <a:r>
              <a:rPr lang="en-US" sz="2100" dirty="0"/>
              <a:t>Instead of making monthly payments based on some set formula – like a car loan or a mortgage – the monthly payment amounts are based on borrower annual income.</a:t>
            </a:r>
          </a:p>
          <a:p>
            <a:pPr lvl="1"/>
            <a:r>
              <a:rPr lang="en-US" sz="2100" dirty="0"/>
              <a:t>You still owe the entire amount, but IDR adjusts both the monthly payments and the loan term, as appropriate.</a:t>
            </a:r>
            <a:br>
              <a:rPr lang="en-US" sz="2100" dirty="0"/>
            </a:br>
            <a:endParaRPr lang="en-US" sz="1200" dirty="0"/>
          </a:p>
          <a:p>
            <a:pPr lvl="1"/>
            <a:r>
              <a:rPr lang="en-US" sz="2100" dirty="0"/>
              <a:t>Public Service Loan Forgiveness is a special kind of IDR. Many people in academia will be in both programs and take advantage of PSLF if they qualify.</a:t>
            </a:r>
            <a:br>
              <a:rPr lang="en-US" sz="2100" dirty="0"/>
            </a:br>
            <a:endParaRPr lang="en-US" sz="1200" dirty="0"/>
          </a:p>
          <a:p>
            <a:r>
              <a:rPr lang="en-US" sz="2400" dirty="0"/>
              <a:t>The proposed adjustments to Income-Driven Repayment will substantially reduce future monthly payments for lower- and middle-income borrowers.</a:t>
            </a:r>
          </a:p>
        </p:txBody>
      </p:sp>
    </p:spTree>
    <p:extLst>
      <p:ext uri="{BB962C8B-B14F-4D97-AF65-F5344CB8AC3E}">
        <p14:creationId xmlns:p14="http://schemas.microsoft.com/office/powerpoint/2010/main" val="481328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animEffect transition="in" filter="blinds(horizontal)">
                                      <p:cBhvr>
                                        <p:cTn id="7" dur="500"/>
                                        <p:tgtEl>
                                          <p:spTgt spid="2">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xEl>
                                              <p:pRg st="5" end="5"/>
                                            </p:txEl>
                                          </p:spTgt>
                                        </p:tgtEl>
                                        <p:attrNameLst>
                                          <p:attrName>style.visibility</p:attrName>
                                        </p:attrNameLst>
                                      </p:cBhvr>
                                      <p:to>
                                        <p:strVal val="visible"/>
                                      </p:to>
                                    </p:set>
                                    <p:animEffect transition="in" filter="blinds(horizontal)">
                                      <p:cBhvr>
                                        <p:cTn id="12"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7030A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#4 INCOME DRIVEN REPAYMENT</a:t>
            </a:r>
          </a:p>
        </p:txBody>
      </p:sp>
      <p:sp>
        <p:nvSpPr>
          <p:cNvPr id="2" name="Content Placeholder 2">
            <a:extLst>
              <a:ext uri="{FF2B5EF4-FFF2-40B4-BE49-F238E27FC236}">
                <a16:creationId xmlns:a16="http://schemas.microsoft.com/office/drawing/2014/main" id="{0845EB29-FE2D-4C54-3998-51E08DA08424}"/>
              </a:ext>
            </a:extLst>
          </p:cNvPr>
          <p:cNvSpPr txBox="1">
            <a:spLocks/>
          </p:cNvSpPr>
          <p:nvPr/>
        </p:nvSpPr>
        <p:spPr>
          <a:xfrm>
            <a:off x="838200" y="1217181"/>
            <a:ext cx="10515600" cy="495978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500" dirty="0"/>
              <a:t>The proposed adjustments to Income-Driven Repayment will substantially reduce future monthly payments for lower- and middle-income borrowers.</a:t>
            </a:r>
            <a:br>
              <a:rPr lang="en-US" sz="2500" dirty="0"/>
            </a:br>
            <a:endParaRPr lang="en-US" sz="2500" dirty="0"/>
          </a:p>
          <a:p>
            <a:pPr lvl="1"/>
            <a:r>
              <a:rPr lang="en-US" sz="2100" dirty="0"/>
              <a:t>Require borrowers to pay no more than 5% of their discretionary income monthly on undergraduate loans. </a:t>
            </a:r>
          </a:p>
          <a:p>
            <a:pPr lvl="2"/>
            <a:r>
              <a:rPr lang="en-US" sz="1700" dirty="0"/>
              <a:t>This is down from the 10% available under the most recent income-driven repayment plan.</a:t>
            </a:r>
          </a:p>
          <a:p>
            <a:pPr lvl="1"/>
            <a:r>
              <a:rPr lang="en-US" sz="2100" dirty="0"/>
              <a:t>Raise the amount of income that is considered non-discretionary income and therefore is protected from repayment, guaranteeing that no borrower earning under 225% of the federal poverty level will have to make a monthly payment.</a:t>
            </a:r>
          </a:p>
          <a:p>
            <a:pPr lvl="1"/>
            <a:r>
              <a:rPr lang="en-US" sz="2100" dirty="0"/>
              <a:t>Forgive loan balances after 10 years of payments, instead of 20 years, for borrowers with loan balances of $12,000 or less.</a:t>
            </a:r>
          </a:p>
          <a:p>
            <a:pPr lvl="1"/>
            <a:r>
              <a:rPr lang="en-US" sz="2100" dirty="0"/>
              <a:t>Cover the borrower's unpaid monthly interest, so that unlike other existing income-driven repayment plans, no borrower's loan balance will grow as long as they make their monthly payments—even when that monthly payment is $0 because their income is low.</a:t>
            </a:r>
            <a:endParaRPr lang="en-US" dirty="0"/>
          </a:p>
        </p:txBody>
      </p:sp>
    </p:spTree>
    <p:extLst>
      <p:ext uri="{BB962C8B-B14F-4D97-AF65-F5344CB8AC3E}">
        <p14:creationId xmlns:p14="http://schemas.microsoft.com/office/powerpoint/2010/main" val="1344236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blinds(horizontal)">
                                      <p:cBhvr>
                                        <p:cTn id="7" dur="500"/>
                                        <p:tgtEl>
                                          <p:spTgt spid="2">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blinds(horizontal)">
                                      <p:cBhvr>
                                        <p:cTn id="12" dur="500"/>
                                        <p:tgtEl>
                                          <p:spTgt spid="2">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animEffect transition="in" filter="blinds(horizontal)">
                                      <p:cBhvr>
                                        <p:cTn id="17"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7030A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#4 INCOME DRIVEN REPAYMENT</a:t>
            </a:r>
          </a:p>
        </p:txBody>
      </p:sp>
      <p:sp>
        <p:nvSpPr>
          <p:cNvPr id="2" name="Content Placeholder 2">
            <a:extLst>
              <a:ext uri="{FF2B5EF4-FFF2-40B4-BE49-F238E27FC236}">
                <a16:creationId xmlns:a16="http://schemas.microsoft.com/office/drawing/2014/main" id="{0845EB29-FE2D-4C54-3998-51E08DA08424}"/>
              </a:ext>
            </a:extLst>
          </p:cNvPr>
          <p:cNvSpPr txBox="1">
            <a:spLocks/>
          </p:cNvSpPr>
          <p:nvPr/>
        </p:nvSpPr>
        <p:spPr>
          <a:xfrm>
            <a:off x="838200" y="1217181"/>
            <a:ext cx="10515600" cy="495978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500" dirty="0"/>
              <a:t>Why should you consider Income Driven Repayment as an option?</a:t>
            </a:r>
            <a:br>
              <a:rPr lang="en-US" sz="2500" dirty="0"/>
            </a:br>
            <a:endParaRPr lang="en-US" sz="2500" dirty="0"/>
          </a:p>
          <a:p>
            <a:pPr marL="914400" lvl="1" indent="-457200">
              <a:buFont typeface="+mj-lt"/>
              <a:buAutoNum type="arabicPeriod"/>
            </a:pPr>
            <a:r>
              <a:rPr lang="en-US" sz="2100" dirty="0"/>
              <a:t>It does give you some flexibility in how much of your debt you repay each month, affording you the ability to choose careers based on reasons unrelated to how much student loan debt you owe. </a:t>
            </a:r>
            <a:br>
              <a:rPr lang="en-US" sz="2100" dirty="0"/>
            </a:br>
            <a:endParaRPr lang="en-US" sz="2100" dirty="0"/>
          </a:p>
          <a:p>
            <a:pPr marL="914400" lvl="1" indent="-457200">
              <a:buFont typeface="+mj-lt"/>
              <a:buAutoNum type="arabicPeriod"/>
            </a:pPr>
            <a:r>
              <a:rPr lang="en-US" sz="2100" dirty="0"/>
              <a:t>You can still decide to pay more than what is required, thereby reducing your loan balance and potentially retiring your debt sooner.</a:t>
            </a:r>
            <a:br>
              <a:rPr lang="en-US" sz="2100" dirty="0"/>
            </a:br>
            <a:endParaRPr lang="en-US" sz="2100" dirty="0"/>
          </a:p>
          <a:p>
            <a:pPr marL="914400" lvl="1" indent="-457200">
              <a:buFont typeface="+mj-lt"/>
              <a:buAutoNum type="arabicPeriod"/>
            </a:pPr>
            <a:r>
              <a:rPr lang="en-US" sz="2100" dirty="0"/>
              <a:t>If you make on-time payments for 20 years through IDR, your entire remaining balance of UNDERGRADUATE debt may be completely forgiven.</a:t>
            </a:r>
            <a:br>
              <a:rPr lang="en-US" sz="2100" dirty="0"/>
            </a:br>
            <a:r>
              <a:rPr lang="en-US" sz="2100" dirty="0"/>
              <a:t>If you make on-time payments for 25 years through IDR, your entire remaining balance of GRADUATE debt may be completely forgiven.</a:t>
            </a:r>
            <a:br>
              <a:rPr lang="en-US" sz="2100" dirty="0"/>
            </a:br>
            <a:br>
              <a:rPr lang="en-US" sz="2100" dirty="0"/>
            </a:br>
            <a:r>
              <a:rPr lang="en-US" sz="1800" dirty="0"/>
              <a:t>(Note: If your loan balance is less than $12,000, the 20 years might be reduced to 10 years.)</a:t>
            </a:r>
            <a:endParaRPr lang="en-US" dirty="0"/>
          </a:p>
        </p:txBody>
      </p:sp>
    </p:spTree>
    <p:extLst>
      <p:ext uri="{BB962C8B-B14F-4D97-AF65-F5344CB8AC3E}">
        <p14:creationId xmlns:p14="http://schemas.microsoft.com/office/powerpoint/2010/main" val="15768823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0845EB29-FE2D-4C54-3998-51E08DA08424}"/>
              </a:ext>
            </a:extLst>
          </p:cNvPr>
          <p:cNvSpPr txBox="1">
            <a:spLocks/>
          </p:cNvSpPr>
          <p:nvPr/>
        </p:nvSpPr>
        <p:spPr>
          <a:xfrm>
            <a:off x="838200" y="1451919"/>
            <a:ext cx="10515600" cy="472504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500" dirty="0"/>
              <a:t>The proposed adjustments to Income-Driven Repayment will substantially reduce future monthly payments for lower- and middle-income borrowers.</a:t>
            </a:r>
            <a:br>
              <a:rPr lang="en-US" sz="2500" dirty="0"/>
            </a:br>
            <a:endParaRPr lang="en-US" sz="2500" dirty="0">
              <a:solidFill>
                <a:schemeClr val="bg1"/>
              </a:solidFill>
            </a:endParaRPr>
          </a:p>
          <a:p>
            <a:pPr lvl="1"/>
            <a:r>
              <a:rPr lang="en-US" sz="2100" dirty="0">
                <a:solidFill>
                  <a:schemeClr val="bg1"/>
                </a:solidFill>
              </a:rPr>
              <a:t>Require borrowers to pay no more than 5% of their discretionary income monthly on undergraduate loans. </a:t>
            </a:r>
          </a:p>
          <a:p>
            <a:pPr lvl="2"/>
            <a:r>
              <a:rPr lang="en-US" sz="1700" dirty="0">
                <a:solidFill>
                  <a:schemeClr val="bg1"/>
                </a:solidFill>
              </a:rPr>
              <a:t>This is down from the 10% available under the most recent income-driven repayment plan.</a:t>
            </a:r>
          </a:p>
          <a:p>
            <a:pPr lvl="1"/>
            <a:r>
              <a:rPr lang="en-US" sz="2100" dirty="0">
                <a:solidFill>
                  <a:schemeClr val="bg1"/>
                </a:solidFill>
              </a:rPr>
              <a:t>Raise the amount of income that is considered non-discretionary income and therefore is protected from repayment, guaranteeing that no borrower earning under 225% of the federal poverty level will have to make a monthly payment.</a:t>
            </a:r>
          </a:p>
          <a:p>
            <a:pPr lvl="1"/>
            <a:r>
              <a:rPr lang="en-US" sz="2100" dirty="0">
                <a:solidFill>
                  <a:schemeClr val="bg1"/>
                </a:solidFill>
              </a:rPr>
              <a:t>Forgive loan balances after 10 years of payments, instead of 20 years, for borrowers with loan balances of $12,000 or less.</a:t>
            </a:r>
          </a:p>
          <a:p>
            <a:pPr lvl="1"/>
            <a:r>
              <a:rPr lang="en-US" sz="2100" dirty="0">
                <a:solidFill>
                  <a:schemeClr val="bg1"/>
                </a:solidFill>
              </a:rPr>
              <a:t>Cover the borrower's unpaid monthly interest, so that unlike other existing income-driven repayment plans, no borrower's loan balance will grow as long as they make their monthly payments—even when that monthly payment is $0 because their income is low.</a:t>
            </a:r>
            <a:endParaRPr lang="en-US" dirty="0">
              <a:solidFill>
                <a:schemeClr val="bg1"/>
              </a:solidFill>
            </a:endParaRPr>
          </a:p>
        </p:txBody>
      </p:sp>
      <p:sp>
        <p:nvSpPr>
          <p:cNvPr id="3" name="TextBox 2">
            <a:extLst>
              <a:ext uri="{FF2B5EF4-FFF2-40B4-BE49-F238E27FC236}">
                <a16:creationId xmlns:a16="http://schemas.microsoft.com/office/drawing/2014/main" id="{AA1A5BA1-AF5B-B41A-6255-1B8EF2B9BEFD}"/>
              </a:ext>
            </a:extLst>
          </p:cNvPr>
          <p:cNvSpPr txBox="1"/>
          <p:nvPr/>
        </p:nvSpPr>
        <p:spPr>
          <a:xfrm>
            <a:off x="838200" y="2384854"/>
            <a:ext cx="10670628" cy="3477875"/>
          </a:xfrm>
          <a:prstGeom prst="rect">
            <a:avLst/>
          </a:prstGeom>
          <a:solidFill>
            <a:srgbClr val="7030A0"/>
          </a:solidFill>
        </p:spPr>
        <p:txBody>
          <a:bodyPr wrap="square" rtlCol="0">
            <a:spAutoFit/>
          </a:bodyPr>
          <a:lstStyle/>
          <a:p>
            <a:pPr algn="ctr"/>
            <a:r>
              <a:rPr lang="en-US" sz="2000" b="1" dirty="0">
                <a:solidFill>
                  <a:schemeClr val="bg1"/>
                </a:solidFill>
              </a:rPr>
              <a:t>These proposed changes to Income-Driven Repayment is different from </a:t>
            </a:r>
            <a:br>
              <a:rPr lang="en-US" sz="2000" b="1" dirty="0">
                <a:solidFill>
                  <a:schemeClr val="bg1"/>
                </a:solidFill>
              </a:rPr>
            </a:br>
            <a:r>
              <a:rPr lang="en-US" sz="2000" b="1" dirty="0">
                <a:solidFill>
                  <a:schemeClr val="bg1"/>
                </a:solidFill>
              </a:rPr>
              <a:t>the Public Service Loan Forgiveness information on the previous slides.</a:t>
            </a:r>
          </a:p>
          <a:p>
            <a:pPr algn="ctr"/>
            <a:endParaRPr lang="en-US" sz="2000" b="1" dirty="0">
              <a:solidFill>
                <a:schemeClr val="bg1"/>
              </a:solidFill>
            </a:endParaRPr>
          </a:p>
          <a:p>
            <a:pPr algn="ctr"/>
            <a:r>
              <a:rPr lang="en-US" sz="2000" b="1" dirty="0">
                <a:solidFill>
                  <a:schemeClr val="bg1"/>
                </a:solidFill>
              </a:rPr>
              <a:t>These proposed changes are only for undergraduate loans </a:t>
            </a:r>
            <a:br>
              <a:rPr lang="en-US" sz="2000" b="1" dirty="0">
                <a:solidFill>
                  <a:schemeClr val="bg1"/>
                </a:solidFill>
              </a:rPr>
            </a:br>
            <a:r>
              <a:rPr lang="en-US" sz="2000" b="1" dirty="0">
                <a:solidFill>
                  <a:schemeClr val="bg1"/>
                </a:solidFill>
              </a:rPr>
              <a:t>(no changes for graduate loans).</a:t>
            </a:r>
          </a:p>
          <a:p>
            <a:pPr algn="ctr"/>
            <a:endParaRPr lang="en-US" sz="2000" b="1" dirty="0">
              <a:solidFill>
                <a:schemeClr val="bg1"/>
              </a:solidFill>
            </a:endParaRPr>
          </a:p>
          <a:p>
            <a:pPr algn="ctr"/>
            <a:r>
              <a:rPr lang="en-US" sz="2000" b="1" dirty="0">
                <a:solidFill>
                  <a:schemeClr val="bg1"/>
                </a:solidFill>
              </a:rPr>
              <a:t>These proposed changes are designed to encourage more borrowers to pursue </a:t>
            </a:r>
            <a:br>
              <a:rPr lang="en-US" sz="2000" b="1" dirty="0">
                <a:solidFill>
                  <a:schemeClr val="bg1"/>
                </a:solidFill>
              </a:rPr>
            </a:br>
            <a:r>
              <a:rPr lang="en-US" sz="2000" b="1" dirty="0">
                <a:solidFill>
                  <a:schemeClr val="bg1"/>
                </a:solidFill>
              </a:rPr>
              <a:t>Income-Driven Repayment…because more people will benefit from IDR.</a:t>
            </a:r>
          </a:p>
          <a:p>
            <a:pPr algn="ctr"/>
            <a:endParaRPr lang="en-US" sz="2000" b="1" dirty="0">
              <a:solidFill>
                <a:schemeClr val="bg1"/>
              </a:solidFill>
            </a:endParaRPr>
          </a:p>
          <a:p>
            <a:pPr algn="ctr"/>
            <a:r>
              <a:rPr lang="en-US" sz="2000" b="1" dirty="0">
                <a:solidFill>
                  <a:schemeClr val="bg1"/>
                </a:solidFill>
              </a:rPr>
              <a:t>You may not need to do anything now…beyond considering whether</a:t>
            </a:r>
            <a:br>
              <a:rPr lang="en-US" sz="2000" b="1" dirty="0">
                <a:solidFill>
                  <a:schemeClr val="bg1"/>
                </a:solidFill>
              </a:rPr>
            </a:br>
            <a:r>
              <a:rPr lang="en-US" sz="2000" b="1" dirty="0">
                <a:solidFill>
                  <a:schemeClr val="bg1"/>
                </a:solidFill>
              </a:rPr>
              <a:t> you should use IDR when it is time to repay your student loans.</a:t>
            </a:r>
          </a:p>
        </p:txBody>
      </p:sp>
      <p:sp>
        <p:nvSpPr>
          <p:cNvPr id="4" name="Rectangle 2">
            <a:extLst>
              <a:ext uri="{FF2B5EF4-FFF2-40B4-BE49-F238E27FC236}">
                <a16:creationId xmlns:a16="http://schemas.microsoft.com/office/drawing/2014/main" id="{3EA8A8E7-34C5-2E0A-81F0-8E32F4EB0048}"/>
              </a:ext>
            </a:extLst>
          </p:cNvPr>
          <p:cNvSpPr txBox="1">
            <a:spLocks noChangeArrowheads="1"/>
          </p:cNvSpPr>
          <p:nvPr/>
        </p:nvSpPr>
        <p:spPr bwMode="auto">
          <a:xfrm>
            <a:off x="838200" y="328735"/>
            <a:ext cx="10670628" cy="722696"/>
          </a:xfrm>
          <a:prstGeom prst="rect">
            <a:avLst/>
          </a:prstGeom>
          <a:solidFill>
            <a:srgbClr val="7030A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#4 INCOME DRIVEN REPAYMENT</a:t>
            </a:r>
          </a:p>
        </p:txBody>
      </p:sp>
    </p:spTree>
    <p:extLst>
      <p:ext uri="{BB962C8B-B14F-4D97-AF65-F5344CB8AC3E}">
        <p14:creationId xmlns:p14="http://schemas.microsoft.com/office/powerpoint/2010/main" val="325379345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KEY DATES for LOAN FORGIVENESS</a:t>
            </a:r>
          </a:p>
        </p:txBody>
      </p:sp>
      <p:sp>
        <p:nvSpPr>
          <p:cNvPr id="3" name="Content Placeholder 2">
            <a:extLst>
              <a:ext uri="{FF2B5EF4-FFF2-40B4-BE49-F238E27FC236}">
                <a16:creationId xmlns:a16="http://schemas.microsoft.com/office/drawing/2014/main" id="{C99B7113-516A-A606-2410-D4702818A887}"/>
              </a:ext>
            </a:extLst>
          </p:cNvPr>
          <p:cNvSpPr>
            <a:spLocks noGrp="1"/>
          </p:cNvSpPr>
          <p:nvPr>
            <p:ph idx="1"/>
          </p:nvPr>
        </p:nvSpPr>
        <p:spPr>
          <a:xfrm>
            <a:off x="838200" y="1451920"/>
            <a:ext cx="10515600" cy="4573431"/>
          </a:xfrm>
        </p:spPr>
        <p:txBody>
          <a:bodyPr>
            <a:normAutofit fontScale="85000" lnSpcReduction="10000"/>
          </a:bodyPr>
          <a:lstStyle/>
          <a:p>
            <a:r>
              <a:rPr lang="en-US" b="1" dirty="0"/>
              <a:t>The application for loan forgiveness is now available at studentaid.gov </a:t>
            </a:r>
            <a:br>
              <a:rPr lang="en-US" b="1" dirty="0"/>
            </a:br>
            <a:endParaRPr lang="en-US" b="1" dirty="0"/>
          </a:p>
          <a:p>
            <a:r>
              <a:rPr lang="en-US" b="1" dirty="0"/>
              <a:t>4-6 WEEKS AFTER YOU APPLY</a:t>
            </a:r>
            <a:r>
              <a:rPr lang="en-US" dirty="0"/>
              <a:t> – The debt forgiveness should be processed and applied (subject to court orders and other potential challenges)</a:t>
            </a:r>
          </a:p>
          <a:p>
            <a:pPr lvl="1"/>
            <a:r>
              <a:rPr lang="en-US" dirty="0"/>
              <a:t>Nothing like this has ever been done. And there are many stakeholders involved in the process. Do not be surprised if it takes more than 4-6 weeks.</a:t>
            </a:r>
            <a:br>
              <a:rPr lang="en-US" dirty="0"/>
            </a:br>
            <a:endParaRPr lang="en-US" dirty="0"/>
          </a:p>
          <a:p>
            <a:r>
              <a:rPr lang="en-US" b="1" dirty="0"/>
              <a:t>DECEMBER 31, 2023 </a:t>
            </a:r>
            <a:r>
              <a:rPr lang="en-US" dirty="0"/>
              <a:t>– The window to apply for forgiveness is expected to close.</a:t>
            </a:r>
            <a:br>
              <a:rPr lang="en-US" dirty="0"/>
            </a:br>
            <a:endParaRPr lang="en-US" dirty="0"/>
          </a:p>
          <a:p>
            <a:r>
              <a:rPr lang="en-US" dirty="0"/>
              <a:t>Apply for your loan forgiveness as soon as possible so that you are in the queue – and hope that it will be processed in due time.</a:t>
            </a:r>
          </a:p>
          <a:p>
            <a:pPr lvl="1"/>
            <a:r>
              <a:rPr lang="en-US" dirty="0"/>
              <a:t>Some people have already received their loan forgiveness, prior to the court order. We do not know what will happen to these amounts…but the DoE wants to give as much relief to as many people as soon as possible. Do what you can to become one of these people.</a:t>
            </a:r>
          </a:p>
        </p:txBody>
      </p:sp>
    </p:spTree>
    <p:extLst>
      <p:ext uri="{BB962C8B-B14F-4D97-AF65-F5344CB8AC3E}">
        <p14:creationId xmlns:p14="http://schemas.microsoft.com/office/powerpoint/2010/main" val="1258987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blinds(horizontal)">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blinds(horizontal)">
                                      <p:cBhvr>
                                        <p:cTn id="15" dur="5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blinds(horizontal)">
                                      <p:cBhvr>
                                        <p:cTn id="20" dur="500"/>
                                        <p:tgtEl>
                                          <p:spTgt spid="3">
                                            <p:txEl>
                                              <p:pRg st="4" end="4"/>
                                            </p:txEl>
                                          </p:spTgt>
                                        </p:tgtEl>
                                      </p:cBhvr>
                                    </p:animEffect>
                                  </p:childTnLst>
                                </p:cTn>
                              </p:par>
                              <p:par>
                                <p:cTn id="21" presetID="3" presetClass="entr" presetSubtype="10"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blinds(horizontal)">
                                      <p:cBhvr>
                                        <p:cTn id="23"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a:extLst>
              <a:ext uri="{FF2B5EF4-FFF2-40B4-BE49-F238E27FC236}">
                <a16:creationId xmlns:a16="http://schemas.microsoft.com/office/drawing/2014/main" id="{42A4D48F-CD13-4746-A3DA-7888E8C07C76}"/>
              </a:ext>
            </a:extLst>
          </p:cNvPr>
          <p:cNvSpPr/>
          <p:nvPr/>
        </p:nvSpPr>
        <p:spPr>
          <a:xfrm>
            <a:off x="4524694" y="561523"/>
            <a:ext cx="3142610" cy="1930063"/>
          </a:xfrm>
          <a:prstGeom prst="roundRect">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t>Financial Wellness</a:t>
            </a:r>
          </a:p>
        </p:txBody>
      </p:sp>
      <p:sp>
        <p:nvSpPr>
          <p:cNvPr id="2" name="Cloud Callout 1">
            <a:extLst>
              <a:ext uri="{FF2B5EF4-FFF2-40B4-BE49-F238E27FC236}">
                <a16:creationId xmlns:a16="http://schemas.microsoft.com/office/drawing/2014/main" id="{829A5E17-0E05-FD40-926F-9741273A5509}"/>
              </a:ext>
            </a:extLst>
          </p:cNvPr>
          <p:cNvSpPr/>
          <p:nvPr/>
        </p:nvSpPr>
        <p:spPr>
          <a:xfrm>
            <a:off x="466404" y="1004920"/>
            <a:ext cx="3200400" cy="1828800"/>
          </a:xfrm>
          <a:prstGeom prst="cloudCallout">
            <a:avLst/>
          </a:prstGeom>
          <a:solidFill>
            <a:schemeClr val="accent4">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1" dirty="0">
                <a:solidFill>
                  <a:srgbClr val="0000CC"/>
                </a:solidFill>
              </a:rPr>
              <a:t>A goal without a plan is just a dream.</a:t>
            </a:r>
          </a:p>
        </p:txBody>
      </p:sp>
      <p:sp>
        <p:nvSpPr>
          <p:cNvPr id="13" name="Cloud Callout 12">
            <a:extLst>
              <a:ext uri="{FF2B5EF4-FFF2-40B4-BE49-F238E27FC236}">
                <a16:creationId xmlns:a16="http://schemas.microsoft.com/office/drawing/2014/main" id="{4E36713B-5C69-5844-A69B-E94BE57D8341}"/>
              </a:ext>
            </a:extLst>
          </p:cNvPr>
          <p:cNvSpPr/>
          <p:nvPr/>
        </p:nvSpPr>
        <p:spPr>
          <a:xfrm>
            <a:off x="1301214" y="3261769"/>
            <a:ext cx="3200400" cy="1828800"/>
          </a:xfrm>
          <a:prstGeom prst="cloudCallout">
            <a:avLst/>
          </a:prstGeom>
          <a:solidFill>
            <a:schemeClr val="accent4">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a:solidFill>
                  <a:srgbClr val="0000CC"/>
                </a:solidFill>
              </a:rPr>
              <a:t>The most difficult thing is the decision to act; the rest is mere tenacity.</a:t>
            </a:r>
          </a:p>
        </p:txBody>
      </p:sp>
      <p:sp>
        <p:nvSpPr>
          <p:cNvPr id="14" name="Cloud Callout 13">
            <a:extLst>
              <a:ext uri="{FF2B5EF4-FFF2-40B4-BE49-F238E27FC236}">
                <a16:creationId xmlns:a16="http://schemas.microsoft.com/office/drawing/2014/main" id="{46D0180F-BAB7-E047-80BF-ACF6C0F0E824}"/>
              </a:ext>
            </a:extLst>
          </p:cNvPr>
          <p:cNvSpPr/>
          <p:nvPr/>
        </p:nvSpPr>
        <p:spPr>
          <a:xfrm>
            <a:off x="8525195" y="1004920"/>
            <a:ext cx="3200400" cy="1828800"/>
          </a:xfrm>
          <a:prstGeom prst="cloudCallout">
            <a:avLst/>
          </a:prstGeom>
          <a:solidFill>
            <a:schemeClr val="accent4">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1" dirty="0">
                <a:solidFill>
                  <a:srgbClr val="0000CC"/>
                </a:solidFill>
              </a:rPr>
              <a:t>Wealth is largely the result of habit.</a:t>
            </a:r>
          </a:p>
        </p:txBody>
      </p:sp>
      <p:sp>
        <p:nvSpPr>
          <p:cNvPr id="15" name="Cloud Callout 14">
            <a:extLst>
              <a:ext uri="{FF2B5EF4-FFF2-40B4-BE49-F238E27FC236}">
                <a16:creationId xmlns:a16="http://schemas.microsoft.com/office/drawing/2014/main" id="{0AC174B7-77D5-AB45-88B5-6B07EAAF9878}"/>
              </a:ext>
            </a:extLst>
          </p:cNvPr>
          <p:cNvSpPr/>
          <p:nvPr/>
        </p:nvSpPr>
        <p:spPr>
          <a:xfrm>
            <a:off x="7690381" y="3261769"/>
            <a:ext cx="3200400" cy="1828800"/>
          </a:xfrm>
          <a:prstGeom prst="cloudCallout">
            <a:avLst/>
          </a:prstGeom>
          <a:solidFill>
            <a:schemeClr val="accent4">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1" dirty="0">
                <a:solidFill>
                  <a:srgbClr val="0000CC"/>
                </a:solidFill>
              </a:rPr>
              <a:t>It takes as much energy to plan as it does to wish.</a:t>
            </a:r>
          </a:p>
        </p:txBody>
      </p:sp>
      <p:sp>
        <p:nvSpPr>
          <p:cNvPr id="16" name="Cloud Callout 15">
            <a:extLst>
              <a:ext uri="{FF2B5EF4-FFF2-40B4-BE49-F238E27FC236}">
                <a16:creationId xmlns:a16="http://schemas.microsoft.com/office/drawing/2014/main" id="{3298933F-34FD-7441-A29B-6B3518E5D6D0}"/>
              </a:ext>
            </a:extLst>
          </p:cNvPr>
          <p:cNvSpPr/>
          <p:nvPr/>
        </p:nvSpPr>
        <p:spPr>
          <a:xfrm>
            <a:off x="4592454" y="4715195"/>
            <a:ext cx="3200400" cy="1828800"/>
          </a:xfrm>
          <a:prstGeom prst="cloudCallout">
            <a:avLst/>
          </a:prstGeom>
          <a:solidFill>
            <a:schemeClr val="accent4">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a:solidFill>
                  <a:srgbClr val="0000CC"/>
                </a:solidFill>
              </a:rPr>
              <a:t>You cannot escape the responsibility of tomorrow by avoiding it today.</a:t>
            </a:r>
          </a:p>
        </p:txBody>
      </p:sp>
    </p:spTree>
    <p:extLst>
      <p:ext uri="{BB962C8B-B14F-4D97-AF65-F5344CB8AC3E}">
        <p14:creationId xmlns:p14="http://schemas.microsoft.com/office/powerpoint/2010/main" val="361561255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KEY DATES for OTHER CHANGES</a:t>
            </a:r>
          </a:p>
        </p:txBody>
      </p:sp>
      <p:sp>
        <p:nvSpPr>
          <p:cNvPr id="3" name="Content Placeholder 2">
            <a:extLst>
              <a:ext uri="{FF2B5EF4-FFF2-40B4-BE49-F238E27FC236}">
                <a16:creationId xmlns:a16="http://schemas.microsoft.com/office/drawing/2014/main" id="{C99B7113-516A-A606-2410-D4702818A887}"/>
              </a:ext>
            </a:extLst>
          </p:cNvPr>
          <p:cNvSpPr>
            <a:spLocks noGrp="1"/>
          </p:cNvSpPr>
          <p:nvPr>
            <p:ph idx="1"/>
          </p:nvPr>
        </p:nvSpPr>
        <p:spPr>
          <a:xfrm>
            <a:off x="838200" y="1451920"/>
            <a:ext cx="10515600" cy="4769708"/>
          </a:xfrm>
        </p:spPr>
        <p:txBody>
          <a:bodyPr>
            <a:normAutofit fontScale="92500"/>
          </a:bodyPr>
          <a:lstStyle/>
          <a:p>
            <a:r>
              <a:rPr lang="en-US" b="1" dirty="0"/>
              <a:t>OCTOBER 31, 2022 – PUBLIC SERVICE LOAN FORGIVENESS</a:t>
            </a:r>
            <a:br>
              <a:rPr lang="en-US" b="1" dirty="0"/>
            </a:br>
            <a:br>
              <a:rPr lang="en-US" dirty="0"/>
            </a:br>
            <a:r>
              <a:rPr lang="en-US" dirty="0"/>
              <a:t>The window for enhanced enrollment or re-enrollment into PSLF closes.</a:t>
            </a:r>
            <a:br>
              <a:rPr lang="en-US" dirty="0"/>
            </a:br>
            <a:endParaRPr lang="en-US" dirty="0"/>
          </a:p>
          <a:p>
            <a:r>
              <a:rPr lang="en-US" b="1" dirty="0"/>
              <a:t>DECEMBER 31, 2022</a:t>
            </a:r>
            <a:r>
              <a:rPr lang="en-US" dirty="0"/>
              <a:t> – The student loan pause ends.</a:t>
            </a:r>
          </a:p>
          <a:p>
            <a:r>
              <a:rPr lang="en-US" b="1" dirty="0"/>
              <a:t>JANUARY 1, 2023</a:t>
            </a:r>
            <a:r>
              <a:rPr lang="en-US" dirty="0"/>
              <a:t> – Any outstanding student loan debt may begin accruing interest…get your forgiveness before the end of 2022.</a:t>
            </a:r>
          </a:p>
          <a:p>
            <a:pPr lvl="2"/>
            <a:r>
              <a:rPr lang="en-US" dirty="0"/>
              <a:t>Apply by November 15 to have your outstanding balance reduced before December 31.</a:t>
            </a:r>
            <a:br>
              <a:rPr lang="en-US" dirty="0"/>
            </a:br>
            <a:endParaRPr lang="en-US" dirty="0"/>
          </a:p>
          <a:p>
            <a:r>
              <a:rPr lang="en-US" dirty="0"/>
              <a:t>Continue checking studentaid.gov and the Department of Education (education.gov) in case there are additional challenges, pauses or modifications to the information presented here.</a:t>
            </a:r>
          </a:p>
        </p:txBody>
      </p:sp>
    </p:spTree>
    <p:extLst>
      <p:ext uri="{BB962C8B-B14F-4D97-AF65-F5344CB8AC3E}">
        <p14:creationId xmlns:p14="http://schemas.microsoft.com/office/powerpoint/2010/main" val="1636340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blinds(horizontal)">
                                      <p:cBhvr>
                                        <p:cTn id="10" dur="500"/>
                                        <p:tgtEl>
                                          <p:spTgt spid="3">
                                            <p:txEl>
                                              <p:pRg st="2" end="2"/>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blinds(horizontal)">
                                      <p:cBhvr>
                                        <p:cTn id="13" dur="500"/>
                                        <p:tgtEl>
                                          <p:spTgt spid="3">
                                            <p:txEl>
                                              <p:pRg st="3" end="3"/>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blinds(horizontal)">
                                      <p:cBhvr>
                                        <p:cTn id="16"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WHAT YOU CAN DO NOW</a:t>
            </a:r>
          </a:p>
        </p:txBody>
      </p:sp>
      <p:sp>
        <p:nvSpPr>
          <p:cNvPr id="3" name="Content Placeholder 2">
            <a:extLst>
              <a:ext uri="{FF2B5EF4-FFF2-40B4-BE49-F238E27FC236}">
                <a16:creationId xmlns:a16="http://schemas.microsoft.com/office/drawing/2014/main" id="{C99B7113-516A-A606-2410-D4702818A887}"/>
              </a:ext>
            </a:extLst>
          </p:cNvPr>
          <p:cNvSpPr>
            <a:spLocks noGrp="1"/>
          </p:cNvSpPr>
          <p:nvPr>
            <p:ph idx="1"/>
          </p:nvPr>
        </p:nvSpPr>
        <p:spPr>
          <a:xfrm>
            <a:off x="838200" y="1451919"/>
            <a:ext cx="10515600" cy="4725044"/>
          </a:xfrm>
        </p:spPr>
        <p:txBody>
          <a:bodyPr>
            <a:normAutofit/>
          </a:bodyPr>
          <a:lstStyle/>
          <a:p>
            <a:r>
              <a:rPr lang="en-US" sz="2400" dirty="0"/>
              <a:t>Apply for loan forgiveness:	 </a:t>
            </a:r>
            <a:r>
              <a:rPr lang="en-US" sz="2400" dirty="0">
                <a:hlinkClick r:id="rId2"/>
              </a:rPr>
              <a:t>https://studentaid.gov/debt-relief/application</a:t>
            </a:r>
            <a:r>
              <a:rPr lang="en-US" sz="2400" dirty="0"/>
              <a:t> </a:t>
            </a:r>
          </a:p>
          <a:p>
            <a:r>
              <a:rPr lang="en-US" sz="2400" dirty="0"/>
              <a:t>Sign up for updates with the Department of Education:</a:t>
            </a:r>
          </a:p>
          <a:p>
            <a:pPr lvl="1"/>
            <a:r>
              <a:rPr lang="en-US" dirty="0">
                <a:hlinkClick r:id="rId3"/>
              </a:rPr>
              <a:t>https://www.ed.gov/subscriptions</a:t>
            </a:r>
            <a:endParaRPr lang="en-US" dirty="0"/>
          </a:p>
          <a:p>
            <a:r>
              <a:rPr lang="en-US" sz="2400" dirty="0"/>
              <a:t>Check your FAFSA account to determine your eligibility &amp; loan status</a:t>
            </a:r>
          </a:p>
          <a:p>
            <a:pPr lvl="1"/>
            <a:r>
              <a:rPr lang="en-US" dirty="0">
                <a:hlinkClick r:id="rId4"/>
              </a:rPr>
              <a:t>https://studentaid.gov/fsa-id/sign-in/landing</a:t>
            </a:r>
            <a:r>
              <a:rPr lang="en-US" dirty="0"/>
              <a:t> </a:t>
            </a:r>
          </a:p>
          <a:p>
            <a:r>
              <a:rPr lang="en-US" sz="2400" dirty="0">
                <a:solidFill>
                  <a:srgbClr val="0000CC"/>
                </a:solidFill>
              </a:rPr>
              <a:t>Collect your 2020 and 2021 Tax Returns to confirm income</a:t>
            </a:r>
          </a:p>
          <a:p>
            <a:r>
              <a:rPr lang="en-US" sz="2400" dirty="0">
                <a:solidFill>
                  <a:srgbClr val="0000CC"/>
                </a:solidFill>
              </a:rPr>
              <a:t>Contact your servicer to confirm communication preferences and that you know who is your servicer.</a:t>
            </a:r>
          </a:p>
          <a:p>
            <a:pPr lvl="1"/>
            <a:r>
              <a:rPr lang="en-US" dirty="0">
                <a:solidFill>
                  <a:srgbClr val="0000CC"/>
                </a:solidFill>
              </a:rPr>
              <a:t>This might be a little bit of a scavenger hunt.  Start with your university and with studentaid.gov and go from there.</a:t>
            </a:r>
          </a:p>
          <a:p>
            <a:r>
              <a:rPr lang="en-US" sz="2400" b="1" dirty="0">
                <a:solidFill>
                  <a:srgbClr val="FF0000"/>
                </a:solidFill>
              </a:rPr>
              <a:t>Begin thinking about what you need to do in January 2023.</a:t>
            </a:r>
          </a:p>
          <a:p>
            <a:pPr lvl="1"/>
            <a:endParaRPr lang="en-US" dirty="0"/>
          </a:p>
        </p:txBody>
      </p:sp>
    </p:spTree>
    <p:extLst>
      <p:ext uri="{BB962C8B-B14F-4D97-AF65-F5344CB8AC3E}">
        <p14:creationId xmlns:p14="http://schemas.microsoft.com/office/powerpoint/2010/main" val="3426554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blinds(horizontal)">
                                      <p:cBhvr>
                                        <p:cTn id="7" dur="500"/>
                                        <p:tgtEl>
                                          <p:spTgt spid="3">
                                            <p:txEl>
                                              <p:pRg st="5" end="5"/>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6" end="6"/>
                                            </p:txEl>
                                          </p:spTgt>
                                        </p:tgtEl>
                                        <p:attrNameLst>
                                          <p:attrName>style.visibility</p:attrName>
                                        </p:attrNameLst>
                                      </p:cBhvr>
                                      <p:to>
                                        <p:strVal val="visible"/>
                                      </p:to>
                                    </p:set>
                                    <p:animEffect transition="in" filter="blinds(horizontal)">
                                      <p:cBhvr>
                                        <p:cTn id="10" dur="500"/>
                                        <p:tgtEl>
                                          <p:spTgt spid="3">
                                            <p:txEl>
                                              <p:pRg st="6" end="6"/>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animEffect transition="in" filter="blinds(horizontal)">
                                      <p:cBhvr>
                                        <p:cTn id="13" dur="500"/>
                                        <p:tgtEl>
                                          <p:spTgt spid="3">
                                            <p:txEl>
                                              <p:pRg st="7" end="7"/>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3">
                                            <p:txEl>
                                              <p:pRg st="8" end="8"/>
                                            </p:txEl>
                                          </p:spTgt>
                                        </p:tgtEl>
                                        <p:attrNameLst>
                                          <p:attrName>style.visibility</p:attrName>
                                        </p:attrNameLst>
                                      </p:cBhvr>
                                      <p:to>
                                        <p:strVal val="visible"/>
                                      </p:to>
                                    </p:set>
                                    <p:animEffect transition="in" filter="blinds(horizontal)">
                                      <p:cBhvr>
                                        <p:cTn id="18"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WATCH OUT FOR SCAMS</a:t>
            </a:r>
          </a:p>
        </p:txBody>
      </p:sp>
      <p:sp>
        <p:nvSpPr>
          <p:cNvPr id="2" name="Content Placeholder 2">
            <a:extLst>
              <a:ext uri="{FF2B5EF4-FFF2-40B4-BE49-F238E27FC236}">
                <a16:creationId xmlns:a16="http://schemas.microsoft.com/office/drawing/2014/main" id="{058FA0A0-0EAC-5B12-6290-717A369D6C84}"/>
              </a:ext>
            </a:extLst>
          </p:cNvPr>
          <p:cNvSpPr txBox="1">
            <a:spLocks/>
          </p:cNvSpPr>
          <p:nvPr/>
        </p:nvSpPr>
        <p:spPr>
          <a:xfrm>
            <a:off x="838200" y="1451919"/>
            <a:ext cx="10515600" cy="472504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rgbClr val="C00000"/>
                </a:solidFill>
              </a:rPr>
              <a:t>Nobody should call you to gather any personal information</a:t>
            </a:r>
          </a:p>
          <a:p>
            <a:pPr lvl="1"/>
            <a:r>
              <a:rPr lang="en-US" dirty="0">
                <a:solidFill>
                  <a:srgbClr val="C00000"/>
                </a:solidFill>
              </a:rPr>
              <a:t>If anyone does, hang up or ignore them and look for necessary information or process on your own.</a:t>
            </a:r>
            <a:br>
              <a:rPr lang="en-US" dirty="0">
                <a:solidFill>
                  <a:srgbClr val="C00000"/>
                </a:solidFill>
              </a:rPr>
            </a:br>
            <a:endParaRPr lang="en-US" dirty="0">
              <a:solidFill>
                <a:srgbClr val="C00000"/>
              </a:solidFill>
            </a:endParaRPr>
          </a:p>
          <a:p>
            <a:r>
              <a:rPr lang="en-US" dirty="0">
                <a:solidFill>
                  <a:srgbClr val="C00000"/>
                </a:solidFill>
              </a:rPr>
              <a:t>You should not have to pay any fees for the application or for processing or for collecting.</a:t>
            </a:r>
          </a:p>
          <a:p>
            <a:pPr lvl="1"/>
            <a:r>
              <a:rPr lang="en-US" dirty="0">
                <a:solidFill>
                  <a:srgbClr val="C00000"/>
                </a:solidFill>
              </a:rPr>
              <a:t>You might have legitimate outstanding fees related to your debt (e.g. late payments). Verify that they are real. And they should not prevent you from obtaining any loan forgiveness you are eligible for.</a:t>
            </a:r>
            <a:br>
              <a:rPr lang="en-US" dirty="0">
                <a:solidFill>
                  <a:srgbClr val="C00000"/>
                </a:solidFill>
              </a:rPr>
            </a:br>
            <a:endParaRPr lang="en-US" dirty="0">
              <a:solidFill>
                <a:srgbClr val="C00000"/>
              </a:solidFill>
            </a:endParaRPr>
          </a:p>
          <a:p>
            <a:r>
              <a:rPr lang="en-US" dirty="0">
                <a:solidFill>
                  <a:srgbClr val="C00000"/>
                </a:solidFill>
              </a:rPr>
              <a:t>Nobody can get you to the front of the line. Be patient.</a:t>
            </a:r>
          </a:p>
        </p:txBody>
      </p:sp>
    </p:spTree>
    <p:extLst>
      <p:ext uri="{BB962C8B-B14F-4D97-AF65-F5344CB8AC3E}">
        <p14:creationId xmlns:p14="http://schemas.microsoft.com/office/powerpoint/2010/main" val="89227744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23A993A-392E-7546-9DFE-C46846226AAE}"/>
              </a:ext>
            </a:extLst>
          </p:cNvPr>
          <p:cNvPicPr>
            <a:picLocks noChangeAspect="1"/>
          </p:cNvPicPr>
          <p:nvPr/>
        </p:nvPicPr>
        <p:blipFill>
          <a:blip r:embed="rId2"/>
          <a:stretch>
            <a:fillRect/>
          </a:stretch>
        </p:blipFill>
        <p:spPr>
          <a:xfrm>
            <a:off x="0" y="583888"/>
            <a:ext cx="12192000" cy="5242128"/>
          </a:xfrm>
          <a:prstGeom prst="rect">
            <a:avLst/>
          </a:prstGeom>
        </p:spPr>
      </p:pic>
      <p:sp>
        <p:nvSpPr>
          <p:cNvPr id="3" name="Rounded Rectangle 2">
            <a:extLst>
              <a:ext uri="{FF2B5EF4-FFF2-40B4-BE49-F238E27FC236}">
                <a16:creationId xmlns:a16="http://schemas.microsoft.com/office/drawing/2014/main" id="{1629CB9B-11CC-F8FA-3FD1-741A811663A0}"/>
              </a:ext>
            </a:extLst>
          </p:cNvPr>
          <p:cNvSpPr/>
          <p:nvPr/>
        </p:nvSpPr>
        <p:spPr>
          <a:xfrm>
            <a:off x="2574651" y="108997"/>
            <a:ext cx="7042697" cy="629785"/>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Financial Planning should be a lot like Education Planning…</a:t>
            </a:r>
          </a:p>
        </p:txBody>
      </p:sp>
      <p:sp>
        <p:nvSpPr>
          <p:cNvPr id="4" name="Rounded Rectangle 3">
            <a:extLst>
              <a:ext uri="{FF2B5EF4-FFF2-40B4-BE49-F238E27FC236}">
                <a16:creationId xmlns:a16="http://schemas.microsoft.com/office/drawing/2014/main" id="{9EE9161D-00FE-06F5-A47D-F68F85A17E4D}"/>
              </a:ext>
            </a:extLst>
          </p:cNvPr>
          <p:cNvSpPr/>
          <p:nvPr/>
        </p:nvSpPr>
        <p:spPr>
          <a:xfrm>
            <a:off x="2574651" y="6119218"/>
            <a:ext cx="7042697" cy="629785"/>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t>Use this opportunity for debt forgiveness or restructuring to better let your financial situation work for your future rather than work against your future.</a:t>
            </a:r>
          </a:p>
        </p:txBody>
      </p:sp>
    </p:spTree>
    <p:extLst>
      <p:ext uri="{BB962C8B-B14F-4D97-AF65-F5344CB8AC3E}">
        <p14:creationId xmlns:p14="http://schemas.microsoft.com/office/powerpoint/2010/main" val="173740959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2112C795-2A26-2743-80E5-4D91D41B9415}"/>
              </a:ext>
            </a:extLst>
          </p:cNvPr>
          <p:cNvGraphicFramePr/>
          <p:nvPr/>
        </p:nvGraphicFramePr>
        <p:xfrm>
          <a:off x="375450" y="-1108180"/>
          <a:ext cx="10972800" cy="7315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3566375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a:extLst>
              <a:ext uri="{FF2B5EF4-FFF2-40B4-BE49-F238E27FC236}">
                <a16:creationId xmlns:a16="http://schemas.microsoft.com/office/drawing/2014/main" id="{829A5E17-0E05-FD40-926F-9741273A5509}"/>
              </a:ext>
            </a:extLst>
          </p:cNvPr>
          <p:cNvSpPr/>
          <p:nvPr/>
        </p:nvSpPr>
        <p:spPr>
          <a:xfrm>
            <a:off x="466404" y="1004920"/>
            <a:ext cx="3200400" cy="1828800"/>
          </a:xfrm>
          <a:prstGeom prst="cloudCallout">
            <a:avLst/>
          </a:prstGeom>
          <a:solidFill>
            <a:schemeClr val="accent4">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1" dirty="0">
                <a:solidFill>
                  <a:srgbClr val="0000CC"/>
                </a:solidFill>
              </a:rPr>
              <a:t>A goal without a plan is just a dream.</a:t>
            </a:r>
          </a:p>
        </p:txBody>
      </p:sp>
      <p:sp>
        <p:nvSpPr>
          <p:cNvPr id="13" name="Cloud Callout 12">
            <a:extLst>
              <a:ext uri="{FF2B5EF4-FFF2-40B4-BE49-F238E27FC236}">
                <a16:creationId xmlns:a16="http://schemas.microsoft.com/office/drawing/2014/main" id="{4E36713B-5C69-5844-A69B-E94BE57D8341}"/>
              </a:ext>
            </a:extLst>
          </p:cNvPr>
          <p:cNvSpPr/>
          <p:nvPr/>
        </p:nvSpPr>
        <p:spPr>
          <a:xfrm>
            <a:off x="1301214" y="3261769"/>
            <a:ext cx="3200400" cy="1828800"/>
          </a:xfrm>
          <a:prstGeom prst="cloudCallout">
            <a:avLst/>
          </a:prstGeom>
          <a:solidFill>
            <a:schemeClr val="accent4">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a:solidFill>
                  <a:srgbClr val="0000CC"/>
                </a:solidFill>
              </a:rPr>
              <a:t>The most difficult thing is the decision to act; the rest is mere tenacity.</a:t>
            </a:r>
          </a:p>
        </p:txBody>
      </p:sp>
      <p:sp>
        <p:nvSpPr>
          <p:cNvPr id="14" name="Cloud Callout 13">
            <a:extLst>
              <a:ext uri="{FF2B5EF4-FFF2-40B4-BE49-F238E27FC236}">
                <a16:creationId xmlns:a16="http://schemas.microsoft.com/office/drawing/2014/main" id="{46D0180F-BAB7-E047-80BF-ACF6C0F0E824}"/>
              </a:ext>
            </a:extLst>
          </p:cNvPr>
          <p:cNvSpPr/>
          <p:nvPr/>
        </p:nvSpPr>
        <p:spPr>
          <a:xfrm>
            <a:off x="8525195" y="1004920"/>
            <a:ext cx="3200400" cy="1828800"/>
          </a:xfrm>
          <a:prstGeom prst="cloudCallout">
            <a:avLst/>
          </a:prstGeom>
          <a:solidFill>
            <a:schemeClr val="accent4">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1" dirty="0">
                <a:solidFill>
                  <a:srgbClr val="0000CC"/>
                </a:solidFill>
              </a:rPr>
              <a:t>Wealth is largely the result of habit.</a:t>
            </a:r>
          </a:p>
        </p:txBody>
      </p:sp>
      <p:sp>
        <p:nvSpPr>
          <p:cNvPr id="15" name="Cloud Callout 14">
            <a:extLst>
              <a:ext uri="{FF2B5EF4-FFF2-40B4-BE49-F238E27FC236}">
                <a16:creationId xmlns:a16="http://schemas.microsoft.com/office/drawing/2014/main" id="{0AC174B7-77D5-AB45-88B5-6B07EAAF9878}"/>
              </a:ext>
            </a:extLst>
          </p:cNvPr>
          <p:cNvSpPr/>
          <p:nvPr/>
        </p:nvSpPr>
        <p:spPr>
          <a:xfrm>
            <a:off x="7690381" y="3261769"/>
            <a:ext cx="3200400" cy="1828800"/>
          </a:xfrm>
          <a:prstGeom prst="cloudCallout">
            <a:avLst/>
          </a:prstGeom>
          <a:solidFill>
            <a:schemeClr val="accent4">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1" dirty="0">
                <a:solidFill>
                  <a:srgbClr val="0000CC"/>
                </a:solidFill>
              </a:rPr>
              <a:t>It takes as much energy to plan as it does to wish.</a:t>
            </a:r>
          </a:p>
        </p:txBody>
      </p:sp>
      <p:sp>
        <p:nvSpPr>
          <p:cNvPr id="16" name="Cloud Callout 15">
            <a:extLst>
              <a:ext uri="{FF2B5EF4-FFF2-40B4-BE49-F238E27FC236}">
                <a16:creationId xmlns:a16="http://schemas.microsoft.com/office/drawing/2014/main" id="{3298933F-34FD-7441-A29B-6B3518E5D6D0}"/>
              </a:ext>
            </a:extLst>
          </p:cNvPr>
          <p:cNvSpPr/>
          <p:nvPr/>
        </p:nvSpPr>
        <p:spPr>
          <a:xfrm>
            <a:off x="4592454" y="4715195"/>
            <a:ext cx="3200400" cy="1828800"/>
          </a:xfrm>
          <a:prstGeom prst="cloudCallout">
            <a:avLst/>
          </a:prstGeom>
          <a:solidFill>
            <a:schemeClr val="accent4">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a:solidFill>
                  <a:srgbClr val="0000CC"/>
                </a:solidFill>
              </a:rPr>
              <a:t>You cannot escape the responsibility of tomorrow by avoiding it today.</a:t>
            </a:r>
          </a:p>
        </p:txBody>
      </p:sp>
      <p:sp>
        <p:nvSpPr>
          <p:cNvPr id="8" name="Cloud Callout 7">
            <a:extLst>
              <a:ext uri="{FF2B5EF4-FFF2-40B4-BE49-F238E27FC236}">
                <a16:creationId xmlns:a16="http://schemas.microsoft.com/office/drawing/2014/main" id="{DDABB7BF-8B78-75B5-9BBF-E269BD4AFE9E}"/>
              </a:ext>
            </a:extLst>
          </p:cNvPr>
          <p:cNvSpPr/>
          <p:nvPr/>
        </p:nvSpPr>
        <p:spPr>
          <a:xfrm>
            <a:off x="3906654" y="856893"/>
            <a:ext cx="4572000" cy="2441625"/>
          </a:xfrm>
          <a:prstGeom prst="cloudCallout">
            <a:avLst/>
          </a:prstGeom>
          <a:solidFill>
            <a:schemeClr val="accent4">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i="1" dirty="0">
                <a:solidFill>
                  <a:srgbClr val="CA1E27"/>
                </a:solidFill>
              </a:rPr>
              <a:t>Don’t wait around for other people to be happy for you.</a:t>
            </a:r>
          </a:p>
          <a:p>
            <a:r>
              <a:rPr lang="en-US" b="1" i="1" dirty="0">
                <a:solidFill>
                  <a:srgbClr val="CA1E27"/>
                </a:solidFill>
              </a:rPr>
              <a:t>Any happiness you get,</a:t>
            </a:r>
          </a:p>
          <a:p>
            <a:r>
              <a:rPr lang="en-US" b="1" i="1" dirty="0">
                <a:solidFill>
                  <a:srgbClr val="CA1E27"/>
                </a:solidFill>
              </a:rPr>
              <a:t>You’ve got to make yourself.</a:t>
            </a:r>
          </a:p>
          <a:p>
            <a:r>
              <a:rPr lang="en-US" b="1" i="1" dirty="0">
                <a:solidFill>
                  <a:srgbClr val="CA1E27"/>
                </a:solidFill>
              </a:rPr>
              <a:t>        ~ Alice Walker, </a:t>
            </a:r>
            <a:r>
              <a:rPr lang="en-US" sz="1000" b="1" i="1" dirty="0">
                <a:solidFill>
                  <a:srgbClr val="CA1E27"/>
                </a:solidFill>
              </a:rPr>
              <a:t>poet &amp; novelist</a:t>
            </a:r>
          </a:p>
        </p:txBody>
      </p:sp>
    </p:spTree>
    <p:extLst>
      <p:ext uri="{BB962C8B-B14F-4D97-AF65-F5344CB8AC3E}">
        <p14:creationId xmlns:p14="http://schemas.microsoft.com/office/powerpoint/2010/main" val="361557723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44843"/>
            <a:ext cx="10972800" cy="2263432"/>
          </a:xfrm>
        </p:spPr>
        <p:txBody>
          <a:bodyPr>
            <a:normAutofit fontScale="90000"/>
          </a:bodyPr>
          <a:lstStyle/>
          <a:p>
            <a:r>
              <a:rPr lang="en-US" sz="5400" dirty="0">
                <a:latin typeface="Times New Roman" panose="02020603050405020304" pitchFamily="18" charset="0"/>
                <a:cs typeface="Times New Roman" panose="02020603050405020304" pitchFamily="18" charset="0"/>
              </a:rPr>
              <a:t>Brian Bolton</a:t>
            </a:r>
            <a:br>
              <a:rPr lang="en-US" sz="5400" dirty="0">
                <a:latin typeface="Times New Roman" panose="02020603050405020304" pitchFamily="18" charset="0"/>
                <a:cs typeface="Times New Roman" panose="02020603050405020304" pitchFamily="18" charset="0"/>
              </a:rPr>
            </a:br>
            <a:r>
              <a:rPr lang="en-US" sz="5400" dirty="0">
                <a:latin typeface="Times New Roman" panose="02020603050405020304" pitchFamily="18" charset="0"/>
                <a:cs typeface="Times New Roman" panose="02020603050405020304" pitchFamily="18" charset="0"/>
              </a:rPr>
              <a:t>Professor of Finance</a:t>
            </a:r>
            <a:br>
              <a:rPr lang="en-US" sz="5400" dirty="0">
                <a:latin typeface="Times New Roman" panose="02020603050405020304" pitchFamily="18" charset="0"/>
                <a:cs typeface="Times New Roman" panose="02020603050405020304" pitchFamily="18" charset="0"/>
              </a:rPr>
            </a:br>
            <a:r>
              <a:rPr lang="en-US" sz="5400" dirty="0">
                <a:latin typeface="Times New Roman" panose="02020603050405020304" pitchFamily="18" charset="0"/>
                <a:cs typeface="Times New Roman" panose="02020603050405020304" pitchFamily="18" charset="0"/>
              </a:rPr>
              <a:t>brian.bolton@louisiana.edu</a:t>
            </a:r>
            <a:br>
              <a:rPr lang="en-US" sz="5400" dirty="0">
                <a:latin typeface="Times New Roman" panose="02020603050405020304" pitchFamily="18" charset="0"/>
                <a:cs typeface="Times New Roman" panose="02020603050405020304" pitchFamily="18" charset="0"/>
              </a:rPr>
            </a:br>
            <a:br>
              <a:rPr lang="en-US" sz="5400" dirty="0">
                <a:latin typeface="Times New Roman" panose="02020603050405020304" pitchFamily="18" charset="0"/>
                <a:cs typeface="Times New Roman" panose="02020603050405020304" pitchFamily="18" charset="0"/>
              </a:rPr>
            </a:br>
            <a:r>
              <a:rPr lang="en-US" sz="4400" dirty="0">
                <a:latin typeface="Times New Roman" panose="02020603050405020304" pitchFamily="18" charset="0"/>
                <a:cs typeface="Times New Roman" panose="02020603050405020304" pitchFamily="18" charset="0"/>
              </a:rPr>
              <a:t>http://business.louisiana.edu/financeispersonal</a:t>
            </a:r>
          </a:p>
        </p:txBody>
      </p:sp>
    </p:spTree>
    <p:extLst>
      <p:ext uri="{BB962C8B-B14F-4D97-AF65-F5344CB8AC3E}">
        <p14:creationId xmlns:p14="http://schemas.microsoft.com/office/powerpoint/2010/main" val="23499294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052FA12-AB43-2B79-6065-D03E33DDB6E1}"/>
              </a:ext>
            </a:extLst>
          </p:cNvPr>
          <p:cNvPicPr>
            <a:picLocks noChangeAspect="1"/>
          </p:cNvPicPr>
          <p:nvPr/>
        </p:nvPicPr>
        <p:blipFill>
          <a:blip r:embed="rId2"/>
          <a:stretch>
            <a:fillRect/>
          </a:stretch>
        </p:blipFill>
        <p:spPr>
          <a:xfrm>
            <a:off x="558127" y="60697"/>
            <a:ext cx="11075745" cy="5820080"/>
          </a:xfrm>
          <a:prstGeom prst="rect">
            <a:avLst/>
          </a:prstGeom>
        </p:spPr>
      </p:pic>
    </p:spTree>
    <p:extLst>
      <p:ext uri="{BB962C8B-B14F-4D97-AF65-F5344CB8AC3E}">
        <p14:creationId xmlns:p14="http://schemas.microsoft.com/office/powerpoint/2010/main" val="29223735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052FA12-AB43-2B79-6065-D03E33DDB6E1}"/>
              </a:ext>
            </a:extLst>
          </p:cNvPr>
          <p:cNvPicPr>
            <a:picLocks noChangeAspect="1"/>
          </p:cNvPicPr>
          <p:nvPr/>
        </p:nvPicPr>
        <p:blipFill>
          <a:blip r:embed="rId2"/>
          <a:stretch>
            <a:fillRect/>
          </a:stretch>
        </p:blipFill>
        <p:spPr>
          <a:xfrm>
            <a:off x="558127" y="60697"/>
            <a:ext cx="11075745" cy="5820080"/>
          </a:xfrm>
          <a:prstGeom prst="rect">
            <a:avLst/>
          </a:prstGeom>
        </p:spPr>
      </p:pic>
      <p:sp>
        <p:nvSpPr>
          <p:cNvPr id="3" name="Rounded Rectangle 2">
            <a:extLst>
              <a:ext uri="{FF2B5EF4-FFF2-40B4-BE49-F238E27FC236}">
                <a16:creationId xmlns:a16="http://schemas.microsoft.com/office/drawing/2014/main" id="{FEA69024-F37D-4215-D0DF-E0313341AB5D}"/>
              </a:ext>
            </a:extLst>
          </p:cNvPr>
          <p:cNvSpPr/>
          <p:nvPr/>
        </p:nvSpPr>
        <p:spPr>
          <a:xfrm>
            <a:off x="6170685" y="3342705"/>
            <a:ext cx="2640258" cy="738788"/>
          </a:xfrm>
          <a:prstGeom prst="roundRect">
            <a:avLst/>
          </a:prstGeom>
          <a:noFill/>
          <a:ln w="1270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1087316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The Biden Administration's Student Loan Debt Plan:&#10;&#10;Forgiving debt:&#10;$20,000 if you went to college on Pell Grants&#10;$10,000 if you didn't receive Pell Grants&#10;&#10;Forgiveness only applies to those earling less than $125,000&#10;&#10;Student loan pause extended one final time through Dec 31, 2022&#10;&#10;Payment based on income:&#10;If you have undergraduate loans, you can cap repayment at 5% of your monthly income.">
            <a:extLst>
              <a:ext uri="{FF2B5EF4-FFF2-40B4-BE49-F238E27FC236}">
                <a16:creationId xmlns:a16="http://schemas.microsoft.com/office/drawing/2014/main" id="{0358DD4E-8E8A-8037-F3FE-6137984C40D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0"/>
            <a:ext cx="6858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22319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AE0CF6C-3305-6BE1-DBB0-C947505CE202}"/>
              </a:ext>
            </a:extLst>
          </p:cNvPr>
          <p:cNvSpPr txBox="1"/>
          <p:nvPr/>
        </p:nvSpPr>
        <p:spPr>
          <a:xfrm>
            <a:off x="5733536" y="260453"/>
            <a:ext cx="5702644" cy="4031873"/>
          </a:xfrm>
          <a:prstGeom prst="rect">
            <a:avLst/>
          </a:prstGeom>
          <a:noFill/>
          <a:ln w="57150">
            <a:solidFill>
              <a:schemeClr val="tx1"/>
            </a:solidFill>
          </a:ln>
        </p:spPr>
        <p:txBody>
          <a:bodyPr wrap="square" rtlCol="0">
            <a:spAutoFit/>
          </a:bodyPr>
          <a:lstStyle/>
          <a:p>
            <a:pPr algn="ctr"/>
            <a:endParaRPr lang="en-US" sz="2000" b="1" dirty="0"/>
          </a:p>
          <a:p>
            <a:pPr algn="ctr"/>
            <a:r>
              <a:rPr lang="en-US" sz="4000" b="1" dirty="0"/>
              <a:t>WHY WE ARE HERE:</a:t>
            </a:r>
          </a:p>
          <a:p>
            <a:pPr algn="ctr"/>
            <a:endParaRPr lang="en-US" sz="4000" dirty="0"/>
          </a:p>
          <a:p>
            <a:pPr algn="ctr"/>
            <a:r>
              <a:rPr lang="en-US" sz="4400" b="1" dirty="0">
                <a:solidFill>
                  <a:srgbClr val="C00000"/>
                </a:solidFill>
              </a:rPr>
              <a:t>We are NOT here to discuss Student Loan Forgiveness as a policy.</a:t>
            </a:r>
          </a:p>
          <a:p>
            <a:pPr algn="ctr"/>
            <a:endParaRPr lang="en-US" sz="2400" b="1" dirty="0">
              <a:solidFill>
                <a:srgbClr val="C00000"/>
              </a:solidFill>
            </a:endParaRPr>
          </a:p>
        </p:txBody>
      </p:sp>
      <p:pic>
        <p:nvPicPr>
          <p:cNvPr id="3" name="Picture 2" descr="The Biden Administration's Student Loan Debt Plan:&#10;&#10;Forgiving debt:&#10;$20,000 if you went to college on Pell Grants&#10;$10,000 if you didn't receive Pell Grants&#10;&#10;Forgiveness only applies to those earling less than $125,000&#10;&#10;Student loan pause extended one final time through Dec 31, 2022&#10;&#10;Payment based on income:&#10;If you have undergraduate loans, you can cap repayment at 5% of your monthly income.">
            <a:extLst>
              <a:ext uri="{FF2B5EF4-FFF2-40B4-BE49-F238E27FC236}">
                <a16:creationId xmlns:a16="http://schemas.microsoft.com/office/drawing/2014/main" id="{16EA53E9-A734-C238-0D61-D910D50386B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9866" y="260453"/>
            <a:ext cx="4048632" cy="40486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36155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AE0CF6C-3305-6BE1-DBB0-C947505CE202}"/>
              </a:ext>
            </a:extLst>
          </p:cNvPr>
          <p:cNvSpPr txBox="1"/>
          <p:nvPr/>
        </p:nvSpPr>
        <p:spPr>
          <a:xfrm>
            <a:off x="5733536" y="259492"/>
            <a:ext cx="5702644" cy="5324535"/>
          </a:xfrm>
          <a:prstGeom prst="rect">
            <a:avLst/>
          </a:prstGeom>
          <a:noFill/>
          <a:ln w="57150">
            <a:solidFill>
              <a:schemeClr val="tx1"/>
            </a:solidFill>
          </a:ln>
        </p:spPr>
        <p:txBody>
          <a:bodyPr wrap="square" rtlCol="0">
            <a:spAutoFit/>
          </a:bodyPr>
          <a:lstStyle/>
          <a:p>
            <a:pPr algn="ctr"/>
            <a:endParaRPr lang="en-US" sz="2000" b="1" dirty="0"/>
          </a:p>
          <a:p>
            <a:pPr algn="ctr"/>
            <a:r>
              <a:rPr lang="en-US" sz="4000" b="1" dirty="0"/>
              <a:t>WHY WE ARE HERE:</a:t>
            </a:r>
          </a:p>
          <a:p>
            <a:pPr algn="ctr"/>
            <a:endParaRPr lang="en-US" sz="4000" dirty="0"/>
          </a:p>
          <a:p>
            <a:pPr algn="ctr"/>
            <a:r>
              <a:rPr lang="en-US" sz="3800" b="1" dirty="0">
                <a:solidFill>
                  <a:srgbClr val="006600"/>
                </a:solidFill>
              </a:rPr>
              <a:t>We are here to discuss how this policy is likely to affect YOU, as UL System employees, students, former students, advisors, parents, faculty…</a:t>
            </a:r>
          </a:p>
        </p:txBody>
      </p:sp>
      <p:pic>
        <p:nvPicPr>
          <p:cNvPr id="4" name="Picture 3" descr="The Biden Administration's Student Loan Debt Plan:&#10;&#10;Forgiving debt:&#10;$20,000 if you went to college on Pell Grants&#10;$10,000 if you didn't receive Pell Grants&#10;&#10;Forgiveness only applies to those earling less than $125,000&#10;&#10;Student loan pause extended one final time through Dec 31, 2022&#10;&#10;Payment based on income:&#10;If you have undergraduate loans, you can cap repayment at 5% of your monthly income.">
            <a:extLst>
              <a:ext uri="{FF2B5EF4-FFF2-40B4-BE49-F238E27FC236}">
                <a16:creationId xmlns:a16="http://schemas.microsoft.com/office/drawing/2014/main" id="{80D3C23D-A495-4ED0-DDF8-A53BC238E7E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9866" y="260453"/>
            <a:ext cx="4048632" cy="40486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597884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40138</TotalTime>
  <Words>3385</Words>
  <Application>Microsoft Macintosh PowerPoint</Application>
  <PresentationFormat>Widescreen</PresentationFormat>
  <Paragraphs>238</Paragraphs>
  <Slides>46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46</vt:i4>
      </vt:variant>
    </vt:vector>
  </HeadingPairs>
  <TitlesOfParts>
    <vt:vector size="51" baseType="lpstr">
      <vt:lpstr>Arial</vt:lpstr>
      <vt:lpstr>Calibri</vt:lpstr>
      <vt:lpstr>Calibri Light</vt:lpstr>
      <vt:lpstr>Times New Roman</vt:lpstr>
      <vt:lpstr>Office Theme</vt:lpstr>
      <vt:lpstr>PowerPoint Presentation</vt:lpstr>
      <vt:lpstr>Brian Bolton Professor of Finance brian.bolton@louisiana.edu  http://business.louisiana.edu/financeispersonal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Brian Bolton Professor of Finance brian.bolton@louisiana.edu  http://business.louisiana.edu/financeispersonal</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Week #1 August 27 &amp; 29  INTRODUCTION TO BUSINESS FINANCE  FNAN 300 Business Finance Fall 2019 Brian Bolton</dc:title>
  <dc:subject/>
  <dc:creator>Brian Bolton</dc:creator>
  <cp:keywords/>
  <dc:description/>
  <cp:lastModifiedBy>Brian J Bolton</cp:lastModifiedBy>
  <cp:revision>160</cp:revision>
  <dcterms:created xsi:type="dcterms:W3CDTF">2019-08-26T13:43:19Z</dcterms:created>
  <dcterms:modified xsi:type="dcterms:W3CDTF">2022-10-24T14:12:47Z</dcterms:modified>
  <cp:category/>
</cp:coreProperties>
</file>